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43891200" cy="32918400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6699FF"/>
    <a:srgbClr val="008000"/>
    <a:srgbClr val="339966"/>
    <a:srgbClr val="FFFF66"/>
    <a:srgbClr val="009900"/>
    <a:srgbClr val="33CC33"/>
    <a:srgbClr val="3366FF"/>
    <a:srgbClr val="00CC00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857" autoAdjust="0"/>
  </p:normalViewPr>
  <p:slideViewPr>
    <p:cSldViewPr>
      <p:cViewPr>
        <p:scale>
          <a:sx n="50" d="100"/>
          <a:sy n="50" d="100"/>
        </p:scale>
        <p:origin x="798" y="4608"/>
      </p:cViewPr>
      <p:guideLst>
        <p:guide orient="horz" pos="10368"/>
        <p:guide pos="138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defTabSz="923429"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6780" y="1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t" anchorCtr="0" compatLnSpc="1">
            <a:prstTxWarp prst="textNoShape">
              <a:avLst/>
            </a:prstTxWarp>
          </a:bodyPr>
          <a:lstStyle>
            <a:lvl1pPr algn="r" defTabSz="923429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5283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defTabSz="923429">
              <a:defRPr sz="12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6780" y="8775283"/>
            <a:ext cx="3013297" cy="460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57" tIns="46178" rIns="92357" bIns="46178" numCol="1" anchor="b" anchorCtr="0" compatLnSpc="1">
            <a:prstTxWarp prst="textNoShape">
              <a:avLst/>
            </a:prstTxWarp>
          </a:bodyPr>
          <a:lstStyle>
            <a:lvl1pPr algn="r" defTabSz="923429">
              <a:defRPr sz="1200"/>
            </a:lvl1pPr>
          </a:lstStyle>
          <a:p>
            <a:fld id="{4E79897E-3839-4BC5-8BE3-BE7E5724E8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02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011750" cy="4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t" anchorCtr="0" compatLnSpc="1">
            <a:prstTxWarp prst="textNoShape">
              <a:avLst/>
            </a:prstTxWarp>
          </a:bodyPr>
          <a:lstStyle>
            <a:lvl1pPr defTabSz="196512">
              <a:defRPr sz="200"/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780" y="2"/>
            <a:ext cx="3011750" cy="46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t" anchorCtr="0" compatLnSpc="1">
            <a:prstTxWarp prst="textNoShape">
              <a:avLst/>
            </a:prstTxWarp>
          </a:bodyPr>
          <a:lstStyle>
            <a:lvl1pPr algn="r" defTabSz="196512">
              <a:defRPr sz="200"/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547" y="4386866"/>
            <a:ext cx="5560987" cy="4156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72171"/>
            <a:ext cx="3011750" cy="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b" anchorCtr="0" compatLnSpc="1">
            <a:prstTxWarp prst="textNoShape">
              <a:avLst/>
            </a:prstTxWarp>
          </a:bodyPr>
          <a:lstStyle>
            <a:lvl1pPr defTabSz="196512">
              <a:defRPr sz="200"/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6780" y="8772171"/>
            <a:ext cx="3011750" cy="46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663" tIns="9832" rIns="19663" bIns="9832" numCol="1" anchor="b" anchorCtr="0" compatLnSpc="1">
            <a:prstTxWarp prst="textNoShape">
              <a:avLst/>
            </a:prstTxWarp>
          </a:bodyPr>
          <a:lstStyle>
            <a:lvl1pPr algn="r" defTabSz="196512">
              <a:defRPr sz="200"/>
            </a:lvl1pPr>
          </a:lstStyle>
          <a:p>
            <a:fld id="{48C03E91-991E-4DB9-AE2F-E374ABCA140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2819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510" y="10226675"/>
            <a:ext cx="37308183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018" y="18653125"/>
            <a:ext cx="3072516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BBF57-D069-4CDF-8276-43B1AD818D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92806-BDB7-41C5-B59C-06D323768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3475" y="2925764"/>
            <a:ext cx="9326217" cy="263350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1509" y="2925764"/>
            <a:ext cx="27822939" cy="263350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D95987-041B-4536-BA0E-BB935FEB56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51EEF-C665-4546-B67F-B6D525EDA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1" y="21153439"/>
            <a:ext cx="37308183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1" y="13952538"/>
            <a:ext cx="37308183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8DCDE-0BA0-4245-86D2-CF6B7DD98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1510" y="9509126"/>
            <a:ext cx="18574578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5113" y="9509126"/>
            <a:ext cx="18574579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25351-9FFE-4BF5-9036-6F6CD745DC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93" y="1317625"/>
            <a:ext cx="39501417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892" y="7369176"/>
            <a:ext cx="19392899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892" y="10439401"/>
            <a:ext cx="19392899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783" y="7369176"/>
            <a:ext cx="1939952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783" y="10439401"/>
            <a:ext cx="1939952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E3DD49-E435-4114-808A-3AAA7269F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73AF9E-E3A7-40B3-8F80-A80102B9E3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1B160-F6C2-4BCF-9B52-F3C8F14C01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893" y="1311275"/>
            <a:ext cx="14439899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59909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893" y="6888163"/>
            <a:ext cx="14439899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4BE06-EE92-4270-A21E-8C7C89C30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318" y="23042564"/>
            <a:ext cx="26335383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318" y="2941639"/>
            <a:ext cx="26335383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318" y="25763539"/>
            <a:ext cx="26335383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D67E1-1085-4D96-B0FC-8BDDB1F748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91510" y="2925763"/>
            <a:ext cx="3730818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91510" y="9509126"/>
            <a:ext cx="37308183" cy="1975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1509" y="29992639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>
            <a:lvl1pPr defTabSz="5016500">
              <a:defRPr sz="77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6493" y="29992639"/>
            <a:ext cx="1389821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>
            <a:lvl1pPr algn="ctr" defTabSz="5016500">
              <a:defRPr sz="77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5692" y="29992639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01612" tIns="250806" rIns="501612" bIns="250806" numCol="1" anchor="t" anchorCtr="0" compatLnSpc="1">
            <a:prstTxWarp prst="textNoShape">
              <a:avLst/>
            </a:prstTxWarp>
          </a:bodyPr>
          <a:lstStyle>
            <a:lvl1pPr algn="r" defTabSz="5016500">
              <a:defRPr sz="7700"/>
            </a:lvl1pPr>
          </a:lstStyle>
          <a:p>
            <a:fld id="{B3C31DBE-8549-48BF-80C7-A6770BDE13F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2pPr>
      <a:lvl3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3pPr>
      <a:lvl4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4pPr>
      <a:lvl5pPr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5pPr>
      <a:lvl6pPr marL="4572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6pPr>
      <a:lvl7pPr marL="9144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7pPr>
      <a:lvl8pPr marL="13716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8pPr>
      <a:lvl9pPr marL="1828800" algn="ctr" defTabSz="5016500" rtl="0" fontAlgn="base">
        <a:spcBef>
          <a:spcPct val="0"/>
        </a:spcBef>
        <a:spcAft>
          <a:spcPct val="0"/>
        </a:spcAft>
        <a:defRPr sz="24100">
          <a:solidFill>
            <a:schemeClr val="tx2"/>
          </a:solidFill>
          <a:latin typeface="Times New Roman" pitchFamily="18" charset="0"/>
        </a:defRPr>
      </a:lvl9pPr>
    </p:titleStyle>
    <p:bodyStyle>
      <a:lvl1pPr marL="1881188" indent="-1881188" algn="l" defTabSz="5016500" rtl="0" fontAlgn="base">
        <a:spcBef>
          <a:spcPct val="20000"/>
        </a:spcBef>
        <a:spcAft>
          <a:spcPct val="0"/>
        </a:spcAft>
        <a:buChar char="•"/>
        <a:defRPr sz="17600">
          <a:solidFill>
            <a:schemeClr val="tx1"/>
          </a:solidFill>
          <a:latin typeface="+mn-lt"/>
          <a:ea typeface="+mn-ea"/>
          <a:cs typeface="+mn-cs"/>
        </a:defRPr>
      </a:lvl1pPr>
      <a:lvl2pPr marL="4075113" indent="-1566863" algn="l" defTabSz="5016500" rtl="0" fontAlgn="base">
        <a:spcBef>
          <a:spcPct val="20000"/>
        </a:spcBef>
        <a:spcAft>
          <a:spcPct val="0"/>
        </a:spcAft>
        <a:buChar char="–"/>
        <a:defRPr sz="15400">
          <a:solidFill>
            <a:schemeClr val="tx1"/>
          </a:solidFill>
          <a:latin typeface="+mn-lt"/>
        </a:defRPr>
      </a:lvl2pPr>
      <a:lvl3pPr marL="6270625" indent="-1254125" algn="l" defTabSz="5016500" rtl="0" fontAlgn="base">
        <a:spcBef>
          <a:spcPct val="20000"/>
        </a:spcBef>
        <a:spcAft>
          <a:spcPct val="0"/>
        </a:spcAft>
        <a:buChar char="•"/>
        <a:defRPr sz="13200">
          <a:solidFill>
            <a:schemeClr val="tx1"/>
          </a:solidFill>
          <a:latin typeface="+mn-lt"/>
        </a:defRPr>
      </a:lvl3pPr>
      <a:lvl4pPr marL="8778875" indent="-1254125" algn="l" defTabSz="5016500" rtl="0" fontAlgn="base">
        <a:spcBef>
          <a:spcPct val="20000"/>
        </a:spcBef>
        <a:spcAft>
          <a:spcPct val="0"/>
        </a:spcAft>
        <a:buChar char="–"/>
        <a:defRPr sz="11000">
          <a:solidFill>
            <a:schemeClr val="tx1"/>
          </a:solidFill>
          <a:latin typeface="+mn-lt"/>
        </a:defRPr>
      </a:lvl4pPr>
      <a:lvl5pPr marL="112855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5pPr>
      <a:lvl6pPr marL="117427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6pPr>
      <a:lvl7pPr marL="121999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7pPr>
      <a:lvl8pPr marL="126571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8pPr>
      <a:lvl9pPr marL="13114338" indent="-1252538" algn="l" defTabSz="5016500" rtl="0" fontAlgn="base">
        <a:spcBef>
          <a:spcPct val="20000"/>
        </a:spcBef>
        <a:spcAft>
          <a:spcPct val="0"/>
        </a:spcAft>
        <a:buChar char="»"/>
        <a:defRPr sz="1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sarsenyev\Desktop\Copper poster\matlab\RoverQ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979" y="10515599"/>
            <a:ext cx="9177940" cy="68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Text Box 878"/>
          <p:cNvSpPr txBox="1">
            <a:spLocks noChangeArrowheads="1"/>
          </p:cNvSpPr>
          <p:nvPr/>
        </p:nvSpPr>
        <p:spPr bwMode="auto">
          <a:xfrm>
            <a:off x="697922" y="5393571"/>
            <a:ext cx="8872598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Calibri" panose="020F0502020204030204" pitchFamily="34" charset="0"/>
              </a:rPr>
              <a:t>We report experimental data obtained using a copper </a:t>
            </a:r>
            <a:r>
              <a:rPr lang="en-US" dirty="0" smtClean="0">
                <a:latin typeface="Calibri" panose="020F0502020204030204" pitchFamily="34" charset="0"/>
              </a:rPr>
              <a:t>prototype of </a:t>
            </a:r>
            <a:r>
              <a:rPr lang="en-US" dirty="0">
                <a:latin typeface="Calibri" panose="020F0502020204030204" pitchFamily="34" charset="0"/>
              </a:rPr>
              <a:t>a superconducting radio-frequency (SRF) </a:t>
            </a:r>
            <a:r>
              <a:rPr lang="en-US" dirty="0" smtClean="0">
                <a:latin typeface="Calibri" panose="020F0502020204030204" pitchFamily="34" charset="0"/>
              </a:rPr>
              <a:t>accelerator module</a:t>
            </a:r>
            <a:r>
              <a:rPr lang="en-US" dirty="0">
                <a:latin typeface="Calibri" panose="020F0502020204030204" pitchFamily="34" charset="0"/>
              </a:rPr>
              <a:t>. The five-cell module has an </a:t>
            </a:r>
            <a:r>
              <a:rPr lang="en-US" dirty="0" smtClean="0">
                <a:latin typeface="Calibri" panose="020F0502020204030204" pitchFamily="34" charset="0"/>
              </a:rPr>
              <a:t>incorporated photonic </a:t>
            </a:r>
            <a:r>
              <a:rPr lang="en-US" dirty="0">
                <a:latin typeface="Calibri" panose="020F0502020204030204" pitchFamily="34" charset="0"/>
              </a:rPr>
              <a:t>band gap (PBG) cell with couplers. The purpose </a:t>
            </a:r>
            <a:r>
              <a:rPr lang="en-US" dirty="0" smtClean="0">
                <a:latin typeface="Calibri" panose="020F0502020204030204" pitchFamily="34" charset="0"/>
              </a:rPr>
              <a:t>of the </a:t>
            </a:r>
            <a:r>
              <a:rPr lang="en-US" dirty="0">
                <a:latin typeface="Calibri" panose="020F0502020204030204" pitchFamily="34" charset="0"/>
              </a:rPr>
              <a:t>PBG cell is to achieve better higher order mode (</a:t>
            </a:r>
            <a:r>
              <a:rPr lang="en-US" dirty="0" smtClean="0">
                <a:latin typeface="Calibri" panose="020F0502020204030204" pitchFamily="34" charset="0"/>
              </a:rPr>
              <a:t>HOM) damping </a:t>
            </a:r>
            <a:r>
              <a:rPr lang="en-US" dirty="0">
                <a:latin typeface="Calibri" panose="020F0502020204030204" pitchFamily="34" charset="0"/>
              </a:rPr>
              <a:t>which is vital for preserving the quality of </a:t>
            </a:r>
            <a:r>
              <a:rPr lang="en-US" dirty="0" smtClean="0">
                <a:latin typeface="Calibri" panose="020F0502020204030204" pitchFamily="34" charset="0"/>
              </a:rPr>
              <a:t>high current electron </a:t>
            </a:r>
            <a:r>
              <a:rPr lang="en-US" dirty="0">
                <a:latin typeface="Calibri" panose="020F0502020204030204" pitchFamily="34" charset="0"/>
              </a:rPr>
              <a:t>beams. Better HOM damping raises </a:t>
            </a:r>
            <a:r>
              <a:rPr lang="en-US" dirty="0" smtClean="0">
                <a:latin typeface="Calibri" panose="020F0502020204030204" pitchFamily="34" charset="0"/>
              </a:rPr>
              <a:t>the current </a:t>
            </a:r>
            <a:r>
              <a:rPr lang="en-US" dirty="0">
                <a:latin typeface="Calibri" panose="020F0502020204030204" pitchFamily="34" charset="0"/>
              </a:rPr>
              <a:t>threshold for beam instabilities in novel SRF </a:t>
            </a:r>
            <a:r>
              <a:rPr lang="en-US" dirty="0" smtClean="0">
                <a:latin typeface="Calibri" panose="020F0502020204030204" pitchFamily="34" charset="0"/>
              </a:rPr>
              <a:t>accelerators. The </a:t>
            </a:r>
            <a:r>
              <a:rPr lang="en-US" dirty="0">
                <a:latin typeface="Calibri" panose="020F0502020204030204" pitchFamily="34" charset="0"/>
              </a:rPr>
              <a:t>PBG design also increases the real-estate </a:t>
            </a:r>
            <a:r>
              <a:rPr lang="en-US" dirty="0" smtClean="0">
                <a:latin typeface="Calibri" panose="020F0502020204030204" pitchFamily="34" charset="0"/>
              </a:rPr>
              <a:t>gradient of </a:t>
            </a:r>
            <a:r>
              <a:rPr lang="en-US" dirty="0">
                <a:latin typeface="Calibri" panose="020F0502020204030204" pitchFamily="34" charset="0"/>
              </a:rPr>
              <a:t>the </a:t>
            </a:r>
            <a:r>
              <a:rPr lang="en-US" dirty="0" err="1">
                <a:latin typeface="Calibri" panose="020F0502020204030204" pitchFamily="34" charset="0"/>
              </a:rPr>
              <a:t>linac</a:t>
            </a:r>
            <a:r>
              <a:rPr lang="en-US" dirty="0">
                <a:latin typeface="Calibri" panose="020F0502020204030204" pitchFamily="34" charset="0"/>
              </a:rPr>
              <a:t> because both HOM damping and the </a:t>
            </a:r>
            <a:r>
              <a:rPr lang="en-US" dirty="0" smtClean="0">
                <a:latin typeface="Calibri" panose="020F0502020204030204" pitchFamily="34" charset="0"/>
              </a:rPr>
              <a:t>fundamental power </a:t>
            </a:r>
            <a:r>
              <a:rPr lang="en-US" dirty="0">
                <a:latin typeface="Calibri" panose="020F0502020204030204" pitchFamily="34" charset="0"/>
              </a:rPr>
              <a:t>coupling can be done through the PBG cell </a:t>
            </a:r>
            <a:r>
              <a:rPr lang="en-US" dirty="0" smtClean="0">
                <a:latin typeface="Calibri" panose="020F0502020204030204" pitchFamily="34" charset="0"/>
              </a:rPr>
              <a:t>instead of </a:t>
            </a:r>
            <a:r>
              <a:rPr lang="en-US" dirty="0">
                <a:latin typeface="Calibri" panose="020F0502020204030204" pitchFamily="34" charset="0"/>
              </a:rPr>
              <a:t>on the beam pipe via complicated end </a:t>
            </a:r>
            <a:r>
              <a:rPr lang="en-US" dirty="0" smtClean="0">
                <a:latin typeface="Calibri" panose="020F0502020204030204" pitchFamily="34" charset="0"/>
              </a:rPr>
              <a:t>assemblies. </a:t>
            </a:r>
          </a:p>
          <a:p>
            <a:pPr algn="just"/>
            <a:r>
              <a:rPr lang="en-US" dirty="0" smtClean="0">
                <a:latin typeface="Calibri" panose="020F0502020204030204" pitchFamily="34" charset="0"/>
              </a:rPr>
              <a:t>First</a:t>
            </a:r>
            <a:r>
              <a:rPr lang="en-US" dirty="0">
                <a:latin typeface="Calibri" panose="020F0502020204030204" pitchFamily="34" charset="0"/>
              </a:rPr>
              <a:t>, we will discuss the design and accelerating </a:t>
            </a:r>
            <a:r>
              <a:rPr lang="en-US" dirty="0" smtClean="0">
                <a:latin typeface="Calibri" panose="020F0502020204030204" pitchFamily="34" charset="0"/>
              </a:rPr>
              <a:t>properties of </a:t>
            </a:r>
            <a:r>
              <a:rPr lang="en-US" dirty="0">
                <a:latin typeface="Calibri" panose="020F0502020204030204" pitchFamily="34" charset="0"/>
              </a:rPr>
              <a:t>the structure. The five-cell module was optimized </a:t>
            </a:r>
            <a:r>
              <a:rPr lang="en-US" dirty="0" smtClean="0">
                <a:latin typeface="Calibri" panose="020F0502020204030204" pitchFamily="34" charset="0"/>
              </a:rPr>
              <a:t>to provide </a:t>
            </a:r>
            <a:r>
              <a:rPr lang="en-US" dirty="0">
                <a:latin typeface="Calibri" panose="020F0502020204030204" pitchFamily="34" charset="0"/>
              </a:rPr>
              <a:t>good HOM damping while maintaining the same </a:t>
            </a:r>
            <a:r>
              <a:rPr lang="en-US" dirty="0" smtClean="0">
                <a:latin typeface="Calibri" panose="020F0502020204030204" pitchFamily="34" charset="0"/>
              </a:rPr>
              <a:t>accelerating properties </a:t>
            </a:r>
            <a:r>
              <a:rPr lang="en-US" dirty="0">
                <a:latin typeface="Calibri" panose="020F0502020204030204" pitchFamily="34" charset="0"/>
              </a:rPr>
              <a:t>as conventional elliptical-cell </a:t>
            </a:r>
            <a:r>
              <a:rPr lang="en-US" dirty="0" smtClean="0">
                <a:latin typeface="Calibri" panose="020F0502020204030204" pitchFamily="34" charset="0"/>
              </a:rPr>
              <a:t>modules. We </a:t>
            </a:r>
            <a:r>
              <a:rPr lang="en-US" dirty="0">
                <a:latin typeface="Calibri" panose="020F0502020204030204" pitchFamily="34" charset="0"/>
              </a:rPr>
              <a:t>will then discuss the process of tuning the structure </a:t>
            </a:r>
            <a:r>
              <a:rPr lang="en-US" dirty="0" smtClean="0">
                <a:latin typeface="Calibri" panose="020F0502020204030204" pitchFamily="34" charset="0"/>
              </a:rPr>
              <a:t>to obtain </a:t>
            </a:r>
            <a:r>
              <a:rPr lang="en-US" dirty="0">
                <a:latin typeface="Calibri" panose="020F0502020204030204" pitchFamily="34" charset="0"/>
              </a:rPr>
              <a:t>the desired accelerating gradient profile. Finally, </a:t>
            </a:r>
            <a:r>
              <a:rPr lang="en-US" dirty="0" smtClean="0">
                <a:latin typeface="Calibri" panose="020F0502020204030204" pitchFamily="34" charset="0"/>
              </a:rPr>
              <a:t>we will </a:t>
            </a:r>
            <a:r>
              <a:rPr lang="en-US" dirty="0">
                <a:latin typeface="Calibri" panose="020F0502020204030204" pitchFamily="34" charset="0"/>
              </a:rPr>
              <a:t>list measured quality factors for the accelerating </a:t>
            </a:r>
            <a:r>
              <a:rPr lang="en-US" dirty="0" smtClean="0">
                <a:latin typeface="Calibri" panose="020F0502020204030204" pitchFamily="34" charset="0"/>
              </a:rPr>
              <a:t>mode and </a:t>
            </a:r>
            <a:r>
              <a:rPr lang="en-US" dirty="0">
                <a:latin typeface="Calibri" panose="020F0502020204030204" pitchFamily="34" charset="0"/>
              </a:rPr>
              <a:t>the most dangerous HOMs.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7" name="Picture 799" descr="lalr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1961" y="1952457"/>
            <a:ext cx="3722896" cy="16002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20148" y="4253227"/>
            <a:ext cx="42519600" cy="152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588066" y="568404"/>
            <a:ext cx="3956843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latin typeface="Calibri" panose="020F0502020204030204" pitchFamily="34" charset="0"/>
              </a:rPr>
              <a:t>Five-cell </a:t>
            </a:r>
            <a:r>
              <a:rPr lang="en-US" sz="6600" b="1" dirty="0">
                <a:solidFill>
                  <a:srgbClr val="7030A0"/>
                </a:solidFill>
                <a:latin typeface="Calibri" panose="020F0502020204030204" pitchFamily="34" charset="0"/>
              </a:rPr>
              <a:t>superconducting RF module with a PBG coupler cell: design and cold testing of the copper prototype</a:t>
            </a:r>
            <a:endParaRPr lang="en-US" sz="6600" b="1" dirty="0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7053079" y="31470601"/>
            <a:ext cx="57022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E-mail: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arsenyev@mit.edu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88066" y="31165800"/>
            <a:ext cx="42519600" cy="15240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78872" y="1676400"/>
            <a:ext cx="438981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Sergey A. Arsenyev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,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D.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Shchegolkov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E.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Simakov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Boulware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Grimm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A. 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Rogacki</a:t>
            </a:r>
            <a:r>
              <a:rPr lang="en-US" sz="54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3</a:t>
            </a:r>
            <a:endParaRPr lang="en-US" sz="5400" baseline="30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779319" y="2673911"/>
            <a:ext cx="2638761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Massachusetts Institute of Technology, Cambridge, MA 02139; 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2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Los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Alamos National Laboratory,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Los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Alamos, NM 87545, 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USA; </a:t>
            </a:r>
            <a:r>
              <a:rPr lang="en-US" sz="4000" baseline="30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itchFamily="34" charset="0"/>
              </a:rPr>
              <a:t>3</a:t>
            </a:r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Niowave 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Inc., 1012 North Walnut Street, Lansing, MI 48906, USA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1" name="Rectangle 858"/>
          <p:cNvSpPr>
            <a:spLocks noChangeArrowheads="1"/>
          </p:cNvSpPr>
          <p:nvPr/>
        </p:nvSpPr>
        <p:spPr bwMode="auto">
          <a:xfrm>
            <a:off x="12910963" y="4750981"/>
            <a:ext cx="4685471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Motivation</a:t>
            </a:r>
            <a:endParaRPr lang="en-US" sz="4800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5" name="Text Box 9"/>
          <p:cNvSpPr txBox="1">
            <a:spLocks noChangeArrowheads="1"/>
          </p:cNvSpPr>
          <p:nvPr/>
        </p:nvSpPr>
        <p:spPr bwMode="auto">
          <a:xfrm>
            <a:off x="457200" y="31524714"/>
            <a:ext cx="230815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Work is supported by the U.S. Department of Energy (DOE) Office of Science Early Career Research Program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 Box 1027"/>
              <p:cNvSpPr txBox="1">
                <a:spLocks noChangeArrowheads="1"/>
              </p:cNvSpPr>
              <p:nvPr/>
            </p:nvSpPr>
            <p:spPr bwMode="auto">
              <a:xfrm>
                <a:off x="10389183" y="5627281"/>
                <a:ext cx="9686755" cy="7294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800"/>
                  </a:spcAft>
                </a:pPr>
                <a:r>
                  <a:rPr lang="en-US" dirty="0" smtClean="0">
                    <a:latin typeface="Calibri" panose="020F0502020204030204" pitchFamily="34" charset="0"/>
                    <a:cs typeface="Calibri" pitchFamily="34" charset="0"/>
                  </a:rPr>
                  <a:t>General motivation for the 5-cell superconducting PBG module is described in the poster “</a:t>
                </a:r>
                <a:r>
                  <a:rPr lang="en-US" dirty="0">
                    <a:latin typeface="Calibri" panose="020F0502020204030204" pitchFamily="34" charset="0"/>
                  </a:rPr>
                  <a:t>High gradient testing of the five-cell superconducting </a:t>
                </a:r>
                <a:r>
                  <a:rPr lang="en-US" dirty="0" smtClean="0">
                    <a:latin typeface="Calibri" panose="020F0502020204030204" pitchFamily="34" charset="0"/>
                  </a:rPr>
                  <a:t>RF </a:t>
                </a:r>
                <a:r>
                  <a:rPr lang="en-US" dirty="0">
                    <a:latin typeface="Calibri" panose="020F0502020204030204" pitchFamily="34" charset="0"/>
                  </a:rPr>
                  <a:t>module with a </a:t>
                </a:r>
                <a:r>
                  <a:rPr lang="en-US" dirty="0" smtClean="0">
                    <a:latin typeface="Calibri" panose="020F0502020204030204" pitchFamily="34" charset="0"/>
                  </a:rPr>
                  <a:t>PBG </a:t>
                </a:r>
                <a:r>
                  <a:rPr lang="en-US" dirty="0">
                    <a:latin typeface="Calibri" panose="020F0502020204030204" pitchFamily="34" charset="0"/>
                  </a:rPr>
                  <a:t>coupler </a:t>
                </a:r>
                <a:r>
                  <a:rPr lang="en-US" dirty="0" smtClean="0">
                    <a:latin typeface="Calibri" panose="020F0502020204030204" pitchFamily="34" charset="0"/>
                  </a:rPr>
                  <a:t>cell”.</a:t>
                </a:r>
              </a:p>
              <a:p>
                <a:pPr algn="just">
                  <a:spcAft>
                    <a:spcPts val="800"/>
                  </a:spcAft>
                </a:pPr>
                <a:r>
                  <a:rPr lang="en-US" dirty="0" smtClean="0">
                    <a:latin typeface="Calibri" panose="020F0502020204030204" pitchFamily="34" charset="0"/>
                  </a:rPr>
                  <a:t>The copper </a:t>
                </a:r>
                <a:r>
                  <a:rPr lang="en-US" dirty="0">
                    <a:latin typeface="Calibri" panose="020F0502020204030204" pitchFamily="34" charset="0"/>
                  </a:rPr>
                  <a:t>prototype serves </a:t>
                </a:r>
                <a:r>
                  <a:rPr lang="en-US" dirty="0" smtClean="0">
                    <a:latin typeface="Calibri" panose="020F0502020204030204" pitchFamily="34" charset="0"/>
                  </a:rPr>
                  <a:t>to demonstrate </a:t>
                </a:r>
                <a:r>
                  <a:rPr lang="en-US" dirty="0">
                    <a:latin typeface="Calibri" panose="020F0502020204030204" pitchFamily="34" charset="0"/>
                  </a:rPr>
                  <a:t>the novel tuning required for the multi-cell </a:t>
                </a:r>
                <a:r>
                  <a:rPr lang="en-US" dirty="0" smtClean="0">
                    <a:latin typeface="Calibri" panose="020F0502020204030204" pitchFamily="34" charset="0"/>
                  </a:rPr>
                  <a:t>structure with </a:t>
                </a:r>
                <a:r>
                  <a:rPr lang="en-US" dirty="0">
                    <a:latin typeface="Calibri" panose="020F0502020204030204" pitchFamily="34" charset="0"/>
                  </a:rPr>
                  <a:t>the PBG coupling cell, applied later to the </a:t>
                </a:r>
                <a:r>
                  <a:rPr lang="en-US" dirty="0" smtClean="0">
                    <a:latin typeface="Calibri" panose="020F0502020204030204" pitchFamily="34" charset="0"/>
                  </a:rPr>
                  <a:t>niobium cavity.</a:t>
                </a:r>
              </a:p>
              <a:p>
                <a:r>
                  <a:rPr lang="en-US" dirty="0">
                    <a:latin typeface="Calibri" panose="020F0502020204030204" pitchFamily="34" charset="0"/>
                  </a:rPr>
                  <a:t>Also, HOM damping can also be analyzed in </a:t>
                </a:r>
                <a:r>
                  <a:rPr lang="en-US" dirty="0" smtClean="0">
                    <a:latin typeface="Calibri" panose="020F0502020204030204" pitchFamily="34" charset="0"/>
                  </a:rPr>
                  <a:t>the copper </a:t>
                </a:r>
                <a:r>
                  <a:rPr lang="en-US" dirty="0">
                    <a:latin typeface="Calibri" panose="020F0502020204030204" pitchFamily="34" charset="0"/>
                  </a:rPr>
                  <a:t>cavity by measuring external Q factors for the </a:t>
                </a:r>
                <a:r>
                  <a:rPr lang="en-US" dirty="0" smtClean="0">
                    <a:latin typeface="Calibri" panose="020F0502020204030204" pitchFamily="34" charset="0"/>
                  </a:rPr>
                  <a:t>most dangerous </a:t>
                </a:r>
                <a:r>
                  <a:rPr lang="en-US" dirty="0">
                    <a:latin typeface="Calibri" panose="020F0502020204030204" pitchFamily="34" charset="0"/>
                  </a:rPr>
                  <a:t>HOMs. At room temperature, the </a:t>
                </a:r>
                <a:r>
                  <a:rPr lang="en-US" dirty="0" err="1">
                    <a:latin typeface="Calibri" panose="020F0502020204030204" pitchFamily="34" charset="0"/>
                  </a:rPr>
                  <a:t>Qext</a:t>
                </a:r>
                <a:r>
                  <a:rPr lang="en-US" dirty="0">
                    <a:latin typeface="Calibri" panose="020F0502020204030204" pitchFamily="34" charset="0"/>
                  </a:rPr>
                  <a:t> can </a:t>
                </a:r>
                <a:r>
                  <a:rPr lang="en-US" dirty="0" smtClean="0">
                    <a:latin typeface="Calibri" panose="020F0502020204030204" pitchFamily="34" charset="0"/>
                  </a:rPr>
                  <a:t>be calculated </a:t>
                </a:r>
                <a:r>
                  <a:rPr lang="en-US" dirty="0">
                    <a:latin typeface="Calibri" panose="020F0502020204030204" pitchFamily="34" charset="0"/>
                  </a:rPr>
                  <a:t>more accurately in the copper prototype </a:t>
                </a:r>
                <a:r>
                  <a:rPr lang="en-US" dirty="0" smtClean="0">
                    <a:latin typeface="Calibri" panose="020F0502020204030204" pitchFamily="34" charset="0"/>
                  </a:rPr>
                  <a:t>because the </a:t>
                </a:r>
                <a:r>
                  <a:rPr lang="en-US" dirty="0">
                    <a:latin typeface="Calibri" panose="020F0502020204030204" pitchFamily="34" charset="0"/>
                  </a:rPr>
                  <a:t>conductivity of copper is about 10 times higher than </a:t>
                </a:r>
                <a:r>
                  <a:rPr lang="en-US" dirty="0" smtClean="0">
                    <a:latin typeface="Calibri" panose="020F0502020204030204" pitchFamily="34" charset="0"/>
                  </a:rPr>
                  <a:t>that of </a:t>
                </a:r>
                <a:r>
                  <a:rPr lang="en-US" dirty="0">
                    <a:latin typeface="Calibri" panose="020F0502020204030204" pitchFamily="34" charset="0"/>
                  </a:rPr>
                  <a:t>niobium at room temperature. Mode overlapping, </a:t>
                </a:r>
                <a:r>
                  <a:rPr lang="en-US" dirty="0" smtClean="0">
                    <a:latin typeface="Calibri" panose="020F0502020204030204" pitchFamily="34" charset="0"/>
                  </a:rPr>
                  <a:t>which is </a:t>
                </a:r>
                <a:r>
                  <a:rPr lang="en-US" dirty="0">
                    <a:latin typeface="Calibri" panose="020F0502020204030204" pitchFamily="34" charset="0"/>
                  </a:rPr>
                  <a:t>an issue for measurements in the niobium cavity at </a:t>
                </a:r>
                <a:r>
                  <a:rPr lang="en-US" dirty="0" smtClean="0">
                    <a:latin typeface="Calibri" panose="020F0502020204030204" pitchFamily="34" charset="0"/>
                  </a:rPr>
                  <a:t>room temperature</a:t>
                </a:r>
                <a:r>
                  <a:rPr lang="en-US" dirty="0">
                    <a:latin typeface="Calibri" panose="020F0502020204030204" pitchFamily="34" charset="0"/>
                  </a:rPr>
                  <a:t>, is less of a problem. </a:t>
                </a:r>
                <a:r>
                  <a:rPr lang="en-US" dirty="0" err="1">
                    <a:latin typeface="Calibri" panose="020F0502020204030204" pitchFamily="34" charset="0"/>
                  </a:rPr>
                  <a:t>Ohmic</a:t>
                </a:r>
                <a:r>
                  <a:rPr lang="en-US" dirty="0">
                    <a:latin typeface="Calibri" panose="020F0502020204030204" pitchFamily="34" charset="0"/>
                  </a:rPr>
                  <a:t> Q factors for </a:t>
                </a:r>
                <a:r>
                  <a:rPr lang="en-US" dirty="0" smtClean="0">
                    <a:latin typeface="Calibri" panose="020F0502020204030204" pitchFamily="34" charset="0"/>
                  </a:rPr>
                  <a:t>the copper </a:t>
                </a:r>
                <a:r>
                  <a:rPr lang="en-US" dirty="0">
                    <a:latin typeface="Calibri" panose="020F0502020204030204" pitchFamily="34" charset="0"/>
                  </a:rPr>
                  <a:t>prototype are in the order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1.5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which </a:t>
                </a:r>
                <a:r>
                  <a:rPr lang="en-US" dirty="0">
                    <a:latin typeface="Calibri" panose="020F0502020204030204" pitchFamily="34" charset="0"/>
                  </a:rPr>
                  <a:t>is </a:t>
                </a:r>
                <a:r>
                  <a:rPr lang="en-US" dirty="0" smtClean="0">
                    <a:latin typeface="Calibri" panose="020F0502020204030204" pitchFamily="34" charset="0"/>
                  </a:rPr>
                  <a:t>much higher </a:t>
                </a:r>
                <a:r>
                  <a:rPr lang="en-US" dirty="0">
                    <a:latin typeface="Calibri" panose="020F0502020204030204" pitchFamily="34" charset="0"/>
                  </a:rPr>
                  <a:t>than </a:t>
                </a:r>
                <a:r>
                  <a:rPr lang="en-US" dirty="0" err="1">
                    <a:latin typeface="Calibri" panose="020F0502020204030204" pitchFamily="34" charset="0"/>
                  </a:rPr>
                  <a:t>Qext</a:t>
                </a:r>
                <a:r>
                  <a:rPr lang="en-US" dirty="0">
                    <a:latin typeface="Calibri" panose="020F0502020204030204" pitchFamily="34" charset="0"/>
                  </a:rPr>
                  <a:t> estimated to be a few thousands for </a:t>
                </a:r>
                <a:r>
                  <a:rPr lang="en-US" dirty="0" smtClean="0">
                    <a:latin typeface="Calibri" panose="020F0502020204030204" pitchFamily="34" charset="0"/>
                  </a:rPr>
                  <a:t>the dangerous </a:t>
                </a:r>
                <a:r>
                  <a:rPr lang="en-US" dirty="0">
                    <a:latin typeface="Calibri" panose="020F0502020204030204" pitchFamily="34" charset="0"/>
                  </a:rPr>
                  <a:t>HOMs, therefore a superconducting </a:t>
                </a:r>
                <a:r>
                  <a:rPr lang="en-US" dirty="0" smtClean="0">
                    <a:latin typeface="Calibri" panose="020F0502020204030204" pitchFamily="34" charset="0"/>
                  </a:rPr>
                  <a:t>experiment to </a:t>
                </a:r>
                <a:r>
                  <a:rPr lang="en-US" dirty="0">
                    <a:latin typeface="Calibri" panose="020F0502020204030204" pitchFamily="34" charset="0"/>
                  </a:rPr>
                  <a:t>measure HOM damping is not necessary.</a:t>
                </a:r>
                <a:endParaRPr lang="en-US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i="1" dirty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endParaRPr lang="en-US" dirty="0" smtClean="0">
                  <a:latin typeface="Calibri" pitchFamily="34" charset="0"/>
                  <a:cs typeface="Calibri" pitchFamily="34" charset="0"/>
                </a:endParaRPr>
              </a:p>
              <a:p>
                <a:pPr algn="just">
                  <a:spcAft>
                    <a:spcPts val="800"/>
                  </a:spcAft>
                  <a:buFont typeface="Arial" pitchFamily="34" charset="0"/>
                  <a:buChar char="•"/>
                </a:pPr>
                <a:endParaRPr lang="en-US" baseline="-250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6" name="Text Box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89183" y="5627281"/>
                <a:ext cx="9686755" cy="7294305"/>
              </a:xfrm>
              <a:prstGeom prst="rect">
                <a:avLst/>
              </a:prstGeom>
              <a:blipFill rotWithShape="1">
                <a:blip r:embed="rId4"/>
                <a:stretch>
                  <a:fillRect l="-944" t="-668" r="-157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Rectangle 737"/>
          <p:cNvSpPr>
            <a:spLocks noChangeArrowheads="1"/>
          </p:cNvSpPr>
          <p:nvPr/>
        </p:nvSpPr>
        <p:spPr bwMode="auto">
          <a:xfrm>
            <a:off x="533400" y="4648338"/>
            <a:ext cx="9143999" cy="7703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0" name="Rectangle 737"/>
          <p:cNvSpPr>
            <a:spLocks noChangeArrowheads="1"/>
          </p:cNvSpPr>
          <p:nvPr/>
        </p:nvSpPr>
        <p:spPr bwMode="auto">
          <a:xfrm>
            <a:off x="9970551" y="4645010"/>
            <a:ext cx="10524021" cy="7706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476815" y="12695883"/>
            <a:ext cx="20017758" cy="180329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7" name="Rectangle 14"/>
          <p:cNvSpPr>
            <a:spLocks noChangeArrowheads="1"/>
          </p:cNvSpPr>
          <p:nvPr/>
        </p:nvSpPr>
        <p:spPr bwMode="auto">
          <a:xfrm>
            <a:off x="20802600" y="4648337"/>
            <a:ext cx="22555201" cy="260804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Rectangle 27"/>
          <p:cNvSpPr>
            <a:spLocks noChangeArrowheads="1"/>
          </p:cNvSpPr>
          <p:nvPr/>
        </p:nvSpPr>
        <p:spPr bwMode="auto">
          <a:xfrm>
            <a:off x="7378543" y="12839700"/>
            <a:ext cx="6816060" cy="876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Accelerating Mode</a:t>
            </a:r>
            <a:endParaRPr lang="en-US" sz="4800" i="1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8" name="Rectangle 27"/>
          <p:cNvSpPr>
            <a:spLocks noChangeArrowheads="1"/>
          </p:cNvSpPr>
          <p:nvPr/>
        </p:nvSpPr>
        <p:spPr bwMode="auto">
          <a:xfrm>
            <a:off x="24097814" y="4772592"/>
            <a:ext cx="8785976" cy="8763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Higher Order Modes</a:t>
            </a:r>
            <a:endParaRPr lang="en-US" sz="4800" i="1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8" name="Rectangle 858"/>
          <p:cNvSpPr>
            <a:spLocks noChangeArrowheads="1"/>
          </p:cNvSpPr>
          <p:nvPr/>
        </p:nvSpPr>
        <p:spPr bwMode="auto">
          <a:xfrm>
            <a:off x="2780751" y="4665456"/>
            <a:ext cx="4463498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defTabSz="5016500"/>
            <a:r>
              <a:rPr lang="en-US" sz="4800" dirty="0" smtClean="0">
                <a:solidFill>
                  <a:srgbClr val="990099"/>
                </a:solidFill>
                <a:latin typeface="Calibri" pitchFamily="34" charset="0"/>
                <a:cs typeface="Calibri" pitchFamily="34" charset="0"/>
              </a:rPr>
              <a:t>Abstract</a:t>
            </a:r>
            <a:endParaRPr lang="en-US" sz="4800" dirty="0">
              <a:solidFill>
                <a:srgbClr val="990099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3" descr="C:\Users\sarsenyev\Desktop\Poster\m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6591" y="2216711"/>
            <a:ext cx="24384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rsenyev\Desktop\Poster\niowav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217" y="2073913"/>
            <a:ext cx="38385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sarsenyev\Desktop\Copper paper\coppercavit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86" y="14130936"/>
            <a:ext cx="7256913" cy="787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sarsenyev\Desktop\Copper paper\Impedance picture\impedance.bm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0691" y="5836346"/>
            <a:ext cx="8757309" cy="65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344938"/>
                  </p:ext>
                </p:extLst>
              </p:nvPr>
            </p:nvGraphicFramePr>
            <p:xfrm>
              <a:off x="33638625" y="5164146"/>
              <a:ext cx="7391400" cy="530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/>
                    <a:gridCol w="1066800"/>
                    <a:gridCol w="1447800"/>
                    <a:gridCol w="2133600"/>
                    <a:gridCol w="1828800"/>
                  </a:tblGrid>
                  <a:tr h="325197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HOM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Field in PBG cell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Freq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,</a:t>
                          </a:r>
                          <a:r>
                            <a:rPr lang="en-US" sz="18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GHz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Area under impedance peak,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l-GR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/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𝑠</m:t>
                              </m:r>
                            </m:oMath>
                          </a14:m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, Ohm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25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2.531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16.4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11.1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2519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X2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2.704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144.4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113.4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251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X3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2.932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111.7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89.6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3.015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74.3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55.9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X5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3.045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24.2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X6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3.057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29.9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6.9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Y1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2.531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18.1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13.5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Y2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2.705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144.4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111.8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Y3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2.937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113.3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80.2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Y4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3.012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75.1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59.5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Y5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3.049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24.2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13.8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53094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Y6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3.059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29.9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8.8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7" name="Table 6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42344938"/>
                  </p:ext>
                </p:extLst>
              </p:nvPr>
            </p:nvGraphicFramePr>
            <p:xfrm>
              <a:off x="33638625" y="5164146"/>
              <a:ext cx="7391400" cy="5303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914400"/>
                    <a:gridCol w="1066800"/>
                    <a:gridCol w="1447800"/>
                    <a:gridCol w="2133600"/>
                    <a:gridCol w="1828800"/>
                  </a:tblGrid>
                  <a:tr h="914400"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HOM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Field in PBG cell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err="1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Freq</a:t>
                          </a:r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,</a:t>
                          </a:r>
                          <a:r>
                            <a:rPr lang="en-US" sz="18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GHz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60857" t="-3333" r="-85714" b="-49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4333" t="-3333" b="-490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X1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2.531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16.4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11.1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X2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2.704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144.4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113.4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X3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2.932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111.7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89.6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X4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3.015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74.3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55.9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X5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3.045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24.2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8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X6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3.057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29.9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6.9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Y1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2.531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18.1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13.5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Y2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2.705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144.4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111.8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Y3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2.937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113.3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80.2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Y4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3.012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75.1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59.5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Y5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TE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3.049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24.2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13.8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latin typeface="Calibri" panose="020F0502020204030204" pitchFamily="34" charset="0"/>
                            </a:rPr>
                            <a:t>Y6</a:t>
                          </a:r>
                          <a:endParaRPr lang="en-US" sz="18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TM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3.059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29.9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8.8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5" name="Picture 4" descr="C:\Users\sarsenyev\Desktop\Copper paper\S21 picture\S21.bm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0" y="18192031"/>
            <a:ext cx="9013734" cy="67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rsenyev\Desktop\Copper paper\Bead picture\bead.bm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654" y="22446287"/>
            <a:ext cx="8942284" cy="6668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9" name="Table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50984"/>
                  </p:ext>
                </p:extLst>
              </p:nvPr>
            </p:nvGraphicFramePr>
            <p:xfrm>
              <a:off x="5455367" y="25833644"/>
              <a:ext cx="2926632" cy="3941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6632"/>
                  </a:tblGrid>
                  <a:tr h="6493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Design with only elliptical cells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4933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525 Ohm</a:t>
                          </a:r>
                        </a:p>
                        <a:p>
                          <a:pPr algn="ctr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4933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276 Ohm</a:t>
                          </a:r>
                        </a:p>
                        <a:p>
                          <a:pPr algn="ctr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4933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4933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4.27</m:t>
                                </m:r>
                              </m:oMath>
                            </m:oMathPara>
                          </a14:m>
                          <a:endParaRPr lang="en-US" sz="24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𝑚𝑇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/(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9" name="Table 7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9050984"/>
                  </p:ext>
                </p:extLst>
              </p:nvPr>
            </p:nvGraphicFramePr>
            <p:xfrm>
              <a:off x="5455367" y="25833644"/>
              <a:ext cx="2926632" cy="39411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926632"/>
                  </a:tblGrid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latin typeface="Calibri" panose="020F0502020204030204" pitchFamily="34" charset="0"/>
                            </a:rPr>
                            <a:t>Design with only elliptical cells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525 Ohm</a:t>
                          </a:r>
                        </a:p>
                        <a:p>
                          <a:pPr algn="ctr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276 Ohm</a:t>
                          </a:r>
                        </a:p>
                        <a:p>
                          <a:pPr algn="ctr"/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49338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2.5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2"/>
                          <a:stretch>
                            <a:fillRect l="-208" t="-384444" b="-10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0" name="Table 7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146832"/>
                  </p:ext>
                </p:extLst>
              </p:nvPr>
            </p:nvGraphicFramePr>
            <p:xfrm>
              <a:off x="990599" y="23710356"/>
              <a:ext cx="4572001" cy="6020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1"/>
                    <a:gridCol w="2286000"/>
                  </a:tblGrid>
                  <a:tr h="347365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Cavity dimensions and accelerating properties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47365">
                    <a:tc>
                      <a:txBody>
                        <a:bodyPr/>
                        <a:lstStyle/>
                        <a:p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Length of the module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14.05 in (35.69 cm)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29110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Diameter of the PBG cell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12.32 in (31.3 cm)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304386"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Frequency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2.1 GHz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25257">
                    <a:tc>
                      <a:txBody>
                        <a:bodyPr/>
                        <a:lstStyle/>
                        <a:p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R/Q</a:t>
                          </a:r>
                          <a:r>
                            <a:rPr lang="en-GB" sz="2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(total shunt impedance)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515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Ohm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2525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G (geometrical factor )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265 Ohm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2525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peak</a:t>
                          </a:r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/</a:t>
                          </a: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acc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2.65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2525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peak</a:t>
                          </a:r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/</a:t>
                          </a: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acc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4.48</m:t>
                                </m:r>
                              </m:oMath>
                            </m:oMathPara>
                          </a14:m>
                          <a:endParaRPr lang="en-US" sz="2400" b="0" i="0" kern="1200" dirty="0" smtClean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 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𝑚𝑇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/(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𝑀</m:t>
                                </m:r>
                                <m:r>
                                  <a:rPr lang="en-US" sz="2400" b="0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𝑉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/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𝑚</m:t>
                                </m:r>
                                <m:r>
                                  <a:rPr lang="en-US" sz="24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0" name="Table 7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21146832"/>
                  </p:ext>
                </p:extLst>
              </p:nvPr>
            </p:nvGraphicFramePr>
            <p:xfrm>
              <a:off x="990599" y="23710356"/>
              <a:ext cx="4572001" cy="602021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86001"/>
                    <a:gridCol w="2286000"/>
                  </a:tblGrid>
                  <a:tr h="8229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</a:rPr>
                            <a:t>Cavity dimensions and accelerating properties</a:t>
                          </a:r>
                          <a:endParaRPr lang="en-US" sz="2400" b="1" dirty="0">
                            <a:solidFill>
                              <a:schemeClr val="bg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sz="18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Length of the module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14.05 in (35.69 cm)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Diameter of the PBG cell</a:t>
                          </a:r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12.32 in (31.3 cm)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457200">
                    <a:tc>
                      <a:txBody>
                        <a:bodyPr/>
                        <a:lstStyle/>
                        <a:p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Frequency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2.1 GHz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R/Q</a:t>
                          </a:r>
                          <a:r>
                            <a:rPr lang="en-GB" sz="2400" b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 (total shunt impedance)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515</a:t>
                          </a:r>
                          <a:r>
                            <a:rPr lang="en-US" sz="2400" b="0" baseline="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 Ohm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G (geometrical factor )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265 Ohm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62525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peak</a:t>
                          </a:r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/</a:t>
                          </a: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acc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</a:rPr>
                            <a:t>2.65</a:t>
                          </a:r>
                          <a:endParaRPr lang="en-US" sz="2400" dirty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B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peak</a:t>
                          </a:r>
                          <a:r>
                            <a:rPr lang="en-GB" sz="24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/</a:t>
                          </a:r>
                          <a:r>
                            <a:rPr lang="en-GB" sz="2400" b="0" kern="12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E</a:t>
                          </a:r>
                          <a:r>
                            <a:rPr lang="en-GB" sz="2400" b="0" kern="1200" baseline="-25000" dirty="0" err="1" smtClean="0">
                              <a:solidFill>
                                <a:schemeClr val="tx1"/>
                              </a:solidFill>
                              <a:effectLst/>
                              <a:latin typeface="Calibri" panose="020F0502020204030204" pitchFamily="34" charset="0"/>
                              <a:ea typeface="+mn-ea"/>
                              <a:cs typeface="+mn-cs"/>
                            </a:rPr>
                            <a:t>acc</a:t>
                          </a:r>
                          <a:endParaRPr lang="en-US" sz="2400" dirty="0">
                            <a:latin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13"/>
                          <a:stretch>
                            <a:fillRect l="-100267" t="-637778" b="-1037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1" name="Rounded Rectangle 80"/>
          <p:cNvSpPr/>
          <p:nvPr/>
        </p:nvSpPr>
        <p:spPr>
          <a:xfrm>
            <a:off x="3276600" y="26671082"/>
            <a:ext cx="5105399" cy="312311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1033181" y="22111349"/>
            <a:ext cx="734881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dirty="0">
                <a:latin typeface="Calibri" panose="020F0502020204030204" pitchFamily="34" charset="0"/>
              </a:rPr>
              <a:t>Copper prototype of the 5-cell </a:t>
            </a:r>
            <a:r>
              <a:rPr lang="en-US" dirty="0" smtClean="0">
                <a:latin typeface="Calibri" panose="020F0502020204030204" pitchFamily="34" charset="0"/>
              </a:rPr>
              <a:t>accelerating module. Every </a:t>
            </a:r>
            <a:r>
              <a:rPr lang="en-US" dirty="0">
                <a:latin typeface="Calibri" panose="020F0502020204030204" pitchFamily="34" charset="0"/>
              </a:rPr>
              <a:t>half cell is machined </a:t>
            </a:r>
            <a:r>
              <a:rPr lang="en-US" dirty="0" smtClean="0">
                <a:latin typeface="Calibri" panose="020F0502020204030204" pitchFamily="34" charset="0"/>
              </a:rPr>
              <a:t>separately </a:t>
            </a:r>
            <a:r>
              <a:rPr lang="en-US" dirty="0">
                <a:latin typeface="Calibri" panose="020F0502020204030204" pitchFamily="34" charset="0"/>
              </a:rPr>
              <a:t>and then </a:t>
            </a:r>
            <a:r>
              <a:rPr lang="en-US" dirty="0" smtClean="0">
                <a:latin typeface="Calibri" panose="020F0502020204030204" pitchFamily="34" charset="0"/>
              </a:rPr>
              <a:t>clamped together</a:t>
            </a:r>
            <a:r>
              <a:rPr lang="en-US" dirty="0">
                <a:latin typeface="Calibri" panose="020F0502020204030204" pitchFamily="34" charset="0"/>
              </a:rPr>
              <a:t>.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8" descr="C:\Users\sarsenyev\Desktop\Copper poster\matlab\Q.b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9217" y="18192031"/>
            <a:ext cx="9276001" cy="691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21094620" y="17709794"/>
            <a:ext cx="21906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6200000">
            <a:off x="41210701" y="15585518"/>
            <a:ext cx="26036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Simulations</a:t>
            </a:r>
            <a:endParaRPr lang="en-US" sz="4000" dirty="0">
              <a:latin typeface="Calibri" panose="020F050202020403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 rot="16200000">
            <a:off x="41243045" y="18964840"/>
            <a:ext cx="2579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Calibri" panose="020F0502020204030204" pitchFamily="34" charset="0"/>
              </a:rPr>
              <a:t>Experiment</a:t>
            </a:r>
            <a:endParaRPr lang="en-US" sz="4000" dirty="0">
              <a:latin typeface="Calibri" panose="020F0502020204030204" pitchFamily="34" charset="0"/>
            </a:endParaRPr>
          </a:p>
        </p:txBody>
      </p:sp>
      <p:pic>
        <p:nvPicPr>
          <p:cNvPr id="118" name="Picture 2" descr="C:\Users\256109\Desktop\Seminar\taper-load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286" y="25108911"/>
            <a:ext cx="8519864" cy="339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9" name="Straight Arrow Connector 118"/>
          <p:cNvCxnSpPr/>
          <p:nvPr/>
        </p:nvCxnSpPr>
        <p:spPr bwMode="auto">
          <a:xfrm flipH="1" flipV="1">
            <a:off x="39679819" y="27938974"/>
            <a:ext cx="152400" cy="5052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0" name="TextBox 119"/>
          <p:cNvSpPr txBox="1"/>
          <p:nvPr/>
        </p:nvSpPr>
        <p:spPr>
          <a:xfrm>
            <a:off x="39361605" y="28461607"/>
            <a:ext cx="1173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RF Load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 bwMode="auto">
          <a:xfrm flipH="1" flipV="1">
            <a:off x="37890120" y="27726170"/>
            <a:ext cx="152400" cy="5052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2" name="TextBox 121"/>
          <p:cNvSpPr txBox="1"/>
          <p:nvPr/>
        </p:nvSpPr>
        <p:spPr>
          <a:xfrm>
            <a:off x="37676658" y="28362893"/>
            <a:ext cx="910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Taper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cxnSp>
        <p:nvCxnSpPr>
          <p:cNvPr id="123" name="Straight Arrow Connector 122"/>
          <p:cNvCxnSpPr/>
          <p:nvPr/>
        </p:nvCxnSpPr>
        <p:spPr bwMode="auto">
          <a:xfrm flipH="1" flipV="1">
            <a:off x="35856073" y="28371902"/>
            <a:ext cx="152400" cy="5052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TextBox 123"/>
          <p:cNvSpPr txBox="1"/>
          <p:nvPr/>
        </p:nvSpPr>
        <p:spPr>
          <a:xfrm>
            <a:off x="35514906" y="28877106"/>
            <a:ext cx="987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alibri" panose="020F0502020204030204" pitchFamily="34" charset="0"/>
              </a:rPr>
              <a:t>Cavity</a:t>
            </a:r>
            <a:endParaRPr lang="en-US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3504520" y="29302993"/>
            <a:ext cx="753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Custom HOM waveguides are tapered up to the standard WR510 waveguide followed by a load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29" name="Text Box 5"/>
          <p:cNvSpPr txBox="1">
            <a:spLocks noChangeArrowheads="1"/>
          </p:cNvSpPr>
          <p:nvPr/>
        </p:nvSpPr>
        <p:spPr bwMode="auto">
          <a:xfrm>
            <a:off x="12060386" y="29114323"/>
            <a:ext cx="734881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latin typeface="Calibri" panose="020F0502020204030204" pitchFamily="34" charset="0"/>
              </a:rPr>
              <a:t>Gradient profile of the tuned cavity obtained </a:t>
            </a:r>
            <a:r>
              <a:rPr lang="en-US" dirty="0" smtClean="0">
                <a:latin typeface="Calibri" panose="020F0502020204030204" pitchFamily="34" charset="0"/>
              </a:rPr>
              <a:t>from bead-pull </a:t>
            </a:r>
            <a:r>
              <a:rPr lang="en-US" dirty="0">
                <a:latin typeface="Calibri" panose="020F0502020204030204" pitchFamily="34" charset="0"/>
              </a:rPr>
              <a:t>measurements.</a:t>
            </a:r>
            <a:endParaRPr lang="en-US" dirty="0">
              <a:solidFill>
                <a:srgbClr val="008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1847866" y="24913345"/>
            <a:ext cx="831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Comparison of S21 profile to simulations allows us to identify what peaks the most dangerous modes correspond to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494790" y="12366450"/>
            <a:ext cx="831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Transverse impedance calculated by CST </a:t>
            </a:r>
            <a:r>
              <a:rPr lang="en-US" dirty="0" smtClean="0">
                <a:latin typeface="Calibri" panose="020F0502020204030204" pitchFamily="34" charset="0"/>
              </a:rPr>
              <a:t>Particle Studio</a:t>
            </a:r>
            <a:r>
              <a:rPr lang="en-US" dirty="0">
                <a:latin typeface="Calibri" panose="020F0502020204030204" pitchFamily="34" charset="0"/>
              </a:rPr>
              <a:t>. 12 most dangerous modes correspond to the </a:t>
            </a:r>
            <a:r>
              <a:rPr lang="en-US" dirty="0" smtClean="0">
                <a:latin typeface="Calibri" panose="020F0502020204030204" pitchFamily="34" charset="0"/>
              </a:rPr>
              <a:t>biggest peaks </a:t>
            </a:r>
            <a:r>
              <a:rPr lang="en-US" dirty="0">
                <a:latin typeface="Calibri" panose="020F0502020204030204" pitchFamily="34" charset="0"/>
              </a:rPr>
              <a:t>in impedance.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279703" y="14478000"/>
            <a:ext cx="9829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latin typeface="Calibri" pitchFamily="34" charset="0"/>
                <a:cs typeface="Calibri" pitchFamily="34" charset="0"/>
              </a:rPr>
              <a:t>The 5-cell design consists of 4 elliptically shaped (low-loss) cells and one PBG cell for HOM suppression.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Low </a:t>
            </a:r>
            <a:r>
              <a:rPr lang="en-US" dirty="0">
                <a:latin typeface="Calibri" pitchFamily="34" charset="0"/>
                <a:cs typeface="Calibri" pitchFamily="34" charset="0"/>
              </a:rPr>
              <a:t>field at the periphery of the PBG cell lets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waveguide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couplers be connected directly to the outside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wall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which is beneficial to HOM damping and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increases real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estate gradient by saving space on the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beam pipes. The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PBG cell also acts as an accelerating cell with accelerating gradient 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at 60% of that in elliptical cells. </a:t>
            </a:r>
            <a:r>
              <a:rPr lang="en-US" dirty="0">
                <a:latin typeface="Calibri" panose="020F0502020204030204" pitchFamily="34" charset="0"/>
              </a:rPr>
              <a:t>The penalty in accelerating </a:t>
            </a:r>
            <a:r>
              <a:rPr lang="en-US" dirty="0" smtClean="0">
                <a:latin typeface="Calibri" panose="020F0502020204030204" pitchFamily="34" charset="0"/>
              </a:rPr>
              <a:t>gradient incurred </a:t>
            </a:r>
            <a:r>
              <a:rPr lang="en-US" dirty="0">
                <a:latin typeface="Calibri" panose="020F0502020204030204" pitchFamily="34" charset="0"/>
              </a:rPr>
              <a:t>to implement the coupling through the PBG cell </a:t>
            </a:r>
            <a:r>
              <a:rPr lang="en-US" dirty="0" smtClean="0">
                <a:latin typeface="Calibri" panose="020F0502020204030204" pitchFamily="34" charset="0"/>
              </a:rPr>
              <a:t>is minimal</a:t>
            </a:r>
            <a:r>
              <a:rPr lang="en-US" dirty="0">
                <a:latin typeface="Calibri" panose="020F0502020204030204" pitchFamily="34" charset="0"/>
              </a:rPr>
              <a:t>, as shown by the accelerator parameters </a:t>
            </a:r>
            <a:r>
              <a:rPr lang="en-US" dirty="0" smtClean="0">
                <a:latin typeface="Calibri" panose="020F0502020204030204" pitchFamily="34" charset="0"/>
              </a:rPr>
              <a:t>listed below.</a:t>
            </a:r>
          </a:p>
          <a:p>
            <a:pPr algn="just"/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  <a:cs typeface="Calibri" pitchFamily="34" charset="0"/>
              </a:rPr>
              <a:t>In the setup we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used for the copper prototype (Fig. on the left), each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cell consisted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two half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cells, clamped together at the equator. Each half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cell (except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PBG) was machined with extra 0.1” of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material at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equator and then trimmed to get the necessary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gradient profile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Tuning was done in multiple steps starting with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cells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closest to the center and finishing with the end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cells. Each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step involved a bead pull measurement with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results plugged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into the circuit model of the cavity to estimate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how much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the half cells should be trimmed on the next step.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The procedure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continued until the desired gradient profile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was achieved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within </a:t>
            </a:r>
            <a:r>
              <a:rPr lang="en-US" dirty="0">
                <a:latin typeface="Calibri" pitchFamily="34" charset="0"/>
                <a:cs typeface="Calibri" pitchFamily="34" charset="0"/>
              </a:rPr>
              <a:t>5% accuracy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1458323" y="13733026"/>
                <a:ext cx="10267747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We focused on HOMs with frequencies below the beam pipe </a:t>
                </a:r>
                <a:r>
                  <a:rPr lang="en-US" dirty="0">
                    <a:latin typeface="Calibri" panose="020F0502020204030204" pitchFamily="34" charset="0"/>
                  </a:rPr>
                  <a:t>cutoff (3.525 GHz for TE11 waveguide mode) that </a:t>
                </a:r>
                <a:r>
                  <a:rPr lang="en-US" dirty="0" smtClean="0">
                    <a:latin typeface="Calibri" panose="020F0502020204030204" pitchFamily="34" charset="0"/>
                  </a:rPr>
                  <a:t>are longitudinally </a:t>
                </a:r>
                <a:r>
                  <a:rPr lang="en-US" dirty="0">
                    <a:latin typeface="Calibri" panose="020F0502020204030204" pitchFamily="34" charset="0"/>
                  </a:rPr>
                  <a:t>confined in the cavity and can only decay </a:t>
                </a:r>
                <a:r>
                  <a:rPr lang="en-US" dirty="0" smtClean="0">
                    <a:latin typeface="Calibri" panose="020F0502020204030204" pitchFamily="34" charset="0"/>
                  </a:rPr>
                  <a:t>due to </a:t>
                </a:r>
                <a:r>
                  <a:rPr lang="en-US" dirty="0">
                    <a:latin typeface="Calibri" panose="020F0502020204030204" pitchFamily="34" charset="0"/>
                  </a:rPr>
                  <a:t>external damping or </a:t>
                </a:r>
                <a:r>
                  <a:rPr lang="en-US" dirty="0" err="1">
                    <a:latin typeface="Calibri" panose="020F0502020204030204" pitchFamily="34" charset="0"/>
                  </a:rPr>
                  <a:t>Ohmic</a:t>
                </a:r>
                <a:r>
                  <a:rPr lang="en-US" dirty="0">
                    <a:latin typeface="Calibri" panose="020F0502020204030204" pitchFamily="34" charset="0"/>
                  </a:rPr>
                  <a:t> </a:t>
                </a:r>
                <a:r>
                  <a:rPr lang="en-US" dirty="0" smtClean="0">
                    <a:latin typeface="Calibri" panose="020F0502020204030204" pitchFamily="34" charset="0"/>
                  </a:rPr>
                  <a:t>losses. CST </a:t>
                </a:r>
                <a:r>
                  <a:rPr lang="en-US" dirty="0">
                    <a:latin typeface="Calibri" panose="020F0502020204030204" pitchFamily="34" charset="0"/>
                  </a:rPr>
                  <a:t>Particle Studio simulations were performed </a:t>
                </a:r>
                <a:r>
                  <a:rPr lang="en-US" dirty="0" smtClean="0">
                    <a:latin typeface="Calibri" panose="020F0502020204030204" pitchFamily="34" charset="0"/>
                  </a:rPr>
                  <a:t>with electron </a:t>
                </a:r>
                <a:r>
                  <a:rPr lang="en-US" dirty="0">
                    <a:latin typeface="Calibri" panose="020F0502020204030204" pitchFamily="34" charset="0"/>
                  </a:rPr>
                  <a:t>beam offset from the central axis by quarter </a:t>
                </a:r>
                <a:r>
                  <a:rPr lang="en-US" dirty="0" smtClean="0">
                    <a:latin typeface="Calibri" panose="020F0502020204030204" pitchFamily="34" charset="0"/>
                  </a:rPr>
                  <a:t>beam pipe </a:t>
                </a:r>
                <a:r>
                  <a:rPr lang="en-US" dirty="0">
                    <a:latin typeface="Calibri" panose="020F0502020204030204" pitchFamily="34" charset="0"/>
                  </a:rPr>
                  <a:t>radius in X direction and in Y direction. PML </a:t>
                </a:r>
                <a:r>
                  <a:rPr lang="en-US" dirty="0" smtClean="0">
                    <a:latin typeface="Calibri" panose="020F0502020204030204" pitchFamily="34" charset="0"/>
                  </a:rPr>
                  <a:t>boundaries were </a:t>
                </a:r>
                <a:r>
                  <a:rPr lang="en-US" dirty="0">
                    <a:latin typeface="Calibri" panose="020F0502020204030204" pitchFamily="34" charset="0"/>
                  </a:rPr>
                  <a:t>defined on all waveguide couplers. </a:t>
                </a:r>
                <a:r>
                  <a:rPr lang="en-US" dirty="0" smtClean="0">
                    <a:latin typeface="Calibri" panose="020F0502020204030204" pitchFamily="34" charset="0"/>
                  </a:rPr>
                  <a:t>Transverse wake </a:t>
                </a:r>
                <a:r>
                  <a:rPr lang="en-US" dirty="0">
                    <a:latin typeface="Calibri" panose="020F0502020204030204" pitchFamily="34" charset="0"/>
                  </a:rPr>
                  <a:t>impedance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𝑍</m:t>
                        </m:r>
                      </m:e>
                      <m:sub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 was </a:t>
                </a:r>
                <a:r>
                  <a:rPr lang="en-US" dirty="0">
                    <a:latin typeface="Calibri" panose="020F0502020204030204" pitchFamily="34" charset="0"/>
                  </a:rPr>
                  <a:t>calculated for both cases (Fig. </a:t>
                </a:r>
                <a:r>
                  <a:rPr lang="en-US" dirty="0" smtClean="0">
                    <a:latin typeface="Calibri" panose="020F0502020204030204" pitchFamily="34" charset="0"/>
                  </a:rPr>
                  <a:t>above). Based </a:t>
                </a:r>
                <a:r>
                  <a:rPr lang="en-US" dirty="0">
                    <a:latin typeface="Calibri" panose="020F0502020204030204" pitchFamily="34" charset="0"/>
                  </a:rPr>
                  <a:t>on integrated areas </a:t>
                </a:r>
                <a:r>
                  <a:rPr lang="en-US" dirty="0" smtClean="0">
                    <a:latin typeface="Calibri" panose="020F0502020204030204" pitchFamily="34" charset="0"/>
                  </a:rPr>
                  <a:t>under each </a:t>
                </a:r>
                <a:r>
                  <a:rPr lang="en-US" dirty="0">
                    <a:latin typeface="Calibri" panose="020F0502020204030204" pitchFamily="34" charset="0"/>
                  </a:rPr>
                  <a:t>peak, 12 most dangerous HOMs were </a:t>
                </a:r>
                <a:r>
                  <a:rPr lang="en-US" dirty="0" smtClean="0">
                    <a:latin typeface="Calibri" panose="020F0502020204030204" pitchFamily="34" charset="0"/>
                  </a:rPr>
                  <a:t>chosen.</a:t>
                </a:r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8323" y="13733026"/>
                <a:ext cx="10267747" cy="3046988"/>
              </a:xfrm>
              <a:prstGeom prst="rect">
                <a:avLst/>
              </a:prstGeom>
              <a:blipFill rotWithShape="1">
                <a:blip r:embed="rId16"/>
                <a:stretch>
                  <a:fillRect l="-891" t="-1600" r="-950" b="-3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397057" y="25877296"/>
                <a:ext cx="11344904" cy="46135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Magnetic probes with a loop at the end were inserted in the </a:t>
                </a:r>
                <a:r>
                  <a:rPr lang="en-US" dirty="0">
                    <a:latin typeface="Calibri" panose="020F0502020204030204" pitchFamily="34" charset="0"/>
                  </a:rPr>
                  <a:t>beam pipe along the central axis to excite the HOMs. </a:t>
                </a:r>
                <a:r>
                  <a:rPr lang="en-US" dirty="0" smtClean="0">
                    <a:latin typeface="Calibri" panose="020F0502020204030204" pitchFamily="34" charset="0"/>
                  </a:rPr>
                  <a:t>The probes were rotated in order to excite both polarizations of the HOMs.</a:t>
                </a:r>
                <a:endParaRPr lang="en-US" dirty="0">
                  <a:latin typeface="Calibri" panose="020F0502020204030204" pitchFamily="34" charset="0"/>
                </a:endParaRPr>
              </a:p>
              <a:p>
                <a:pPr algn="just"/>
                <a:r>
                  <a:rPr lang="en-US" dirty="0">
                    <a:latin typeface="Calibri" panose="020F0502020204030204" pitchFamily="34" charset="0"/>
                  </a:rPr>
                  <a:t>External quality factors were calculated from </a:t>
                </a:r>
                <a:r>
                  <a:rPr lang="en-US" dirty="0" smtClean="0">
                    <a:latin typeface="Calibri" panose="020F0502020204030204" pitchFamily="34" charset="0"/>
                  </a:rPr>
                  <a:t>measured loaded </a:t>
                </a:r>
                <a:r>
                  <a:rPr lang="en-US" dirty="0">
                    <a:latin typeface="Calibri" panose="020F0502020204030204" pitchFamily="34" charset="0"/>
                  </a:rPr>
                  <a:t>quality factors QL and </a:t>
                </a:r>
                <a:r>
                  <a:rPr lang="en-US" dirty="0" err="1">
                    <a:latin typeface="Calibri" panose="020F0502020204030204" pitchFamily="34" charset="0"/>
                  </a:rPr>
                  <a:t>Ohmic</a:t>
                </a:r>
                <a:r>
                  <a:rPr lang="en-US" dirty="0">
                    <a:latin typeface="Calibri" panose="020F0502020204030204" pitchFamily="34" charset="0"/>
                  </a:rPr>
                  <a:t> quality factors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. </a:t>
                </a:r>
                <a:r>
                  <a:rPr lang="en-US" dirty="0" smtClean="0">
                    <a:latin typeface="Calibri" panose="020F0502020204030204" pitchFamily="34" charset="0"/>
                  </a:rPr>
                  <a:t>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, </a:t>
                </a:r>
                <a:r>
                  <a:rPr lang="en-US" dirty="0">
                    <a:latin typeface="Calibri" panose="020F0502020204030204" pitchFamily="34" charset="0"/>
                  </a:rPr>
                  <a:t>the waveguides were blanked off with </a:t>
                </a:r>
                <a:r>
                  <a:rPr lang="en-US" dirty="0" smtClean="0">
                    <a:latin typeface="Calibri" panose="020F0502020204030204" pitchFamily="34" charset="0"/>
                  </a:rPr>
                  <a:t>metal plates</a:t>
                </a:r>
                <a:r>
                  <a:rPr lang="en-US" dirty="0">
                    <a:latin typeface="Calibri" panose="020F0502020204030204" pitchFamily="34" charset="0"/>
                  </a:rPr>
                  <a:t>. 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sub>
                    </m:sSub>
                  </m:oMath>
                </a14:m>
                <a:r>
                  <a:rPr lang="en-US" dirty="0">
                    <a:latin typeface="Calibri" panose="020F0502020204030204" pitchFamily="34" charset="0"/>
                  </a:rPr>
                  <a:t>, RF loads were connected to the </a:t>
                </a:r>
                <a:r>
                  <a:rPr lang="en-US" dirty="0" smtClean="0">
                    <a:latin typeface="Calibri" panose="020F0502020204030204" pitchFamily="34" charset="0"/>
                  </a:rPr>
                  <a:t>fundamental power coupler and </a:t>
                </a:r>
                <a:r>
                  <a:rPr lang="en-US" dirty="0">
                    <a:latin typeface="Calibri" panose="020F0502020204030204" pitchFamily="34" charset="0"/>
                  </a:rPr>
                  <a:t>the HOM waveguides to absorb HOM power </a:t>
                </a:r>
                <a:r>
                  <a:rPr lang="en-US" dirty="0" smtClean="0">
                    <a:latin typeface="Calibri" panose="020F0502020204030204" pitchFamily="34" charset="0"/>
                  </a:rPr>
                  <a:t>extracted by </a:t>
                </a:r>
                <a:r>
                  <a:rPr lang="en-US" dirty="0">
                    <a:latin typeface="Calibri" panose="020F0502020204030204" pitchFamily="34" charset="0"/>
                  </a:rPr>
                  <a:t>the waveguides</a:t>
                </a:r>
                <a:r>
                  <a:rPr lang="en-US" dirty="0"/>
                  <a:t>. </a:t>
                </a:r>
                <a:endParaRPr lang="en-US" dirty="0" smtClean="0"/>
              </a:p>
              <a:p>
                <a:pPr algn="just"/>
                <a:r>
                  <a:rPr lang="en-US" dirty="0" smtClean="0">
                    <a:latin typeface="Calibri" panose="020F0502020204030204" pitchFamily="34" charset="0"/>
                  </a:rPr>
                  <a:t>Measured external Q factors agree reasonably with Q factors predicted by simulations. Most of the considered HOMs are damped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𝑒𝑥𝑡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&lt;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latin typeface="Calibri" panose="020F0502020204030204" pitchFamily="34" charset="0"/>
                  </a:rPr>
                  <a:t>. Differences </a:t>
                </a:r>
                <a:r>
                  <a:rPr lang="en-US" dirty="0">
                    <a:latin typeface="Calibri" panose="020F0502020204030204" pitchFamily="34" charset="0"/>
                  </a:rPr>
                  <a:t>between originally planned and </a:t>
                </a:r>
                <a:r>
                  <a:rPr lang="en-US" dirty="0" smtClean="0">
                    <a:latin typeface="Calibri" panose="020F0502020204030204" pitchFamily="34" charset="0"/>
                  </a:rPr>
                  <a:t>measured Q are </a:t>
                </a:r>
                <a:r>
                  <a:rPr lang="en-US" dirty="0">
                    <a:latin typeface="Calibri" panose="020F0502020204030204" pitchFamily="34" charset="0"/>
                  </a:rPr>
                  <a:t>explained by </a:t>
                </a:r>
                <a:r>
                  <a:rPr lang="en-US" dirty="0" smtClean="0">
                    <a:latin typeface="Calibri" panose="020F0502020204030204" pitchFamily="34" charset="0"/>
                  </a:rPr>
                  <a:t>HFSS simulations </a:t>
                </a:r>
                <a:r>
                  <a:rPr lang="en-US" dirty="0">
                    <a:latin typeface="Calibri" panose="020F0502020204030204" pitchFamily="34" charset="0"/>
                  </a:rPr>
                  <a:t>with the actual geometry after </a:t>
                </a:r>
                <a:r>
                  <a:rPr lang="en-US" dirty="0" smtClean="0">
                    <a:latin typeface="Calibri" panose="020F0502020204030204" pitchFamily="34" charset="0"/>
                  </a:rPr>
                  <a:t>tuning. </a:t>
                </a:r>
                <a:r>
                  <a:rPr lang="en-US" dirty="0">
                    <a:latin typeface="Calibri" panose="020F0502020204030204" pitchFamily="34" charset="0"/>
                  </a:rPr>
                  <a:t>It was found that some HOMs are very </a:t>
                </a:r>
                <a:r>
                  <a:rPr lang="en-US" dirty="0" smtClean="0">
                    <a:latin typeface="Calibri" panose="020F0502020204030204" pitchFamily="34" charset="0"/>
                  </a:rPr>
                  <a:t>sensitive to </a:t>
                </a:r>
                <a:r>
                  <a:rPr lang="en-US" dirty="0">
                    <a:latin typeface="Calibri" panose="020F0502020204030204" pitchFamily="34" charset="0"/>
                  </a:rPr>
                  <a:t>small geometry changes introduced by the way the </a:t>
                </a:r>
                <a:r>
                  <a:rPr lang="en-US" dirty="0" smtClean="0">
                    <a:latin typeface="Calibri" panose="020F0502020204030204" pitchFamily="34" charset="0"/>
                  </a:rPr>
                  <a:t>cavity was </a:t>
                </a:r>
                <a:r>
                  <a:rPr lang="en-US" dirty="0">
                    <a:latin typeface="Calibri" panose="020F0502020204030204" pitchFamily="34" charset="0"/>
                  </a:rPr>
                  <a:t>tuned.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97057" y="25877296"/>
                <a:ext cx="11344904" cy="4613507"/>
              </a:xfrm>
              <a:prstGeom prst="rect">
                <a:avLst/>
              </a:prstGeom>
              <a:blipFill rotWithShape="1">
                <a:blip r:embed="rId17"/>
                <a:stretch>
                  <a:fillRect l="-806" t="-1057" r="-860" b="-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59884</TotalTime>
  <Words>1244</Words>
  <Application>Microsoft Office PowerPoint</Application>
  <PresentationFormat>Custom</PresentationFormat>
  <Paragraphs>119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MIT- Plasma Science and Fusion Center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Evgenya Smirnova</dc:creator>
  <cp:lastModifiedBy>Sergey Arsenyev</cp:lastModifiedBy>
  <cp:revision>867</cp:revision>
  <cp:lastPrinted>2012-05-15T16:57:50Z</cp:lastPrinted>
  <dcterms:created xsi:type="dcterms:W3CDTF">2001-06-14T16:50:45Z</dcterms:created>
  <dcterms:modified xsi:type="dcterms:W3CDTF">2015-04-28T19:32:52Z</dcterms:modified>
</cp:coreProperties>
</file>