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32918400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6699FF"/>
    <a:srgbClr val="008000"/>
    <a:srgbClr val="339966"/>
    <a:srgbClr val="FFFF66"/>
    <a:srgbClr val="009900"/>
    <a:srgbClr val="33CC33"/>
    <a:srgbClr val="3366FF"/>
    <a:srgbClr val="00CC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8857" autoAdjust="0"/>
  </p:normalViewPr>
  <p:slideViewPr>
    <p:cSldViewPr>
      <p:cViewPr>
        <p:scale>
          <a:sx n="50" d="100"/>
          <a:sy n="50" d="100"/>
        </p:scale>
        <p:origin x="1686" y="1344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13297" cy="46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7" tIns="46178" rIns="92357" bIns="46178" numCol="1" anchor="t" anchorCtr="0" compatLnSpc="1">
            <a:prstTxWarp prst="textNoShape">
              <a:avLst/>
            </a:prstTxWarp>
          </a:bodyPr>
          <a:lstStyle>
            <a:lvl1pPr defTabSz="923429">
              <a:defRPr sz="1200"/>
            </a:lvl1pPr>
          </a:lstStyle>
          <a:p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780" y="1"/>
            <a:ext cx="3013297" cy="46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7" tIns="46178" rIns="92357" bIns="46178" numCol="1" anchor="t" anchorCtr="0" compatLnSpc="1">
            <a:prstTxWarp prst="textNoShape">
              <a:avLst/>
            </a:prstTxWarp>
          </a:bodyPr>
          <a:lstStyle>
            <a:lvl1pPr algn="r" defTabSz="923429">
              <a:defRPr sz="1200"/>
            </a:lvl1pPr>
          </a:lstStyle>
          <a:p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5283"/>
            <a:ext cx="3013297" cy="46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7" tIns="46178" rIns="92357" bIns="46178" numCol="1" anchor="b" anchorCtr="0" compatLnSpc="1">
            <a:prstTxWarp prst="textNoShape">
              <a:avLst/>
            </a:prstTxWarp>
          </a:bodyPr>
          <a:lstStyle>
            <a:lvl1pPr defTabSz="923429">
              <a:defRPr sz="1200"/>
            </a:lvl1pPr>
          </a:lstStyle>
          <a:p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780" y="8775283"/>
            <a:ext cx="3013297" cy="46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7" tIns="46178" rIns="92357" bIns="46178" numCol="1" anchor="b" anchorCtr="0" compatLnSpc="1">
            <a:prstTxWarp prst="textNoShape">
              <a:avLst/>
            </a:prstTxWarp>
          </a:bodyPr>
          <a:lstStyle>
            <a:lvl1pPr algn="r" defTabSz="923429">
              <a:defRPr sz="1200"/>
            </a:lvl1pPr>
          </a:lstStyle>
          <a:p>
            <a:fld id="{4E79897E-3839-4BC5-8BE3-BE7E5724E8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02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11750" cy="46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63" tIns="9832" rIns="19663" bIns="9832" numCol="1" anchor="t" anchorCtr="0" compatLnSpc="1">
            <a:prstTxWarp prst="textNoShape">
              <a:avLst/>
            </a:prstTxWarp>
          </a:bodyPr>
          <a:lstStyle>
            <a:lvl1pPr defTabSz="196512">
              <a:defRPr sz="200"/>
            </a:lvl1pPr>
          </a:lstStyle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780" y="2"/>
            <a:ext cx="3011750" cy="46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63" tIns="9832" rIns="19663" bIns="9832" numCol="1" anchor="t" anchorCtr="0" compatLnSpc="1">
            <a:prstTxWarp prst="textNoShape">
              <a:avLst/>
            </a:prstTxWarp>
          </a:bodyPr>
          <a:lstStyle>
            <a:lvl1pPr algn="r" defTabSz="196512">
              <a:defRPr sz="200"/>
            </a:lvl1pPr>
          </a:lstStyle>
          <a:p>
            <a:endParaRPr lang="ru-RU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4547" y="4386866"/>
            <a:ext cx="5560987" cy="415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63" tIns="9832" rIns="19663" bIns="98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72171"/>
            <a:ext cx="3011750" cy="46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63" tIns="9832" rIns="19663" bIns="9832" numCol="1" anchor="b" anchorCtr="0" compatLnSpc="1">
            <a:prstTxWarp prst="textNoShape">
              <a:avLst/>
            </a:prstTxWarp>
          </a:bodyPr>
          <a:lstStyle>
            <a:lvl1pPr defTabSz="196512">
              <a:defRPr sz="200"/>
            </a:lvl1pPr>
          </a:lstStyle>
          <a:p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780" y="8772171"/>
            <a:ext cx="3011750" cy="46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63" tIns="9832" rIns="19663" bIns="9832" numCol="1" anchor="b" anchorCtr="0" compatLnSpc="1">
            <a:prstTxWarp prst="textNoShape">
              <a:avLst/>
            </a:prstTxWarp>
          </a:bodyPr>
          <a:lstStyle>
            <a:lvl1pPr algn="r" defTabSz="196512">
              <a:defRPr sz="200"/>
            </a:lvl1pPr>
          </a:lstStyle>
          <a:p>
            <a:fld id="{48C03E91-991E-4DB9-AE2F-E374ABCA140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281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510" y="10226675"/>
            <a:ext cx="37308183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018" y="18653125"/>
            <a:ext cx="3072516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BBF57-D069-4CDF-8276-43B1AD818D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92806-BDB7-41C5-B59C-06D323768B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3475" y="2925764"/>
            <a:ext cx="9326217" cy="26335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1509" y="2925764"/>
            <a:ext cx="27822939" cy="26335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95987-041B-4536-BA0E-BB935FEB56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51EEF-C665-4546-B67F-B6D525EDA8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3439"/>
            <a:ext cx="37308183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2538"/>
            <a:ext cx="37308183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8DCDE-0BA0-4245-86D2-CF6B7DD98B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510" y="9509126"/>
            <a:ext cx="18574578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5113" y="9509126"/>
            <a:ext cx="18574579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25351-9FFE-4BF5-9036-6F6CD745DC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893" y="1317625"/>
            <a:ext cx="39501417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892" y="7369176"/>
            <a:ext cx="19392899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892" y="10439401"/>
            <a:ext cx="19392899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783" y="7369176"/>
            <a:ext cx="1939952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783" y="10439401"/>
            <a:ext cx="1939952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3DD49-E435-4114-808A-3AAA7269F0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3AF9E-E3A7-40B3-8F80-A80102B9E3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1B160-F6C2-4BCF-9B52-F3C8F14C01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893" y="1311275"/>
            <a:ext cx="14439899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59909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893" y="6888163"/>
            <a:ext cx="14439899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4BE06-EE92-4270-A21E-8C7C89C30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318" y="23042564"/>
            <a:ext cx="26335383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318" y="2941639"/>
            <a:ext cx="26335383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318" y="25763539"/>
            <a:ext cx="26335383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D67E1-1085-4D96-B0FC-8BDDB1F748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91510" y="2925763"/>
            <a:ext cx="3730818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01612" tIns="250806" rIns="501612" bIns="2508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1510" y="9509126"/>
            <a:ext cx="37308183" cy="1975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01612" tIns="250806" rIns="501612" bIns="2508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1509" y="29992639"/>
            <a:ext cx="9144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01612" tIns="250806" rIns="501612" bIns="250806" numCol="1" anchor="t" anchorCtr="0" compatLnSpc="1">
            <a:prstTxWarp prst="textNoShape">
              <a:avLst/>
            </a:prstTxWarp>
          </a:bodyPr>
          <a:lstStyle>
            <a:lvl1pPr defTabSz="5016500">
              <a:defRPr sz="77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6493" y="29992639"/>
            <a:ext cx="13898217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01612" tIns="250806" rIns="501612" bIns="250806" numCol="1" anchor="t" anchorCtr="0" compatLnSpc="1">
            <a:prstTxWarp prst="textNoShape">
              <a:avLst/>
            </a:prstTxWarp>
          </a:bodyPr>
          <a:lstStyle>
            <a:lvl1pPr algn="ctr" defTabSz="5016500">
              <a:defRPr sz="77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5692" y="29992639"/>
            <a:ext cx="9144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01612" tIns="250806" rIns="501612" bIns="250806" numCol="1" anchor="t" anchorCtr="0" compatLnSpc="1">
            <a:prstTxWarp prst="textNoShape">
              <a:avLst/>
            </a:prstTxWarp>
          </a:bodyPr>
          <a:lstStyle>
            <a:lvl1pPr algn="r" defTabSz="5016500">
              <a:defRPr sz="7700"/>
            </a:lvl1pPr>
          </a:lstStyle>
          <a:p>
            <a:fld id="{B3C31DBE-8549-48BF-80C7-A6770BDE13F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16500" rtl="0" fontAlgn="base">
        <a:spcBef>
          <a:spcPct val="0"/>
        </a:spcBef>
        <a:spcAft>
          <a:spcPct val="0"/>
        </a:spcAft>
        <a:defRPr sz="24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016500" rtl="0" fontAlgn="base">
        <a:spcBef>
          <a:spcPct val="0"/>
        </a:spcBef>
        <a:spcAft>
          <a:spcPct val="0"/>
        </a:spcAft>
        <a:defRPr sz="24100">
          <a:solidFill>
            <a:schemeClr val="tx2"/>
          </a:solidFill>
          <a:latin typeface="Times New Roman" pitchFamily="18" charset="0"/>
        </a:defRPr>
      </a:lvl2pPr>
      <a:lvl3pPr algn="ctr" defTabSz="5016500" rtl="0" fontAlgn="base">
        <a:spcBef>
          <a:spcPct val="0"/>
        </a:spcBef>
        <a:spcAft>
          <a:spcPct val="0"/>
        </a:spcAft>
        <a:defRPr sz="24100">
          <a:solidFill>
            <a:schemeClr val="tx2"/>
          </a:solidFill>
          <a:latin typeface="Times New Roman" pitchFamily="18" charset="0"/>
        </a:defRPr>
      </a:lvl3pPr>
      <a:lvl4pPr algn="ctr" defTabSz="5016500" rtl="0" fontAlgn="base">
        <a:spcBef>
          <a:spcPct val="0"/>
        </a:spcBef>
        <a:spcAft>
          <a:spcPct val="0"/>
        </a:spcAft>
        <a:defRPr sz="24100">
          <a:solidFill>
            <a:schemeClr val="tx2"/>
          </a:solidFill>
          <a:latin typeface="Times New Roman" pitchFamily="18" charset="0"/>
        </a:defRPr>
      </a:lvl4pPr>
      <a:lvl5pPr algn="ctr" defTabSz="5016500" rtl="0" fontAlgn="base">
        <a:spcBef>
          <a:spcPct val="0"/>
        </a:spcBef>
        <a:spcAft>
          <a:spcPct val="0"/>
        </a:spcAft>
        <a:defRPr sz="24100">
          <a:solidFill>
            <a:schemeClr val="tx2"/>
          </a:solidFill>
          <a:latin typeface="Times New Roman" pitchFamily="18" charset="0"/>
        </a:defRPr>
      </a:lvl5pPr>
      <a:lvl6pPr marL="457200" algn="ctr" defTabSz="5016500" rtl="0" fontAlgn="base">
        <a:spcBef>
          <a:spcPct val="0"/>
        </a:spcBef>
        <a:spcAft>
          <a:spcPct val="0"/>
        </a:spcAft>
        <a:defRPr sz="24100">
          <a:solidFill>
            <a:schemeClr val="tx2"/>
          </a:solidFill>
          <a:latin typeface="Times New Roman" pitchFamily="18" charset="0"/>
        </a:defRPr>
      </a:lvl6pPr>
      <a:lvl7pPr marL="914400" algn="ctr" defTabSz="5016500" rtl="0" fontAlgn="base">
        <a:spcBef>
          <a:spcPct val="0"/>
        </a:spcBef>
        <a:spcAft>
          <a:spcPct val="0"/>
        </a:spcAft>
        <a:defRPr sz="24100">
          <a:solidFill>
            <a:schemeClr val="tx2"/>
          </a:solidFill>
          <a:latin typeface="Times New Roman" pitchFamily="18" charset="0"/>
        </a:defRPr>
      </a:lvl7pPr>
      <a:lvl8pPr marL="1371600" algn="ctr" defTabSz="5016500" rtl="0" fontAlgn="base">
        <a:spcBef>
          <a:spcPct val="0"/>
        </a:spcBef>
        <a:spcAft>
          <a:spcPct val="0"/>
        </a:spcAft>
        <a:defRPr sz="24100">
          <a:solidFill>
            <a:schemeClr val="tx2"/>
          </a:solidFill>
          <a:latin typeface="Times New Roman" pitchFamily="18" charset="0"/>
        </a:defRPr>
      </a:lvl8pPr>
      <a:lvl9pPr marL="1828800" algn="ctr" defTabSz="5016500" rtl="0" fontAlgn="base">
        <a:spcBef>
          <a:spcPct val="0"/>
        </a:spcBef>
        <a:spcAft>
          <a:spcPct val="0"/>
        </a:spcAft>
        <a:defRPr sz="24100">
          <a:solidFill>
            <a:schemeClr val="tx2"/>
          </a:solidFill>
          <a:latin typeface="Times New Roman" pitchFamily="18" charset="0"/>
        </a:defRPr>
      </a:lvl9pPr>
    </p:titleStyle>
    <p:bodyStyle>
      <a:lvl1pPr marL="1881188" indent="-1881188" algn="l" defTabSz="5016500" rtl="0" fontAlgn="base">
        <a:spcBef>
          <a:spcPct val="20000"/>
        </a:spcBef>
        <a:spcAft>
          <a:spcPct val="0"/>
        </a:spcAft>
        <a:buChar char="•"/>
        <a:defRPr sz="17600">
          <a:solidFill>
            <a:schemeClr val="tx1"/>
          </a:solidFill>
          <a:latin typeface="+mn-lt"/>
          <a:ea typeface="+mn-ea"/>
          <a:cs typeface="+mn-cs"/>
        </a:defRPr>
      </a:lvl1pPr>
      <a:lvl2pPr marL="4075113" indent="-1566863" algn="l" defTabSz="5016500" rtl="0" fontAlgn="base">
        <a:spcBef>
          <a:spcPct val="20000"/>
        </a:spcBef>
        <a:spcAft>
          <a:spcPct val="0"/>
        </a:spcAft>
        <a:buChar char="–"/>
        <a:defRPr sz="15400">
          <a:solidFill>
            <a:schemeClr val="tx1"/>
          </a:solidFill>
          <a:latin typeface="+mn-lt"/>
        </a:defRPr>
      </a:lvl2pPr>
      <a:lvl3pPr marL="6270625" indent="-1254125" algn="l" defTabSz="5016500" rtl="0" fontAlgn="base">
        <a:spcBef>
          <a:spcPct val="20000"/>
        </a:spcBef>
        <a:spcAft>
          <a:spcPct val="0"/>
        </a:spcAft>
        <a:buChar char="•"/>
        <a:defRPr sz="13200">
          <a:solidFill>
            <a:schemeClr val="tx1"/>
          </a:solidFill>
          <a:latin typeface="+mn-lt"/>
        </a:defRPr>
      </a:lvl3pPr>
      <a:lvl4pPr marL="8778875" indent="-1254125" algn="l" defTabSz="5016500" rtl="0" fontAlgn="base">
        <a:spcBef>
          <a:spcPct val="20000"/>
        </a:spcBef>
        <a:spcAft>
          <a:spcPct val="0"/>
        </a:spcAft>
        <a:buChar char="–"/>
        <a:defRPr sz="11000">
          <a:solidFill>
            <a:schemeClr val="tx1"/>
          </a:solidFill>
          <a:latin typeface="+mn-lt"/>
        </a:defRPr>
      </a:lvl4pPr>
      <a:lvl5pPr marL="11285538" indent="-1252538" algn="l" defTabSz="5016500" rtl="0" fontAlgn="base">
        <a:spcBef>
          <a:spcPct val="20000"/>
        </a:spcBef>
        <a:spcAft>
          <a:spcPct val="0"/>
        </a:spcAft>
        <a:buChar char="»"/>
        <a:defRPr sz="11000">
          <a:solidFill>
            <a:schemeClr val="tx1"/>
          </a:solidFill>
          <a:latin typeface="+mn-lt"/>
        </a:defRPr>
      </a:lvl5pPr>
      <a:lvl6pPr marL="11742738" indent="-1252538" algn="l" defTabSz="5016500" rtl="0" fontAlgn="base">
        <a:spcBef>
          <a:spcPct val="20000"/>
        </a:spcBef>
        <a:spcAft>
          <a:spcPct val="0"/>
        </a:spcAft>
        <a:buChar char="»"/>
        <a:defRPr sz="11000">
          <a:solidFill>
            <a:schemeClr val="tx1"/>
          </a:solidFill>
          <a:latin typeface="+mn-lt"/>
        </a:defRPr>
      </a:lvl6pPr>
      <a:lvl7pPr marL="12199938" indent="-1252538" algn="l" defTabSz="5016500" rtl="0" fontAlgn="base">
        <a:spcBef>
          <a:spcPct val="20000"/>
        </a:spcBef>
        <a:spcAft>
          <a:spcPct val="0"/>
        </a:spcAft>
        <a:buChar char="»"/>
        <a:defRPr sz="11000">
          <a:solidFill>
            <a:schemeClr val="tx1"/>
          </a:solidFill>
          <a:latin typeface="+mn-lt"/>
        </a:defRPr>
      </a:lvl7pPr>
      <a:lvl8pPr marL="12657138" indent="-1252538" algn="l" defTabSz="5016500" rtl="0" fontAlgn="base">
        <a:spcBef>
          <a:spcPct val="20000"/>
        </a:spcBef>
        <a:spcAft>
          <a:spcPct val="0"/>
        </a:spcAft>
        <a:buChar char="»"/>
        <a:defRPr sz="11000">
          <a:solidFill>
            <a:schemeClr val="tx1"/>
          </a:solidFill>
          <a:latin typeface="+mn-lt"/>
        </a:defRPr>
      </a:lvl8pPr>
      <a:lvl9pPr marL="13114338" indent="-1252538" algn="l" defTabSz="5016500" rtl="0" fontAlgn="base">
        <a:spcBef>
          <a:spcPct val="20000"/>
        </a:spcBef>
        <a:spcAft>
          <a:spcPct val="0"/>
        </a:spcAft>
        <a:buChar char="»"/>
        <a:defRPr sz="1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5.pn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29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arsenyev\Desktop\Paper\Q-slope plot\Q-slop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4121" y="6094089"/>
            <a:ext cx="11036835" cy="822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Text Box 878"/>
          <p:cNvSpPr txBox="1">
            <a:spLocks noChangeArrowheads="1"/>
          </p:cNvSpPr>
          <p:nvPr/>
        </p:nvSpPr>
        <p:spPr bwMode="auto">
          <a:xfrm>
            <a:off x="697922" y="5393571"/>
            <a:ext cx="8872598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Calibri" panose="020F0502020204030204" pitchFamily="34" charset="0"/>
              </a:rPr>
              <a:t>We report results of high-gradient testing of the first </a:t>
            </a:r>
            <a:r>
              <a:rPr lang="en-US" dirty="0" smtClean="0">
                <a:latin typeface="Calibri" panose="020F0502020204030204" pitchFamily="34" charset="0"/>
              </a:rPr>
              <a:t>5-cell superconducting </a:t>
            </a:r>
            <a:r>
              <a:rPr lang="en-US" dirty="0">
                <a:latin typeface="Calibri" panose="020F0502020204030204" pitchFamily="34" charset="0"/>
              </a:rPr>
              <a:t>radio frequency (SRF) module with </a:t>
            </a:r>
            <a:r>
              <a:rPr lang="en-US" dirty="0" smtClean="0">
                <a:latin typeface="Calibri" panose="020F0502020204030204" pitchFamily="34" charset="0"/>
              </a:rPr>
              <a:t>a photonic </a:t>
            </a:r>
            <a:r>
              <a:rPr lang="en-US" dirty="0">
                <a:latin typeface="Calibri" panose="020F0502020204030204" pitchFamily="34" charset="0"/>
              </a:rPr>
              <a:t>band gap cell (PBG).</a:t>
            </a:r>
          </a:p>
          <a:p>
            <a:pPr algn="just"/>
            <a:r>
              <a:rPr lang="en-US" dirty="0">
                <a:latin typeface="Calibri" panose="020F0502020204030204" pitchFamily="34" charset="0"/>
              </a:rPr>
              <a:t>Higher order mode (HOM) damping is vital for </a:t>
            </a:r>
            <a:r>
              <a:rPr lang="en-US" dirty="0" smtClean="0">
                <a:latin typeface="Calibri" panose="020F0502020204030204" pitchFamily="34" charset="0"/>
              </a:rPr>
              <a:t>preserving the </a:t>
            </a:r>
            <a:r>
              <a:rPr lang="en-US" dirty="0">
                <a:latin typeface="Calibri" panose="020F0502020204030204" pitchFamily="34" charset="0"/>
              </a:rPr>
              <a:t>quality of high-current electron beams in novel </a:t>
            </a:r>
            <a:r>
              <a:rPr lang="en-US" dirty="0" smtClean="0">
                <a:latin typeface="Calibri" panose="020F0502020204030204" pitchFamily="34" charset="0"/>
              </a:rPr>
              <a:t>SRF accelerators</a:t>
            </a:r>
            <a:r>
              <a:rPr lang="en-US" dirty="0">
                <a:latin typeface="Calibri" panose="020F0502020204030204" pitchFamily="34" charset="0"/>
              </a:rPr>
              <a:t>. Because HOMs are not confined by the </a:t>
            </a:r>
            <a:r>
              <a:rPr lang="en-US" dirty="0" smtClean="0">
                <a:latin typeface="Calibri" panose="020F0502020204030204" pitchFamily="34" charset="0"/>
              </a:rPr>
              <a:t>PBG array</a:t>
            </a:r>
            <a:r>
              <a:rPr lang="en-US" dirty="0">
                <a:latin typeface="Calibri" panose="020F0502020204030204" pitchFamily="34" charset="0"/>
              </a:rPr>
              <a:t>, they can be </a:t>
            </a:r>
            <a:r>
              <a:rPr lang="en-US" dirty="0" smtClean="0">
                <a:latin typeface="Calibri" panose="020F0502020204030204" pitchFamily="34" charset="0"/>
              </a:rPr>
              <a:t>effectively damped </a:t>
            </a:r>
            <a:r>
              <a:rPr lang="en-US" dirty="0">
                <a:latin typeface="Calibri" panose="020F0502020204030204" pitchFamily="34" charset="0"/>
              </a:rPr>
              <a:t>in order to raise </a:t>
            </a:r>
            <a:r>
              <a:rPr lang="en-US" dirty="0" smtClean="0">
                <a:latin typeface="Calibri" panose="020F0502020204030204" pitchFamily="34" charset="0"/>
              </a:rPr>
              <a:t>the current </a:t>
            </a:r>
            <a:r>
              <a:rPr lang="en-US" dirty="0">
                <a:latin typeface="Calibri" panose="020F0502020204030204" pitchFamily="34" charset="0"/>
              </a:rPr>
              <a:t>threshold for beam </a:t>
            </a:r>
            <a:r>
              <a:rPr lang="en-US" dirty="0" smtClean="0">
                <a:latin typeface="Calibri" panose="020F0502020204030204" pitchFamily="34" charset="0"/>
              </a:rPr>
              <a:t>instabilities. The </a:t>
            </a:r>
            <a:r>
              <a:rPr lang="en-US" dirty="0">
                <a:latin typeface="Calibri" panose="020F0502020204030204" pitchFamily="34" charset="0"/>
              </a:rPr>
              <a:t>PBG </a:t>
            </a:r>
            <a:r>
              <a:rPr lang="en-US" dirty="0" smtClean="0">
                <a:latin typeface="Calibri" panose="020F0502020204030204" pitchFamily="34" charset="0"/>
              </a:rPr>
              <a:t>design increases </a:t>
            </a:r>
            <a:r>
              <a:rPr lang="en-US" dirty="0">
                <a:latin typeface="Calibri" panose="020F0502020204030204" pitchFamily="34" charset="0"/>
              </a:rPr>
              <a:t>the real-estate gradient of the </a:t>
            </a:r>
            <a:r>
              <a:rPr lang="en-US" dirty="0" err="1">
                <a:latin typeface="Calibri" panose="020F0502020204030204" pitchFamily="34" charset="0"/>
              </a:rPr>
              <a:t>linac</a:t>
            </a:r>
            <a:r>
              <a:rPr lang="en-US" dirty="0">
                <a:latin typeface="Calibri" panose="020F0502020204030204" pitchFamily="34" charset="0"/>
              </a:rPr>
              <a:t> because </a:t>
            </a:r>
            <a:r>
              <a:rPr lang="en-US" dirty="0" smtClean="0">
                <a:latin typeface="Calibri" panose="020F0502020204030204" pitchFamily="34" charset="0"/>
              </a:rPr>
              <a:t>both HOM </a:t>
            </a:r>
            <a:r>
              <a:rPr lang="en-US" dirty="0">
                <a:latin typeface="Calibri" panose="020F0502020204030204" pitchFamily="34" charset="0"/>
              </a:rPr>
              <a:t>damping and the fundamental power coupling can </a:t>
            </a:r>
            <a:r>
              <a:rPr lang="en-US" dirty="0" smtClean="0">
                <a:latin typeface="Calibri" panose="020F0502020204030204" pitchFamily="34" charset="0"/>
              </a:rPr>
              <a:t>be done </a:t>
            </a:r>
            <a:r>
              <a:rPr lang="en-US" dirty="0">
                <a:latin typeface="Calibri" panose="020F0502020204030204" pitchFamily="34" charset="0"/>
              </a:rPr>
              <a:t>through the PBG cell instead of via the beam pipe </a:t>
            </a:r>
            <a:r>
              <a:rPr lang="en-US" dirty="0" smtClean="0">
                <a:latin typeface="Calibri" panose="020F0502020204030204" pitchFamily="34" charset="0"/>
              </a:rPr>
              <a:t>at the </a:t>
            </a:r>
            <a:r>
              <a:rPr lang="en-US" dirty="0">
                <a:latin typeface="Calibri" panose="020F0502020204030204" pitchFamily="34" charset="0"/>
              </a:rPr>
              <a:t>ends of the cavity. A superconducting multi-cell </a:t>
            </a:r>
            <a:r>
              <a:rPr lang="en-US" dirty="0" smtClean="0">
                <a:latin typeface="Calibri" panose="020F0502020204030204" pitchFamily="34" charset="0"/>
              </a:rPr>
              <a:t>cavity with </a:t>
            </a:r>
            <a:r>
              <a:rPr lang="en-US" dirty="0">
                <a:latin typeface="Calibri" panose="020F0502020204030204" pitchFamily="34" charset="0"/>
              </a:rPr>
              <a:t>a PBG damping cell is therefore an attractive option </a:t>
            </a:r>
            <a:r>
              <a:rPr lang="en-US" dirty="0" smtClean="0">
                <a:latin typeface="Calibri" panose="020F0502020204030204" pitchFamily="34" charset="0"/>
              </a:rPr>
              <a:t>for high-current </a:t>
            </a:r>
            <a:r>
              <a:rPr lang="en-US" dirty="0" err="1" smtClean="0">
                <a:latin typeface="Calibri" panose="020F0502020204030204" pitchFamily="34" charset="0"/>
              </a:rPr>
              <a:t>linacs</a:t>
            </a:r>
            <a:r>
              <a:rPr lang="en-US" dirty="0" smtClean="0">
                <a:latin typeface="Calibri" panose="020F0502020204030204" pitchFamily="34" charset="0"/>
              </a:rPr>
              <a:t>. </a:t>
            </a:r>
          </a:p>
          <a:p>
            <a:pPr algn="just"/>
            <a:r>
              <a:rPr lang="en-US" dirty="0" smtClean="0">
                <a:latin typeface="Calibri" panose="020F0502020204030204" pitchFamily="34" charset="0"/>
              </a:rPr>
              <a:t>The </a:t>
            </a:r>
            <a:r>
              <a:rPr lang="en-US" dirty="0">
                <a:latin typeface="Calibri" panose="020F0502020204030204" pitchFamily="34" charset="0"/>
              </a:rPr>
              <a:t>first-ever SRF multi-cell cavity incorporating a </a:t>
            </a:r>
            <a:r>
              <a:rPr lang="en-US" dirty="0" smtClean="0">
                <a:latin typeface="Calibri" panose="020F0502020204030204" pitchFamily="34" charset="0"/>
              </a:rPr>
              <a:t>PBG cell </a:t>
            </a:r>
            <a:r>
              <a:rPr lang="en-US" dirty="0">
                <a:latin typeface="Calibri" panose="020F0502020204030204" pitchFamily="34" charset="0"/>
              </a:rPr>
              <a:t>was designed a LANL and built at </a:t>
            </a:r>
            <a:r>
              <a:rPr lang="en-US" dirty="0" err="1">
                <a:latin typeface="Calibri" panose="020F0502020204030204" pitchFamily="34" charset="0"/>
              </a:rPr>
              <a:t>Niowave</a:t>
            </a:r>
            <a:r>
              <a:rPr lang="en-US" dirty="0">
                <a:latin typeface="Calibri" panose="020F0502020204030204" pitchFamily="34" charset="0"/>
              </a:rPr>
              <a:t> Inc. </a:t>
            </a:r>
            <a:r>
              <a:rPr lang="en-US" dirty="0" smtClean="0">
                <a:latin typeface="Calibri" panose="020F0502020204030204" pitchFamily="34" charset="0"/>
              </a:rPr>
              <a:t>The cavity </a:t>
            </a:r>
            <a:r>
              <a:rPr lang="en-US" dirty="0">
                <a:latin typeface="Calibri" panose="020F0502020204030204" pitchFamily="34" charset="0"/>
              </a:rPr>
              <a:t>was tuned to a desired gradient profile and </a:t>
            </a:r>
            <a:r>
              <a:rPr lang="en-US" dirty="0" smtClean="0">
                <a:latin typeface="Calibri" panose="020F0502020204030204" pitchFamily="34" charset="0"/>
              </a:rPr>
              <a:t>underwent surface </a:t>
            </a:r>
            <a:r>
              <a:rPr lang="en-US" dirty="0">
                <a:latin typeface="Calibri" panose="020F0502020204030204" pitchFamily="34" charset="0"/>
              </a:rPr>
              <a:t>treatment at </a:t>
            </a:r>
            <a:r>
              <a:rPr lang="en-US" dirty="0" err="1">
                <a:latin typeface="Calibri" panose="020F0502020204030204" pitchFamily="34" charset="0"/>
              </a:rPr>
              <a:t>Niowave</a:t>
            </a:r>
            <a:r>
              <a:rPr lang="en-US" dirty="0">
                <a:latin typeface="Calibri" panose="020F0502020204030204" pitchFamily="34" charset="0"/>
              </a:rPr>
              <a:t>. A vertical test (VTS) </a:t>
            </a:r>
            <a:r>
              <a:rPr lang="en-US" dirty="0" smtClean="0">
                <a:latin typeface="Calibri" panose="020F0502020204030204" pitchFamily="34" charset="0"/>
              </a:rPr>
              <a:t>was then </a:t>
            </a:r>
            <a:r>
              <a:rPr lang="en-US" dirty="0">
                <a:latin typeface="Calibri" panose="020F0502020204030204" pitchFamily="34" charset="0"/>
              </a:rPr>
              <a:t>performed at LANL, demonstrating an abnormally </a:t>
            </a:r>
            <a:r>
              <a:rPr lang="en-US" dirty="0" smtClean="0">
                <a:latin typeface="Calibri" panose="020F0502020204030204" pitchFamily="34" charset="0"/>
              </a:rPr>
              <a:t>low cavity </a:t>
            </a:r>
            <a:r>
              <a:rPr lang="en-US" dirty="0">
                <a:latin typeface="Calibri" panose="020F0502020204030204" pitchFamily="34" charset="0"/>
              </a:rPr>
              <a:t>quality factor in the accelerating mode of 1:6  </a:t>
            </a:r>
            <a:r>
              <a:rPr lang="en-US" dirty="0" smtClean="0">
                <a:latin typeface="Calibri" panose="020F0502020204030204" pitchFamily="34" charset="0"/>
              </a:rPr>
              <a:t>106.Future </a:t>
            </a:r>
            <a:r>
              <a:rPr lang="en-US" dirty="0">
                <a:latin typeface="Calibri" panose="020F0502020204030204" pitchFamily="34" charset="0"/>
              </a:rPr>
              <a:t>tests are proposed to determine the source of </a:t>
            </a:r>
            <a:r>
              <a:rPr lang="en-US" dirty="0" smtClean="0">
                <a:latin typeface="Calibri" panose="020F0502020204030204" pitchFamily="34" charset="0"/>
              </a:rPr>
              <a:t>the losses </a:t>
            </a:r>
            <a:r>
              <a:rPr lang="en-US" dirty="0">
                <a:latin typeface="Calibri" panose="020F0502020204030204" pitchFamily="34" charset="0"/>
              </a:rPr>
              <a:t>and resolve the problem.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7" name="Picture 799" descr="lalr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607" y="322302"/>
            <a:ext cx="3722896" cy="16002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20148" y="4253227"/>
            <a:ext cx="42519600" cy="1524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88066" y="568404"/>
            <a:ext cx="3647786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High </a:t>
            </a:r>
            <a:r>
              <a:rPr lang="en-US" sz="6600" b="1" dirty="0">
                <a:solidFill>
                  <a:srgbClr val="7030A0"/>
                </a:solidFill>
                <a:latin typeface="Calibri" panose="020F0502020204030204" pitchFamily="34" charset="0"/>
              </a:rPr>
              <a:t>gradient testing of the five-cell superconducting </a:t>
            </a:r>
            <a:r>
              <a:rPr lang="en-US" sz="66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RF </a:t>
            </a:r>
            <a:r>
              <a:rPr lang="en-US" sz="6600" b="1" dirty="0">
                <a:solidFill>
                  <a:srgbClr val="7030A0"/>
                </a:solidFill>
                <a:latin typeface="Calibri" panose="020F0502020204030204" pitchFamily="34" charset="0"/>
              </a:rPr>
              <a:t>module with a </a:t>
            </a:r>
            <a:r>
              <a:rPr lang="en-US" sz="66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PBG </a:t>
            </a:r>
            <a:r>
              <a:rPr lang="en-US" sz="6600" b="1" dirty="0">
                <a:solidFill>
                  <a:srgbClr val="7030A0"/>
                </a:solidFill>
                <a:latin typeface="Calibri" panose="020F0502020204030204" pitchFamily="34" charset="0"/>
              </a:rPr>
              <a:t>coupler cell</a:t>
            </a:r>
            <a:r>
              <a:rPr lang="en-US" sz="66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66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7053079" y="31470601"/>
            <a:ext cx="57022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E-mail: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arsenyev@mit.edu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588066" y="31165800"/>
            <a:ext cx="42519600" cy="1524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78872" y="1676400"/>
            <a:ext cx="438981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Sergey A. Arsenyev</a:t>
            </a:r>
            <a:r>
              <a:rPr lang="en-US" sz="5400" baseline="30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, 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W. 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Haynes</a:t>
            </a:r>
            <a:r>
              <a:rPr lang="en-US" sz="5400" baseline="30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2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D. 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Shchegolkov</a:t>
            </a:r>
            <a:r>
              <a:rPr lang="en-US" sz="5400" baseline="30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2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E. 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Simakov</a:t>
            </a:r>
            <a:r>
              <a:rPr lang="en-US" sz="5400" baseline="30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2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, T. 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Tajima</a:t>
            </a:r>
            <a:r>
              <a:rPr lang="en-US" sz="5400" baseline="30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2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,</a:t>
            </a:r>
            <a:r>
              <a:rPr lang="en-US" sz="5400" baseline="30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Boulware</a:t>
            </a:r>
            <a:r>
              <a:rPr lang="en-US" sz="5400" baseline="30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3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T. 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Grimm</a:t>
            </a:r>
            <a:r>
              <a:rPr lang="en-US" sz="5400" baseline="30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3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A. 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Rogacki</a:t>
            </a:r>
            <a:r>
              <a:rPr lang="en-US" sz="5400" baseline="30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3</a:t>
            </a:r>
            <a:endParaRPr lang="en-US" sz="5400" baseline="30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779319" y="2673911"/>
            <a:ext cx="263876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baseline="30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Massachusetts Institute of Technology, Cambridge, MA 02139; </a:t>
            </a:r>
            <a:r>
              <a:rPr lang="en-US" sz="4000" baseline="30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2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Los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Alamos National Laboratory,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Los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Alamos, NM 87545,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USA; </a:t>
            </a:r>
            <a:r>
              <a:rPr lang="en-US" sz="4000" baseline="300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3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Niowave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Inc., 1012 North Walnut Street, Lansing, MI 48906, USA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" name="Rectangle 858"/>
          <p:cNvSpPr>
            <a:spLocks noChangeArrowheads="1"/>
          </p:cNvSpPr>
          <p:nvPr/>
        </p:nvSpPr>
        <p:spPr bwMode="auto">
          <a:xfrm>
            <a:off x="12910963" y="4750981"/>
            <a:ext cx="4685471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5016500"/>
            <a:r>
              <a:rPr lang="en-US" sz="4800" dirty="0" smtClean="0">
                <a:solidFill>
                  <a:srgbClr val="990099"/>
                </a:solidFill>
                <a:latin typeface="Calibri" pitchFamily="34" charset="0"/>
                <a:cs typeface="Calibri" pitchFamily="34" charset="0"/>
              </a:rPr>
              <a:t>Motivation</a:t>
            </a:r>
            <a:endParaRPr lang="en-US" sz="4800" dirty="0">
              <a:solidFill>
                <a:srgbClr val="99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5" name="Text Box 9"/>
          <p:cNvSpPr txBox="1">
            <a:spLocks noChangeArrowheads="1"/>
          </p:cNvSpPr>
          <p:nvPr/>
        </p:nvSpPr>
        <p:spPr bwMode="auto">
          <a:xfrm>
            <a:off x="457200" y="31524714"/>
            <a:ext cx="230815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Work is supported by the U.S. Department of Energy (DOE) Office of Science Early Career Research Program </a:t>
            </a:r>
          </a:p>
        </p:txBody>
      </p:sp>
      <p:sp>
        <p:nvSpPr>
          <p:cNvPr id="151" name="Rectangle 858"/>
          <p:cNvSpPr>
            <a:spLocks noChangeArrowheads="1"/>
          </p:cNvSpPr>
          <p:nvPr/>
        </p:nvSpPr>
        <p:spPr bwMode="auto">
          <a:xfrm>
            <a:off x="27997702" y="26607042"/>
            <a:ext cx="816499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5016500"/>
            <a:r>
              <a:rPr lang="en-US" sz="4800" dirty="0" smtClean="0">
                <a:solidFill>
                  <a:srgbClr val="990099"/>
                </a:solidFill>
                <a:latin typeface="Calibri" pitchFamily="34" charset="0"/>
                <a:cs typeface="Calibri" pitchFamily="34" charset="0"/>
              </a:rPr>
              <a:t>Future plans</a:t>
            </a:r>
            <a:endParaRPr lang="en-US" sz="4800" dirty="0">
              <a:solidFill>
                <a:srgbClr val="990099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 Box 1027"/>
              <p:cNvSpPr txBox="1">
                <a:spLocks noChangeArrowheads="1"/>
              </p:cNvSpPr>
              <p:nvPr/>
            </p:nvSpPr>
            <p:spPr bwMode="auto">
              <a:xfrm>
                <a:off x="10389183" y="5627281"/>
                <a:ext cx="9686755" cy="7442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 SRF </a:t>
                </a:r>
                <a:r>
                  <a:rPr lang="en-US" dirty="0" err="1">
                    <a:latin typeface="Calibri" pitchFamily="34" charset="0"/>
                    <a:cs typeface="Calibri" pitchFamily="34" charset="0"/>
                  </a:rPr>
                  <a:t>linacs</a:t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can provide large electron beam currents necessary for various applications (such as FELs).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Aft>
                    <a:spcPts val="8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 The new generation of superconducting (SRF) linear accelerators must be able to produce high-current high quality electron beams.</a:t>
                </a:r>
              </a:p>
              <a:p>
                <a:pPr algn="just">
                  <a:spcAft>
                    <a:spcPts val="8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 For good quality of the beam, higher order modes (HOMs) excited by the beam should be suppressed. </a:t>
                </a:r>
              </a:p>
              <a:p>
                <a:pPr algn="just">
                  <a:spcAft>
                    <a:spcPts val="8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 Photonic band gap (PBG) structure confines the fundamental (operating) TM</a:t>
                </a:r>
                <a:r>
                  <a:rPr lang="en-US" baseline="-25000" dirty="0" smtClean="0">
                    <a:latin typeface="Calibri" pitchFamily="34" charset="0"/>
                    <a:cs typeface="Calibri" pitchFamily="34" charset="0"/>
                  </a:rPr>
                  <a:t>01 </a:t>
                </a:r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mode but </a:t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allows </a:t>
                </a:r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the </a:t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HOMs to leak </a:t>
                </a:r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out.</a:t>
                </a:r>
              </a:p>
              <a:p>
                <a:pPr algn="just">
                  <a:spcAft>
                    <a:spcPts val="8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 An  experiment demonstrating acceleration in a room-temperature PBG structure was successfully conducted at MIT in 2005.</a:t>
                </a:r>
              </a:p>
              <a:p>
                <a:pPr algn="just">
                  <a:spcAft>
                    <a:spcPts val="8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 Gradients as high as 18 MV/m and Q-values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 in a superconducting PBG cell were  experimentally demonstrated at LANL in 2013.</a:t>
                </a:r>
              </a:p>
              <a:p>
                <a:pPr algn="just">
                  <a:spcAft>
                    <a:spcPts val="800"/>
                  </a:spcAft>
                  <a:buFont typeface="Arial" pitchFamily="34" charset="0"/>
                  <a:buChar char="•"/>
                </a:pPr>
                <a:r>
                  <a:rPr lang="en-US" dirty="0">
                    <a:latin typeface="Calibri" pitchFamily="34" charset="0"/>
                    <a:cs typeface="Calibri" pitchFamily="34" charset="0"/>
                  </a:rPr>
                  <a:t> Using PBG resonators with incorporated HOM couplers in a </a:t>
                </a:r>
                <a:r>
                  <a:rPr lang="en-US" dirty="0" err="1">
                    <a:latin typeface="Calibri" pitchFamily="34" charset="0"/>
                    <a:cs typeface="Calibri" pitchFamily="34" charset="0"/>
                  </a:rPr>
                  <a:t>cryomodule</a:t>
                </a:r>
                <a:r>
                  <a:rPr lang="en-US" dirty="0">
                    <a:latin typeface="Calibri" pitchFamily="34" charset="0"/>
                    <a:cs typeface="Calibri" pitchFamily="34" charset="0"/>
                  </a:rPr>
                  <a:t> increases the real-estate gradient because there is no extra space required in the beam-pipe to place HOM couplers.</a:t>
                </a:r>
                <a:endParaRPr lang="en-US" i="1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Aft>
                    <a:spcPts val="800"/>
                  </a:spcAft>
                  <a:buFont typeface="Arial" pitchFamily="34" charset="0"/>
                  <a:buChar char="•"/>
                </a:pPr>
                <a:endParaRPr lang="en-US" dirty="0" smtClean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Aft>
                    <a:spcPts val="800"/>
                  </a:spcAft>
                  <a:buFont typeface="Arial" pitchFamily="34" charset="0"/>
                  <a:buChar char="•"/>
                </a:pPr>
                <a:endParaRPr lang="en-US" baseline="-250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96" name="Text Box 10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89183" y="5627281"/>
                <a:ext cx="9686755" cy="7442102"/>
              </a:xfrm>
              <a:prstGeom prst="rect">
                <a:avLst/>
              </a:prstGeom>
              <a:blipFill rotWithShape="1">
                <a:blip r:embed="rId5"/>
                <a:stretch>
                  <a:fillRect l="-944" t="-655" r="-100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ectangle 737"/>
          <p:cNvSpPr>
            <a:spLocks noChangeArrowheads="1"/>
          </p:cNvSpPr>
          <p:nvPr/>
        </p:nvSpPr>
        <p:spPr bwMode="auto">
          <a:xfrm>
            <a:off x="533400" y="4648338"/>
            <a:ext cx="9143999" cy="80857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0" name="Rectangle 737"/>
          <p:cNvSpPr>
            <a:spLocks noChangeArrowheads="1"/>
          </p:cNvSpPr>
          <p:nvPr/>
        </p:nvSpPr>
        <p:spPr bwMode="auto">
          <a:xfrm>
            <a:off x="9970551" y="4645010"/>
            <a:ext cx="10524021" cy="80890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476815" y="12964875"/>
            <a:ext cx="20017758" cy="17754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7" name="Rectangle 14"/>
          <p:cNvSpPr>
            <a:spLocks noChangeArrowheads="1"/>
          </p:cNvSpPr>
          <p:nvPr/>
        </p:nvSpPr>
        <p:spPr bwMode="auto">
          <a:xfrm>
            <a:off x="20802600" y="4648337"/>
            <a:ext cx="22555201" cy="215205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Rectangle 27"/>
          <p:cNvSpPr>
            <a:spLocks noChangeArrowheads="1"/>
          </p:cNvSpPr>
          <p:nvPr/>
        </p:nvSpPr>
        <p:spPr bwMode="auto">
          <a:xfrm>
            <a:off x="7378543" y="13018452"/>
            <a:ext cx="6816060" cy="876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5016500"/>
            <a:r>
              <a:rPr lang="en-US" sz="4800" dirty="0" smtClean="0">
                <a:solidFill>
                  <a:srgbClr val="990099"/>
                </a:solidFill>
                <a:latin typeface="Calibri" pitchFamily="34" charset="0"/>
                <a:cs typeface="Calibri" pitchFamily="34" charset="0"/>
              </a:rPr>
              <a:t>Fabrication &amp; Tuning</a:t>
            </a:r>
            <a:endParaRPr lang="en-US" sz="4800" i="1" dirty="0">
              <a:solidFill>
                <a:srgbClr val="99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8" name="Rectangle 27"/>
          <p:cNvSpPr>
            <a:spLocks noChangeArrowheads="1"/>
          </p:cNvSpPr>
          <p:nvPr/>
        </p:nvSpPr>
        <p:spPr bwMode="auto">
          <a:xfrm>
            <a:off x="27187715" y="4962984"/>
            <a:ext cx="8785976" cy="8763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5016500"/>
            <a:r>
              <a:rPr lang="en-US" sz="4800" dirty="0" smtClean="0">
                <a:solidFill>
                  <a:srgbClr val="990099"/>
                </a:solidFill>
                <a:latin typeface="Calibri" pitchFamily="34" charset="0"/>
                <a:cs typeface="Calibri" pitchFamily="34" charset="0"/>
              </a:rPr>
              <a:t>High gradient testing</a:t>
            </a:r>
            <a:endParaRPr lang="en-US" sz="4800" i="1" dirty="0">
              <a:solidFill>
                <a:srgbClr val="99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7" name="Rectangle 737"/>
          <p:cNvSpPr>
            <a:spLocks noChangeArrowheads="1"/>
          </p:cNvSpPr>
          <p:nvPr/>
        </p:nvSpPr>
        <p:spPr bwMode="auto">
          <a:xfrm>
            <a:off x="20802600" y="26607042"/>
            <a:ext cx="22555201" cy="41118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8" name="Rectangle 858"/>
          <p:cNvSpPr>
            <a:spLocks noChangeArrowheads="1"/>
          </p:cNvSpPr>
          <p:nvPr/>
        </p:nvSpPr>
        <p:spPr bwMode="auto">
          <a:xfrm>
            <a:off x="2780751" y="4665456"/>
            <a:ext cx="4463498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5016500"/>
            <a:r>
              <a:rPr lang="en-US" sz="4800" dirty="0" smtClean="0">
                <a:solidFill>
                  <a:srgbClr val="990099"/>
                </a:solidFill>
                <a:latin typeface="Calibri" pitchFamily="34" charset="0"/>
                <a:cs typeface="Calibri" pitchFamily="34" charset="0"/>
              </a:rPr>
              <a:t>Abstract</a:t>
            </a:r>
            <a:endParaRPr lang="en-US" sz="4800" dirty="0">
              <a:solidFill>
                <a:srgbClr val="99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21559079" y="27271176"/>
            <a:ext cx="213277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i="1" dirty="0">
              <a:latin typeface="Calibri" pitchFamily="34" charset="0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Find the cause of the low quality factors by repeating the experiment with different waveguide covers and more surface etching.</a:t>
            </a:r>
          </a:p>
          <a:p>
            <a:pPr algn="just">
              <a:buFont typeface="Arial" pitchFamily="34" charset="0"/>
              <a:buChar char="•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Once the problem is fixed, measure maximum achievable gradient in the accelerating mode.</a:t>
            </a:r>
          </a:p>
          <a:p>
            <a:pPr algn="just">
              <a:buFont typeface="Arial" pitchFamily="34" charset="0"/>
              <a:buChar char="•"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Incorporate the cavity 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in a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cryomodule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 Box 878"/>
              <p:cNvSpPr txBox="1">
                <a:spLocks noChangeArrowheads="1"/>
              </p:cNvSpPr>
              <p:nvPr/>
            </p:nvSpPr>
            <p:spPr bwMode="auto">
              <a:xfrm>
                <a:off x="21337632" y="17483070"/>
                <a:ext cx="14476367" cy="816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Calibri" panose="020F0502020204030204" pitchFamily="34" charset="0"/>
                  </a:rPr>
                  <a:t>Once the cavity was assembled and put in liquid Helium, a </a:t>
                </a:r>
                <a:r>
                  <a:rPr lang="en-US" dirty="0">
                    <a:latin typeface="Calibri" panose="020F0502020204030204" pitchFamily="34" charset="0"/>
                  </a:rPr>
                  <a:t>network analyzer was used to find all but one spatial variations of the monopole mode: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modes. </a:t>
                </a:r>
                <a:r>
                  <a:rPr lang="en-US" dirty="0" smtClean="0">
                    <a:latin typeface="Calibri" panose="020F0502020204030204" pitchFamily="34" charset="0"/>
                  </a:rPr>
                  <a:t>The </a:t>
                </a:r>
                <a:r>
                  <a:rPr lang="en-US" dirty="0">
                    <a:latin typeface="Calibri" panose="020F0502020204030204" pitchFamily="34" charset="0"/>
                  </a:rPr>
                  <a:t>accelerating mode was </a:t>
                </a:r>
                <a:r>
                  <a:rPr lang="en-US" dirty="0" err="1" smtClean="0">
                    <a:latin typeface="Calibri" panose="020F0502020204030204" pitchFamily="34" charset="0"/>
                  </a:rPr>
                  <a:t>undercoupled</a:t>
                </a:r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</a:rPr>
                  <a:t>but close enough to matched </a:t>
                </a:r>
                <a:r>
                  <a:rPr lang="en-US" dirty="0" smtClean="0">
                    <a:latin typeface="Calibri" panose="020F0502020204030204" pitchFamily="34" charset="0"/>
                  </a:rPr>
                  <a:t>coupling that </a:t>
                </a:r>
                <a:r>
                  <a:rPr lang="en-US" dirty="0">
                    <a:latin typeface="Calibri" panose="020F0502020204030204" pitchFamily="34" charset="0"/>
                  </a:rPr>
                  <a:t>we could phase lock on it and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from </a:t>
                </a:r>
                <a:r>
                  <a:rPr lang="en-US" dirty="0">
                    <a:latin typeface="Calibri" panose="020F0502020204030204" pitchFamily="34" charset="0"/>
                  </a:rPr>
                  <a:t>pulse decay </a:t>
                </a:r>
                <a:r>
                  <a:rPr lang="en-US" dirty="0" smtClean="0">
                    <a:latin typeface="Calibri" panose="020F0502020204030204" pitchFamily="34" charset="0"/>
                  </a:rPr>
                  <a:t>time: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1.6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. Using </a:t>
                </a:r>
                <a:r>
                  <a:rPr lang="en-US" dirty="0">
                    <a:latin typeface="Calibri" panose="020F0502020204030204" pitchFamily="34" charset="0"/>
                  </a:rPr>
                  <a:t>the same technique,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 for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</a:rPr>
                  <a:t>mode was found to be even lower:</a:t>
                </a:r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0 </m:t>
                        </m:r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/5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9.3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. Even </a:t>
                </a:r>
                <a:r>
                  <a:rPr lang="en-US" dirty="0">
                    <a:latin typeface="Calibri" panose="020F0502020204030204" pitchFamily="34" charset="0"/>
                  </a:rPr>
                  <a:t>after going to lower temperature 2K, the S11 profile of the accelerating mode did not change. This indicates that the mode has a very low</a:t>
                </a:r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</a:rPr>
                  <a:t>dominated by non-superconducting losses</a:t>
                </a:r>
                <a:r>
                  <a:rPr lang="en-US" dirty="0" smtClean="0">
                    <a:latin typeface="Calibri" panose="020F0502020204030204" pitchFamily="34" charset="0"/>
                  </a:rPr>
                  <a:t>.</a:t>
                </a:r>
                <a:r>
                  <a:rPr lang="en-US" dirty="0">
                    <a:latin typeface="Calibri" panose="020F0502020204030204" pitchFamily="34" charset="0"/>
                  </a:rPr>
                  <a:t/>
                </a:r>
                <a:br>
                  <a:rPr lang="en-US" dirty="0">
                    <a:latin typeface="Calibri" panose="020F0502020204030204" pitchFamily="34" charset="0"/>
                  </a:rPr>
                </a:br>
                <a:r>
                  <a:rPr lang="en-US" dirty="0" smtClean="0">
                    <a:latin typeface="Calibri" panose="020F0502020204030204" pitchFamily="34" charset="0"/>
                  </a:rPr>
                  <a:t>Surprisingly</a:t>
                </a:r>
                <a:r>
                  <a:rPr lang="en-US" dirty="0">
                    <a:latin typeface="Calibri" panose="020F0502020204030204" pitchFamily="34" charset="0"/>
                  </a:rPr>
                  <a:t>, the other two modes showed much higher Q factors, although still lower than expected: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  <m:r>
                          <a:rPr lang="en-US" b="0" i="1" smtClean="0">
                            <a:latin typeface="Cambria Math"/>
                          </a:rPr>
                          <m:t> 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/5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,</a:t>
                </a:r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0 </m:t>
                        </m:r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/5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2.</m:t>
                    </m:r>
                    <m:r>
                      <a:rPr lang="en-US" b="0" i="1" smtClean="0">
                        <a:latin typeface="Cambria Math"/>
                      </a:rPr>
                      <m:t>7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. For each of the two modes, we were able to adjust </a:t>
                </a:r>
                <a:r>
                  <a:rPr lang="en-US" dirty="0" smtClean="0">
                    <a:latin typeface="Calibri" panose="020F0502020204030204" pitchFamily="34" charset="0"/>
                  </a:rPr>
                  <a:t>the </a:t>
                </a:r>
                <a:r>
                  <a:rPr lang="en-US" dirty="0">
                    <a:latin typeface="Calibri" panose="020F0502020204030204" pitchFamily="34" charset="0"/>
                  </a:rPr>
                  <a:t>drive probe to be near critically coupled </a:t>
                </a:r>
                <a:r>
                  <a:rPr lang="en-US" dirty="0" smtClean="0">
                    <a:latin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≈1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) </a:t>
                </a:r>
                <a:r>
                  <a:rPr lang="en-US" dirty="0">
                    <a:latin typeface="Calibri" panose="020F0502020204030204" pitchFamily="34" charset="0"/>
                  </a:rPr>
                  <a:t>. We were able to feed </a:t>
                </a:r>
                <a:r>
                  <a:rPr lang="en-US" dirty="0" smtClean="0">
                    <a:latin typeface="Calibri" panose="020F0502020204030204" pitchFamily="34" charset="0"/>
                  </a:rPr>
                  <a:t>up </a:t>
                </a:r>
                <a:r>
                  <a:rPr lang="en-US" dirty="0">
                    <a:latin typeface="Calibri" panose="020F0502020204030204" pitchFamily="34" charset="0"/>
                  </a:rPr>
                  <a:t>to 135W of power into the cavity and measured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</a:rPr>
                  <a:t>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𝑝𝑒𝑎𝑘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. </a:t>
                </a:r>
                <a:endParaRPr lang="en-US" dirty="0" smtClean="0">
                  <a:latin typeface="Calibri" panose="020F0502020204030204" pitchFamily="34" charset="0"/>
                </a:endParaRPr>
              </a:p>
              <a:p>
                <a:pPr algn="just"/>
                <a:r>
                  <a:rPr lang="en-US" dirty="0" smtClean="0">
                    <a:latin typeface="Calibri" panose="020F0502020204030204" pitchFamily="34" charset="0"/>
                  </a:rPr>
                  <a:t>Maximum </a:t>
                </a:r>
                <a:r>
                  <a:rPr lang="en-US" dirty="0">
                    <a:latin typeface="Calibri" panose="020F0502020204030204" pitchFamily="34" charset="0"/>
                  </a:rPr>
                  <a:t>achievable field in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</a:rPr>
                  <a:t>mode was limited by quench-like behavior with rapid change from near zero to </a:t>
                </a:r>
                <a:r>
                  <a:rPr lang="en-US" dirty="0" smtClean="0">
                    <a:latin typeface="Calibri" panose="020F0502020204030204" pitchFamily="34" charset="0"/>
                  </a:rPr>
                  <a:t>100% </a:t>
                </a:r>
                <a:r>
                  <a:rPr lang="en-US" dirty="0">
                    <a:latin typeface="Calibri" panose="020F0502020204030204" pitchFamily="34" charset="0"/>
                  </a:rPr>
                  <a:t>reflected power and back. The quench was not processed after a few minutes of feeding </a:t>
                </a:r>
                <a:r>
                  <a:rPr lang="en-US" dirty="0" smtClean="0">
                    <a:latin typeface="Calibri" panose="020F0502020204030204" pitchFamily="34" charset="0"/>
                  </a:rPr>
                  <a:t>power. For </a:t>
                </a:r>
                <a:r>
                  <a:rPr lang="en-US" dirty="0">
                    <a:latin typeface="Calibri" panose="020F0502020204030204" pitchFamily="34" charset="0"/>
                  </a:rPr>
                  <a:t>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</a:rPr>
                  <a:t>mode, several similar quenches were processed and we eventually reached the limit of maximum available RF power. </a:t>
                </a:r>
                <a:endParaRPr lang="en-US" dirty="0" smtClean="0">
                  <a:latin typeface="Calibri" panose="020F0502020204030204" pitchFamily="34" charset="0"/>
                </a:endParaRPr>
              </a:p>
              <a:p>
                <a:pPr algn="just"/>
                <a:r>
                  <a:rPr lang="en-US" dirty="0" smtClean="0">
                    <a:latin typeface="Calibri" panose="020F0502020204030204" pitchFamily="34" charset="0"/>
                  </a:rPr>
                  <a:t>It </a:t>
                </a:r>
                <a:r>
                  <a:rPr lang="en-US" dirty="0">
                    <a:latin typeface="Calibri" panose="020F0502020204030204" pitchFamily="34" charset="0"/>
                  </a:rPr>
                  <a:t>was noticed that both higher-Q modes have near zero fields in the PBG cell, while both lower-Q </a:t>
                </a:r>
                <a:r>
                  <a:rPr lang="en-US" dirty="0" smtClean="0">
                    <a:latin typeface="Calibri" panose="020F0502020204030204" pitchFamily="34" charset="0"/>
                  </a:rPr>
                  <a:t>modes have </a:t>
                </a:r>
                <a:r>
                  <a:rPr lang="en-US" dirty="0">
                    <a:latin typeface="Calibri" panose="020F0502020204030204" pitchFamily="34" charset="0"/>
                  </a:rPr>
                  <a:t>significant fields in the PBG cell. This indicates that the PBG cell is the source of the non-superconducting losses </a:t>
                </a:r>
                <a:r>
                  <a:rPr lang="en-US" dirty="0" smtClean="0">
                    <a:latin typeface="Calibri" panose="020F0502020204030204" pitchFamily="34" charset="0"/>
                  </a:rPr>
                  <a:t>that determine </a:t>
                </a:r>
                <a:r>
                  <a:rPr lang="en-US" dirty="0">
                    <a:latin typeface="Calibri" panose="020F0502020204030204" pitchFamily="34" charset="0"/>
                  </a:rPr>
                  <a:t>Q factors of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and </a:t>
                </a:r>
                <a:r>
                  <a:rPr lang="en-US" dirty="0">
                    <a:latin typeface="Calibri" panose="020F0502020204030204" pitchFamily="34" charset="0"/>
                  </a:rPr>
                  <a:t>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</a:rPr>
                  <a:t>modes</a:t>
                </a:r>
                <a:r>
                  <a:rPr lang="en-US" dirty="0" smtClean="0">
                    <a:latin typeface="Calibri" panose="020F0502020204030204" pitchFamily="34" charset="0"/>
                  </a:rPr>
                  <a:t>. </a:t>
                </a:r>
                <a:r>
                  <a:rPr lang="en-US" dirty="0">
                    <a:latin typeface="Calibri" panose="020F0502020204030204" pitchFamily="34" charset="0"/>
                  </a:rPr>
                  <a:t>It may be caused by either </a:t>
                </a:r>
                <a:r>
                  <a:rPr lang="en-US" dirty="0" smtClean="0">
                    <a:latin typeface="Calibri" panose="020F0502020204030204" pitchFamily="34" charset="0"/>
                  </a:rPr>
                  <a:t>insufficient surface </a:t>
                </a:r>
                <a:r>
                  <a:rPr lang="en-US" dirty="0">
                    <a:latin typeface="Calibri" panose="020F0502020204030204" pitchFamily="34" charset="0"/>
                  </a:rPr>
                  <a:t>treatment that left foreign metal on the inner surface, or losses in the FPC </a:t>
                </a:r>
                <a:r>
                  <a:rPr lang="en-US" dirty="0" smtClean="0">
                    <a:latin typeface="Calibri" panose="020F0502020204030204" pitchFamily="34" charset="0"/>
                  </a:rPr>
                  <a:t>and </a:t>
                </a:r>
                <a:r>
                  <a:rPr lang="en-US" dirty="0">
                    <a:latin typeface="Calibri" panose="020F0502020204030204" pitchFamily="34" charset="0"/>
                  </a:rPr>
                  <a:t>the HOM couplers. Losses in the waveguides could potentially be explained by poor RF seal that is formed </a:t>
                </a:r>
                <a:r>
                  <a:rPr lang="en-US" dirty="0" smtClean="0">
                    <a:latin typeface="Calibri" panose="020F0502020204030204" pitchFamily="34" charset="0"/>
                  </a:rPr>
                  <a:t>by </a:t>
                </a:r>
                <a:r>
                  <a:rPr lang="en-US" dirty="0" err="1" smtClean="0">
                    <a:latin typeface="Calibri" panose="020F0502020204030204" pitchFamily="34" charset="0"/>
                  </a:rPr>
                  <a:t>Nb</a:t>
                </a:r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</a:rPr>
                  <a:t>plates clamped to the waveguide flanges. In contrast, experiments with strongly coupled FPC </a:t>
                </a:r>
                <a:r>
                  <a:rPr lang="en-US" dirty="0" smtClean="0">
                    <a:latin typeface="Calibri" panose="020F0502020204030204" pitchFamily="34" charset="0"/>
                  </a:rPr>
                  <a:t>involved </a:t>
                </a:r>
                <a:r>
                  <a:rPr lang="en-US" dirty="0">
                    <a:latin typeface="Calibri" panose="020F0502020204030204" pitchFamily="34" charset="0"/>
                  </a:rPr>
                  <a:t>indium </a:t>
                </a:r>
                <a:r>
                  <a:rPr lang="en-US" dirty="0" smtClean="0">
                    <a:latin typeface="Calibri" panose="020F0502020204030204" pitchFamily="34" charset="0"/>
                  </a:rPr>
                  <a:t>gaskets to </a:t>
                </a:r>
                <a:r>
                  <a:rPr lang="en-US" dirty="0">
                    <a:latin typeface="Calibri" panose="020F0502020204030204" pitchFamily="34" charset="0"/>
                  </a:rPr>
                  <a:t>provide both RF and vacuum </a:t>
                </a:r>
                <a:r>
                  <a:rPr lang="en-US" dirty="0" smtClean="0">
                    <a:latin typeface="Calibri" panose="020F0502020204030204" pitchFamily="34" charset="0"/>
                  </a:rPr>
                  <a:t>seals.</a:t>
                </a:r>
                <a:endParaRPr lang="en-US" dirty="0" smtClean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33" name="Text Box 8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7632" y="17483070"/>
                <a:ext cx="14476367" cy="8167877"/>
              </a:xfrm>
              <a:prstGeom prst="rect">
                <a:avLst/>
              </a:prstGeom>
              <a:blipFill rotWithShape="1">
                <a:blip r:embed="rId6"/>
                <a:stretch>
                  <a:fillRect l="-632" t="-597" r="-67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 Box 878"/>
              <p:cNvSpPr txBox="1">
                <a:spLocks noChangeArrowheads="1"/>
              </p:cNvSpPr>
              <p:nvPr/>
            </p:nvSpPr>
            <p:spPr bwMode="auto">
              <a:xfrm>
                <a:off x="8368554" y="14112917"/>
                <a:ext cx="11754137" cy="6740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 smtClean="0">
                    <a:latin typeface="Calibri" panose="020F0502020204030204" pitchFamily="34" charset="0"/>
                  </a:rPr>
                  <a:t>The cavity body was fabricated by </a:t>
                </a:r>
                <a:r>
                  <a:rPr lang="en-US" dirty="0" err="1">
                    <a:latin typeface="Calibri" panose="020F0502020204030204" pitchFamily="34" charset="0"/>
                  </a:rPr>
                  <a:t>Niowave</a:t>
                </a:r>
                <a:r>
                  <a:rPr lang="en-US" dirty="0">
                    <a:latin typeface="Calibri" panose="020F0502020204030204" pitchFamily="34" charset="0"/>
                  </a:rPr>
                  <a:t>, Inc. </a:t>
                </a:r>
                <a:r>
                  <a:rPr lang="en-US" dirty="0" smtClean="0">
                    <a:latin typeface="Calibri" panose="020F0502020204030204" pitchFamily="34" charset="0"/>
                  </a:rPr>
                  <a:t>from </a:t>
                </a:r>
                <a:r>
                  <a:rPr lang="en-US" dirty="0">
                    <a:latin typeface="Calibri" panose="020F0502020204030204" pitchFamily="34" charset="0"/>
                  </a:rPr>
                  <a:t>fine grain </a:t>
                </a:r>
                <a:r>
                  <a:rPr lang="en-US" dirty="0" smtClean="0">
                    <a:latin typeface="Calibri" panose="020F0502020204030204" pitchFamily="34" charset="0"/>
                  </a:rPr>
                  <a:t>RRR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300 </a:t>
                </a:r>
                <a:r>
                  <a:rPr lang="en-US" dirty="0">
                    <a:latin typeface="Calibri" panose="020F0502020204030204" pitchFamily="34" charset="0"/>
                  </a:rPr>
                  <a:t>niobium sheets </a:t>
                </a:r>
                <a:r>
                  <a:rPr lang="en-US" dirty="0" smtClean="0">
                    <a:latin typeface="Calibri" panose="020F0502020204030204" pitchFamily="34" charset="0"/>
                  </a:rPr>
                  <a:t>using aluminum </a:t>
                </a:r>
                <a:r>
                  <a:rPr lang="en-US" dirty="0">
                    <a:latin typeface="Calibri" panose="020F0502020204030204" pitchFamily="34" charset="0"/>
                  </a:rPr>
                  <a:t>dies and then electron beam </a:t>
                </a:r>
                <a:r>
                  <a:rPr lang="en-US" dirty="0" smtClean="0">
                    <a:latin typeface="Calibri" panose="020F0502020204030204" pitchFamily="34" charset="0"/>
                  </a:rPr>
                  <a:t>welded together</a:t>
                </a:r>
                <a:r>
                  <a:rPr lang="en-US" dirty="0">
                    <a:latin typeface="Calibri" panose="020F0502020204030204" pitchFamily="34" charset="0"/>
                  </a:rPr>
                  <a:t>. </a:t>
                </a:r>
                <a:r>
                  <a:rPr lang="en-US" dirty="0" smtClean="0">
                    <a:latin typeface="Calibri" panose="020F0502020204030204" pitchFamily="34" charset="0"/>
                  </a:rPr>
                  <a:t>Two </a:t>
                </a:r>
                <a:r>
                  <a:rPr lang="en-US" dirty="0">
                    <a:latin typeface="Calibri" panose="020F0502020204030204" pitchFamily="34" charset="0"/>
                  </a:rPr>
                  <a:t>halves of the PBG cell were made separately </a:t>
                </a:r>
                <a:r>
                  <a:rPr lang="en-US" dirty="0" smtClean="0">
                    <a:latin typeface="Calibri" panose="020F0502020204030204" pitchFamily="34" charset="0"/>
                  </a:rPr>
                  <a:t>from </a:t>
                </a:r>
                <a:r>
                  <a:rPr lang="en-US" dirty="0">
                    <a:latin typeface="Calibri" panose="020F0502020204030204" pitchFamily="34" charset="0"/>
                  </a:rPr>
                  <a:t>the rods. Holes were made in the walls of the PBG cell to fit the rods which were </a:t>
                </a:r>
                <a:r>
                  <a:rPr lang="en-US" dirty="0" smtClean="0">
                    <a:latin typeface="Calibri" panose="020F0502020204030204" pitchFamily="34" charset="0"/>
                  </a:rPr>
                  <a:t>electron </a:t>
                </a:r>
                <a:r>
                  <a:rPr lang="en-US" dirty="0">
                    <a:latin typeface="Calibri" panose="020F0502020204030204" pitchFamily="34" charset="0"/>
                  </a:rPr>
                  <a:t>beam welded later. All 5 cells were welded together in a few steps with tuning between them in order to minimize the effect of </a:t>
                </a:r>
                <a:r>
                  <a:rPr lang="en-US" dirty="0" err="1">
                    <a:latin typeface="Calibri" panose="020F0502020204030204" pitchFamily="34" charset="0"/>
                  </a:rPr>
                  <a:t>Nb</a:t>
                </a:r>
                <a:r>
                  <a:rPr lang="en-US" dirty="0">
                    <a:latin typeface="Calibri" panose="020F0502020204030204" pitchFamily="34" charset="0"/>
                  </a:rPr>
                  <a:t> </a:t>
                </a:r>
                <a:r>
                  <a:rPr lang="en-US" dirty="0" smtClean="0">
                    <a:latin typeface="Calibri" panose="020F0502020204030204" pitchFamily="34" charset="0"/>
                  </a:rPr>
                  <a:t>shrinkage </a:t>
                </a:r>
                <a:r>
                  <a:rPr lang="en-US" dirty="0">
                    <a:latin typeface="Calibri" panose="020F0502020204030204" pitchFamily="34" charset="0"/>
                  </a:rPr>
                  <a:t>on field </a:t>
                </a:r>
                <a:r>
                  <a:rPr lang="en-US" dirty="0" smtClean="0">
                    <a:latin typeface="Calibri" panose="020F0502020204030204" pitchFamily="34" charset="0"/>
                  </a:rPr>
                  <a:t>flatness</a:t>
                </a:r>
                <a:r>
                  <a:rPr lang="en-US" dirty="0">
                    <a:latin typeface="Calibri" panose="020F0502020204030204" pitchFamily="34" charset="0"/>
                  </a:rPr>
                  <a:t>. </a:t>
                </a:r>
              </a:p>
              <a:p>
                <a:pPr algn="just"/>
                <a:r>
                  <a:rPr lang="en-US" dirty="0" smtClean="0">
                    <a:latin typeface="Calibri" panose="020F0502020204030204" pitchFamily="34" charset="0"/>
                  </a:rPr>
                  <a:t>Tuning </a:t>
                </a:r>
                <a:r>
                  <a:rPr lang="en-US" dirty="0">
                    <a:latin typeface="Calibri" panose="020F0502020204030204" pitchFamily="34" charset="0"/>
                  </a:rPr>
                  <a:t>was done by trimming halves of each </a:t>
                </a:r>
                <a:r>
                  <a:rPr lang="en-US" dirty="0" smtClean="0">
                    <a:latin typeface="Calibri" panose="020F0502020204030204" pitchFamily="34" charset="0"/>
                  </a:rPr>
                  <a:t>elliptical </a:t>
                </a:r>
                <a:r>
                  <a:rPr lang="en-US" dirty="0">
                    <a:latin typeface="Calibri" panose="020F0502020204030204" pitchFamily="34" charset="0"/>
                  </a:rPr>
                  <a:t>cell at the equator. Gradient profile after </a:t>
                </a:r>
                <a:r>
                  <a:rPr lang="en-US" dirty="0" smtClean="0">
                    <a:latin typeface="Calibri" panose="020F0502020204030204" pitchFamily="34" charset="0"/>
                  </a:rPr>
                  <a:t>the </a:t>
                </a:r>
                <a:r>
                  <a:rPr lang="en-US" dirty="0">
                    <a:latin typeface="Calibri" panose="020F0502020204030204" pitchFamily="34" charset="0"/>
                  </a:rPr>
                  <a:t>final weld was within </a:t>
                </a:r>
                <a:r>
                  <a:rPr lang="en-US" dirty="0" smtClean="0">
                    <a:latin typeface="Calibri" panose="020F0502020204030204" pitchFamily="34" charset="0"/>
                  </a:rPr>
                  <a:t>5% </a:t>
                </a:r>
                <a:r>
                  <a:rPr lang="en-US" dirty="0">
                    <a:latin typeface="Calibri" panose="020F0502020204030204" pitchFamily="34" charset="0"/>
                  </a:rPr>
                  <a:t>of </a:t>
                </a:r>
                <a:r>
                  <a:rPr lang="en-US" dirty="0" smtClean="0">
                    <a:latin typeface="Calibri" panose="020F0502020204030204" pitchFamily="34" charset="0"/>
                  </a:rPr>
                  <a:t>the </a:t>
                </a:r>
                <a:r>
                  <a:rPr lang="en-US" dirty="0">
                    <a:latin typeface="Calibri" panose="020F0502020204030204" pitchFamily="34" charset="0"/>
                  </a:rPr>
                  <a:t>design and no additional tuning was required. Nevertheless, the elliptical cells were squeezed a little in longitudinal </a:t>
                </a:r>
                <a:r>
                  <a:rPr lang="en-US" dirty="0" smtClean="0">
                    <a:latin typeface="Calibri" panose="020F0502020204030204" pitchFamily="34" charset="0"/>
                  </a:rPr>
                  <a:t>direction to </a:t>
                </a:r>
                <a:r>
                  <a:rPr lang="en-US" dirty="0">
                    <a:latin typeface="Calibri" panose="020F0502020204030204" pitchFamily="34" charset="0"/>
                  </a:rPr>
                  <a:t>even-out the </a:t>
                </a:r>
                <a:r>
                  <a:rPr lang="en-US" dirty="0" smtClean="0">
                    <a:latin typeface="Calibri" panose="020F0502020204030204" pitchFamily="34" charset="0"/>
                  </a:rPr>
                  <a:t>profile.</a:t>
                </a:r>
              </a:p>
              <a:p>
                <a:pPr algn="just"/>
                <a:r>
                  <a:rPr lang="en-US" dirty="0" smtClean="0">
                    <a:latin typeface="Calibri" panose="020F0502020204030204" pitchFamily="34" charset="0"/>
                  </a:rPr>
                  <a:t>After </a:t>
                </a:r>
                <a:r>
                  <a:rPr lang="en-US" dirty="0">
                    <a:latin typeface="Calibri" panose="020F0502020204030204" pitchFamily="34" charset="0"/>
                  </a:rPr>
                  <a:t>welding, the cavity was chemically treated using 1:1:2 buffered chemical polish (BCP) </a:t>
                </a:r>
                <a:r>
                  <a:rPr lang="en-US" dirty="0" smtClean="0">
                    <a:latin typeface="Calibri" panose="020F0502020204030204" pitchFamily="34" charset="0"/>
                  </a:rPr>
                  <a:t>solution of </a:t>
                </a:r>
                <a:r>
                  <a:rPr lang="en-US" dirty="0">
                    <a:latin typeface="Calibri" panose="020F0502020204030204" pitchFamily="34" charset="0"/>
                  </a:rPr>
                  <a:t>HF, HNO3, and H3PO4 to etch 150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</a:rPr>
                  <a:t>of the inner niobium surface. The cavity was then high pressure </a:t>
                </a:r>
                <a:r>
                  <a:rPr lang="en-US" dirty="0" smtClean="0">
                    <a:latin typeface="Calibri" panose="020F0502020204030204" pitchFamily="34" charset="0"/>
                  </a:rPr>
                  <a:t>rinsed at </a:t>
                </a:r>
                <a:r>
                  <a:rPr lang="en-US" dirty="0" err="1">
                    <a:latin typeface="Calibri" panose="020F0502020204030204" pitchFamily="34" charset="0"/>
                  </a:rPr>
                  <a:t>Niowave</a:t>
                </a:r>
                <a:r>
                  <a:rPr lang="en-US" dirty="0">
                    <a:latin typeface="Calibri" panose="020F0502020204030204" pitchFamily="34" charset="0"/>
                  </a:rPr>
                  <a:t> Inc. </a:t>
                </a:r>
              </a:p>
              <a:p>
                <a:pPr algn="just"/>
                <a:r>
                  <a:rPr lang="en-US" dirty="0" smtClean="0">
                    <a:latin typeface="Calibri" panose="020F0502020204030204" pitchFamily="34" charset="0"/>
                  </a:rPr>
                  <a:t>The </a:t>
                </a:r>
                <a:r>
                  <a:rPr lang="en-US" dirty="0">
                    <a:latin typeface="Calibri" panose="020F0502020204030204" pitchFamily="34" charset="0"/>
                  </a:rPr>
                  <a:t>FPC and the two HOM waveguide </a:t>
                </a:r>
                <a:r>
                  <a:rPr lang="en-US" dirty="0" smtClean="0">
                    <a:latin typeface="Calibri" panose="020F0502020204030204" pitchFamily="34" charset="0"/>
                  </a:rPr>
                  <a:t>couplers </a:t>
                </a:r>
                <a:r>
                  <a:rPr lang="en-US" dirty="0">
                    <a:latin typeface="Calibri" panose="020F0502020204030204" pitchFamily="34" charset="0"/>
                  </a:rPr>
                  <a:t>were covered with </a:t>
                </a:r>
                <a:r>
                  <a:rPr lang="en-US" dirty="0" err="1">
                    <a:latin typeface="Calibri" panose="020F0502020204030204" pitchFamily="34" charset="0"/>
                  </a:rPr>
                  <a:t>Nb</a:t>
                </a:r>
                <a:r>
                  <a:rPr lang="en-US" dirty="0">
                    <a:latin typeface="Calibri" panose="020F0502020204030204" pitchFamily="34" charset="0"/>
                  </a:rPr>
                  <a:t> </a:t>
                </a:r>
                <a:r>
                  <a:rPr lang="en-US" dirty="0" smtClean="0">
                    <a:latin typeface="Calibri" panose="020F0502020204030204" pitchFamily="34" charset="0"/>
                  </a:rPr>
                  <a:t>RRR</a:t>
                </a:r>
                <a:r>
                  <a:rPr lang="en-US" dirty="0">
                    <a:latin typeface="Calibri" panose="020F0502020204030204" pitchFamily="34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≥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300 plates to provide an RF </a:t>
                </a:r>
                <a:r>
                  <a:rPr lang="en-US" dirty="0" smtClean="0">
                    <a:latin typeface="Calibri" panose="020F0502020204030204" pitchFamily="34" charset="0"/>
                  </a:rPr>
                  <a:t>seal. The </a:t>
                </a:r>
                <a:r>
                  <a:rPr lang="en-US" dirty="0">
                    <a:latin typeface="Calibri" panose="020F0502020204030204" pitchFamily="34" charset="0"/>
                  </a:rPr>
                  <a:t>plates were clamped between the cavity flanges and stainless steel covers. Aluminum hexagonal gaskets (diamond) was placed between the </a:t>
                </a:r>
                <a:r>
                  <a:rPr lang="en-US" dirty="0" smtClean="0">
                    <a:latin typeface="Calibri" panose="020F0502020204030204" pitchFamily="34" charset="0"/>
                  </a:rPr>
                  <a:t>waveguide </a:t>
                </a:r>
                <a:r>
                  <a:rPr lang="en-US" dirty="0">
                    <a:latin typeface="Calibri" panose="020F0502020204030204" pitchFamily="34" charset="0"/>
                  </a:rPr>
                  <a:t>flanges and the stainless steel covers to provide a vacuum </a:t>
                </a:r>
                <a:r>
                  <a:rPr lang="en-US" dirty="0" smtClean="0">
                    <a:latin typeface="Calibri" panose="020F0502020204030204" pitchFamily="34" charset="0"/>
                  </a:rPr>
                  <a:t>seal.</a:t>
                </a:r>
                <a:endParaRPr lang="en-US" dirty="0">
                  <a:latin typeface="Calibri" panose="020F0502020204030204" pitchFamily="34" charset="0"/>
                </a:endParaRPr>
              </a:p>
              <a:p>
                <a:r>
                  <a:rPr lang="en-US" dirty="0"/>
                  <a:t/>
                </a:r>
                <a:br>
                  <a:rPr lang="en-US" dirty="0"/>
                </a:br>
                <a:endParaRPr lang="en-US" dirty="0" smtClean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49" name="Text Box 8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68554" y="14112917"/>
                <a:ext cx="11754137" cy="6740307"/>
              </a:xfrm>
              <a:prstGeom prst="rect">
                <a:avLst/>
              </a:prstGeom>
              <a:blipFill rotWithShape="1">
                <a:blip r:embed="rId7"/>
                <a:stretch>
                  <a:fillRect l="-830" t="-723" r="-77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C:\Users\sarsenyev\Desktop\Paper\cavit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16" y="20878799"/>
            <a:ext cx="7221548" cy="789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rsenyev\Desktop\Paper\assembl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1647" y="6536935"/>
            <a:ext cx="6362474" cy="95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PhD Science\2014\25 - Niobium cavity trim-tuning\3 - Pics of the final cavity HPR, inspection, etch\Inspection\20141224_15184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2334" y="26168893"/>
            <a:ext cx="5883542" cy="330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:\PhD Science\2014\18 - Niobium fabrication photos\DSC0014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384" y="26168892"/>
            <a:ext cx="4406059" cy="330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2" descr="C:\Users\256109\Desktop\POSTER\Structur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207" y="13718883"/>
            <a:ext cx="6156208" cy="642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0" name="Straight Connector 129"/>
          <p:cNvCxnSpPr/>
          <p:nvPr/>
        </p:nvCxnSpPr>
        <p:spPr>
          <a:xfrm flipV="1">
            <a:off x="7135686" y="15180107"/>
            <a:ext cx="485714" cy="31699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V="1">
            <a:off x="1431501" y="18268527"/>
            <a:ext cx="971550" cy="600075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 Box 5"/>
          <p:cNvSpPr txBox="1">
            <a:spLocks noChangeArrowheads="1"/>
          </p:cNvSpPr>
          <p:nvPr/>
        </p:nvSpPr>
        <p:spPr bwMode="auto">
          <a:xfrm>
            <a:off x="868114" y="18837435"/>
            <a:ext cx="177177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Electron beam trajectory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36" name="Straight Arrow Connector 135"/>
          <p:cNvCxnSpPr/>
          <p:nvPr/>
        </p:nvCxnSpPr>
        <p:spPr>
          <a:xfrm>
            <a:off x="2487486" y="14776196"/>
            <a:ext cx="1600200" cy="108971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 Box 5"/>
          <p:cNvSpPr txBox="1">
            <a:spLocks noChangeArrowheads="1"/>
          </p:cNvSpPr>
          <p:nvPr/>
        </p:nvSpPr>
        <p:spPr bwMode="auto">
          <a:xfrm>
            <a:off x="1115490" y="14314531"/>
            <a:ext cx="17717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Missing rod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7" name="Text Box 5"/>
          <p:cNvSpPr txBox="1">
            <a:spLocks noChangeArrowheads="1"/>
          </p:cNvSpPr>
          <p:nvPr/>
        </p:nvSpPr>
        <p:spPr bwMode="auto">
          <a:xfrm>
            <a:off x="978941" y="13571660"/>
            <a:ext cx="30170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FM coupler (WR430)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8" name="Text Box 5"/>
          <p:cNvSpPr txBox="1">
            <a:spLocks noChangeArrowheads="1"/>
          </p:cNvSpPr>
          <p:nvPr/>
        </p:nvSpPr>
        <p:spPr bwMode="auto">
          <a:xfrm>
            <a:off x="3915784" y="20041733"/>
            <a:ext cx="30170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HOM coupler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1" name="Picture 6" descr="E:\PhD Science\2014\25 - Niobium cavity trim-tuning\2 - What was done by Adam while I was away\finalbead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1380" y="20580873"/>
            <a:ext cx="550545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181" descr="E:\PhD Science\The log (every action + all the data measured)\3-5-2015\Labview data\3piover5 mode\3piover5 mode pulse, not zoomed in 2.png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800" y="10835810"/>
            <a:ext cx="3091897" cy="1726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Picture 12" descr="C:\Users\sarsenyev\Desktop\Poster\pi5.bmp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2751" y="6695431"/>
            <a:ext cx="4190245" cy="225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 descr="C:\Users\sarsenyev\Desktop\Poster\2pi5.bmp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9585" y="9161582"/>
            <a:ext cx="4213411" cy="227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sarsenyev\Desktop\Poster\3pi5.bmp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9585" y="11634051"/>
            <a:ext cx="4209296" cy="227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sarsenyev\Desktop\Poster\4pi5.bmp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9585" y="14072451"/>
            <a:ext cx="4190245" cy="225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sarsenyev\Desktop\Poster\pi.bmp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7625" y="16451901"/>
            <a:ext cx="4222205" cy="227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E:\PhD Science\2014\25 - Niobium cavity trim-tuning\2 - What was done by Adam while I was away\Nb Cavity Pics\edited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211" y="20878800"/>
            <a:ext cx="4494510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" name="Text Box 5"/>
          <p:cNvSpPr txBox="1">
            <a:spLocks noChangeArrowheads="1"/>
          </p:cNvSpPr>
          <p:nvPr/>
        </p:nvSpPr>
        <p:spPr bwMode="auto">
          <a:xfrm>
            <a:off x="1077391" y="28887003"/>
            <a:ext cx="69554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dirty="0" smtClean="0">
                <a:latin typeface="Calibri" panose="020F0502020204030204" pitchFamily="34" charset="0"/>
              </a:rPr>
              <a:t>2.1 </a:t>
            </a:r>
            <a:r>
              <a:rPr lang="en-US" dirty="0">
                <a:latin typeface="Calibri" panose="020F0502020204030204" pitchFamily="34" charset="0"/>
              </a:rPr>
              <a:t>GHz 5-cell module with a PBG center cell, made from Niobium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4" name="Text Box 5"/>
          <p:cNvSpPr txBox="1">
            <a:spLocks noChangeArrowheads="1"/>
          </p:cNvSpPr>
          <p:nvPr/>
        </p:nvSpPr>
        <p:spPr bwMode="auto">
          <a:xfrm>
            <a:off x="9544051" y="24455315"/>
            <a:ext cx="34777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dirty="0" smtClean="0">
                <a:latin typeface="Calibri" panose="020F0502020204030204" pitchFamily="34" charset="0"/>
              </a:rPr>
              <a:t>Bead pulling setup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 Box 5"/>
              <p:cNvSpPr txBox="1">
                <a:spLocks noChangeArrowheads="1"/>
              </p:cNvSpPr>
              <p:nvPr/>
            </p:nvSpPr>
            <p:spPr bwMode="auto">
              <a:xfrm>
                <a:off x="12694708" y="24649318"/>
                <a:ext cx="7780815" cy="1228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Gradient profile of the tuned cavity obtained from bead pulling measurements. The field in the center cell is intentionally lowered to ensure equal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𝑝𝑒𝑎𝑘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in every cell</a:t>
                </a:r>
                <a:endParaRPr lang="en-US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8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94708" y="24649318"/>
                <a:ext cx="7780815" cy="1228863"/>
              </a:xfrm>
              <a:prstGeom prst="rect">
                <a:avLst/>
              </a:prstGeom>
              <a:blipFill rotWithShape="1">
                <a:blip r:embed="rId21"/>
                <a:stretch>
                  <a:fillRect t="-3980" b="-89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6" name="Text Box 5"/>
          <p:cNvSpPr txBox="1">
            <a:spLocks noChangeArrowheads="1"/>
          </p:cNvSpPr>
          <p:nvPr/>
        </p:nvSpPr>
        <p:spPr bwMode="auto">
          <a:xfrm>
            <a:off x="9000674" y="29717998"/>
            <a:ext cx="40211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dirty="0" smtClean="0">
                <a:latin typeface="Calibri" panose="020F0502020204030204" pitchFamily="34" charset="0"/>
              </a:rPr>
              <a:t>Making holes for the PBG rods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7" name="Text Box 5"/>
          <p:cNvSpPr txBox="1">
            <a:spLocks noChangeArrowheads="1"/>
          </p:cNvSpPr>
          <p:nvPr/>
        </p:nvSpPr>
        <p:spPr bwMode="auto">
          <a:xfrm>
            <a:off x="14785238" y="29717999"/>
            <a:ext cx="34777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dirty="0" smtClean="0">
                <a:latin typeface="Calibri" panose="020F0502020204030204" pitchFamily="34" charset="0"/>
              </a:rPr>
              <a:t>Inside of the PBG cell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2350880" y="6757251"/>
                <a:ext cx="450956" cy="7223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0880" y="6757251"/>
                <a:ext cx="450956" cy="722314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/>
              <p:cNvSpPr txBox="1"/>
              <p:nvPr/>
            </p:nvSpPr>
            <p:spPr>
              <a:xfrm>
                <a:off x="42252120" y="9247862"/>
                <a:ext cx="620876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8" name="TextBox 1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2120" y="9247862"/>
                <a:ext cx="620876" cy="786177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42265920" y="11717033"/>
                <a:ext cx="620876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5920" y="11717033"/>
                <a:ext cx="620876" cy="786177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/>
              <p:cNvSpPr txBox="1"/>
              <p:nvPr/>
            </p:nvSpPr>
            <p:spPr>
              <a:xfrm>
                <a:off x="42232780" y="14144258"/>
                <a:ext cx="620876" cy="784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0" name="TextBox 1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2780" y="14144258"/>
                <a:ext cx="620876" cy="78483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TextBox 190"/>
              <p:cNvSpPr txBox="1"/>
              <p:nvPr/>
            </p:nvSpPr>
            <p:spPr>
              <a:xfrm>
                <a:off x="42317740" y="16536774"/>
                <a:ext cx="4509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1" name="TextBox 1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7740" y="16536774"/>
                <a:ext cx="450957" cy="461665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2" name="Text Box 5"/>
          <p:cNvSpPr txBox="1">
            <a:spLocks noChangeArrowheads="1"/>
          </p:cNvSpPr>
          <p:nvPr/>
        </p:nvSpPr>
        <p:spPr bwMode="auto">
          <a:xfrm>
            <a:off x="21741848" y="16305940"/>
            <a:ext cx="57365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dirty="0">
                <a:latin typeface="Calibri" panose="020F0502020204030204" pitchFamily="34" charset="0"/>
              </a:rPr>
              <a:t>Cross section of the 5-cell module with the pickup assembly and the drive assembly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 Box 5"/>
              <p:cNvSpPr txBox="1">
                <a:spLocks noChangeArrowheads="1"/>
              </p:cNvSpPr>
              <p:nvPr/>
            </p:nvSpPr>
            <p:spPr bwMode="auto">
              <a:xfrm>
                <a:off x="29211932" y="14278386"/>
                <a:ext cx="8659467" cy="1880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/>
                <a:r>
                  <a:rPr lang="en-US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Cavity quality factor for different modes as a function of peak surface electric field at 4K. The drive probe was adjusted to provide near critical coupling to the modes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, or max achievable coupling for modes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.</a:t>
                </a:r>
                <a:endParaRPr lang="en-US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93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211932" y="14278386"/>
                <a:ext cx="8659467" cy="1880258"/>
              </a:xfrm>
              <a:prstGeom prst="rect">
                <a:avLst/>
              </a:prstGeom>
              <a:blipFill rotWithShape="1">
                <a:blip r:embed="rId27"/>
                <a:stretch>
                  <a:fillRect l="-1127" t="-2589" r="-1056" b="-22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 rot="9884616">
            <a:off x="28791149" y="10173762"/>
            <a:ext cx="7704497" cy="2520374"/>
          </a:xfrm>
          <a:prstGeom prst="arc">
            <a:avLst>
              <a:gd name="adj1" fmla="val 16200000"/>
              <a:gd name="adj2" fmla="val 2114428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Text Box 5"/>
          <p:cNvSpPr txBox="1">
            <a:spLocks noChangeArrowheads="1"/>
          </p:cNvSpPr>
          <p:nvPr/>
        </p:nvSpPr>
        <p:spPr bwMode="auto">
          <a:xfrm>
            <a:off x="32852891" y="12503210"/>
            <a:ext cx="35277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dirty="0" smtClean="0">
                <a:latin typeface="Calibri" panose="020F0502020204030204" pitchFamily="34" charset="0"/>
              </a:rPr>
              <a:t>Reflected power (pulse)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5" name="Text Box 5"/>
          <p:cNvSpPr txBox="1">
            <a:spLocks noChangeArrowheads="1"/>
          </p:cNvSpPr>
          <p:nvPr/>
        </p:nvSpPr>
        <p:spPr bwMode="auto">
          <a:xfrm>
            <a:off x="38682751" y="18868602"/>
            <a:ext cx="42040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dirty="0" smtClean="0">
                <a:latin typeface="Calibri" panose="020F0502020204030204" pitchFamily="34" charset="0"/>
              </a:rPr>
              <a:t>Electric field of various monopole modes (HFSS)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5591241"/>
                  </p:ext>
                </p:extLst>
              </p:nvPr>
            </p:nvGraphicFramePr>
            <p:xfrm>
              <a:off x="36423600" y="20325607"/>
              <a:ext cx="6430056" cy="45005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5400"/>
                    <a:gridCol w="1643701"/>
                    <a:gridCol w="1883441"/>
                    <a:gridCol w="1607514"/>
                  </a:tblGrid>
                  <a:tr h="12578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Mode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Max achieved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𝒑𝒆𝒂𝒌</m:t>
                                  </m:r>
                                </m:sub>
                              </m:sSub>
                            </m:oMath>
                          </a14:m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Max achieved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𝒑𝒆𝒂𝒌</m:t>
                                  </m:r>
                                </m:sub>
                              </m:sSub>
                            </m:oMath>
                          </a14:m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8387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1.6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NA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NA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80039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2.7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29.1 MV/m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62.8 </a:t>
                          </a:r>
                          <a:r>
                            <a:rPr lang="en-US" sz="2400" dirty="0" err="1" smtClean="0">
                              <a:latin typeface="Calibri" panose="020F0502020204030204" pitchFamily="34" charset="0"/>
                            </a:rPr>
                            <a:t>mT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80176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9.3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NA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NA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80176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2.2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17.5 MV/m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38.1 </a:t>
                          </a:r>
                          <a:r>
                            <a:rPr lang="en-US" sz="2400" dirty="0" err="1" smtClean="0">
                              <a:latin typeface="Calibri" panose="020F0502020204030204" pitchFamily="34" charset="0"/>
                            </a:rPr>
                            <a:t>mT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5591241"/>
                  </p:ext>
                </p:extLst>
              </p:nvPr>
            </p:nvGraphicFramePr>
            <p:xfrm>
              <a:off x="36423600" y="20325607"/>
              <a:ext cx="6430056" cy="45005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5400"/>
                    <a:gridCol w="1643701"/>
                    <a:gridCol w="1883441"/>
                    <a:gridCol w="1607514"/>
                  </a:tblGrid>
                  <a:tr h="12578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Mode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8"/>
                          <a:stretch>
                            <a:fillRect l="-79182" t="-3865" r="-213011" b="-2570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8"/>
                          <a:stretch>
                            <a:fillRect l="-155987" t="-3865" r="-85437" b="-2570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8"/>
                          <a:stretch>
                            <a:fillRect l="-299621" t="-3865" b="-257005"/>
                          </a:stretch>
                        </a:blipFill>
                      </a:tcPr>
                    </a:tc>
                  </a:tr>
                  <a:tr h="8387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8"/>
                          <a:stretch>
                            <a:fillRect t="-156934" r="-395305" b="-2883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8"/>
                          <a:stretch>
                            <a:fillRect l="-79182" t="-156934" r="-213011" b="-2883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NA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NA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8003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8"/>
                          <a:stretch>
                            <a:fillRect t="-266667" r="-395305" b="-199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8"/>
                          <a:stretch>
                            <a:fillRect l="-79182" t="-266667" r="-213011" b="-199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29.1 MV/m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62.8 </a:t>
                          </a:r>
                          <a:r>
                            <a:rPr lang="en-US" sz="2400" dirty="0" err="1" smtClean="0">
                              <a:latin typeface="Calibri" panose="020F0502020204030204" pitchFamily="34" charset="0"/>
                            </a:rPr>
                            <a:t>mT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8017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8"/>
                          <a:stretch>
                            <a:fillRect t="-369466" r="-395305" b="-1007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8"/>
                          <a:stretch>
                            <a:fillRect l="-79182" t="-369466" r="-213011" b="-1007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NA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NA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8017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8"/>
                          <a:stretch>
                            <a:fillRect t="-465909" r="-3953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8"/>
                          <a:stretch>
                            <a:fillRect l="-79182" t="-465909" r="-2130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17.5 MV/m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38.1 </a:t>
                          </a:r>
                          <a:r>
                            <a:rPr lang="en-US" sz="2400" dirty="0" err="1" smtClean="0">
                              <a:latin typeface="Calibri" panose="020F0502020204030204" pitchFamily="34" charset="0"/>
                            </a:rPr>
                            <a:t>mT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1026" name="Picture 2" descr="C:\Users\sarsenyev\Desktop\Poster\nsf1.gif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612" y="1922502"/>
            <a:ext cx="1954633" cy="196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sarsenyev\Desktop\Poster\mit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9796" y="665202"/>
            <a:ext cx="24384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rsenyev\Desktop\Poster\niowave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2283" y="2514281"/>
            <a:ext cx="38385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59715</TotalTime>
  <Words>1200</Words>
  <Application>Microsoft Office PowerPoint</Application>
  <PresentationFormat>Custom</PresentationFormat>
  <Paragraphs>72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MIT- Plasma Science and Fusion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Evgenya Smirnova</dc:creator>
  <cp:lastModifiedBy>Sergey Arsenyev</cp:lastModifiedBy>
  <cp:revision>848</cp:revision>
  <cp:lastPrinted>2012-05-15T16:57:50Z</cp:lastPrinted>
  <dcterms:created xsi:type="dcterms:W3CDTF">2001-06-14T16:50:45Z</dcterms:created>
  <dcterms:modified xsi:type="dcterms:W3CDTF">2015-04-28T19:31:51Z</dcterms:modified>
</cp:coreProperties>
</file>