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10"/>
  </p:notesMasterIdLst>
  <p:handoutMasterIdLst>
    <p:handoutMasterId r:id="rId11"/>
  </p:handoutMasterIdLst>
  <p:sldIdLst>
    <p:sldId id="706" r:id="rId2"/>
    <p:sldId id="661" r:id="rId3"/>
    <p:sldId id="677" r:id="rId4"/>
    <p:sldId id="710" r:id="rId5"/>
    <p:sldId id="711" r:id="rId6"/>
    <p:sldId id="712" r:id="rId7"/>
    <p:sldId id="713" r:id="rId8"/>
    <p:sldId id="709" r:id="rId9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FF2F"/>
    <a:srgbClr val="0F4F97"/>
    <a:srgbClr val="F6CE86"/>
    <a:srgbClr val="AEF8E5"/>
    <a:srgbClr val="0A8464"/>
    <a:srgbClr val="0DB78A"/>
    <a:srgbClr val="D68F10"/>
    <a:srgbClr val="F1B13D"/>
    <a:srgbClr val="10D6A2"/>
    <a:srgbClr val="2DE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4" autoAdjust="0"/>
    <p:restoredTop sz="96782" autoAdjust="0"/>
  </p:normalViewPr>
  <p:slideViewPr>
    <p:cSldViewPr snapToGrid="0">
      <p:cViewPr>
        <p:scale>
          <a:sx n="97" d="100"/>
          <a:sy n="97" d="100"/>
        </p:scale>
        <p:origin x="-1061" y="-58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16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8/26/2015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4879" y="5974520"/>
            <a:ext cx="3351463" cy="6017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1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-??????</a:t>
            </a:r>
            <a:endParaRPr lang="en-US" sz="1000" kern="1200" dirty="0" smtClean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3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32050"/>
          </a:xfrm>
          <a:prstGeom prst="rect">
            <a:avLst/>
          </a:prstGeom>
          <a:effectLst/>
        </p:spPr>
        <p:txBody>
          <a:bodyPr vert="horz" lIns="9144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69628"/>
          </a:xfrm>
          <a:prstGeom prst="rect">
            <a:avLst/>
          </a:prstGeom>
          <a:effectLst/>
        </p:spPr>
        <p:txBody>
          <a:bodyPr vert="horz" lIns="9144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5233"/>
            <a:ext cx="8229600" cy="491020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794777" y="6591164"/>
            <a:ext cx="79381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</a:t>
            </a:r>
            <a:r>
              <a:rPr lang="en-US" sz="600" dirty="0" smtClean="0">
                <a:solidFill>
                  <a:schemeClr val="tx1"/>
                </a:solidFill>
                <a:latin typeface="+mj-lt"/>
                <a:cs typeface="Arial"/>
              </a:rPr>
              <a:t>PRES-</a:t>
            </a:r>
            <a:r>
              <a:rPr lang="en-US" sz="6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??????</a:t>
            </a:r>
            <a:endParaRPr lang="en-US" sz="600" dirty="0" smtClean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PLS_Logo_small.tif"/>
          <p:cNvPicPr/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363424" y="6514286"/>
            <a:ext cx="1371600" cy="256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  <p:sldLayoutId id="2147483712" r:id="rId12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2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16000" y="743918"/>
            <a:ext cx="7044268" cy="986725"/>
          </a:xfrm>
        </p:spPr>
        <p:txBody>
          <a:bodyPr/>
          <a:lstStyle/>
          <a:p>
            <a:pPr algn="ctr"/>
            <a:r>
              <a:rPr lang="en-US" dirty="0" smtClean="0"/>
              <a:t>Slow Wave Cavity Concept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2275" y="1936884"/>
            <a:ext cx="7902445" cy="846955"/>
          </a:xfrm>
        </p:spPr>
        <p:txBody>
          <a:bodyPr/>
          <a:lstStyle/>
          <a:p>
            <a:pPr marL="0" lvl="0" indent="476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Lucida Handwriting"/>
              </a:rPr>
              <a:t>Workshop on Microwave Cavity Design for </a:t>
            </a:r>
            <a:r>
              <a:rPr lang="en-US" dirty="0" err="1" smtClean="0">
                <a:cs typeface="Lucida Handwriting"/>
              </a:rPr>
              <a:t>Axion</a:t>
            </a:r>
            <a:r>
              <a:rPr lang="en-US" dirty="0" smtClean="0">
                <a:cs typeface="Lucida Handwriting"/>
              </a:rPr>
              <a:t> Searches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47563" y="2606094"/>
            <a:ext cx="4184539" cy="454025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Gianpaolo Carosi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08175" y="2539995"/>
            <a:ext cx="3776739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latin typeface="Arial"/>
                <a:cs typeface="Lucida Handwriting"/>
              </a:rPr>
              <a:t>Aug 26</a:t>
            </a:r>
            <a:r>
              <a:rPr lang="en-US" sz="1600" baseline="30000" dirty="0" smtClean="0">
                <a:latin typeface="Arial"/>
                <a:cs typeface="Lucida Handwriting"/>
              </a:rPr>
              <a:t>th</a:t>
            </a:r>
            <a:r>
              <a:rPr lang="en-US" sz="1600" dirty="0" smtClean="0">
                <a:latin typeface="Arial"/>
                <a:cs typeface="Lucida Handwriting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2950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 we’ve used simple cylinders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990600" y="2057400"/>
            <a:ext cx="1905000" cy="376396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2362200" y="2667000"/>
            <a:ext cx="304800" cy="28194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4" idx="0"/>
          </p:cNvCxnSpPr>
          <p:nvPr/>
        </p:nvCxnSpPr>
        <p:spPr>
          <a:xfrm rot="10800000">
            <a:off x="1943100" y="2533650"/>
            <a:ext cx="419100" cy="1333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943100" y="5334000"/>
            <a:ext cx="419100" cy="1333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842419" y="3939381"/>
            <a:ext cx="37639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725196" y="5820568"/>
            <a:ext cx="380204" cy="1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762648" y="3025950"/>
            <a:ext cx="3288494" cy="2126291"/>
          </a:xfrm>
          <a:custGeom>
            <a:avLst/>
            <a:gdLst>
              <a:gd name="connsiteX0" fmla="*/ 0 w 3288494"/>
              <a:gd name="connsiteY0" fmla="*/ 1986429 h 2126291"/>
              <a:gd name="connsiteX1" fmla="*/ 1133963 w 3288494"/>
              <a:gd name="connsiteY1" fmla="*/ 1680243 h 2126291"/>
              <a:gd name="connsiteX2" fmla="*/ 1814342 w 3288494"/>
              <a:gd name="connsiteY2" fmla="*/ 1890 h 2126291"/>
              <a:gd name="connsiteX3" fmla="*/ 2347305 w 3288494"/>
              <a:gd name="connsiteY3" fmla="*/ 1668902 h 2126291"/>
              <a:gd name="connsiteX4" fmla="*/ 3288494 w 3288494"/>
              <a:gd name="connsiteY4" fmla="*/ 2009109 h 212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8494" h="2126291">
                <a:moveTo>
                  <a:pt x="0" y="1986429"/>
                </a:moveTo>
                <a:cubicBezTo>
                  <a:pt x="415786" y="1998714"/>
                  <a:pt x="831573" y="2011000"/>
                  <a:pt x="1133963" y="1680243"/>
                </a:cubicBezTo>
                <a:cubicBezTo>
                  <a:pt x="1436353" y="1349487"/>
                  <a:pt x="1612118" y="3780"/>
                  <a:pt x="1814342" y="1890"/>
                </a:cubicBezTo>
                <a:cubicBezTo>
                  <a:pt x="2016566" y="0"/>
                  <a:pt x="2101613" y="1334366"/>
                  <a:pt x="2347305" y="1668902"/>
                </a:cubicBezTo>
                <a:cubicBezTo>
                  <a:pt x="2592997" y="2003439"/>
                  <a:pt x="3239356" y="2126291"/>
                  <a:pt x="3288494" y="20091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356059" y="3559380"/>
            <a:ext cx="212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Transmittance between Antennas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02500" y="59563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887325" y="2465475"/>
            <a:ext cx="112095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573919" y="2465475"/>
            <a:ext cx="112095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0600" y="13716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Antennas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956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Tuning Rod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4038600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34691" y="1790303"/>
            <a:ext cx="381000" cy="15319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1788" y="1676400"/>
            <a:ext cx="531812" cy="3810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01688" y="4088368"/>
            <a:ext cx="722312" cy="17883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534444" y="3112532"/>
            <a:ext cx="894556" cy="178832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181600" y="5820568"/>
            <a:ext cx="3048000" cy="1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4991100" y="5782468"/>
            <a:ext cx="2286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067300" y="5791200"/>
            <a:ext cx="2286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6434534" y="5824934"/>
            <a:ext cx="2373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141869" y="5934868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1.5 GHz</a:t>
            </a:r>
            <a:endParaRPr lang="en-US" sz="1400" dirty="0"/>
          </a:p>
        </p:txBody>
      </p:sp>
      <p:sp>
        <p:nvSpPr>
          <p:cNvPr id="32" name="Slide Number Placeholder 3"/>
          <p:cNvSpPr txBox="1">
            <a:spLocks/>
          </p:cNvSpPr>
          <p:nvPr/>
        </p:nvSpPr>
        <p:spPr>
          <a:xfrm>
            <a:off x="3293533" y="6565902"/>
            <a:ext cx="3145367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dirty="0" smtClean="0">
                <a:latin typeface="Arial" charset="0"/>
              </a:rPr>
              <a:t>* LLNL sponsored HMC Clinic Final Presentation – 2010</a:t>
            </a:r>
            <a:endParaRPr 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89600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 Narrow"/>
                <a:cs typeface="Arial Narrow"/>
              </a:rPr>
              <a:t>Instead of Flat Endcaps make Reactive Endcaps</a:t>
            </a:r>
            <a:br>
              <a:rPr lang="en-US" dirty="0" smtClean="0">
                <a:latin typeface="Arial Narrow"/>
                <a:cs typeface="Arial Narrow"/>
              </a:rPr>
            </a:b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38918" name="Picture 3" descr="low_freq_ca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2" y="1973096"/>
            <a:ext cx="5456052" cy="41045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364717" y="1132764"/>
            <a:ext cx="4908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600" dirty="0" smtClean="0">
                <a:latin typeface="+mj-lt"/>
              </a:rPr>
              <a:t> </a:t>
            </a:r>
          </a:p>
          <a:p>
            <a:r>
              <a:rPr lang="en-US" sz="1600" dirty="0" smtClean="0">
                <a:latin typeface="+mj-lt"/>
              </a:rPr>
              <a:t>*This is work done at UW from Hunter Swan (2012) </a:t>
            </a:r>
            <a:endParaRPr lang="en-US" sz="1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21" y="740978"/>
            <a:ext cx="3084845" cy="35397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82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>
                <a:latin typeface="Arial Narrow"/>
                <a:cs typeface="Arial Narrow"/>
              </a:rPr>
              <a:t>Superfish</a:t>
            </a:r>
            <a:r>
              <a:rPr lang="en-US" dirty="0" smtClean="0">
                <a:latin typeface="Arial Narrow"/>
                <a:cs typeface="Arial Narrow"/>
              </a:rPr>
              <a:t> Simulations</a:t>
            </a:r>
          </a:p>
        </p:txBody>
      </p:sp>
      <p:pic>
        <p:nvPicPr>
          <p:cNvPr id="38916" name="Picture 4" descr="low_freq_cavity_s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5" y="539905"/>
            <a:ext cx="6942138" cy="5606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3911600" y="6288088"/>
            <a:ext cx="175821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600" dirty="0">
                <a:latin typeface="+mj-lt"/>
              </a:rPr>
              <a:t>Slow-wave cavity </a:t>
            </a:r>
          </a:p>
          <a:p>
            <a:r>
              <a:rPr lang="en-US" sz="1600" dirty="0">
                <a:latin typeface="+mj-lt"/>
              </a:rPr>
              <a:t>(2</a:t>
            </a:r>
            <a:r>
              <a:rPr lang="en-US" sz="1600" baseline="30000" dirty="0">
                <a:latin typeface="+mj-lt"/>
              </a:rPr>
              <a:t>nd</a:t>
            </a:r>
            <a:r>
              <a:rPr lang="en-US" sz="1600" dirty="0">
                <a:latin typeface="+mj-lt"/>
              </a:rPr>
              <a:t> half of 2019)</a:t>
            </a:r>
          </a:p>
        </p:txBody>
      </p:sp>
    </p:spTree>
    <p:extLst>
      <p:ext uri="{BB962C8B-B14F-4D97-AF65-F5344CB8AC3E}">
        <p14:creationId xmlns:p14="http://schemas.microsoft.com/office/powerpoint/2010/main" val="40279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Arial Narrow"/>
                <a:cs typeface="Arial Narrow"/>
              </a:rPr>
              <a:t>Reactive Endcaps</a:t>
            </a:r>
          </a:p>
        </p:txBody>
      </p:sp>
      <p:pic>
        <p:nvPicPr>
          <p:cNvPr id="38917" name="Picture 5" descr="low_freq_cavity_spect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" y="970721"/>
            <a:ext cx="8914789" cy="49019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3911600" y="6288088"/>
            <a:ext cx="175821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600" dirty="0">
                <a:latin typeface="+mj-lt"/>
              </a:rPr>
              <a:t>Slow-wave cavity </a:t>
            </a:r>
          </a:p>
          <a:p>
            <a:r>
              <a:rPr lang="en-US" sz="1600" dirty="0">
                <a:latin typeface="+mj-lt"/>
              </a:rPr>
              <a:t>(2</a:t>
            </a:r>
            <a:r>
              <a:rPr lang="en-US" sz="1600" baseline="30000" dirty="0">
                <a:latin typeface="+mj-lt"/>
              </a:rPr>
              <a:t>nd</a:t>
            </a:r>
            <a:r>
              <a:rPr lang="en-US" sz="1600" dirty="0">
                <a:latin typeface="+mj-lt"/>
              </a:rPr>
              <a:t> half of 2019)</a:t>
            </a:r>
          </a:p>
        </p:txBody>
      </p:sp>
    </p:spTree>
    <p:extLst>
      <p:ext uri="{BB962C8B-B14F-4D97-AF65-F5344CB8AC3E}">
        <p14:creationId xmlns:p14="http://schemas.microsoft.com/office/powerpoint/2010/main" val="36184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Arial Narrow"/>
                <a:cs typeface="Arial Narrow"/>
              </a:rPr>
              <a:t>Reactive Endcaps – </a:t>
            </a:r>
            <a:r>
              <a:rPr lang="en-US" dirty="0" err="1" smtClean="0">
                <a:latin typeface="Arial Narrow"/>
                <a:cs typeface="Arial Narrow"/>
              </a:rPr>
              <a:t>freq</a:t>
            </a:r>
            <a:r>
              <a:rPr lang="en-US" dirty="0" smtClean="0">
                <a:latin typeface="Arial Narrow"/>
                <a:cs typeface="Arial Narrow"/>
              </a:rPr>
              <a:t> function of ridge depth</a:t>
            </a:r>
          </a:p>
        </p:txBody>
      </p:sp>
      <p:pic>
        <p:nvPicPr>
          <p:cNvPr id="389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530" y="1096846"/>
            <a:ext cx="8223757" cy="49019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3911600" y="6288088"/>
            <a:ext cx="175821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600" dirty="0">
                <a:latin typeface="+mj-lt"/>
              </a:rPr>
              <a:t>Slow-wave cavity </a:t>
            </a:r>
          </a:p>
          <a:p>
            <a:r>
              <a:rPr lang="en-US" sz="1600" dirty="0">
                <a:latin typeface="+mj-lt"/>
              </a:rPr>
              <a:t>(2</a:t>
            </a:r>
            <a:r>
              <a:rPr lang="en-US" sz="1600" baseline="30000" dirty="0">
                <a:latin typeface="+mj-lt"/>
              </a:rPr>
              <a:t>nd</a:t>
            </a:r>
            <a:r>
              <a:rPr lang="en-US" sz="1600" dirty="0">
                <a:latin typeface="+mj-lt"/>
              </a:rPr>
              <a:t> half of 2019)</a:t>
            </a:r>
          </a:p>
        </p:txBody>
      </p:sp>
    </p:spTree>
    <p:extLst>
      <p:ext uri="{BB962C8B-B14F-4D97-AF65-F5344CB8AC3E}">
        <p14:creationId xmlns:p14="http://schemas.microsoft.com/office/powerpoint/2010/main" val="13118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813"/>
            <a:ext cx="8915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 Narrow"/>
                <a:cs typeface="Arial Narrow"/>
              </a:rPr>
              <a:t>Nothing for free</a:t>
            </a:r>
          </a:p>
        </p:txBody>
      </p:sp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3911600" y="6288088"/>
            <a:ext cx="175821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600" dirty="0">
                <a:latin typeface="+mj-lt"/>
              </a:rPr>
              <a:t>Slow-wave cavity </a:t>
            </a:r>
          </a:p>
          <a:p>
            <a:r>
              <a:rPr lang="en-US" sz="1600" dirty="0">
                <a:latin typeface="+mj-lt"/>
              </a:rPr>
              <a:t>(2</a:t>
            </a:r>
            <a:r>
              <a:rPr lang="en-US" sz="1600" baseline="30000" dirty="0">
                <a:latin typeface="+mj-lt"/>
              </a:rPr>
              <a:t>nd</a:t>
            </a:r>
            <a:r>
              <a:rPr lang="en-US" sz="1600" dirty="0">
                <a:latin typeface="+mj-lt"/>
              </a:rPr>
              <a:t> half of 2019)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64717" y="1132764"/>
            <a:ext cx="591379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3400" dirty="0" smtClean="0">
                <a:latin typeface="+mj-lt"/>
              </a:rPr>
              <a:t> </a:t>
            </a:r>
          </a:p>
          <a:p>
            <a:r>
              <a:rPr lang="en-US" sz="3400" u="sng" dirty="0" smtClean="0">
                <a:latin typeface="+mj-lt"/>
              </a:rPr>
              <a:t>Take a hit in the form factor</a:t>
            </a:r>
          </a:p>
          <a:p>
            <a:pPr marL="1028700" lvl="1">
              <a:buFontTx/>
              <a:buChar char="-"/>
            </a:pPr>
            <a:r>
              <a:rPr lang="en-US" sz="3400" dirty="0" smtClean="0">
                <a:latin typeface="+mj-lt"/>
              </a:rPr>
              <a:t>Empty cavity C ~ 0.69</a:t>
            </a:r>
          </a:p>
          <a:p>
            <a:pPr marL="1028700" lvl="1">
              <a:buFontTx/>
              <a:buChar char="-"/>
            </a:pPr>
            <a:r>
              <a:rPr lang="en-US" sz="3400" dirty="0" smtClean="0">
                <a:latin typeface="+mj-lt"/>
              </a:rPr>
              <a:t>With ridges C ~0.4 – 0.1</a:t>
            </a:r>
          </a:p>
          <a:p>
            <a:pPr marL="285750" indent="-285750">
              <a:buFontTx/>
              <a:buChar char="-"/>
            </a:pPr>
            <a:endParaRPr lang="en-US" sz="3400" dirty="0" smtClean="0">
              <a:latin typeface="+mj-lt"/>
            </a:endParaRPr>
          </a:p>
          <a:p>
            <a:r>
              <a:rPr lang="en-US" sz="3400" u="sng" dirty="0" smtClean="0">
                <a:latin typeface="+mj-lt"/>
              </a:rPr>
              <a:t>Take a hit in the Q</a:t>
            </a:r>
          </a:p>
          <a:p>
            <a:pPr marL="1028700" lvl="1">
              <a:buFontTx/>
              <a:buChar char="-"/>
            </a:pPr>
            <a:r>
              <a:rPr lang="en-US" sz="3400" dirty="0" smtClean="0">
                <a:latin typeface="+mj-lt"/>
              </a:rPr>
              <a:t>No ridges the Q= 18k</a:t>
            </a:r>
          </a:p>
          <a:p>
            <a:pPr marL="1028700" lvl="1">
              <a:buFontTx/>
              <a:buChar char="-"/>
            </a:pPr>
            <a:r>
              <a:rPr lang="en-US" sz="3400" dirty="0" smtClean="0">
                <a:latin typeface="+mj-lt"/>
              </a:rPr>
              <a:t>With ridges the Q ~ 4K</a:t>
            </a:r>
          </a:p>
        </p:txBody>
      </p:sp>
    </p:spTree>
    <p:extLst>
      <p:ext uri="{BB962C8B-B14F-4D97-AF65-F5344CB8AC3E}">
        <p14:creationId xmlns:p14="http://schemas.microsoft.com/office/powerpoint/2010/main" val="5514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Arial Narrow"/>
                <a:cs typeface="Arial Narrow"/>
              </a:rPr>
              <a:t>ADMX Gen 2 Science Prospects: ( &lt; 0.5 GHz)</a:t>
            </a:r>
          </a:p>
        </p:txBody>
      </p:sp>
      <p:pic>
        <p:nvPicPr>
          <p:cNvPr id="389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985838"/>
            <a:ext cx="7588250" cy="5311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low_freq_cavity_si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3944938"/>
            <a:ext cx="2862263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low_freq_cavity_spectr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5227411"/>
            <a:ext cx="1851024" cy="10178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3" descr="low_freq_cavit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4921250"/>
            <a:ext cx="1736725" cy="1306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3911600" y="6288088"/>
            <a:ext cx="175821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600" dirty="0">
                <a:latin typeface="+mj-lt"/>
              </a:rPr>
              <a:t>Slow-wave cavity </a:t>
            </a:r>
          </a:p>
          <a:p>
            <a:r>
              <a:rPr lang="en-US" sz="1600" dirty="0">
                <a:latin typeface="+mj-lt"/>
              </a:rPr>
              <a:t>(2</a:t>
            </a:r>
            <a:r>
              <a:rPr lang="en-US" sz="1600" baseline="30000" dirty="0">
                <a:latin typeface="+mj-lt"/>
              </a:rPr>
              <a:t>nd</a:t>
            </a:r>
            <a:r>
              <a:rPr lang="en-US" sz="1600" dirty="0">
                <a:latin typeface="+mj-lt"/>
              </a:rPr>
              <a:t> half of 2019)</a:t>
            </a:r>
          </a:p>
        </p:txBody>
      </p:sp>
    </p:spTree>
    <p:extLst>
      <p:ext uri="{BB962C8B-B14F-4D97-AF65-F5344CB8AC3E}">
        <p14:creationId xmlns:p14="http://schemas.microsoft.com/office/powerpoint/2010/main" val="30950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33590</TotalTime>
  <Words>169</Words>
  <Application>Microsoft Office PowerPoint</Application>
  <PresentationFormat>On-screen Show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Standard Background</vt:lpstr>
      <vt:lpstr>Slow Wave Cavity Concept</vt:lpstr>
      <vt:lpstr>So far we’ve used simple cylinders</vt:lpstr>
      <vt:lpstr>Instead of Flat Endcaps make Reactive Endcaps </vt:lpstr>
      <vt:lpstr>Superfish Simulations</vt:lpstr>
      <vt:lpstr>Reactive Endcaps</vt:lpstr>
      <vt:lpstr>Reactive Endcaps – freq function of ridge depth</vt:lpstr>
      <vt:lpstr>Nothing for free</vt:lpstr>
      <vt:lpstr>ADMX Gen 2 Science Prospects: ( &lt; 0.5 GHz)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LLNL Template</dc:title>
  <dc:creator>TID</dc:creator>
  <cp:lastModifiedBy>Carosi, Gianpaolo P.</cp:lastModifiedBy>
  <cp:revision>1182</cp:revision>
  <cp:lastPrinted>2014-01-21T23:24:32Z</cp:lastPrinted>
  <dcterms:created xsi:type="dcterms:W3CDTF">2010-07-01T20:56:41Z</dcterms:created>
  <dcterms:modified xsi:type="dcterms:W3CDTF">2015-08-26T20:15:08Z</dcterms:modified>
</cp:coreProperties>
</file>