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81" r:id="rId2"/>
    <p:sldId id="682" r:id="rId3"/>
    <p:sldId id="786" r:id="rId4"/>
    <p:sldId id="683" r:id="rId5"/>
    <p:sldId id="783" r:id="rId6"/>
    <p:sldId id="784" r:id="rId7"/>
    <p:sldId id="785" r:id="rId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18" userDrawn="1">
          <p15:clr>
            <a:srgbClr val="A4A3A4"/>
          </p15:clr>
        </p15:guide>
        <p15:guide id="2" pos="2043" userDrawn="1">
          <p15:clr>
            <a:srgbClr val="A4A3A4"/>
          </p15:clr>
        </p15:guide>
        <p15:guide id="3" orient="horz" pos="2736" userDrawn="1">
          <p15:clr>
            <a:srgbClr val="A4A3A4"/>
          </p15:clr>
        </p15:guide>
        <p15:guide id="4" pos="2016" userDrawn="1">
          <p15:clr>
            <a:srgbClr val="A4A3A4"/>
          </p15:clr>
        </p15:guide>
        <p15:guide id="5" orient="horz" pos="2890">
          <p15:clr>
            <a:srgbClr val="A4A3A4"/>
          </p15:clr>
        </p15:guide>
        <p15:guide id="6" orient="horz" pos="2909">
          <p15:clr>
            <a:srgbClr val="A4A3A4"/>
          </p15:clr>
        </p15:guide>
        <p15:guide id="7" pos="2218">
          <p15:clr>
            <a:srgbClr val="A4A3A4"/>
          </p15:clr>
        </p15:guide>
        <p15:guide id="8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di Atherton" initials="CA" lastIdx="12" clrIdx="0"/>
  <p:cmAuthor id="2" name="Kyle Sherwood" initials="KS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6817" autoAdjust="0"/>
  </p:normalViewPr>
  <p:slideViewPr>
    <p:cSldViewPr>
      <p:cViewPr varScale="1">
        <p:scale>
          <a:sx n="91" d="100"/>
          <a:sy n="91" d="100"/>
        </p:scale>
        <p:origin x="-121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76" y="108"/>
      </p:cViewPr>
      <p:guideLst>
        <p:guide orient="horz" pos="2718"/>
        <p:guide orient="horz" pos="2736"/>
        <p:guide orient="horz" pos="2890"/>
        <p:guide orient="horz" pos="2909"/>
        <p:guide pos="2043"/>
        <p:guide pos="2016"/>
        <p:guide pos="221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103672" tIns="51835" rIns="103672" bIns="5183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3" y="0"/>
            <a:ext cx="3011699" cy="461804"/>
          </a:xfrm>
          <a:prstGeom prst="rect">
            <a:avLst/>
          </a:prstGeom>
        </p:spPr>
        <p:txBody>
          <a:bodyPr vert="horz" lIns="103672" tIns="51835" rIns="103672" bIns="51835" rtlCol="0"/>
          <a:lstStyle>
            <a:lvl1pPr algn="r">
              <a:defRPr sz="1400"/>
            </a:lvl1pPr>
          </a:lstStyle>
          <a:p>
            <a:endParaRPr lang="en-US" dirty="0">
              <a:latin typeface="Garamond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1"/>
            <a:ext cx="3011699" cy="461804"/>
          </a:xfrm>
          <a:prstGeom prst="rect">
            <a:avLst/>
          </a:prstGeom>
        </p:spPr>
        <p:txBody>
          <a:bodyPr vert="horz" lIns="103672" tIns="51835" rIns="103672" bIns="5183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3" y="8772671"/>
            <a:ext cx="3011699" cy="461804"/>
          </a:xfrm>
          <a:prstGeom prst="rect">
            <a:avLst/>
          </a:prstGeom>
        </p:spPr>
        <p:txBody>
          <a:bodyPr vert="horz" lIns="103672" tIns="51835" rIns="103672" bIns="51835" rtlCol="0" anchor="b"/>
          <a:lstStyle>
            <a:lvl1pPr algn="r">
              <a:defRPr sz="1400"/>
            </a:lvl1pPr>
          </a:lstStyle>
          <a:p>
            <a:fld id="{2A14D0EB-8E61-442C-AC3D-AD7A583790C3}" type="slidenum">
              <a:rPr lang="en-US" smtClean="0">
                <a:latin typeface="Garamond" pitchFamily="18" charset="0"/>
              </a:rPr>
              <a:t>‹#›</a:t>
            </a:fld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5820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103672" tIns="51835" rIns="103672" bIns="5183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3" y="0"/>
            <a:ext cx="3011699" cy="461804"/>
          </a:xfrm>
          <a:prstGeom prst="rect">
            <a:avLst/>
          </a:prstGeom>
        </p:spPr>
        <p:txBody>
          <a:bodyPr vert="horz" lIns="103672" tIns="51835" rIns="103672" bIns="51835" rtlCol="0"/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672" tIns="51835" rIns="103672" bIns="518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103672" tIns="51835" rIns="103672" bIns="518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1804"/>
          </a:xfrm>
          <a:prstGeom prst="rect">
            <a:avLst/>
          </a:prstGeom>
        </p:spPr>
        <p:txBody>
          <a:bodyPr vert="horz" lIns="103672" tIns="51835" rIns="103672" bIns="5183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3" y="8772671"/>
            <a:ext cx="3011699" cy="461804"/>
          </a:xfrm>
          <a:prstGeom prst="rect">
            <a:avLst/>
          </a:prstGeom>
        </p:spPr>
        <p:txBody>
          <a:bodyPr vert="horz" lIns="103672" tIns="51835" rIns="103672" bIns="51835" rtlCol="0" anchor="b"/>
          <a:lstStyle>
            <a:lvl1pPr algn="r">
              <a:defRPr sz="1400"/>
            </a:lvl1pPr>
          </a:lstStyle>
          <a:p>
            <a:fld id="{E669C533-6044-4266-BC64-1BEC480B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0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2B0A-9180-4465-AF4C-5340CBA953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2B0A-9180-4465-AF4C-5340CBA95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5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80357" y="2737439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dirty="0">
                <a:latin typeface="Arial"/>
              </a:rPr>
              <a:t>Electronic </a:t>
            </a:r>
            <a:r>
              <a:rPr lang="en-US" sz="4000" dirty="0" smtClean="0">
                <a:latin typeface="Arial"/>
              </a:rPr>
              <a:t>Coupling &amp; Tuning</a:t>
            </a:r>
            <a:endParaRPr lang="en-US" sz="4000" dirty="0" smtClean="0">
              <a:latin typeface="Arial"/>
            </a:endParaRPr>
          </a:p>
          <a:p>
            <a:pPr algn="ctr"/>
            <a:r>
              <a:rPr lang="en-US" sz="4000" dirty="0" err="1" smtClean="0">
                <a:latin typeface="Arial"/>
              </a:rPr>
              <a:t>G.Carosi</a:t>
            </a:r>
            <a:endParaRPr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53187"/>
            <a:ext cx="177932" cy="176213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83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t>Heising-Simons Foundation</a:t>
            </a:r>
            <a:endParaRPr lang="en-US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4622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lIns="45720" tIns="45720" rIns="45720" b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AXION DARK MATTER ROUNTABLE </a:t>
            </a:r>
            <a:r>
              <a:rPr lang="en-US" sz="1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AUGUST 24, 2015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371600" cy="365125"/>
          </a:xfrm>
        </p:spPr>
        <p:txBody>
          <a:bodyPr/>
          <a:lstStyle/>
          <a:p>
            <a:r>
              <a:rPr lang="en-US" dirty="0" smtClean="0"/>
              <a:t>ADMX </a:t>
            </a:r>
            <a:fld id="{8038AAED-DE45-4AEC-8FB3-451C14C3D6B3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77800" y="114301"/>
            <a:ext cx="8813800" cy="148589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ea typeface="ＭＳ Ｐゴシック" charset="0"/>
                <a:cs typeface="ＭＳ Ｐゴシック" charset="0"/>
              </a:rPr>
              <a:t>Currently we adjust the coupling to the cavity </a:t>
            </a:r>
            <a:r>
              <a:rPr lang="en-US" sz="4000" dirty="0" smtClean="0">
                <a:latin typeface="Arial"/>
                <a:ea typeface="ＭＳ Ｐゴシック" charset="0"/>
                <a:cs typeface="ＭＳ Ｐゴシック" charset="0"/>
              </a:rPr>
              <a:t>and tune the cavity</a:t>
            </a:r>
            <a:br>
              <a:rPr lang="en-US" sz="4000" dirty="0" smtClean="0">
                <a:latin typeface="Arial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Arial"/>
                <a:ea typeface="ＭＳ Ｐゴシック" charset="0"/>
                <a:cs typeface="ＭＳ Ｐゴシック" charset="0"/>
              </a:rPr>
              <a:t>with stepper motors</a:t>
            </a:r>
            <a:endParaRPr lang="en-US" sz="40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431800" y="1714500"/>
            <a:ext cx="8559800" cy="3924300"/>
          </a:xfrm>
          <a:prstGeom prst="rect">
            <a:avLst/>
          </a:prstGeom>
        </p:spPr>
        <p:txBody>
          <a:bodyPr lIns="91430" tIns="45715" rIns="91430" bIns="45715"/>
          <a:lstStyle/>
          <a:p>
            <a:pPr>
              <a:lnSpc>
                <a:spcPct val="80000"/>
              </a:lnSpc>
            </a:pPr>
            <a:endParaRPr lang="en-US" sz="2200" dirty="0">
              <a:latin typeface="Arial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 The </a:t>
            </a:r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antennas (coupling probes) </a:t>
            </a:r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are </a:t>
            </a:r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50Ω </a:t>
            </a:r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transmission lines</a:t>
            </a:r>
          </a:p>
          <a:p>
            <a:endParaRPr lang="en-US" sz="2200" dirty="0">
              <a:latin typeface="Arial"/>
              <a:ea typeface="ＭＳ Ｐゴシック" charset="0"/>
              <a:cs typeface="Helvetica" charset="0"/>
            </a:endParaRPr>
          </a:p>
          <a:p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 The cavity has a </a:t>
            </a:r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complicated, </a:t>
            </a:r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frequency dependent impedance</a:t>
            </a:r>
          </a:p>
          <a:p>
            <a:endParaRPr lang="en-US" sz="2200" dirty="0">
              <a:latin typeface="Arial"/>
              <a:ea typeface="ＭＳ Ｐゴシック" charset="0"/>
              <a:cs typeface="Helvetica" charset="0"/>
            </a:endParaRPr>
          </a:p>
          <a:p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 W</a:t>
            </a:r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e </a:t>
            </a:r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impedance match </a:t>
            </a:r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cavity-to-probe by </a:t>
            </a:r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physically changing the length of the probe </a:t>
            </a:r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inserted </a:t>
            </a:r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into the cavity</a:t>
            </a:r>
          </a:p>
          <a:p>
            <a:pPr marL="400008" lvl="1"/>
            <a:endParaRPr lang="en-US" sz="2200" dirty="0">
              <a:latin typeface="Arial"/>
              <a:ea typeface="ＭＳ Ｐゴシック" charset="0"/>
              <a:cs typeface="Helvetica" charset="0"/>
            </a:endParaRPr>
          </a:p>
          <a:p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Known problems include heat </a:t>
            </a:r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generation, </a:t>
            </a:r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mechanical precision </a:t>
            </a:r>
            <a:r>
              <a:rPr lang="en-US" sz="2200" dirty="0">
                <a:latin typeface="Arial"/>
                <a:ea typeface="ＭＳ Ｐゴシック" charset="0"/>
                <a:cs typeface="Helvetica" charset="0"/>
              </a:rPr>
              <a:t>&amp; </a:t>
            </a:r>
            <a:r>
              <a:rPr lang="en-US" sz="2200" dirty="0" smtClean="0">
                <a:latin typeface="Arial"/>
                <a:ea typeface="ＭＳ Ｐゴシック" charset="0"/>
                <a:cs typeface="Helvetica" charset="0"/>
              </a:rPr>
              <a:t>mechanical reliability</a:t>
            </a:r>
            <a:endParaRPr lang="en-US" sz="22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53187"/>
            <a:ext cx="177932" cy="176213"/>
          </a:xfrm>
          <a:prstGeom prst="rect">
            <a:avLst/>
          </a:prstGeom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83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t>Heising-Simons Foundation</a:t>
            </a:r>
            <a:endParaRPr lang="en-US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4622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lIns="45720" tIns="45720" rIns="45720" b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AXION DARK MATTER ROUNTABLE </a:t>
            </a:r>
            <a:r>
              <a:rPr lang="en-US" sz="1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AUGUST 24, 2015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371600" cy="365125"/>
          </a:xfrm>
        </p:spPr>
        <p:txBody>
          <a:bodyPr/>
          <a:lstStyle/>
          <a:p>
            <a:r>
              <a:rPr lang="en-US" dirty="0" smtClean="0"/>
              <a:t>ADMX </a:t>
            </a:r>
            <a:fld id="{8038AAED-DE45-4AEC-8FB3-451C14C3D6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77800" y="114301"/>
            <a:ext cx="8813800" cy="14858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ea typeface="ＭＳ Ｐゴシック" charset="0"/>
                <a:cs typeface="ＭＳ Ｐゴシック" charset="0"/>
              </a:rPr>
              <a:t>Model Cavity as Equivalent Circuit</a:t>
            </a:r>
            <a:endParaRPr lang="en-US" sz="40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55" y="2369461"/>
            <a:ext cx="5037839" cy="366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1905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 coupling</a:t>
            </a:r>
          </a:p>
          <a:p>
            <a:r>
              <a:rPr lang="en-US" dirty="0" smtClean="0"/>
              <a:t>represented as </a:t>
            </a:r>
            <a:r>
              <a:rPr lang="en-US" u="sng" dirty="0" smtClean="0"/>
              <a:t>n</a:t>
            </a:r>
            <a:r>
              <a:rPr lang="en-US" dirty="0" smtClean="0"/>
              <a:t> turn transformer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62660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 </a:t>
            </a:r>
            <a:r>
              <a:rPr lang="en-US" dirty="0" err="1" smtClean="0"/>
              <a:t>Daw</a:t>
            </a:r>
            <a:r>
              <a:rPr lang="en-US" dirty="0" smtClean="0"/>
              <a:t> Thesis*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1" y="3962400"/>
            <a:ext cx="3935549" cy="278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1295400"/>
            <a:ext cx="3935549" cy="251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3505200"/>
            <a:ext cx="990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sidecar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62800" y="2828330"/>
            <a:ext cx="228600" cy="829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37" y="152400"/>
            <a:ext cx="8228763" cy="7355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Arial"/>
              </a:rPr>
              <a:t>Electronic Tuning &amp; Coupling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1439" y="1052514"/>
            <a:ext cx="5643561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000" u="sng" dirty="0" smtClean="0">
                <a:latin typeface="Arial"/>
                <a:ea typeface="ＭＳ Ｐゴシック" charset="0"/>
                <a:cs typeface="Arial" charset="0"/>
              </a:rPr>
              <a:t>Employ </a:t>
            </a:r>
            <a:r>
              <a:rPr lang="en-US" sz="2000" u="sng" dirty="0">
                <a:latin typeface="Arial"/>
                <a:ea typeface="ＭＳ Ｐゴシック" charset="0"/>
                <a:cs typeface="Arial" charset="0"/>
              </a:rPr>
              <a:t>adjustable reactance to microwave cavity circuit </a:t>
            </a:r>
          </a:p>
          <a:p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Phase shifters and/or </a:t>
            </a:r>
            <a:r>
              <a:rPr lang="en-US" sz="2000" dirty="0" err="1">
                <a:latin typeface="Arial"/>
                <a:ea typeface="ＭＳ Ｐゴシック" charset="0"/>
                <a:cs typeface="Arial" charset="0"/>
              </a:rPr>
              <a:t>varactor</a:t>
            </a:r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 </a:t>
            </a:r>
            <a:r>
              <a:rPr lang="en-US" sz="2000" dirty="0" smtClean="0">
                <a:latin typeface="Arial"/>
                <a:ea typeface="ＭＳ Ｐゴシック" charset="0"/>
                <a:cs typeface="Arial" charset="0"/>
              </a:rPr>
              <a:t>diodes to:</a:t>
            </a:r>
            <a:endParaRPr lang="en-US" sz="2000" dirty="0">
              <a:latin typeface="Arial"/>
              <a:ea typeface="ＭＳ Ｐゴシック" charset="0"/>
              <a:cs typeface="Arial" charset="0"/>
            </a:endParaRPr>
          </a:p>
          <a:p>
            <a:endParaRPr lang="en-US" sz="2000" dirty="0">
              <a:latin typeface="Arial"/>
              <a:ea typeface="ＭＳ Ｐゴシック" charset="0"/>
              <a:cs typeface="Arial" charset="0"/>
            </a:endParaRPr>
          </a:p>
          <a:p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A: Adjust critical coupling electronically</a:t>
            </a:r>
          </a:p>
          <a:p>
            <a:endParaRPr lang="en-US" sz="2000" dirty="0">
              <a:latin typeface="Arial"/>
              <a:ea typeface="ＭＳ Ｐゴシック" charset="0"/>
              <a:cs typeface="Arial" charset="0"/>
            </a:endParaRPr>
          </a:p>
          <a:p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B: Adjust resonant frequency electronically</a:t>
            </a:r>
          </a:p>
          <a:p>
            <a:endParaRPr lang="en-US" sz="2000" dirty="0">
              <a:latin typeface="Arial"/>
              <a:ea typeface="ＭＳ Ｐゴシック" charset="0"/>
              <a:cs typeface="Arial" charset="0"/>
            </a:endParaRPr>
          </a:p>
          <a:p>
            <a:r>
              <a:rPr lang="en-US" sz="2000" dirty="0" smtClean="0">
                <a:latin typeface="Arial"/>
                <a:ea typeface="ＭＳ Ｐゴシック" charset="0"/>
                <a:cs typeface="Arial" charset="0"/>
              </a:rPr>
              <a:t>Potential to solve known problems and</a:t>
            </a:r>
          </a:p>
          <a:p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a</a:t>
            </a:r>
            <a:r>
              <a:rPr lang="en-US" sz="2000" dirty="0" smtClean="0">
                <a:latin typeface="Arial"/>
                <a:ea typeface="ＭＳ Ｐゴシック" charset="0"/>
                <a:cs typeface="Arial" charset="0"/>
              </a:rPr>
              <a:t>llow for arrays of cavities.</a:t>
            </a:r>
            <a:endParaRPr lang="en-US" sz="2000" dirty="0">
              <a:latin typeface="Arial"/>
              <a:ea typeface="ＭＳ Ｐゴシック" charset="0"/>
              <a:cs typeface="Arial" charset="0"/>
            </a:endParaRPr>
          </a:p>
          <a:p>
            <a:endParaRPr lang="en-US" sz="2000" dirty="0">
              <a:latin typeface="Arial"/>
              <a:ea typeface="ＭＳ Ｐゴシック" charset="0"/>
              <a:cs typeface="Arial" charset="0"/>
            </a:endParaRPr>
          </a:p>
          <a:p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Need to determine if this can be done in a </a:t>
            </a:r>
            <a:r>
              <a:rPr lang="en-US" sz="2000" dirty="0" smtClean="0">
                <a:latin typeface="Arial"/>
                <a:ea typeface="ＭＳ Ｐゴシック" charset="0"/>
                <a:cs typeface="Arial" charset="0"/>
              </a:rPr>
              <a:t>way that </a:t>
            </a:r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doesn’t add </a:t>
            </a:r>
            <a:r>
              <a:rPr lang="en-US" sz="2000" dirty="0" smtClean="0">
                <a:latin typeface="Arial"/>
                <a:ea typeface="ＭＳ Ｐゴシック" charset="0"/>
                <a:cs typeface="Arial" charset="0"/>
              </a:rPr>
              <a:t>appreciable </a:t>
            </a:r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noise.</a:t>
            </a:r>
          </a:p>
          <a:p>
            <a:endParaRPr lang="en-US" sz="2000" dirty="0">
              <a:latin typeface="Arial"/>
              <a:ea typeface="ＭＳ Ｐゴシック" charset="0"/>
              <a:cs typeface="Arial" charset="0"/>
            </a:endParaRPr>
          </a:p>
          <a:p>
            <a:r>
              <a:rPr lang="en-US" sz="2000" dirty="0">
                <a:latin typeface="Arial"/>
                <a:ea typeface="ＭＳ Ｐゴシック" charset="0"/>
                <a:cs typeface="Arial" charset="0"/>
              </a:rPr>
              <a:t>UW, LLNL and NRAO have begun R&amp;D</a:t>
            </a:r>
          </a:p>
        </p:txBody>
      </p:sp>
      <p:pic>
        <p:nvPicPr>
          <p:cNvPr id="51203" name="Picture 2" descr="Electronic_Coupling_diagram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1430339"/>
            <a:ext cx="37306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4648200" y="6029990"/>
            <a:ext cx="4140098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400" dirty="0">
                <a:solidFill>
                  <a:srgbClr val="3366FF"/>
                </a:solidFill>
                <a:latin typeface="Arial"/>
              </a:rPr>
              <a:t>* B. Riddle and C. Nelson, </a:t>
            </a:r>
            <a:r>
              <a:rPr lang="en-US" sz="1400" i="1" dirty="0">
                <a:solidFill>
                  <a:srgbClr val="3366FF"/>
                </a:solidFill>
                <a:latin typeface="Arial"/>
              </a:rPr>
              <a:t>Impedance Control </a:t>
            </a:r>
            <a:r>
              <a:rPr lang="en-US" sz="1400" i="1" dirty="0" smtClean="0">
                <a:solidFill>
                  <a:srgbClr val="3366FF"/>
                </a:solidFill>
                <a:latin typeface="Arial"/>
              </a:rPr>
              <a:t>for</a:t>
            </a:r>
          </a:p>
          <a:p>
            <a:r>
              <a:rPr lang="en-US" sz="1400" i="1" dirty="0" smtClean="0">
                <a:solidFill>
                  <a:srgbClr val="3366FF"/>
                </a:solidFill>
                <a:latin typeface="Arial"/>
              </a:rPr>
              <a:t>Critically Coupled </a:t>
            </a:r>
            <a:r>
              <a:rPr lang="en-US" sz="1400" i="1" dirty="0">
                <a:solidFill>
                  <a:srgbClr val="3366FF"/>
                </a:solidFill>
                <a:latin typeface="Arial"/>
              </a:rPr>
              <a:t>Cavities</a:t>
            </a:r>
            <a:r>
              <a:rPr lang="en-US" sz="1400" dirty="0">
                <a:solidFill>
                  <a:srgbClr val="3366FF"/>
                </a:solidFill>
                <a:latin typeface="Arial"/>
              </a:rPr>
              <a:t>, IEEE Trans, 2005</a:t>
            </a:r>
          </a:p>
        </p:txBody>
      </p:sp>
      <p:pic>
        <p:nvPicPr>
          <p:cNvPr id="51205" name="Picture 4" descr="Electronic_Coupling_S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1" y="3052764"/>
            <a:ext cx="3430588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8477251" y="1466851"/>
            <a:ext cx="25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400"/>
              <a:t>*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53187"/>
            <a:ext cx="177932" cy="176213"/>
          </a:xfrm>
          <a:prstGeom prst="rect">
            <a:avLst/>
          </a:prstGeom>
        </p:spPr>
      </p:pic>
      <p:sp>
        <p:nvSpPr>
          <p:cNvPr id="10" name="Footer Placeholder 1"/>
          <p:cNvSpPr txBox="1">
            <a:spLocks/>
          </p:cNvSpPr>
          <p:nvPr/>
        </p:nvSpPr>
        <p:spPr>
          <a:xfrm>
            <a:off x="83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t>Heising-Simons Foundation</a:t>
            </a:r>
            <a:endParaRPr lang="en-US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4622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lIns="45720" tIns="45720" rIns="45720" b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AXION DARK MATTER ROUNTABLE </a:t>
            </a:r>
            <a:r>
              <a:rPr lang="en-US" sz="1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AUGUST 24, 2015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469873"/>
            <a:ext cx="1371600" cy="365125"/>
          </a:xfrm>
        </p:spPr>
        <p:txBody>
          <a:bodyPr/>
          <a:lstStyle/>
          <a:p>
            <a:r>
              <a:rPr lang="en-US" dirty="0" smtClean="0"/>
              <a:t>ADMX </a:t>
            </a:r>
            <a:fld id="{8038AAED-DE45-4AEC-8FB3-451C14C3D6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05400" y="1752600"/>
            <a:ext cx="2133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685799" y="228600"/>
            <a:ext cx="7848600" cy="57619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200" dirty="0" smtClean="0">
                <a:latin typeface="Arial"/>
              </a:rPr>
              <a:t>Model the Cavity as an equivalent circuit</a:t>
            </a:r>
            <a:endParaRPr lang="en-US" sz="3200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732" y="990600"/>
            <a:ext cx="8172867" cy="6377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latin typeface="Arial"/>
              </a:rPr>
              <a:t>The microwave cavity is a driven harmonic oscillator with the </a:t>
            </a:r>
            <a:r>
              <a:rPr lang="en-US" dirty="0" err="1" smtClean="0">
                <a:latin typeface="Arial"/>
              </a:rPr>
              <a:t>axion</a:t>
            </a:r>
            <a:r>
              <a:rPr lang="en-US" dirty="0" smtClean="0">
                <a:latin typeface="Arial"/>
              </a:rPr>
              <a:t>-field as the driving source. This can be modeled as an LC-resonant circuit.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53187"/>
            <a:ext cx="177932" cy="176213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83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t>Heising-Simons Foundation</a:t>
            </a:r>
            <a:endParaRPr lang="en-US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4622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lIns="45720" tIns="45720" rIns="45720" b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AXION DARK MATTER ROUNTABLE </a:t>
            </a:r>
            <a:r>
              <a:rPr lang="en-US" sz="1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AUGUST 24, 2015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371600" cy="365125"/>
          </a:xfrm>
        </p:spPr>
        <p:txBody>
          <a:bodyPr/>
          <a:lstStyle/>
          <a:p>
            <a:r>
              <a:rPr lang="en-US" dirty="0" smtClean="0"/>
              <a:t>ADMX </a:t>
            </a:r>
            <a:fld id="{8038AAED-DE45-4AEC-8FB3-451C14C3D6B3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239000" y="6145421"/>
            <a:ext cx="1546878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400" dirty="0">
                <a:solidFill>
                  <a:srgbClr val="3366FF"/>
                </a:solidFill>
                <a:latin typeface="Arial"/>
              </a:rPr>
              <a:t>* </a:t>
            </a:r>
            <a:r>
              <a:rPr lang="en-US" sz="1400" dirty="0" smtClean="0">
                <a:solidFill>
                  <a:srgbClr val="3366FF"/>
                </a:solidFill>
                <a:latin typeface="Arial"/>
              </a:rPr>
              <a:t>Ed Daw, Thesis</a:t>
            </a:r>
            <a:endParaRPr lang="en-US" sz="1400" dirty="0">
              <a:solidFill>
                <a:srgbClr val="3366FF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8" y="2438972"/>
            <a:ext cx="3580284" cy="281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628900" y="2743200"/>
            <a:ext cx="190500" cy="7047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2201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 model as a variable coupling to an external load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0" y="36576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ular Arrow 19"/>
          <p:cNvSpPr/>
          <p:nvPr/>
        </p:nvSpPr>
        <p:spPr>
          <a:xfrm rot="16200000" flipV="1">
            <a:off x="6019800" y="3622002"/>
            <a:ext cx="533400" cy="685800"/>
          </a:xfrm>
          <a:prstGeom prst="circular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6670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6" idx="3"/>
          </p:cNvCxnSpPr>
          <p:nvPr/>
        </p:nvCxnSpPr>
        <p:spPr>
          <a:xfrm>
            <a:off x="6705600" y="3962400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2"/>
          </p:cNvCxnSpPr>
          <p:nvPr/>
        </p:nvCxnSpPr>
        <p:spPr>
          <a:xfrm flipV="1">
            <a:off x="6400800" y="32766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467600" y="3695700"/>
            <a:ext cx="544839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29" idx="7"/>
          </p:cNvCxnSpPr>
          <p:nvPr/>
        </p:nvCxnSpPr>
        <p:spPr>
          <a:xfrm flipV="1">
            <a:off x="7547390" y="3773815"/>
            <a:ext cx="385259" cy="377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34000" y="4686300"/>
            <a:ext cx="1295400" cy="1943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400800" y="4267200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05600" y="2979031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15645" y="2698703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96616" y="1905000"/>
            <a:ext cx="18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Analyzer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91200" y="2971800"/>
            <a:ext cx="3048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486400" y="3095555"/>
            <a:ext cx="14459" cy="1705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562601" y="2295456"/>
            <a:ext cx="0" cy="600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562601" y="2895600"/>
            <a:ext cx="228599" cy="762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010400" y="2295456"/>
            <a:ext cx="0" cy="683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86400" y="2206823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579393" y="2206823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</a:t>
            </a:r>
            <a:endParaRPr lang="en-US" sz="1400" dirty="0"/>
          </a:p>
        </p:txBody>
      </p:sp>
      <p:sp>
        <p:nvSpPr>
          <p:cNvPr id="47" name="Circular Arrow 46"/>
          <p:cNvSpPr/>
          <p:nvPr/>
        </p:nvSpPr>
        <p:spPr>
          <a:xfrm rot="16200000" flipV="1">
            <a:off x="6087708" y="2636131"/>
            <a:ext cx="533400" cy="685800"/>
          </a:xfrm>
          <a:prstGeom prst="circular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65639" y="4240495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shifter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54696" y="3210419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Circulators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17044" y="2818837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410200" y="5288517"/>
            <a:ext cx="116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Microwave Cavity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9393" y="4953000"/>
            <a:ext cx="116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Antennas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477000" y="4800600"/>
            <a:ext cx="27769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562601" y="4800600"/>
            <a:ext cx="1175650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486400" y="2902830"/>
            <a:ext cx="76201" cy="1927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78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5799" y="228600"/>
            <a:ext cx="7772400" cy="57619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200" dirty="0" smtClean="0">
                <a:latin typeface="Arial"/>
              </a:rPr>
              <a:t>Proof of principle demonstrated at LLNL</a:t>
            </a:r>
            <a:endParaRPr lang="en-US" sz="3200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53187"/>
            <a:ext cx="177932" cy="176213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83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t>Heising-Simons Foundation</a:t>
            </a:r>
            <a:endParaRPr lang="en-US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4622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lIns="45720" tIns="45720" rIns="45720" b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AXION DARK MATTER ROUNTABLE </a:t>
            </a:r>
            <a:r>
              <a:rPr lang="en-US" sz="1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AUGUST 24, 2015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371600" cy="365125"/>
          </a:xfrm>
        </p:spPr>
        <p:txBody>
          <a:bodyPr/>
          <a:lstStyle/>
          <a:p>
            <a:r>
              <a:rPr lang="en-US" dirty="0" smtClean="0"/>
              <a:t>ADMX </a:t>
            </a:r>
            <a:fld id="{8038AAED-DE45-4AEC-8FB3-451C14C3D6B3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72" y="830199"/>
            <a:ext cx="6342828" cy="5544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53811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80840" y="517534"/>
            <a:ext cx="8610759" cy="94553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u="sng" dirty="0">
                <a:latin typeface="Arial"/>
              </a:rPr>
              <a:t>Key to use of the technique will be characterization and minimization of added noise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290" y="1828800"/>
            <a:ext cx="8686959" cy="439262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dirty="0" smtClean="0">
                <a:latin typeface="Arial"/>
              </a:rPr>
              <a:t>Specify </a:t>
            </a:r>
            <a:r>
              <a:rPr lang="en-US" sz="2800" dirty="0">
                <a:latin typeface="Arial"/>
              </a:rPr>
              <a:t>where noise would be added and estimate of how much (phase-shifter component)</a:t>
            </a:r>
            <a:r>
              <a:rPr lang="en-US" sz="2800" dirty="0" smtClean="0">
                <a:latin typeface="Arial"/>
              </a:rPr>
              <a:t>.</a:t>
            </a:r>
          </a:p>
          <a:p>
            <a:endParaRPr lang="en-US" sz="2800" dirty="0">
              <a:latin typeface="Arial"/>
            </a:endParaRPr>
          </a:p>
          <a:p>
            <a:r>
              <a:rPr lang="en-US" sz="2800" dirty="0" smtClean="0">
                <a:latin typeface="Arial"/>
              </a:rPr>
              <a:t>Student project this fall to measure </a:t>
            </a:r>
            <a:r>
              <a:rPr lang="en-US" sz="2800" dirty="0">
                <a:latin typeface="Arial"/>
              </a:rPr>
              <a:t>the signal to noise increase with and without electronic coupling</a:t>
            </a:r>
            <a:r>
              <a:rPr lang="en-US" sz="2800" dirty="0" smtClean="0">
                <a:latin typeface="Arial"/>
              </a:rPr>
              <a:t>.</a:t>
            </a:r>
          </a:p>
          <a:p>
            <a:endParaRPr lang="en-US" sz="2800" dirty="0">
              <a:latin typeface="Arial"/>
            </a:endParaRPr>
          </a:p>
          <a:p>
            <a:r>
              <a:rPr lang="en-US" sz="2800" dirty="0" smtClean="0">
                <a:latin typeface="Arial"/>
              </a:rPr>
              <a:t>Student will work closely in concert with NRAO on modeling.</a:t>
            </a:r>
          </a:p>
          <a:p>
            <a:endParaRPr lang="en-US" sz="2800" dirty="0">
              <a:latin typeface="Arial"/>
            </a:endParaRPr>
          </a:p>
          <a:p>
            <a:r>
              <a:rPr lang="en-US" sz="2800" dirty="0" smtClean="0">
                <a:latin typeface="Arial"/>
              </a:rPr>
              <a:t>NRAO will be lead electronic tuning design this fall.</a:t>
            </a:r>
            <a:endParaRPr lang="en-US" sz="2800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53187"/>
            <a:ext cx="177932" cy="176213"/>
          </a:xfrm>
          <a:prstGeom prst="rect">
            <a:avLst/>
          </a:prstGeom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83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t>Heising-Simons Foundation</a:t>
            </a:r>
            <a:endParaRPr lang="en-US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4622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lIns="45720" tIns="45720" rIns="45720" b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AXION DARK MATTER ROUNTABLE </a:t>
            </a:r>
            <a:r>
              <a:rPr lang="en-US" sz="1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|</a:t>
            </a:r>
            <a:r>
              <a:rPr lang="en-US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AUGUST 24, 2015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1371600" cy="365125"/>
          </a:xfrm>
        </p:spPr>
        <p:txBody>
          <a:bodyPr/>
          <a:lstStyle/>
          <a:p>
            <a:r>
              <a:rPr lang="en-US" dirty="0" smtClean="0"/>
              <a:t>ADMX </a:t>
            </a:r>
            <a:fld id="{8038AAED-DE45-4AEC-8FB3-451C14C3D6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50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19402</TotalTime>
  <Words>380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Currently we adjust the coupling to the cavity and tune the cavity with stepper motors</vt:lpstr>
      <vt:lpstr>Model Cavity as Equivalent Circuit</vt:lpstr>
      <vt:lpstr>Electronic Tuning &amp; Coupling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Heising-Simons Foundation 1Q2013 Board Meeting</dc:title>
  <dc:creator>jenny</dc:creator>
  <cp:lastModifiedBy>Carosi, Gianpaolo P.</cp:lastModifiedBy>
  <cp:revision>759</cp:revision>
  <cp:lastPrinted>2014-08-08T22:26:56Z</cp:lastPrinted>
  <dcterms:created xsi:type="dcterms:W3CDTF">2013-03-21T21:43:57Z</dcterms:created>
  <dcterms:modified xsi:type="dcterms:W3CDTF">2015-08-27T22:04:10Z</dcterms:modified>
</cp:coreProperties>
</file>