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6" r:id="rId4"/>
    <p:sldId id="257" r:id="rId5"/>
    <p:sldId id="260" r:id="rId6"/>
    <p:sldId id="261" r:id="rId7"/>
    <p:sldId id="268" r:id="rId8"/>
    <p:sldId id="262" r:id="rId9"/>
    <p:sldId id="263" r:id="rId10"/>
    <p:sldId id="258" r:id="rId11"/>
    <p:sldId id="264" r:id="rId12"/>
    <p:sldId id="265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7AF"/>
    <a:srgbClr val="E19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947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6C35-A25F-48E6-B0DD-C87AD1263EA7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F425-403E-41CF-A0D5-85D274EE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electric field term</a:t>
            </a:r>
            <a:r>
              <a:rPr lang="en-US" baseline="0" dirty="0" smtClean="0"/>
              <a:t> in the Maxwell equation can be neglected since the 1/</a:t>
            </a:r>
            <a:r>
              <a:rPr lang="en-US" baseline="0" dirty="0" err="1" smtClean="0"/>
              <a:t>m_a</a:t>
            </a:r>
            <a:r>
              <a:rPr lang="en-US" baseline="0" dirty="0" smtClean="0"/>
              <a:t> is larger than the extent of the external B field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Cylindrical cavity with this feature size corresponds to 1.5 GHz</a:t>
            </a:r>
            <a:endParaRPr lang="en-US" baseline="0" dirty="0" smtClean="0"/>
          </a:p>
          <a:p>
            <a:r>
              <a:rPr lang="en-US" baseline="0" dirty="0" smtClean="0"/>
              <a:t>Reentrant design: L remains constant, but increase C to lower resonant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2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teslatron</a:t>
            </a:r>
            <a:r>
              <a:rPr lang="en-US" baseline="0" dirty="0" smtClean="0"/>
              <a:t> 4 dimension give 140MHz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Electric</a:t>
            </a:r>
            <a:r>
              <a:rPr lang="en-US" baseline="0" dirty="0" smtClean="0"/>
              <a:t> field is concentrated to parallel plate region, falls of rapidly outside.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nductive and capacitive parts </a:t>
            </a:r>
            <a:r>
              <a:rPr lang="en-US" baseline="0" dirty="0" smtClean="0"/>
              <a:t>integrated </a:t>
            </a:r>
            <a:r>
              <a:rPr lang="en-US" baseline="0" dirty="0" smtClean="0"/>
              <a:t>but are spatially separated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~ 40mm</a:t>
            </a:r>
          </a:p>
          <a:p>
            <a:r>
              <a:rPr lang="en-US" dirty="0" err="1" smtClean="0"/>
              <a:t>r_i</a:t>
            </a:r>
            <a:r>
              <a:rPr lang="en-US" dirty="0" smtClean="0"/>
              <a:t> ~ </a:t>
            </a:r>
            <a:r>
              <a:rPr lang="en-US" dirty="0" smtClean="0"/>
              <a:t>15mm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rod to vary the gap between</a:t>
            </a:r>
            <a:r>
              <a:rPr lang="en-US" baseline="0" dirty="0" smtClean="0"/>
              <a:t> reentrant region and bottom of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425-403E-41CF-A0D5-85D274EE8A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9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9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A60C-A729-489E-B73C-66840D00834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82F7-C38A-4DEF-88AC-FD7A3F21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0484"/>
            <a:ext cx="9144000" cy="2387600"/>
          </a:xfrm>
        </p:spPr>
        <p:txBody>
          <a:bodyPr/>
          <a:lstStyle/>
          <a:p>
            <a:r>
              <a:rPr lang="en-US" dirty="0" smtClean="0"/>
              <a:t>Reentrant Cavity for Low Mass </a:t>
            </a:r>
            <a:r>
              <a:rPr lang="en-US" dirty="0" err="1" smtClean="0"/>
              <a:t>Axion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4473"/>
            <a:ext cx="9144000" cy="1655762"/>
          </a:xfrm>
        </p:spPr>
        <p:txBody>
          <a:bodyPr/>
          <a:lstStyle/>
          <a:p>
            <a:r>
              <a:rPr lang="en-US" dirty="0" smtClean="0"/>
              <a:t>Akash Dixit</a:t>
            </a:r>
          </a:p>
          <a:p>
            <a:r>
              <a:rPr lang="en-US" dirty="0"/>
              <a:t>Microwave Cavity Design for </a:t>
            </a:r>
            <a:r>
              <a:rPr lang="en-US" dirty="0" err="1"/>
              <a:t>Axion</a:t>
            </a:r>
            <a:r>
              <a:rPr lang="en-US" dirty="0"/>
              <a:t> </a:t>
            </a:r>
            <a:r>
              <a:rPr lang="en-US" dirty="0" smtClean="0"/>
              <a:t>Searches (LLNL)</a:t>
            </a:r>
          </a:p>
          <a:p>
            <a:r>
              <a:rPr lang="en-US" dirty="0" smtClean="0"/>
              <a:t>August 2015</a:t>
            </a:r>
            <a:endParaRPr lang="en-US" dirty="0"/>
          </a:p>
        </p:txBody>
      </p:sp>
      <p:pic>
        <p:nvPicPr>
          <p:cNvPr id="1028" name="Picture 4" descr="http://communications.uchicago.edu/sites/all/files/identity/downloads/shield/shield.rgb.mar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31083"/>
            <a:ext cx="1625804" cy="20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nal.gov/faw/designstandards/filesfordownload/FNAL-Logo-NAL-Blu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16"/>
          <a:stretch/>
        </p:blipFill>
        <p:spPr bwMode="auto">
          <a:xfrm>
            <a:off x="8519589" y="4448343"/>
            <a:ext cx="2148411" cy="21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Tuning</a:t>
            </a:r>
            <a:endParaRPr lang="en-US" dirty="0"/>
          </a:p>
        </p:txBody>
      </p:sp>
      <p:sp>
        <p:nvSpPr>
          <p:cNvPr id="5" name="AutoShape 2" descr="\sqrt{2 \pi h \mu_0 ln(\frac{r_{cav}}{r_{post}}) (\frac{\pi r^2_{post} \epsilon_0}{d} + 4 r_{post} \epsilon_0 (1 + ln\frac{\sqrt{h^2 + (r_{cav} -r_{post})^2}}{2d}))}"/>
          <p:cNvSpPr>
            <a:spLocks noChangeAspect="1" noChangeArrowheads="1"/>
          </p:cNvSpPr>
          <p:nvPr/>
        </p:nvSpPr>
        <p:spPr bwMode="auto">
          <a:xfrm>
            <a:off x="155575" y="-182563"/>
            <a:ext cx="41338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90" y="1461634"/>
            <a:ext cx="8083216" cy="4570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7998" y="6350000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 tuning rod inserted into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/>
          <a:stretch/>
        </p:blipFill>
        <p:spPr>
          <a:xfrm>
            <a:off x="1740143" y="1295400"/>
            <a:ext cx="8711714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9449" y="5549900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≳200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290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Frequency vs Gap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/>
          <a:stretch/>
        </p:blipFill>
        <p:spPr>
          <a:xfrm>
            <a:off x="838200" y="1271138"/>
            <a:ext cx="8555753" cy="5480844"/>
          </a:xfrm>
        </p:spPr>
      </p:pic>
      <p:sp>
        <p:nvSpPr>
          <p:cNvPr id="6" name="Oval 5"/>
          <p:cNvSpPr/>
          <p:nvPr/>
        </p:nvSpPr>
        <p:spPr>
          <a:xfrm>
            <a:off x="9632950" y="3310096"/>
            <a:ext cx="368300" cy="368300"/>
          </a:xfrm>
          <a:prstGeom prst="ellipse">
            <a:avLst/>
          </a:prstGeom>
          <a:solidFill>
            <a:srgbClr val="5177AF"/>
          </a:solidFill>
          <a:ln>
            <a:solidFill>
              <a:srgbClr val="517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77A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632950" y="2316758"/>
            <a:ext cx="368300" cy="368300"/>
          </a:xfrm>
          <a:prstGeom prst="ellipse">
            <a:avLst/>
          </a:prstGeom>
          <a:solidFill>
            <a:srgbClr val="E19C24"/>
          </a:solidFill>
          <a:ln>
            <a:solidFill>
              <a:srgbClr val="E19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9C2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0247" y="2315726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0247" y="331009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32950" y="4117578"/>
                <a:ext cx="1922834" cy="1456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950" y="4117578"/>
                <a:ext cx="1922834" cy="1456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45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4"/>
          <a:stretch/>
        </p:blipFill>
        <p:spPr>
          <a:xfrm>
            <a:off x="5164941" y="1459370"/>
            <a:ext cx="7027059" cy="47175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265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Exotic </a:t>
            </a:r>
            <a:r>
              <a:rPr lang="en-US" dirty="0" err="1" smtClean="0"/>
              <a:t>axion</a:t>
            </a:r>
            <a:r>
              <a:rPr lang="en-US" dirty="0" smtClean="0"/>
              <a:t> current produces magnetic field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Flux detected using reentrant cavity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Cavity tuning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Vary gap by </a:t>
            </a:r>
            <a:r>
              <a:rPr lang="en-US" dirty="0" err="1" smtClean="0"/>
              <a:t>piezoeletrics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Inner plunger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94042" y="6256475"/>
                <a:ext cx="1014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42" y="6256475"/>
                <a:ext cx="101476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89" r="-299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Inductive coupling to field generated by </a:t>
            </a:r>
            <a:r>
              <a:rPr lang="en-US" dirty="0" err="1" smtClean="0"/>
              <a:t>axions</a:t>
            </a:r>
            <a:r>
              <a:rPr lang="en-US" dirty="0" smtClean="0"/>
              <a:t> in external 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Reentrant cavity geometry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Cavity simulation (COMSOL)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Resonant Frequency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Field distribution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Prototype Cavity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Coupling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85405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Sikivie</a:t>
            </a:r>
            <a:r>
              <a:rPr lang="en-US" dirty="0"/>
              <a:t>, N. Sullivan, D.B. Tanner (Florida U.). Oct 31, 2013. 5 </a:t>
            </a:r>
            <a:r>
              <a:rPr lang="en-US" dirty="0" smtClean="0"/>
              <a:t>pp. </a:t>
            </a:r>
            <a:r>
              <a:rPr lang="en-US" dirty="0" err="1" smtClean="0"/>
              <a:t>Phys.Rev.Lett</a:t>
            </a:r>
            <a:r>
              <a:rPr lang="en-US" dirty="0"/>
              <a:t>. 112 (2014) 13, 131301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658" t="21785" r="17611" b="8627"/>
          <a:stretch/>
        </p:blipFill>
        <p:spPr>
          <a:xfrm>
            <a:off x="2917135" y="2240838"/>
            <a:ext cx="6357730" cy="367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90688"/>
                <a:ext cx="2840842" cy="106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2840842" cy="1060803"/>
              </a:xfrm>
              <a:prstGeom prst="rect">
                <a:avLst/>
              </a:prstGeom>
              <a:blipFill rotWithShape="0">
                <a:blip r:embed="rId4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3551" y="3846220"/>
                <a:ext cx="6255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Use inductor to capture the flux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51" y="3846220"/>
                <a:ext cx="625511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8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489571"/>
            <a:ext cx="6654800" cy="49911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7289800" y="1690688"/>
            <a:ext cx="0" cy="43418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14507" y="3000871"/>
                <a:ext cx="1471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07" y="3000871"/>
                <a:ext cx="147162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53841" y="2083421"/>
                <a:ext cx="1545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73.5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41" y="2083421"/>
                <a:ext cx="154535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6351" y="3872766"/>
                <a:ext cx="12728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51" y="3872766"/>
                <a:ext cx="127284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702300" y="2779653"/>
            <a:ext cx="13208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02300" y="4609465"/>
            <a:ext cx="53113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62775" y="5880100"/>
            <a:ext cx="0" cy="2667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8224" y="5751840"/>
                <a:ext cx="1074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24" y="5751840"/>
                <a:ext cx="107407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20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6316133" cy="473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7" y="1536700"/>
            <a:ext cx="6316134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Magnitude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" y="1690686"/>
            <a:ext cx="6036658" cy="452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3" y="1690687"/>
            <a:ext cx="6036657" cy="4527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20206" y="6306046"/>
                <a:ext cx="135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206" y="6306046"/>
                <a:ext cx="135158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5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Squashed Cavity Prototype</a:t>
            </a:r>
            <a:endParaRPr lang="en-US" dirty="0"/>
          </a:p>
        </p:txBody>
      </p:sp>
      <p:pic>
        <p:nvPicPr>
          <p:cNvPr id="2052" name="Picture 4" descr="https://cookingwithawallflower.files.wordpress.com/2014/01/halved-butternut-squ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90688"/>
            <a:ext cx="6172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5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b="14876"/>
          <a:stretch/>
        </p:blipFill>
        <p:spPr>
          <a:xfrm>
            <a:off x="838200" y="1986604"/>
            <a:ext cx="3457313" cy="3072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4398922" y="753644"/>
            <a:ext cx="3600921" cy="5165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7" b="17193"/>
          <a:stretch/>
        </p:blipFill>
        <p:spPr>
          <a:xfrm>
            <a:off x="8103252" y="325198"/>
            <a:ext cx="3517791" cy="6021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610705"/>
            <a:ext cx="483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(Left) Reentrant Cavity open.</a:t>
            </a:r>
          </a:p>
          <a:p>
            <a:r>
              <a:rPr lang="en-US" dirty="0" smtClean="0"/>
              <a:t>(Center) Cap with transmitter and receiver</a:t>
            </a:r>
          </a:p>
          <a:p>
            <a:r>
              <a:rPr lang="en-US" dirty="0" smtClean="0"/>
              <a:t>(Right) Assembled cavity with spectrum analyzer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8005"/>
            <a:ext cx="9931400" cy="67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289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Lucida Sans Unicode</vt:lpstr>
      <vt:lpstr>Office Theme</vt:lpstr>
      <vt:lpstr>Reentrant Cavity for Low Mass Axion Search</vt:lpstr>
      <vt:lpstr>Outline</vt:lpstr>
      <vt:lpstr>Inductive Coupling</vt:lpstr>
      <vt:lpstr>Cavity Geometry</vt:lpstr>
      <vt:lpstr>Magnetic Field Distribution</vt:lpstr>
      <vt:lpstr>Field Magnitude</vt:lpstr>
      <vt:lpstr>Squashed Cavity Prototype</vt:lpstr>
      <vt:lpstr>Prototype</vt:lpstr>
      <vt:lpstr>PowerPoint Presentation</vt:lpstr>
      <vt:lpstr>Cavity Tuning</vt:lpstr>
      <vt:lpstr>Cavity Tuning</vt:lpstr>
      <vt:lpstr>Resonant Frequency vs Gap</vt:lpstr>
      <vt:lpstr>Conclusions/Future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cavities for low mass axion searches</dc:title>
  <dc:creator>Akash</dc:creator>
  <cp:lastModifiedBy>Akash</cp:lastModifiedBy>
  <cp:revision>56</cp:revision>
  <dcterms:created xsi:type="dcterms:W3CDTF">2015-08-04T21:12:09Z</dcterms:created>
  <dcterms:modified xsi:type="dcterms:W3CDTF">2015-08-26T05:12:54Z</dcterms:modified>
</cp:coreProperties>
</file>