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tiff" ContentType="image/tif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2" r:id="rId1"/>
  </p:sldMasterIdLst>
  <p:notesMasterIdLst>
    <p:notesMasterId r:id="rId71"/>
  </p:notesMasterIdLst>
  <p:handoutMasterIdLst>
    <p:handoutMasterId r:id="rId72"/>
  </p:handoutMasterIdLst>
  <p:sldIdLst>
    <p:sldId id="426" r:id="rId2"/>
    <p:sldId id="437" r:id="rId3"/>
    <p:sldId id="438" r:id="rId4"/>
    <p:sldId id="463" r:id="rId5"/>
    <p:sldId id="470" r:id="rId6"/>
    <p:sldId id="448" r:id="rId7"/>
    <p:sldId id="488" r:id="rId8"/>
    <p:sldId id="462" r:id="rId9"/>
    <p:sldId id="407" r:id="rId10"/>
    <p:sldId id="408" r:id="rId11"/>
    <p:sldId id="389" r:id="rId12"/>
    <p:sldId id="355" r:id="rId13"/>
    <p:sldId id="476" r:id="rId14"/>
    <p:sldId id="477" r:id="rId15"/>
    <p:sldId id="466" r:id="rId16"/>
    <p:sldId id="465" r:id="rId17"/>
    <p:sldId id="464" r:id="rId18"/>
    <p:sldId id="482" r:id="rId19"/>
    <p:sldId id="484" r:id="rId20"/>
    <p:sldId id="398" r:id="rId21"/>
    <p:sldId id="485" r:id="rId22"/>
    <p:sldId id="483" r:id="rId23"/>
    <p:sldId id="468" r:id="rId24"/>
    <p:sldId id="440" r:id="rId25"/>
    <p:sldId id="481" r:id="rId26"/>
    <p:sldId id="441" r:id="rId27"/>
    <p:sldId id="473" r:id="rId28"/>
    <p:sldId id="474" r:id="rId29"/>
    <p:sldId id="475" r:id="rId30"/>
    <p:sldId id="406" r:id="rId31"/>
    <p:sldId id="348" r:id="rId32"/>
    <p:sldId id="354" r:id="rId33"/>
    <p:sldId id="471" r:id="rId34"/>
    <p:sldId id="413" r:id="rId35"/>
    <p:sldId id="414" r:id="rId36"/>
    <p:sldId id="415" r:id="rId37"/>
    <p:sldId id="447" r:id="rId38"/>
    <p:sldId id="343" r:id="rId39"/>
    <p:sldId id="417" r:id="rId40"/>
    <p:sldId id="418" r:id="rId41"/>
    <p:sldId id="358" r:id="rId42"/>
    <p:sldId id="445" r:id="rId43"/>
    <p:sldId id="416" r:id="rId44"/>
    <p:sldId id="420" r:id="rId45"/>
    <p:sldId id="341" r:id="rId46"/>
    <p:sldId id="453" r:id="rId47"/>
    <p:sldId id="456" r:id="rId48"/>
    <p:sldId id="457" r:id="rId49"/>
    <p:sldId id="454" r:id="rId50"/>
    <p:sldId id="455" r:id="rId51"/>
    <p:sldId id="428" r:id="rId52"/>
    <p:sldId id="427" r:id="rId53"/>
    <p:sldId id="431" r:id="rId54"/>
    <p:sldId id="432" r:id="rId55"/>
    <p:sldId id="433" r:id="rId56"/>
    <p:sldId id="435" r:id="rId57"/>
    <p:sldId id="436" r:id="rId58"/>
    <p:sldId id="430" r:id="rId59"/>
    <p:sldId id="434" r:id="rId60"/>
    <p:sldId id="461" r:id="rId61"/>
    <p:sldId id="459" r:id="rId62"/>
    <p:sldId id="460" r:id="rId63"/>
    <p:sldId id="486" r:id="rId64"/>
    <p:sldId id="487" r:id="rId65"/>
    <p:sldId id="479" r:id="rId66"/>
    <p:sldId id="342" r:id="rId67"/>
    <p:sldId id="316" r:id="rId68"/>
    <p:sldId id="370" r:id="rId69"/>
    <p:sldId id="439" r:id="rId7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1A1A"/>
    <a:srgbClr val="139AFE"/>
    <a:srgbClr val="294F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77" d="100"/>
          <a:sy n="77" d="100"/>
        </p:scale>
        <p:origin x="-152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notesMaster" Target="notesMasters/notesMaster1.xml"/><Relationship Id="rId72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printerSettings" Target="printerSettings/printerSettings1.bin"/><Relationship Id="rId74" Type="http://schemas.openxmlformats.org/officeDocument/2006/relationships/presProps" Target="presProps.xml"/><Relationship Id="rId75" Type="http://schemas.openxmlformats.org/officeDocument/2006/relationships/viewProps" Target="viewProps.xml"/><Relationship Id="rId76" Type="http://schemas.openxmlformats.org/officeDocument/2006/relationships/theme" Target="theme/theme1.xml"/><Relationship Id="rId77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CDC6AA-4855-2F4B-A917-8544E71A09AE}" type="datetimeFigureOut">
              <a:rPr lang="en-US" smtClean="0"/>
              <a:t>8/25/15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9C9B60-10B4-6944-9845-E018D8D04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82860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77C27F-C397-1C46-B40C-3C5C42E8F937}" type="datetimeFigureOut">
              <a:rPr lang="en-US" smtClean="0"/>
              <a:pPr/>
              <a:t>8/25/15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DF0C4-7E26-5C44-9F21-64C36CBD20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457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F370A02-92BD-1B42-B450-65A82A5E8091}" type="slidenum">
              <a:rPr lang="en-US" sz="1200"/>
              <a:pPr/>
              <a:t>50</a:t>
            </a:fld>
            <a:endParaRPr lang="en-US" sz="120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 w="12700"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912" tIns="46734" rIns="91912" bIns="46734"/>
          <a:lstStyle/>
          <a:p>
            <a:pPr eaLnBrk="1" hangingPunct="1">
              <a:buFontTx/>
              <a:buNone/>
            </a:pPr>
            <a:r>
              <a:rPr lang="en-US" sz="2400" dirty="0" smtClean="0">
                <a:latin typeface="Arial" charset="0"/>
              </a:rPr>
              <a:t>Note: </a:t>
            </a:r>
            <a:r>
              <a:rPr lang="en-US" sz="2000" dirty="0" smtClean="0">
                <a:latin typeface="Arial" charset="0"/>
              </a:rPr>
              <a:t>Present a non-proprietary technical presentation on the technology selected to be of interest by the audience (</a:t>
            </a:r>
            <a:r>
              <a:rPr lang="en-US" sz="2000" dirty="0" err="1" smtClean="0">
                <a:latin typeface="Arial" charset="0"/>
              </a:rPr>
              <a:t>Heliophysics</a:t>
            </a:r>
            <a:r>
              <a:rPr lang="en-US" sz="2000" dirty="0" smtClean="0">
                <a:latin typeface="Arial" charset="0"/>
              </a:rPr>
              <a:t> and Astrophysics).  Keep in mind your total presentation should be no more than 20 minutes allowing an additional 10 minutes for Q&amp;A.</a:t>
            </a:r>
          </a:p>
          <a:p>
            <a:pPr eaLnBrk="1" hangingPunct="1">
              <a:buFontTx/>
              <a:buNone/>
            </a:pPr>
            <a:endParaRPr lang="en-US" sz="2000" dirty="0" smtClean="0"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sz="2000" dirty="0" smtClean="0">
                <a:latin typeface="Arial" charset="0"/>
              </a:rPr>
              <a:t>Suggested talking points: </a:t>
            </a:r>
          </a:p>
          <a:p>
            <a:pPr lvl="1" eaLnBrk="1" hangingPunct="1"/>
            <a:r>
              <a:rPr lang="en-US" sz="2000" dirty="0" smtClean="0">
                <a:latin typeface="Arial" charset="0"/>
              </a:rPr>
              <a:t>Understanding of alignment with NASA </a:t>
            </a:r>
            <a:r>
              <a:rPr lang="en-US" sz="2000" dirty="0" err="1" smtClean="0">
                <a:latin typeface="Arial" charset="0"/>
              </a:rPr>
              <a:t>mission(s</a:t>
            </a:r>
            <a:r>
              <a:rPr lang="en-US" sz="2000" dirty="0" smtClean="0">
                <a:latin typeface="Arial" charset="0"/>
              </a:rPr>
              <a:t>)</a:t>
            </a:r>
          </a:p>
          <a:p>
            <a:pPr lvl="1" eaLnBrk="1" hangingPunct="1"/>
            <a:r>
              <a:rPr lang="en-US" sz="2000" dirty="0" smtClean="0">
                <a:latin typeface="Arial" charset="0"/>
              </a:rPr>
              <a:t>Commercialization or government infusion plans/goals</a:t>
            </a:r>
          </a:p>
          <a:p>
            <a:pPr lvl="1" eaLnBrk="1" hangingPunct="1"/>
            <a:r>
              <a:rPr lang="en-US" sz="2000" dirty="0" smtClean="0">
                <a:latin typeface="Arial" charset="0"/>
              </a:rPr>
              <a:t>Compare your technology to others in the marketplace or currently under development</a:t>
            </a:r>
          </a:p>
          <a:p>
            <a:pPr lvl="1" eaLnBrk="1" hangingPunct="1"/>
            <a:r>
              <a:rPr lang="en-US" sz="2000" dirty="0" smtClean="0">
                <a:latin typeface="Arial" charset="0"/>
              </a:rPr>
              <a:t>Business alliances/partnerships and/or synergy with NASA, Industry, academia, and  other government agencies.</a:t>
            </a:r>
          </a:p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4A46B-8276-7C44-A7DB-F80BB5588A11}" type="datetime1">
              <a:rPr lang="en-US" smtClean="0"/>
              <a:t>8/25/15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Zmuidzinas-Concepción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2061E-3D61-9945-B43C-FC74D30979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5D72E-82E8-084D-BE2B-7A6512E92F7E}" type="datetime1">
              <a:rPr lang="en-US" smtClean="0"/>
              <a:t>8/25/15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Zmuidzinas-Concepción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2061E-3D61-9945-B43C-FC74D30979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86C73-DAB5-8B4E-93D1-4312AD6CA3AE}" type="datetime1">
              <a:rPr lang="en-US" smtClean="0"/>
              <a:t>8/25/15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Zmuidzinas-Concepción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2061E-3D61-9945-B43C-FC74D30979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Zmuidzinas-Concepción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C7FEAA-E758-854D-B6D7-DB84BFF4C28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2057400"/>
            <a:ext cx="8229600" cy="4191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>
          <a:xfrm>
            <a:off x="228600" y="6492875"/>
            <a:ext cx="2133600" cy="365125"/>
          </a:xfrm>
        </p:spPr>
        <p:txBody>
          <a:bodyPr/>
          <a:lstStyle/>
          <a:p>
            <a:fld id="{11646B25-AA57-7B4E-B8C7-C184C84C74F9}" type="datetime1">
              <a:rPr lang="en-US" smtClean="0"/>
              <a:t>8/25/15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991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77888-FF07-CD48-9EA5-397586312B6C}" type="datetime1">
              <a:rPr lang="en-US" smtClean="0"/>
              <a:t>8/25/15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Zmuidzinas-Concepción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2061E-3D61-9945-B43C-FC74D30979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C0CFB-8C1A-CA4A-9B3D-54478772924F}" type="datetime1">
              <a:rPr lang="en-US" smtClean="0"/>
              <a:t>8/25/15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Zmuidzinas-Concepción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2061E-3D61-9945-B43C-FC74D30979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CA038-D35A-4D44-8528-CC615623F685}" type="datetime1">
              <a:rPr lang="en-US" smtClean="0"/>
              <a:t>8/25/15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Zmuidzinas-Concepción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2061E-3D61-9945-B43C-FC74D30979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E7FD7-9939-9A4E-BAC2-E298F0CF9824}" type="datetime1">
              <a:rPr lang="en-US" smtClean="0"/>
              <a:t>8/25/15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Zmuidzinas-Concepción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2061E-3D61-9945-B43C-FC74D30979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4B125-B4B0-364B-A4A7-66EC90C092AA}" type="datetime1">
              <a:rPr lang="en-US" smtClean="0"/>
              <a:t>8/25/15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Zmuidzinas-Concepción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2061E-3D61-9945-B43C-FC74D30979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234AD-ED2C-0C41-A0CC-264F637DF407}" type="datetime1">
              <a:rPr lang="en-US" smtClean="0"/>
              <a:t>8/25/15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Zmuidzinas-Concepción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2061E-3D61-9945-B43C-FC74D30979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A3E92-464D-7F47-9D30-A417CDACE4E8}" type="datetime1">
              <a:rPr lang="en-US" smtClean="0"/>
              <a:t>8/25/15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Zmuidzinas-Concepción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2061E-3D61-9945-B43C-FC74D30979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8E165-7FFC-0644-9D24-2EA2ADD450C0}" type="datetime1">
              <a:rPr lang="en-US" smtClean="0"/>
              <a:t>8/25/15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Zmuidzinas-Concepción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2061E-3D61-9945-B43C-FC74D30979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1247775"/>
          </a:xfrm>
          <a:prstGeom prst="rect">
            <a:avLst/>
          </a:prstGeom>
          <a:solidFill>
            <a:srgbClr val="EBEBF3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8668" y="45153"/>
            <a:ext cx="725070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2254"/>
            <a:ext cx="8229600" cy="47339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0000"/>
                </a:solidFill>
              </a:defRPr>
            </a:lvl1pPr>
          </a:lstStyle>
          <a:p>
            <a:fld id="{BC8B4100-2F9F-BB48-AB9A-446B960C31DA}" type="datetime1">
              <a:rPr lang="en-US" smtClean="0"/>
              <a:t>8/25/15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r>
              <a:rPr lang="en-US" dirty="0" err="1" smtClean="0"/>
              <a:t>Zmuidzinas</a:t>
            </a:r>
            <a:r>
              <a:rPr lang="en-US" dirty="0" smtClean="0"/>
              <a:t>-Concepción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fld id="{1C92061E-3D61-9945-B43C-FC74D309792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12" descr="citlogo-primaryorange200_v2.png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135731" y="287338"/>
            <a:ext cx="642937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JPL_Logo.gif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378" y="409274"/>
            <a:ext cx="1114622" cy="32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emf"/><Relationship Id="rId5" Type="http://schemas.openxmlformats.org/officeDocument/2006/relationships/image" Target="../media/image38.emf"/><Relationship Id="rId6" Type="http://schemas.openxmlformats.org/officeDocument/2006/relationships/image" Target="../media/image39.emf"/><Relationship Id="rId7" Type="http://schemas.openxmlformats.org/officeDocument/2006/relationships/image" Target="../media/image40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4" Type="http://schemas.openxmlformats.org/officeDocument/2006/relationships/image" Target="../media/image4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4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Relationship Id="rId3" Type="http://schemas.openxmlformats.org/officeDocument/2006/relationships/image" Target="../media/image4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51.emf"/><Relationship Id="rId5" Type="http://schemas.openxmlformats.org/officeDocument/2006/relationships/image" Target="../media/image52.emf"/><Relationship Id="rId6" Type="http://schemas.openxmlformats.org/officeDocument/2006/relationships/image" Target="../media/image53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emf"/><Relationship Id="rId3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emf"/><Relationship Id="rId5" Type="http://schemas.openxmlformats.org/officeDocument/2006/relationships/image" Target="../media/image64.emf"/><Relationship Id="rId6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4" Type="http://schemas.openxmlformats.org/officeDocument/2006/relationships/image" Target="../media/image6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0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4" Type="http://schemas.openxmlformats.org/officeDocument/2006/relationships/image" Target="../media/image74.emf"/><Relationship Id="rId5" Type="http://schemas.openxmlformats.org/officeDocument/2006/relationships/image" Target="../media/image75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emf"/><Relationship Id="rId6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jpeg"/><Relationship Id="rId3" Type="http://schemas.openxmlformats.org/officeDocument/2006/relationships/image" Target="../media/image8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4" Type="http://schemas.openxmlformats.org/officeDocument/2006/relationships/image" Target="../media/image90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1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4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5.emf"/><Relationship Id="rId3" Type="http://schemas.openxmlformats.org/officeDocument/2006/relationships/image" Target="../media/image96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4" Type="http://schemas.openxmlformats.org/officeDocument/2006/relationships/image" Target="../media/image99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7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0.jpeg"/><Relationship Id="rId3" Type="http://schemas.openxmlformats.org/officeDocument/2006/relationships/image" Target="../media/image10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2.jpeg"/><Relationship Id="rId3" Type="http://schemas.openxmlformats.org/officeDocument/2006/relationships/image" Target="../media/image103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4.jpeg"/><Relationship Id="rId3" Type="http://schemas.openxmlformats.org/officeDocument/2006/relationships/image" Target="../media/image105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emf"/><Relationship Id="rId5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ps.anl.gov/Xray_Science_Division/Detectors/Development/" TargetMode="External"/><Relationship Id="rId4" Type="http://schemas.openxmlformats.org/officeDocument/2006/relationships/hyperlink" Target="http://www.fnal.gov/pub/today/archive/archive_2014/today14-01-28.html" TargetMode="External"/><Relationship Id="rId5" Type="http://schemas.openxmlformats.org/officeDocument/2006/relationships/hyperlink" Target="http://atc.mtk.nao.ac.jp/E/AboutATC/aboutATC.html" TargetMode="External"/><Relationship Id="rId6" Type="http://schemas.openxmlformats.org/officeDocument/2006/relationships/hyperlink" Target="http://arxiv.org/abs/1308.0235" TargetMode="External"/><Relationship Id="rId1" Type="http://schemas.openxmlformats.org/officeDocument/2006/relationships/slideLayout" Target="../slideLayouts/slideLayout12.xml"/><Relationship Id="rId2" Type="http://schemas.openxmlformats.org/officeDocument/2006/relationships/hyperlink" Target="http://www.spacekids.eu/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jpg"/><Relationship Id="rId3" Type="http://schemas.openxmlformats.org/officeDocument/2006/relationships/image" Target="../media/image112.tif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jpg"/><Relationship Id="rId3" Type="http://schemas.openxmlformats.org/officeDocument/2006/relationships/image" Target="../media/image11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png"/><Relationship Id="rId3" Type="http://schemas.openxmlformats.org/officeDocument/2006/relationships/image" Target="../media/image1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4" Type="http://schemas.openxmlformats.org/officeDocument/2006/relationships/image" Target="../media/image122.jpeg"/><Relationship Id="rId5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4" Type="http://schemas.openxmlformats.org/officeDocument/2006/relationships/image" Target="../media/image126.png"/><Relationship Id="rId5" Type="http://schemas.openxmlformats.org/officeDocument/2006/relationships/image" Target="../media/image127.png"/><Relationship Id="rId6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9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0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1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2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4" Type="http://schemas.openxmlformats.org/officeDocument/2006/relationships/image" Target="../media/image135.emf"/><Relationship Id="rId5" Type="http://schemas.openxmlformats.org/officeDocument/2006/relationships/image" Target="../media/image136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3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4" Type="http://schemas.openxmlformats.org/officeDocument/2006/relationships/image" Target="../media/image13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7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1.png"/><Relationship Id="rId3" Type="http://schemas.openxmlformats.org/officeDocument/2006/relationships/image" Target="../media/image14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4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6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7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8.png"/><Relationship Id="rId3" Type="http://schemas.openxmlformats.org/officeDocument/2006/relationships/image" Target="../media/image14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emf"/><Relationship Id="rId4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0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3.jpg"/><Relationship Id="rId3" Type="http://schemas.openxmlformats.org/officeDocument/2006/relationships/image" Target="../media/image154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4" Type="http://schemas.openxmlformats.org/officeDocument/2006/relationships/image" Target="../media/image157.png"/><Relationship Id="rId5" Type="http://schemas.openxmlformats.org/officeDocument/2006/relationships/image" Target="../media/image158.png"/><Relationship Id="rId6" Type="http://schemas.openxmlformats.org/officeDocument/2006/relationships/image" Target="../media/image159.png"/><Relationship Id="rId7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5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1.png"/><Relationship Id="rId3" Type="http://schemas.openxmlformats.org/officeDocument/2006/relationships/image" Target="../media/image16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6" Type="http://schemas.openxmlformats.org/officeDocument/2006/relationships/image" Target="../media/image29.emf"/><Relationship Id="rId7" Type="http://schemas.openxmlformats.org/officeDocument/2006/relationships/image" Target="../media/image30.emf"/><Relationship Id="rId8" Type="http://schemas.openxmlformats.org/officeDocument/2006/relationships/image" Target="../media/image31.emf"/><Relationship Id="rId9" Type="http://schemas.openxmlformats.org/officeDocument/2006/relationships/image" Target="../media/image32.emf"/><Relationship Id="rId10" Type="http://schemas.openxmlformats.org/officeDocument/2006/relationships/image" Target="../media/image33.emf"/><Relationship Id="rId11" Type="http://schemas.openxmlformats.org/officeDocument/2006/relationships/image" Target="../media/image34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Superconducting </a:t>
            </a:r>
            <a:r>
              <a:rPr lang="en-US" dirty="0" err="1" smtClean="0"/>
              <a:t>Microresonators</a:t>
            </a:r>
            <a:r>
              <a:rPr lang="en-US" dirty="0" smtClean="0"/>
              <a:t> and Detectors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F1A1A"/>
                </a:solidFill>
              </a:rPr>
              <a:t>Jonas </a:t>
            </a:r>
            <a:r>
              <a:rPr lang="en-US" dirty="0" err="1" smtClean="0">
                <a:solidFill>
                  <a:srgbClr val="4F1A1A"/>
                </a:solidFill>
              </a:rPr>
              <a:t>Zmuidzinas</a:t>
            </a:r>
            <a:endParaRPr lang="en-US" dirty="0" smtClean="0">
              <a:solidFill>
                <a:srgbClr val="4F1A1A"/>
              </a:solidFill>
            </a:endParaRPr>
          </a:p>
          <a:p>
            <a:r>
              <a:rPr lang="en-US" dirty="0" smtClean="0">
                <a:solidFill>
                  <a:srgbClr val="4F1A1A"/>
                </a:solidFill>
              </a:rPr>
              <a:t>Caltech</a:t>
            </a:r>
            <a:endParaRPr lang="en-US" dirty="0">
              <a:solidFill>
                <a:srgbClr val="4F1A1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329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Two-fluid model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18F1D-F09F-BA4F-8B9E-A0C578F6C7E0}" type="datetime1">
              <a:rPr lang="en-US" smtClean="0"/>
              <a:t>8/25/15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43820" y="1417638"/>
            <a:ext cx="3921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``superconducting electrons’’: 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2356" y="1293722"/>
            <a:ext cx="2146300" cy="736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3820" y="2122708"/>
            <a:ext cx="2726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``normal electrons’’: 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874" y="4670521"/>
            <a:ext cx="4389802" cy="21870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3820" y="2719187"/>
            <a:ext cx="3565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Superconducting + normal: 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356" y="2881980"/>
            <a:ext cx="2768600" cy="228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820" y="3400870"/>
            <a:ext cx="5854700" cy="28194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0244" y="2030120"/>
            <a:ext cx="4546600" cy="711200"/>
          </a:xfrm>
          <a:prstGeom prst="rect">
            <a:avLst/>
          </a:prstGeom>
        </p:spPr>
      </p:pic>
      <p:pic>
        <p:nvPicPr>
          <p:cNvPr id="21" name="Picture 20" descr="parallel_RL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090" y="3101834"/>
            <a:ext cx="22987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203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FB73F-CD14-934F-AB19-A4DF15AE2322}" type="datetime1">
              <a:rPr lang="en-US" smtClean="0"/>
              <a:t>8/25/15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7831"/>
            <a:ext cx="9144000" cy="4310743"/>
          </a:xfrm>
          <a:prstGeom prst="rect">
            <a:avLst/>
          </a:prstGeom>
        </p:spPr>
      </p:pic>
      <p:pic>
        <p:nvPicPr>
          <p:cNvPr id="6" name="Picture 5" descr="BCS_1957_tit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951"/>
            <a:ext cx="9144000" cy="14959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09211" y="800149"/>
            <a:ext cx="19546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``BCS theory’’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1972 Nobel prize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301" y="6306030"/>
            <a:ext cx="2870200" cy="3175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4955953" y="6224654"/>
            <a:ext cx="0" cy="3988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0800000" flipV="1">
            <a:off x="5171853" y="6260934"/>
            <a:ext cx="0" cy="3988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4678301" y="6161154"/>
            <a:ext cx="777313" cy="547621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52901" y="6242014"/>
            <a:ext cx="346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e</a:t>
            </a:r>
            <a:r>
              <a:rPr lang="en-US" baseline="30000" dirty="0" smtClean="0">
                <a:solidFill>
                  <a:srgbClr val="000000"/>
                </a:solidFill>
              </a:rPr>
              <a:t>-</a:t>
            </a:r>
            <a:endParaRPr lang="en-US" baseline="30000" dirty="0">
              <a:solidFill>
                <a:srgbClr val="00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924203" y="6424861"/>
            <a:ext cx="63500" cy="635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5140103" y="6418511"/>
            <a:ext cx="63500" cy="635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157287" y="6222964"/>
            <a:ext cx="3466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e</a:t>
            </a:r>
            <a:r>
              <a:rPr lang="en-US" baseline="30000" dirty="0">
                <a:solidFill>
                  <a:srgbClr val="000000"/>
                </a:solidFill>
              </a:rPr>
              <a:t>-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85563" y="6127588"/>
            <a:ext cx="34154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``superconducting electrons’’ =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electron </a:t>
            </a:r>
            <a:r>
              <a:rPr lang="en-US" sz="2000" i="1" dirty="0" smtClean="0">
                <a:solidFill>
                  <a:srgbClr val="000000"/>
                </a:solidFill>
              </a:rPr>
              <a:t>pairs</a:t>
            </a:r>
            <a:endParaRPr lang="en-US" sz="20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088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Surface impedance </a:t>
            </a:r>
            <a:r>
              <a:rPr lang="en-US" dirty="0" err="1" smtClean="0">
                <a:solidFill>
                  <a:srgbClr val="000000"/>
                </a:solidFill>
              </a:rPr>
              <a:t>vs</a:t>
            </a:r>
            <a:r>
              <a:rPr lang="en-US" dirty="0" smtClean="0">
                <a:solidFill>
                  <a:srgbClr val="000000"/>
                </a:solidFill>
              </a:rPr>
              <a:t> frequency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sz="2800" dirty="0" smtClean="0">
                <a:solidFill>
                  <a:srgbClr val="000000"/>
                </a:solidFill>
              </a:rPr>
              <a:t>(</a:t>
            </a:r>
            <a:r>
              <a:rPr lang="en-US" sz="2800" dirty="0" err="1" smtClean="0">
                <a:solidFill>
                  <a:srgbClr val="000000"/>
                </a:solidFill>
              </a:rPr>
              <a:t>Mattis</a:t>
            </a:r>
            <a:r>
              <a:rPr lang="en-US" sz="2800" dirty="0" smtClean="0">
                <a:solidFill>
                  <a:srgbClr val="000000"/>
                </a:solidFill>
              </a:rPr>
              <a:t>-Bardeen calculation)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 descr="TiN_Z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65" y="1722110"/>
            <a:ext cx="6426713" cy="50975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37325" y="4066396"/>
            <a:ext cx="1371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g</a:t>
            </a:r>
            <a:r>
              <a:rPr lang="en-US" sz="1400" dirty="0" smtClean="0">
                <a:solidFill>
                  <a:srgbClr val="000000"/>
                </a:solidFill>
              </a:rPr>
              <a:t>ap frequency: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onset of pair breaking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20580000">
            <a:off x="3152425" y="2262590"/>
            <a:ext cx="17033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k</a:t>
            </a:r>
            <a:r>
              <a:rPr lang="en-US" sz="1600" dirty="0" smtClean="0">
                <a:solidFill>
                  <a:srgbClr val="000000"/>
                </a:solidFill>
              </a:rPr>
              <a:t>inetic inductance</a:t>
            </a:r>
            <a:endParaRPr lang="en-US" sz="1600" dirty="0">
              <a:solidFill>
                <a:srgbClr val="00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937325" y="1897731"/>
            <a:ext cx="0" cy="3355825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870525" y="485631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inductor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118600" y="4884224"/>
            <a:ext cx="8930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resistor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4937325" y="4904596"/>
            <a:ext cx="9906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3946725" y="4904596"/>
            <a:ext cx="9906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909964" y="5183940"/>
            <a:ext cx="2718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000000"/>
                </a:solidFill>
              </a:rPr>
              <a:t>R</a:t>
            </a:r>
            <a:r>
              <a:rPr lang="en-US" baseline="-25000" dirty="0" err="1" smtClean="0">
                <a:solidFill>
                  <a:srgbClr val="000000"/>
                </a:solidFill>
              </a:rPr>
              <a:t>s</a:t>
            </a:r>
            <a:r>
              <a:rPr lang="en-US" dirty="0" smtClean="0">
                <a:solidFill>
                  <a:srgbClr val="000000"/>
                </a:solidFill>
              </a:rPr>
              <a:t> determined by </a:t>
            </a:r>
            <a:r>
              <a:rPr lang="en-US" i="1" dirty="0" err="1" smtClean="0">
                <a:solidFill>
                  <a:srgbClr val="000000"/>
                </a:solidFill>
              </a:rPr>
              <a:t>n</a:t>
            </a:r>
            <a:r>
              <a:rPr lang="en-US" baseline="-25000" dirty="0" err="1" smtClean="0">
                <a:solidFill>
                  <a:srgbClr val="000000"/>
                </a:solidFill>
              </a:rPr>
              <a:t>qp</a:t>
            </a:r>
            <a:r>
              <a:rPr lang="en-US" dirty="0" smtClean="0">
                <a:solidFill>
                  <a:srgbClr val="000000"/>
                </a:solidFill>
              </a:rPr>
              <a:t>(</a:t>
            </a:r>
            <a:r>
              <a:rPr lang="en-US" i="1" dirty="0" smtClean="0">
                <a:solidFill>
                  <a:srgbClr val="000000"/>
                </a:solidFill>
              </a:rPr>
              <a:t>T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en-US" i="1" dirty="0" smtClean="0">
                <a:solidFill>
                  <a:srgbClr val="000000"/>
                </a:solidFill>
              </a:rPr>
              <a:t>P</a:t>
            </a:r>
            <a:r>
              <a:rPr lang="en-US" baseline="-25000" dirty="0" smtClean="0">
                <a:solidFill>
                  <a:srgbClr val="000000"/>
                </a:solidFill>
              </a:rPr>
              <a:t>o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  <a:endParaRPr lang="en-US" baseline="-25000" dirty="0">
              <a:solidFill>
                <a:srgbClr val="000000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2214788" y="4856310"/>
            <a:ext cx="1524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8978" y="1897731"/>
            <a:ext cx="2400300" cy="482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8978" y="2549130"/>
            <a:ext cx="2460514" cy="58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659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9" grpId="0"/>
      <p:bldP spid="20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Pair breaking by photons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/>
          <a:srcRect l="1335" t="-2" r="53068" b="48138"/>
          <a:stretch/>
        </p:blipFill>
        <p:spPr bwMode="auto">
          <a:xfrm>
            <a:off x="4010608" y="1418407"/>
            <a:ext cx="5133392" cy="5439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556" y="3089712"/>
            <a:ext cx="2921000" cy="317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0428" y="2518132"/>
            <a:ext cx="3555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Pair breaking occurs when: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0429" y="3762464"/>
            <a:ext cx="33706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Pair breaking does not occur at microwave frequencies</a:t>
            </a:r>
          </a:p>
          <a:p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 smtClean="0">
                <a:solidFill>
                  <a:srgbClr val="000000"/>
                </a:solidFill>
              </a:rPr>
              <a:t>Pair breaking does occur at infrared/visible frequencies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713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47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Kinetic Inductance Detectors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 descr="Spiral_resonances_vs_Tbb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2244" y="2158402"/>
            <a:ext cx="4014556" cy="31755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" y="4737078"/>
            <a:ext cx="4800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Inductor (</a:t>
            </a:r>
            <a:r>
              <a:rPr lang="en-US" sz="1600" i="1" dirty="0" smtClean="0">
                <a:solidFill>
                  <a:srgbClr val="000000"/>
                </a:solidFill>
              </a:rPr>
              <a:t>L</a:t>
            </a:r>
            <a:r>
              <a:rPr lang="en-US" sz="1600" dirty="0" smtClean="0">
                <a:solidFill>
                  <a:srgbClr val="000000"/>
                </a:solidFill>
              </a:rPr>
              <a:t>) + capacitor (</a:t>
            </a:r>
            <a:r>
              <a:rPr lang="en-US" sz="1600" i="1" dirty="0" smtClean="0">
                <a:solidFill>
                  <a:srgbClr val="000000"/>
                </a:solidFill>
              </a:rPr>
              <a:t>C</a:t>
            </a:r>
            <a:r>
              <a:rPr lang="en-US" sz="1600" dirty="0" smtClean="0">
                <a:solidFill>
                  <a:srgbClr val="000000"/>
                </a:solidFill>
              </a:rPr>
              <a:t>) = RF resonator</a:t>
            </a:r>
          </a:p>
          <a:p>
            <a:pPr>
              <a:spcAft>
                <a:spcPts val="600"/>
              </a:spcAft>
            </a:pPr>
            <a:endParaRPr lang="en-US" sz="1600" dirty="0" smtClean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 err="1" smtClean="0">
                <a:solidFill>
                  <a:srgbClr val="000000"/>
                </a:solidFill>
              </a:rPr>
              <a:t>TiN</a:t>
            </a:r>
            <a:r>
              <a:rPr lang="en-US" sz="1600" dirty="0" smtClean="0">
                <a:solidFill>
                  <a:srgbClr val="000000"/>
                </a:solidFill>
              </a:rPr>
              <a:t> inductor is also the optical absorber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High resistivity: </a:t>
            </a:r>
            <a:r>
              <a:rPr lang="en-US" sz="16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r</a:t>
            </a:r>
            <a:r>
              <a:rPr lang="en-US" sz="1600" baseline="-25000" dirty="0" err="1" smtClean="0">
                <a:solidFill>
                  <a:srgbClr val="000000"/>
                </a:solidFill>
              </a:rPr>
              <a:t>TiN</a:t>
            </a:r>
            <a:r>
              <a:rPr lang="en-US" sz="1600" dirty="0" smtClean="0">
                <a:solidFill>
                  <a:srgbClr val="000000"/>
                </a:solidFill>
              </a:rPr>
              <a:t> ~ 500 </a:t>
            </a:r>
            <a:r>
              <a:rPr lang="en-US" sz="16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r</a:t>
            </a:r>
            <a:r>
              <a:rPr lang="en-US" sz="1600" baseline="-25000" dirty="0" err="1" smtClean="0">
                <a:solidFill>
                  <a:srgbClr val="000000"/>
                </a:solidFill>
              </a:rPr>
              <a:t>Al</a:t>
            </a:r>
            <a:r>
              <a:rPr lang="en-US" sz="1600" dirty="0" smtClean="0">
                <a:solidFill>
                  <a:srgbClr val="000000"/>
                </a:solidFill>
              </a:rPr>
              <a:t> (at 10 K)</a:t>
            </a:r>
            <a:endParaRPr lang="en-US" sz="1600" baseline="-25000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High </a:t>
            </a:r>
            <a:r>
              <a:rPr lang="en-US" sz="1600" dirty="0">
                <a:solidFill>
                  <a:srgbClr val="000000"/>
                </a:solidFill>
              </a:rPr>
              <a:t>absorption </a:t>
            </a:r>
            <a:r>
              <a:rPr lang="en-US" sz="1600" dirty="0" smtClean="0">
                <a:solidFill>
                  <a:srgbClr val="000000"/>
                </a:solidFill>
              </a:rPr>
              <a:t>efficiency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err="1" smtClean="0">
                <a:solidFill>
                  <a:srgbClr val="000000"/>
                </a:solidFill>
              </a:rPr>
              <a:t>TiN</a:t>
            </a:r>
            <a:r>
              <a:rPr lang="en-US" sz="1600" dirty="0" smtClean="0">
                <a:solidFill>
                  <a:srgbClr val="000000"/>
                </a:solidFill>
              </a:rPr>
              <a:t> absorber used in </a:t>
            </a:r>
            <a:r>
              <a:rPr lang="en-US" sz="1600" dirty="0">
                <a:solidFill>
                  <a:srgbClr val="000000"/>
                </a:solidFill>
              </a:rPr>
              <a:t>Herschel/</a:t>
            </a:r>
            <a:r>
              <a:rPr lang="en-US" sz="1600" dirty="0" smtClean="0">
                <a:solidFill>
                  <a:srgbClr val="000000"/>
                </a:solidFill>
              </a:rPr>
              <a:t>PACS bolometers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24400" y="5371502"/>
            <a:ext cx="4038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Resonator frequency shifts down as </a:t>
            </a:r>
            <a:r>
              <a:rPr lang="en-US" sz="1600" dirty="0" err="1" smtClean="0">
                <a:solidFill>
                  <a:srgbClr val="000000"/>
                </a:solidFill>
              </a:rPr>
              <a:t>submm</a:t>
            </a:r>
            <a:r>
              <a:rPr lang="en-US" sz="1600" dirty="0" smtClean="0">
                <a:solidFill>
                  <a:srgbClr val="000000"/>
                </a:solidFill>
              </a:rPr>
              <a:t> radiation is applied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441440" y="2158978"/>
            <a:ext cx="0" cy="23622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517640" y="2616178"/>
            <a:ext cx="9019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1 mm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14" name="Picture 13" descr="TiNpixe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40" y="1777978"/>
            <a:ext cx="2877329" cy="30353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27" y="5168878"/>
            <a:ext cx="2527300" cy="482600"/>
          </a:xfrm>
          <a:prstGeom prst="rect">
            <a:avLst/>
          </a:prstGeom>
        </p:spPr>
      </p:pic>
      <p:sp>
        <p:nvSpPr>
          <p:cNvPr id="20" name="Line Callout 2 19"/>
          <p:cNvSpPr/>
          <p:nvPr/>
        </p:nvSpPr>
        <p:spPr>
          <a:xfrm>
            <a:off x="6400800" y="1607720"/>
            <a:ext cx="2286000" cy="609600"/>
          </a:xfrm>
          <a:prstGeom prst="borderCallout2">
            <a:avLst>
              <a:gd name="adj1" fmla="val 18750"/>
              <a:gd name="adj2" fmla="val -1167"/>
              <a:gd name="adj3" fmla="val 18750"/>
              <a:gd name="adj4" fmla="val -16667"/>
              <a:gd name="adj5" fmla="val 165159"/>
              <a:gd name="adj6" fmla="val -29425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Variable-temperature blackbody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5180" y="1654749"/>
            <a:ext cx="35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91490" y="1672832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out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5956278"/>
            <a:ext cx="3581400" cy="4699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6200" y="1183592"/>
            <a:ext cx="3429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Cardiff ``LEKID’’ pixel</a:t>
            </a:r>
          </a:p>
          <a:p>
            <a:pPr algn="ctr"/>
            <a:r>
              <a:rPr lang="en-US" sz="1600" dirty="0" err="1" smtClean="0">
                <a:solidFill>
                  <a:srgbClr val="000000"/>
                </a:solidFill>
              </a:rPr>
              <a:t>TiN</a:t>
            </a:r>
            <a:r>
              <a:rPr lang="en-US" sz="1600" dirty="0" smtClean="0">
                <a:solidFill>
                  <a:srgbClr val="000000"/>
                </a:solidFill>
              </a:rPr>
              <a:t> film (gold)  on Si substrate (green)</a:t>
            </a:r>
          </a:p>
        </p:txBody>
      </p:sp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4152878"/>
            <a:ext cx="1016000" cy="2032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724400" y="6455924"/>
            <a:ext cx="441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MKID = Microwave Kinetic Inductance Detector</a:t>
            </a:r>
          </a:p>
        </p:txBody>
      </p:sp>
    </p:spTree>
    <p:extLst>
      <p:ext uri="{BB962C8B-B14F-4D97-AF65-F5344CB8AC3E}">
        <p14:creationId xmlns:p14="http://schemas.microsoft.com/office/powerpoint/2010/main" val="1165821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  <p:bldP spid="20" grpId="0" animBg="1"/>
      <p:bldP spid="22" grpId="0"/>
      <p:bldP spid="23" grpId="0"/>
      <p:bldP spid="25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Kinetic inductance per unit length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664" y="1506679"/>
            <a:ext cx="6962713" cy="41119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580" y="5618602"/>
            <a:ext cx="3428267" cy="9693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667" y="5613851"/>
            <a:ext cx="3126709" cy="11180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4376" y="5296703"/>
            <a:ext cx="1799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F1A1A"/>
                </a:solidFill>
              </a:rPr>
              <a:t>KI per unit length</a:t>
            </a:r>
            <a:endParaRPr lang="en-US" dirty="0">
              <a:solidFill>
                <a:srgbClr val="4F1A1A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066664" y="5648640"/>
            <a:ext cx="481619" cy="2308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778668" y="6018689"/>
            <a:ext cx="769615" cy="56928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53828" y="1503315"/>
            <a:ext cx="31009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F1A1A"/>
                </a:solidFill>
              </a:rPr>
              <a:t>Cases where t &gt; </a:t>
            </a:r>
            <a:r>
              <a:rPr lang="en-US" dirty="0" err="1" smtClean="0">
                <a:solidFill>
                  <a:srgbClr val="4F1A1A"/>
                </a:solidFill>
                <a:latin typeface="Symbol" charset="2"/>
                <a:cs typeface="Symbol" charset="2"/>
              </a:rPr>
              <a:t>l</a:t>
            </a:r>
            <a:r>
              <a:rPr lang="en-US" baseline="-25000" dirty="0" err="1" smtClean="0">
                <a:solidFill>
                  <a:srgbClr val="4F1A1A"/>
                </a:solidFill>
              </a:rPr>
              <a:t>eff</a:t>
            </a:r>
            <a:endParaRPr lang="en-US" baseline="-25000" dirty="0" smtClean="0">
              <a:solidFill>
                <a:srgbClr val="4F1A1A"/>
              </a:solidFill>
            </a:endParaRPr>
          </a:p>
          <a:p>
            <a:r>
              <a:rPr lang="en-US" dirty="0" smtClean="0">
                <a:solidFill>
                  <a:srgbClr val="4F1A1A"/>
                </a:solidFill>
              </a:rPr>
              <a:t>Need current distribution</a:t>
            </a:r>
          </a:p>
          <a:p>
            <a:r>
              <a:rPr lang="en-US" dirty="0" smtClean="0">
                <a:solidFill>
                  <a:srgbClr val="4F1A1A"/>
                </a:solidFill>
              </a:rPr>
              <a:t>Use EM simulation, e.g. </a:t>
            </a:r>
            <a:r>
              <a:rPr lang="en-US" dirty="0">
                <a:solidFill>
                  <a:srgbClr val="4F1A1A"/>
                </a:solidFill>
              </a:rPr>
              <a:t>S</a:t>
            </a:r>
            <a:r>
              <a:rPr lang="en-US" dirty="0" smtClean="0">
                <a:solidFill>
                  <a:srgbClr val="4F1A1A"/>
                </a:solidFill>
              </a:rPr>
              <a:t>onnet</a:t>
            </a:r>
            <a:endParaRPr lang="en-US" dirty="0">
              <a:solidFill>
                <a:srgbClr val="4F1A1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610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quality factor</a:t>
            </a:r>
            <a:endParaRPr lang="en-US" dirty="0"/>
          </a:p>
        </p:txBody>
      </p:sp>
      <p:pic>
        <p:nvPicPr>
          <p:cNvPr id="4" name="Picture 3" descr="fig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596" y="1188153"/>
            <a:ext cx="5466651" cy="53097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833" y="2340899"/>
            <a:ext cx="1628596" cy="8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9522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CPW vs. </a:t>
            </a:r>
            <a:r>
              <a:rPr lang="en-US" dirty="0" err="1" smtClean="0"/>
              <a:t>microstrip</a:t>
            </a:r>
            <a:r>
              <a:rPr lang="en-US" dirty="0" smtClean="0"/>
              <a:t> lines</a:t>
            </a:r>
            <a:endParaRPr lang="en-US" dirty="0"/>
          </a:p>
        </p:txBody>
      </p:sp>
      <p:pic>
        <p:nvPicPr>
          <p:cNvPr id="4" name="Picture 3" descr="fig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98" y="3011036"/>
            <a:ext cx="8232752" cy="14073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04850" y="4623048"/>
            <a:ext cx="1144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4F1A1A"/>
                </a:solidFill>
              </a:rPr>
              <a:t>microstrip</a:t>
            </a:r>
            <a:endParaRPr lang="en-US" dirty="0">
              <a:solidFill>
                <a:srgbClr val="4F1A1A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54169" y="4623048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F1A1A"/>
                </a:solidFill>
              </a:rPr>
              <a:t>CPW</a:t>
            </a:r>
            <a:endParaRPr lang="en-US" dirty="0">
              <a:solidFill>
                <a:srgbClr val="4F1A1A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0441" y="5235911"/>
            <a:ext cx="44860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F1A1A"/>
                </a:solidFill>
              </a:rPr>
              <a:t>Crystalline dielectric (e.g., silicon substrate)</a:t>
            </a:r>
          </a:p>
          <a:p>
            <a:r>
              <a:rPr lang="en-US" dirty="0" smtClean="0">
                <a:solidFill>
                  <a:srgbClr val="4F1A1A"/>
                </a:solidFill>
              </a:rPr>
              <a:t>or deposited amorphous dielectric (e.g., SiO2)</a:t>
            </a:r>
          </a:p>
          <a:p>
            <a:endParaRPr lang="en-US" dirty="0">
              <a:solidFill>
                <a:srgbClr val="4F1A1A"/>
              </a:solidFill>
            </a:endParaRPr>
          </a:p>
          <a:p>
            <a:r>
              <a:rPr lang="en-US" dirty="0" smtClean="0">
                <a:solidFill>
                  <a:srgbClr val="4F1A1A"/>
                </a:solidFill>
              </a:rPr>
              <a:t>Kinetic inductance fraction: </a:t>
            </a:r>
            <a:r>
              <a:rPr lang="en-US" dirty="0" smtClean="0">
                <a:solidFill>
                  <a:srgbClr val="4F1A1A"/>
                </a:solidFill>
                <a:latin typeface="Symbol" charset="2"/>
                <a:cs typeface="Symbol" charset="2"/>
              </a:rPr>
              <a:t>a</a:t>
            </a:r>
            <a:r>
              <a:rPr lang="en-US" dirty="0" smtClean="0">
                <a:solidFill>
                  <a:srgbClr val="4F1A1A"/>
                </a:solidFill>
              </a:rPr>
              <a:t> ~ 2 </a:t>
            </a:r>
            <a:r>
              <a:rPr lang="en-US" dirty="0" smtClean="0">
                <a:solidFill>
                  <a:srgbClr val="4F1A1A"/>
                </a:solidFill>
                <a:latin typeface="Symbol" charset="2"/>
                <a:cs typeface="Symbol" charset="2"/>
              </a:rPr>
              <a:t>l</a:t>
            </a:r>
            <a:r>
              <a:rPr lang="en-US" dirty="0" smtClean="0">
                <a:solidFill>
                  <a:srgbClr val="4F1A1A"/>
                </a:solidFill>
              </a:rPr>
              <a:t> / h</a:t>
            </a:r>
          </a:p>
        </p:txBody>
      </p:sp>
    </p:spTree>
    <p:extLst>
      <p:ext uri="{BB962C8B-B14F-4D97-AF65-F5344CB8AC3E}">
        <p14:creationId xmlns:p14="http://schemas.microsoft.com/office/powerpoint/2010/main" val="3030939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2000: first resonator tests</a:t>
            </a:r>
            <a:endParaRPr lang="en-US" dirty="0"/>
          </a:p>
        </p:txBody>
      </p:sp>
      <p:pic>
        <p:nvPicPr>
          <p:cNvPr id="4" name="Picture 5" descr="C:\WINDOWS\Desktop\Jonas\tex\conferences\XrayXband_6_00\nbreson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676400"/>
            <a:ext cx="8857082" cy="39354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715000" y="5802868"/>
            <a:ext cx="1357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A. </a:t>
            </a:r>
            <a:r>
              <a:rPr lang="en-US" dirty="0" err="1" smtClean="0">
                <a:solidFill>
                  <a:srgbClr val="0000FF"/>
                </a:solidFill>
              </a:rPr>
              <a:t>Vayonakis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315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F1A1A"/>
                </a:solidFill>
              </a:rPr>
              <a:t>2001: CPW </a:t>
            </a:r>
            <a:r>
              <a:rPr lang="en-US" dirty="0" err="1" smtClean="0">
                <a:solidFill>
                  <a:srgbClr val="4F1A1A"/>
                </a:solidFill>
              </a:rPr>
              <a:t>Microresonators</a:t>
            </a:r>
            <a:endParaRPr lang="en-US" dirty="0">
              <a:solidFill>
                <a:srgbClr val="4F1A1A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84AEE-70DB-F24F-95ED-443D81CF9FA3}" type="datetime1">
              <a:rPr lang="en-US" smtClean="0">
                <a:solidFill>
                  <a:srgbClr val="4F1A1A"/>
                </a:solidFill>
              </a:rPr>
              <a:t>8/25/15</a:t>
            </a:fld>
            <a:endParaRPr lang="en-US">
              <a:solidFill>
                <a:srgbClr val="4F1A1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F1A1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68154-1FF8-1B4F-B0A4-C905DCB87470}" type="slidenum">
              <a:rPr lang="en-US" smtClean="0">
                <a:solidFill>
                  <a:srgbClr val="4F1A1A"/>
                </a:solidFill>
              </a:rPr>
              <a:t>19</a:t>
            </a:fld>
            <a:endParaRPr lang="en-US">
              <a:solidFill>
                <a:srgbClr val="4F1A1A"/>
              </a:solidFill>
            </a:endParaRPr>
          </a:p>
        </p:txBody>
      </p:sp>
      <p:pic>
        <p:nvPicPr>
          <p:cNvPr id="7" name="Picture 6" descr="halfwave_CPW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38" y="1305594"/>
            <a:ext cx="7875569" cy="3564648"/>
          </a:xfrm>
          <a:prstGeom prst="rect">
            <a:avLst/>
          </a:prstGeom>
        </p:spPr>
      </p:pic>
      <p:pic>
        <p:nvPicPr>
          <p:cNvPr id="8" name="Picture 7" descr="Day2003_tit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38" y="4659593"/>
            <a:ext cx="3113312" cy="1650055"/>
          </a:xfrm>
          <a:prstGeom prst="rect">
            <a:avLst/>
          </a:prstGeom>
        </p:spPr>
      </p:pic>
      <p:pic>
        <p:nvPicPr>
          <p:cNvPr id="9" name="Picture 8" descr="Day2003_volum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39" y="6433575"/>
            <a:ext cx="3524174" cy="2615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68641" y="4934064"/>
            <a:ext cx="4169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4F1A1A"/>
                </a:solidFill>
              </a:rPr>
              <a:t>Mazin</a:t>
            </a:r>
            <a:r>
              <a:rPr lang="en-US" dirty="0" smtClean="0">
                <a:solidFill>
                  <a:srgbClr val="4F1A1A"/>
                </a:solidFill>
              </a:rPr>
              <a:t> et al 2001, Proc. LTD Workshop, AIP</a:t>
            </a:r>
            <a:endParaRPr lang="en-US" dirty="0">
              <a:solidFill>
                <a:srgbClr val="4F1A1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061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F1A1A"/>
                </a:solidFill>
              </a:rPr>
              <a:t>2001: CPW </a:t>
            </a:r>
            <a:r>
              <a:rPr lang="en-US" dirty="0" err="1" smtClean="0">
                <a:solidFill>
                  <a:srgbClr val="4F1A1A"/>
                </a:solidFill>
              </a:rPr>
              <a:t>Microresonators</a:t>
            </a:r>
            <a:endParaRPr lang="en-US" dirty="0">
              <a:solidFill>
                <a:srgbClr val="4F1A1A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84AEE-70DB-F24F-95ED-443D81CF9FA3}" type="datetime1">
              <a:rPr lang="en-US" smtClean="0">
                <a:solidFill>
                  <a:srgbClr val="4F1A1A"/>
                </a:solidFill>
              </a:rPr>
              <a:t>8/25/15</a:t>
            </a:fld>
            <a:endParaRPr lang="en-US">
              <a:solidFill>
                <a:srgbClr val="4F1A1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F1A1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68154-1FF8-1B4F-B0A4-C905DCB87470}" type="slidenum">
              <a:rPr lang="en-US" smtClean="0">
                <a:solidFill>
                  <a:srgbClr val="4F1A1A"/>
                </a:solidFill>
              </a:rPr>
              <a:t>2</a:t>
            </a:fld>
            <a:endParaRPr lang="en-US">
              <a:solidFill>
                <a:srgbClr val="4F1A1A"/>
              </a:solidFill>
            </a:endParaRPr>
          </a:p>
        </p:txBody>
      </p:sp>
      <p:pic>
        <p:nvPicPr>
          <p:cNvPr id="7" name="Picture 6" descr="halfwave_CPW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38" y="1305594"/>
            <a:ext cx="7875569" cy="3564648"/>
          </a:xfrm>
          <a:prstGeom prst="rect">
            <a:avLst/>
          </a:prstGeom>
        </p:spPr>
      </p:pic>
      <p:pic>
        <p:nvPicPr>
          <p:cNvPr id="8" name="Picture 7" descr="Day2003_tit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38" y="4659593"/>
            <a:ext cx="3113312" cy="1650055"/>
          </a:xfrm>
          <a:prstGeom prst="rect">
            <a:avLst/>
          </a:prstGeom>
        </p:spPr>
      </p:pic>
      <p:pic>
        <p:nvPicPr>
          <p:cNvPr id="9" name="Picture 8" descr="Day2003_volum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39" y="6433575"/>
            <a:ext cx="3524174" cy="2615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68641" y="4934064"/>
            <a:ext cx="4169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4F1A1A"/>
                </a:solidFill>
              </a:rPr>
              <a:t>Mazin</a:t>
            </a:r>
            <a:r>
              <a:rPr lang="en-US" dirty="0" smtClean="0">
                <a:solidFill>
                  <a:srgbClr val="4F1A1A"/>
                </a:solidFill>
              </a:rPr>
              <a:t> et al 2001, Proc. LTD Workshop, AIP</a:t>
            </a:r>
            <a:endParaRPr lang="en-US" dirty="0">
              <a:solidFill>
                <a:srgbClr val="4F1A1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885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1999: mm-wave loss in superconducting </a:t>
            </a:r>
            <a:r>
              <a:rPr lang="en-US" sz="3600" dirty="0" err="1" smtClean="0"/>
              <a:t>microstrip</a:t>
            </a:r>
            <a:endParaRPr lang="en-US" sz="3600" dirty="0"/>
          </a:p>
        </p:txBody>
      </p:sp>
      <p:pic>
        <p:nvPicPr>
          <p:cNvPr id="4" name="Picture 3" descr="Chiyan_senior_thesi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0" y="1238635"/>
            <a:ext cx="2919188" cy="5619365"/>
          </a:xfrm>
          <a:prstGeom prst="rect">
            <a:avLst/>
          </a:prstGeom>
        </p:spPr>
      </p:pic>
      <p:pic>
        <p:nvPicPr>
          <p:cNvPr id="5" name="Picture 4" descr="chiyan_setup_1999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127" y="4512506"/>
            <a:ext cx="2857651" cy="2141392"/>
          </a:xfrm>
          <a:prstGeom prst="rect">
            <a:avLst/>
          </a:prstGeom>
        </p:spPr>
      </p:pic>
      <p:pic>
        <p:nvPicPr>
          <p:cNvPr id="6" name="Picture 5" descr="chip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70" y="936463"/>
            <a:ext cx="3788822" cy="3350445"/>
          </a:xfrm>
          <a:prstGeom prst="rect">
            <a:avLst/>
          </a:prstGeom>
        </p:spPr>
      </p:pic>
      <p:pic>
        <p:nvPicPr>
          <p:cNvPr id="7" name="Picture 6" descr="data_two_temp_device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39044" y="3974531"/>
            <a:ext cx="2536134" cy="31608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20314" y="6152443"/>
            <a:ext cx="2667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Loss: 0.5% per wavelength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20314" y="4272417"/>
            <a:ext cx="2060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Credit: A. </a:t>
            </a:r>
            <a:r>
              <a:rPr lang="en-US" dirty="0" err="1" smtClean="0">
                <a:solidFill>
                  <a:srgbClr val="0000FF"/>
                </a:solidFill>
              </a:rPr>
              <a:t>Vayonakis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10" name="Picture 9" descr="microstrip_cross_section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32" y="4388943"/>
            <a:ext cx="2449812" cy="1074148"/>
          </a:xfrm>
          <a:prstGeom prst="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466008" y="3416891"/>
            <a:ext cx="12945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(11.4 mm long)</a:t>
            </a:r>
            <a:endParaRPr 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016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2010: BICEP2 Focal Plane</a:t>
            </a:r>
            <a:endParaRPr lang="en-US" dirty="0"/>
          </a:p>
        </p:txBody>
      </p:sp>
      <p:pic>
        <p:nvPicPr>
          <p:cNvPr id="4" name="Picture 3" descr="B2_instrument_fig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338" y="1232804"/>
            <a:ext cx="6402576" cy="2088340"/>
          </a:xfrm>
          <a:prstGeom prst="rect">
            <a:avLst/>
          </a:prstGeom>
        </p:spPr>
      </p:pic>
      <p:pic>
        <p:nvPicPr>
          <p:cNvPr id="5" name="Picture 4" descr="B2_instrument_fig4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70" y="1261294"/>
            <a:ext cx="3778689" cy="4241386"/>
          </a:xfrm>
          <a:prstGeom prst="rect">
            <a:avLst/>
          </a:prstGeom>
        </p:spPr>
      </p:pic>
      <p:pic>
        <p:nvPicPr>
          <p:cNvPr id="6" name="Picture 5" descr="B2_instrument_fig8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811" y="3321143"/>
            <a:ext cx="5202768" cy="35463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388720"/>
            <a:ext cx="450636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Focal plane: 2 x 2 mosaic of tiles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1 tile: 8 x 8 array of dual-polarization pixels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Each 8 x 8 mm</a:t>
            </a:r>
            <a:r>
              <a:rPr lang="en-US" baseline="30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 pixel contains :</a:t>
            </a:r>
          </a:p>
          <a:p>
            <a:pPr marL="742950" lvl="1" indent="-285750">
              <a:buFont typeface="Lucida Grande"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Dual-pol phased-array slot antenna</a:t>
            </a:r>
          </a:p>
          <a:p>
            <a:pPr marL="742950" lvl="1" indent="-285750">
              <a:buFont typeface="Lucida Grande"/>
              <a:buChar char="-"/>
            </a:pPr>
            <a:r>
              <a:rPr lang="en-US" dirty="0" err="1" smtClean="0">
                <a:solidFill>
                  <a:schemeClr val="bg1"/>
                </a:solidFill>
              </a:rPr>
              <a:t>Bandpass</a:t>
            </a:r>
            <a:r>
              <a:rPr lang="en-US" dirty="0" smtClean="0">
                <a:solidFill>
                  <a:schemeClr val="bg1"/>
                </a:solidFill>
              </a:rPr>
              <a:t> filter + TES bolometer (2 </a:t>
            </a:r>
            <a:r>
              <a:rPr lang="en-US" dirty="0" err="1" smtClean="0">
                <a:solidFill>
                  <a:schemeClr val="bg1"/>
                </a:solidFill>
              </a:rPr>
              <a:t>ea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192968" y="5502681"/>
            <a:ext cx="772838" cy="89540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2660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2005: Loss due to TLS in amorphous dielectrics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272" y="1836868"/>
            <a:ext cx="7880584" cy="377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1069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2008: TLS surface layer for CPW resonators</a:t>
            </a:r>
            <a:endParaRPr lang="en-US" sz="2800" dirty="0"/>
          </a:p>
        </p:txBody>
      </p:sp>
      <p:pic>
        <p:nvPicPr>
          <p:cNvPr id="4" name="Picture 3" descr="fig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85" y="1414072"/>
            <a:ext cx="7681448" cy="52175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20179" y="6446994"/>
            <a:ext cx="1601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4F1A1A"/>
                </a:solidFill>
              </a:rPr>
              <a:t>Gao</a:t>
            </a:r>
            <a:r>
              <a:rPr lang="en-US" dirty="0" smtClean="0">
                <a:solidFill>
                  <a:srgbClr val="4F1A1A"/>
                </a:solidFill>
              </a:rPr>
              <a:t> et al. 2008</a:t>
            </a:r>
            <a:endParaRPr lang="en-US" dirty="0">
              <a:solidFill>
                <a:srgbClr val="4F1A1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2331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F1A1A"/>
                </a:solidFill>
              </a:rPr>
              <a:t>Resonator noise</a:t>
            </a:r>
            <a:endParaRPr lang="en-US" dirty="0">
              <a:solidFill>
                <a:srgbClr val="4F1A1A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54EA-A22F-CA49-8377-A60DFFF2FE17}" type="datetime1">
              <a:rPr lang="en-US" smtClean="0">
                <a:solidFill>
                  <a:srgbClr val="4F1A1A"/>
                </a:solidFill>
              </a:rPr>
              <a:t>8/25/15</a:t>
            </a:fld>
            <a:endParaRPr lang="en-US">
              <a:solidFill>
                <a:srgbClr val="4F1A1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F1A1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68154-1FF8-1B4F-B0A4-C905DCB87470}" type="slidenum">
              <a:rPr lang="en-US" smtClean="0">
                <a:solidFill>
                  <a:srgbClr val="4F1A1A"/>
                </a:solidFill>
              </a:rPr>
              <a:t>24</a:t>
            </a:fld>
            <a:endParaRPr lang="en-US">
              <a:solidFill>
                <a:srgbClr val="4F1A1A"/>
              </a:solidFill>
            </a:endParaRPr>
          </a:p>
        </p:txBody>
      </p:sp>
      <p:pic>
        <p:nvPicPr>
          <p:cNvPr id="7" name="Picture 6" descr="fig1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75" y="1277018"/>
            <a:ext cx="7829600" cy="46281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52485" y="5862886"/>
            <a:ext cx="5260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F1A1A"/>
                </a:solidFill>
              </a:rPr>
              <a:t>Day et al 2003; </a:t>
            </a:r>
            <a:r>
              <a:rPr lang="en-US" dirty="0" err="1" smtClean="0">
                <a:solidFill>
                  <a:srgbClr val="4F1A1A"/>
                </a:solidFill>
              </a:rPr>
              <a:t>Gao</a:t>
            </a:r>
            <a:r>
              <a:rPr lang="en-US" dirty="0" smtClean="0">
                <a:solidFill>
                  <a:srgbClr val="4F1A1A"/>
                </a:solidFill>
              </a:rPr>
              <a:t> et al 2007, 2008; </a:t>
            </a:r>
            <a:r>
              <a:rPr lang="en-US" dirty="0" err="1" smtClean="0">
                <a:solidFill>
                  <a:srgbClr val="4F1A1A"/>
                </a:solidFill>
              </a:rPr>
              <a:t>Zmuidzinas</a:t>
            </a:r>
            <a:r>
              <a:rPr lang="en-US" dirty="0" smtClean="0">
                <a:solidFill>
                  <a:srgbClr val="4F1A1A"/>
                </a:solidFill>
              </a:rPr>
              <a:t> 2012</a:t>
            </a:r>
            <a:endParaRPr lang="en-US" dirty="0">
              <a:solidFill>
                <a:srgbClr val="4F1A1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83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4460" y="22222"/>
            <a:ext cx="5883952" cy="124139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4F1A1A"/>
                </a:solidFill>
              </a:rPr>
              <a:t>2008: Capacitor (TLS) Noise</a:t>
            </a:r>
            <a:endParaRPr lang="en-US" dirty="0">
              <a:solidFill>
                <a:srgbClr val="4F1A1A"/>
              </a:solidFill>
            </a:endParaRPr>
          </a:p>
        </p:txBody>
      </p:sp>
      <p:pic>
        <p:nvPicPr>
          <p:cNvPr id="3" name="Picture 4" descr="reinisch_05_fi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756" y="4937644"/>
            <a:ext cx="4317526" cy="1007772"/>
          </a:xfrm>
          <a:prstGeom prst="rect">
            <a:avLst/>
          </a:prstGeom>
          <a:noFill/>
        </p:spPr>
      </p:pic>
      <p:pic>
        <p:nvPicPr>
          <p:cNvPr id="6" name="Picture 5" descr="fig14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6" y="1279105"/>
            <a:ext cx="4389680" cy="3298832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7" name="Picture 6" descr="kumar_08_noisevsT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1414" y="3710043"/>
            <a:ext cx="4615057" cy="3193620"/>
          </a:xfrm>
          <a:prstGeom prst="rect">
            <a:avLst/>
          </a:prstGeom>
        </p:spPr>
      </p:pic>
      <p:pic>
        <p:nvPicPr>
          <p:cNvPr id="13" name="Picture 12" descr="fig1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22" y="1279104"/>
            <a:ext cx="4406241" cy="260543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2" name="TextBox 11"/>
          <p:cNvSpPr txBox="1"/>
          <p:nvPr/>
        </p:nvSpPr>
        <p:spPr>
          <a:xfrm>
            <a:off x="2278699" y="1334345"/>
            <a:ext cx="2135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4F1A1A"/>
                </a:solidFill>
              </a:rPr>
              <a:t>Gao</a:t>
            </a:r>
            <a:r>
              <a:rPr lang="en-US" dirty="0" smtClean="0">
                <a:solidFill>
                  <a:srgbClr val="4F1A1A"/>
                </a:solidFill>
              </a:rPr>
              <a:t> et al 2007;</a:t>
            </a:r>
          </a:p>
          <a:p>
            <a:r>
              <a:rPr lang="en-US" dirty="0" err="1" smtClean="0">
                <a:solidFill>
                  <a:srgbClr val="4F1A1A"/>
                </a:solidFill>
              </a:rPr>
              <a:t>Noroozian</a:t>
            </a:r>
            <a:r>
              <a:rPr lang="en-US" dirty="0" smtClean="0">
                <a:solidFill>
                  <a:srgbClr val="4F1A1A"/>
                </a:solidFill>
              </a:rPr>
              <a:t> et al 2010</a:t>
            </a:r>
            <a:endParaRPr lang="en-US" dirty="0">
              <a:solidFill>
                <a:srgbClr val="4F1A1A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05243" y="4223343"/>
            <a:ext cx="178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F1A1A"/>
                </a:solidFill>
              </a:rPr>
              <a:t>Kumar et al 2008</a:t>
            </a:r>
            <a:endParaRPr lang="en-US" dirty="0">
              <a:solidFill>
                <a:srgbClr val="4F1A1A"/>
              </a:solidFill>
            </a:endParaRPr>
          </a:p>
        </p:txBody>
      </p:sp>
      <p:sp>
        <p:nvSpPr>
          <p:cNvPr id="5" name="Oval 5"/>
          <p:cNvSpPr>
            <a:spLocks noChangeArrowheads="1"/>
          </p:cNvSpPr>
          <p:nvPr/>
        </p:nvSpPr>
        <p:spPr bwMode="auto">
          <a:xfrm rot="1800000">
            <a:off x="2992458" y="5251200"/>
            <a:ext cx="1389063" cy="503238"/>
          </a:xfrm>
          <a:prstGeom prst="ellipse">
            <a:avLst/>
          </a:prstGeom>
          <a:solidFill>
            <a:srgbClr val="FFFF00">
              <a:alpha val="25999"/>
            </a:srgbClr>
          </a:solidFill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4F1A1A"/>
              </a:solidFill>
            </a:endParaRPr>
          </a:p>
        </p:txBody>
      </p:sp>
      <p:sp>
        <p:nvSpPr>
          <p:cNvPr id="4" name="Oval 5"/>
          <p:cNvSpPr>
            <a:spLocks noChangeArrowheads="1"/>
          </p:cNvSpPr>
          <p:nvPr/>
        </p:nvSpPr>
        <p:spPr bwMode="auto">
          <a:xfrm rot="1800000">
            <a:off x="800577" y="5207736"/>
            <a:ext cx="1389063" cy="503238"/>
          </a:xfrm>
          <a:prstGeom prst="ellipse">
            <a:avLst/>
          </a:prstGeom>
          <a:solidFill>
            <a:srgbClr val="FFFF00">
              <a:alpha val="25999"/>
            </a:srgbClr>
          </a:solidFill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4F1A1A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13742" y="1333320"/>
            <a:ext cx="1542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4F1A1A"/>
                </a:solidFill>
              </a:rPr>
              <a:t>Gao</a:t>
            </a:r>
            <a:r>
              <a:rPr lang="en-US" dirty="0" smtClean="0">
                <a:solidFill>
                  <a:srgbClr val="4F1A1A"/>
                </a:solidFill>
              </a:rPr>
              <a:t> et al 2007</a:t>
            </a:r>
            <a:endParaRPr lang="en-US" dirty="0">
              <a:solidFill>
                <a:srgbClr val="4F1A1A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F1A1A"/>
              </a:solidFill>
            </a:endParaRP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452C4-234D-BB4C-B1DE-D4D24B449B00}" type="datetime1">
              <a:rPr lang="en-US" smtClean="0">
                <a:solidFill>
                  <a:srgbClr val="4F1A1A"/>
                </a:solidFill>
              </a:rPr>
              <a:t>8/25/15</a:t>
            </a:fld>
            <a:endParaRPr lang="en-US">
              <a:solidFill>
                <a:srgbClr val="4F1A1A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2061E-3D61-9945-B43C-FC74D3097924}" type="slidenum">
              <a:rPr lang="en-US" smtClean="0">
                <a:solidFill>
                  <a:srgbClr val="4F1A1A"/>
                </a:solidFill>
              </a:rPr>
              <a:pPr/>
              <a:t>25</a:t>
            </a:fld>
            <a:endParaRPr lang="en-US">
              <a:solidFill>
                <a:srgbClr val="4F1A1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120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  <p:bldP spid="5" grpId="0" animBg="1"/>
      <p:bldP spid="4" grpId="0" animBg="1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F1A1A"/>
                </a:solidFill>
              </a:rPr>
              <a:t>2014: Resonator noise &amp; </a:t>
            </a:r>
            <a:r>
              <a:rPr lang="en-US" dirty="0" err="1" smtClean="0">
                <a:solidFill>
                  <a:srgbClr val="4F1A1A"/>
                </a:solidFill>
              </a:rPr>
              <a:t>dephasing</a:t>
            </a:r>
            <a:endParaRPr lang="en-US" dirty="0">
              <a:solidFill>
                <a:srgbClr val="4F1A1A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D0C5-39A4-3145-A192-4692F3E3BFF9}" type="datetime1">
              <a:rPr lang="en-US" smtClean="0">
                <a:solidFill>
                  <a:srgbClr val="4F1A1A"/>
                </a:solidFill>
              </a:rPr>
              <a:t>8/25/15</a:t>
            </a:fld>
            <a:endParaRPr lang="en-US">
              <a:solidFill>
                <a:srgbClr val="4F1A1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F1A1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68154-1FF8-1B4F-B0A4-C905DCB87470}" type="slidenum">
              <a:rPr lang="en-US" smtClean="0">
                <a:solidFill>
                  <a:srgbClr val="4F1A1A"/>
                </a:solidFill>
              </a:rPr>
              <a:t>26</a:t>
            </a:fld>
            <a:endParaRPr lang="en-US">
              <a:solidFill>
                <a:srgbClr val="4F1A1A"/>
              </a:solidFill>
            </a:endParaRPr>
          </a:p>
        </p:txBody>
      </p:sp>
      <p:pic>
        <p:nvPicPr>
          <p:cNvPr id="7" name="Picture 6" descr="Faoro_2014_tit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85" y="1745602"/>
            <a:ext cx="8700899" cy="332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217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66313"/>
            <a:ext cx="3940099" cy="55756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551" y="2967683"/>
            <a:ext cx="3107164" cy="36221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2441" y="1261924"/>
            <a:ext cx="1400288" cy="19417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42729" y="1245848"/>
            <a:ext cx="385119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Heike </a:t>
            </a:r>
            <a:r>
              <a:rPr lang="en-US" dirty="0" err="1" smtClean="0">
                <a:solidFill>
                  <a:srgbClr val="000000"/>
                </a:solidFill>
              </a:rPr>
              <a:t>Kamerlingh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Onnes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University of Leiden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1908: liquid helium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1911: superconductivity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1913: Nobel prize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67705" y="2515830"/>
            <a:ext cx="792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(1963)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4736632" y="4618711"/>
            <a:ext cx="2451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Electrical resistance (</a:t>
            </a:r>
            <a:r>
              <a:rPr lang="en-US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W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ADC15-A5EF-7045-BBF3-582963AFA4F3}" type="datetime1">
              <a:rPr lang="en-US" smtClean="0"/>
              <a:t>8/25/15</a:t>
            </a:fld>
            <a:endParaRPr lang="en-US"/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360" y="2682720"/>
            <a:ext cx="3124200" cy="317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87163" y="6488668"/>
            <a:ext cx="1729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Temperature (K)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22287" y="244309"/>
            <a:ext cx="55726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1911: Discovery of superconductivity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225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FB73F-CD14-934F-AB19-A4DF15AE2322}" type="datetime1">
              <a:rPr lang="en-US" smtClean="0"/>
              <a:t>8/25/15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77" y="245418"/>
            <a:ext cx="8725128" cy="19361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17" y="1813709"/>
            <a:ext cx="3403120" cy="37846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66658" y="6221349"/>
            <a:ext cx="2593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Andrews et al 1946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7195" y="1813709"/>
            <a:ext cx="2951169" cy="43751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1075" y="5357091"/>
            <a:ext cx="2070100" cy="2413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6767368" y="4467514"/>
            <a:ext cx="69272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7460095" y="2965450"/>
            <a:ext cx="0" cy="1502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4" descr="Bolomete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97058" y="4872183"/>
            <a:ext cx="3451233" cy="18108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78278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SCUBA 2 with 10,000 pixels</a:t>
            </a:r>
            <a:br>
              <a:rPr lang="en-US" dirty="0" smtClean="0"/>
            </a:br>
            <a:r>
              <a:rPr lang="en-US" sz="4000" dirty="0" smtClean="0"/>
              <a:t>42x30 = 1280 pixels per tile</a:t>
            </a:r>
            <a:endParaRPr lang="en-US" sz="4000" dirty="0"/>
          </a:p>
        </p:txBody>
      </p:sp>
      <p:pic>
        <p:nvPicPr>
          <p:cNvPr id="5" name="Picture 4" descr="450-fpu_17aug2010_all_in-0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73" y="1669464"/>
            <a:ext cx="4497498" cy="3369312"/>
          </a:xfrm>
          <a:prstGeom prst="rect">
            <a:avLst/>
          </a:prstGeom>
        </p:spPr>
      </p:pic>
      <p:pic>
        <p:nvPicPr>
          <p:cNvPr id="6" name="Picture 5" descr="450-fpu_17aug2010_all_in-00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2271" y="1669464"/>
            <a:ext cx="4448915" cy="3336687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05708" y="5319936"/>
            <a:ext cx="8229600" cy="1338566"/>
          </a:xfrm>
        </p:spPr>
        <p:txBody>
          <a:bodyPr>
            <a:normAutofit/>
          </a:bodyPr>
          <a:lstStyle/>
          <a:p>
            <a:r>
              <a:rPr lang="en-US" dirty="0" smtClean="0"/>
              <a:t>Voltage-biased TES: Irwin 1995</a:t>
            </a:r>
          </a:p>
          <a:p>
            <a:r>
              <a:rPr lang="en-US" dirty="0" smtClean="0"/>
              <a:t>SQUID TDM mux:  </a:t>
            </a:r>
            <a:r>
              <a:rPr lang="en-US" dirty="0" err="1" smtClean="0"/>
              <a:t>Chervenak</a:t>
            </a:r>
            <a:r>
              <a:rPr lang="en-US" dirty="0" smtClean="0"/>
              <a:t> et al 1999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B0EBD-7266-7840-AB50-4BA252571B4E}" type="datetime1">
              <a:rPr lang="en-US" smtClean="0"/>
              <a:pPr/>
              <a:t>8/25/15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622F6-B61C-4947-AD30-B087BFB7F65B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Zmuidzinas - Banyuls CIB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19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2004: CPW </a:t>
            </a:r>
            <a:r>
              <a:rPr lang="en-US" sz="3600" dirty="0" err="1" smtClean="0"/>
              <a:t>Microresonators</a:t>
            </a:r>
            <a:r>
              <a:rPr lang="en-US" sz="3600" dirty="0" smtClean="0"/>
              <a:t> and </a:t>
            </a:r>
            <a:r>
              <a:rPr lang="en-US" sz="3600" dirty="0" err="1" smtClean="0"/>
              <a:t>Qubits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30A4E-29FD-374F-937C-654144F76CE1}" type="datetime1">
              <a:rPr lang="en-US" smtClean="0"/>
              <a:t>8/25/15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68154-1FF8-1B4F-B0A4-C905DCB87470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 descr="Walraff_2004_reson_qubi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1" y="1631845"/>
            <a:ext cx="4978457" cy="3400235"/>
          </a:xfrm>
          <a:prstGeom prst="rect">
            <a:avLst/>
          </a:prstGeom>
        </p:spPr>
      </p:pic>
      <p:pic>
        <p:nvPicPr>
          <p:cNvPr id="8" name="Picture 7" descr="Wallraff_2004_tit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28" y="1631844"/>
            <a:ext cx="4063971" cy="2295248"/>
          </a:xfrm>
          <a:prstGeom prst="rect">
            <a:avLst/>
          </a:prstGeom>
        </p:spPr>
      </p:pic>
      <p:pic>
        <p:nvPicPr>
          <p:cNvPr id="9" name="Picture 8" descr="Wallraff_2004_volum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28" y="3940531"/>
            <a:ext cx="4063972" cy="273257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7152723" y="3193242"/>
            <a:ext cx="1008478" cy="0"/>
          </a:xfrm>
          <a:prstGeom prst="line">
            <a:avLst/>
          </a:prstGeom>
          <a:ln w="28575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1032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1999: In search of a better detector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3600" dirty="0" smtClean="0"/>
              <a:t>Individually, TES and SQUIDs are elegant, but…</a:t>
            </a:r>
          </a:p>
          <a:p>
            <a:r>
              <a:rPr lang="en-US" sz="3600" dirty="0" smtClean="0"/>
              <a:t>TES bolometers are complex</a:t>
            </a:r>
          </a:p>
          <a:p>
            <a:r>
              <a:rPr lang="en-US" sz="3600" dirty="0" smtClean="0"/>
              <a:t>SQUID multiplexers are very complex </a:t>
            </a:r>
          </a:p>
          <a:p>
            <a:pPr lvl="1"/>
            <a:r>
              <a:rPr lang="en-US" sz="2800" dirty="0" smtClean="0"/>
              <a:t>Superconducting ICs with ~12 lithography layers</a:t>
            </a:r>
          </a:p>
          <a:p>
            <a:r>
              <a:rPr lang="en-US" sz="3600" dirty="0" smtClean="0"/>
              <a:t>TES x SQUID mux = very x (complex)</a:t>
            </a:r>
            <a:r>
              <a:rPr lang="en-US" sz="3600" baseline="30000" dirty="0" smtClean="0"/>
              <a:t>2</a:t>
            </a:r>
            <a:endParaRPr lang="en-US" sz="3600" dirty="0" smtClean="0"/>
          </a:p>
          <a:p>
            <a:pPr lvl="1"/>
            <a:r>
              <a:rPr lang="en-US" sz="3200" dirty="0" smtClean="0"/>
              <a:t>Expensive</a:t>
            </a:r>
            <a:endParaRPr lang="en-US" sz="3200" baseline="30000" dirty="0" smtClean="0"/>
          </a:p>
          <a:p>
            <a:r>
              <a:rPr lang="en-US" sz="3600" dirty="0" smtClean="0"/>
              <a:t>TES &amp; SQUID not integrated</a:t>
            </a:r>
          </a:p>
          <a:p>
            <a:pPr lvl="1"/>
            <a:r>
              <a:rPr lang="en-US" sz="3200" dirty="0" smtClean="0"/>
              <a:t>Each TES needs superconducting connection to SQUID mux</a:t>
            </a:r>
          </a:p>
          <a:p>
            <a:pPr lvl="1"/>
            <a:r>
              <a:rPr lang="en-US" sz="3200" dirty="0" smtClean="0"/>
              <a:t>Labor-intensive, or complex (e.g. bump bonding)</a:t>
            </a:r>
          </a:p>
          <a:p>
            <a:r>
              <a:rPr lang="en-US" sz="3600" dirty="0" smtClean="0"/>
              <a:t>Is there an easier way ??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32710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_DSC458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74" y="967060"/>
            <a:ext cx="9183214" cy="61221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0895" y="0"/>
            <a:ext cx="7287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1999 – 2013: MKID</a:t>
            </a:r>
          </a:p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(Microwave Kinetic Inductance Detector)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97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Pair-breaking and recombination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411840" y="1263944"/>
            <a:ext cx="3657600" cy="1905000"/>
          </a:xfrm>
        </p:spPr>
        <p:txBody>
          <a:bodyPr numCol="1">
            <a:normAutofit fontScale="92500" lnSpcReduction="10000"/>
          </a:bodyPr>
          <a:lstStyle/>
          <a:p>
            <a:r>
              <a:rPr lang="en-US" sz="1800" dirty="0" err="1" smtClean="0"/>
              <a:t>Submm</a:t>
            </a:r>
            <a:r>
              <a:rPr lang="en-US" sz="1800" dirty="0" smtClean="0"/>
              <a:t> photons (</a:t>
            </a:r>
            <a:r>
              <a:rPr lang="en-US" sz="1800" dirty="0" err="1" smtClean="0"/>
              <a:t>h</a:t>
            </a:r>
            <a:r>
              <a:rPr lang="en-US" sz="1800" dirty="0" err="1" smtClean="0">
                <a:latin typeface="Symbol" charset="2"/>
                <a:cs typeface="Symbol" charset="2"/>
              </a:rPr>
              <a:t>n</a:t>
            </a:r>
            <a:r>
              <a:rPr lang="en-US" sz="1800" dirty="0" smtClean="0"/>
              <a:t> &gt; 2</a:t>
            </a:r>
            <a:r>
              <a:rPr lang="en-US" sz="1800" dirty="0" smtClean="0">
                <a:latin typeface="Symbol" charset="2"/>
                <a:cs typeface="Symbol" charset="2"/>
              </a:rPr>
              <a:t>D</a:t>
            </a:r>
            <a:r>
              <a:rPr lang="en-US" sz="1800" dirty="0" smtClean="0"/>
              <a:t>) break superconducting Cooper electron pairs into individual electrons or ``</a:t>
            </a:r>
            <a:r>
              <a:rPr lang="en-US" sz="1800" dirty="0" err="1" smtClean="0"/>
              <a:t>quasiparticles</a:t>
            </a:r>
            <a:r>
              <a:rPr lang="en-US" sz="1800" dirty="0" smtClean="0"/>
              <a:t>’’</a:t>
            </a:r>
          </a:p>
          <a:p>
            <a:pPr lvl="1"/>
            <a:r>
              <a:rPr lang="en-US" sz="1400" dirty="0" smtClean="0"/>
              <a:t>Photon energy is not converted to heat immediately as in a bolometer</a:t>
            </a:r>
          </a:p>
          <a:p>
            <a:pPr lvl="1"/>
            <a:r>
              <a:rPr lang="en-US" sz="1400" dirty="0" err="1" smtClean="0"/>
              <a:t>Quasiparticles</a:t>
            </a:r>
            <a:r>
              <a:rPr lang="en-US" sz="1400" dirty="0" smtClean="0"/>
              <a:t> rapidly relax to gap edge via phonon emission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2"/>
          <a:srcRect l="1335" t="-2" r="53068" b="48138"/>
          <a:stretch/>
        </p:blipFill>
        <p:spPr bwMode="auto">
          <a:xfrm>
            <a:off x="504360" y="3199180"/>
            <a:ext cx="3048000" cy="3229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 descr="fig17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465" y="2590800"/>
            <a:ext cx="5122235" cy="3581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08629" y="6062246"/>
            <a:ext cx="17353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</a:rPr>
              <a:t>Barends</a:t>
            </a:r>
            <a:r>
              <a:rPr lang="en-US" sz="1600" dirty="0" smtClean="0">
                <a:solidFill>
                  <a:srgbClr val="000000"/>
                </a:solidFill>
              </a:rPr>
              <a:t> et al 2010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1" name="Content Placeholder 4"/>
          <p:cNvSpPr txBox="1">
            <a:spLocks/>
          </p:cNvSpPr>
          <p:nvPr/>
        </p:nvSpPr>
        <p:spPr>
          <a:xfrm>
            <a:off x="4343400" y="1248826"/>
            <a:ext cx="4343400" cy="1676400"/>
          </a:xfrm>
          <a:prstGeom prst="rect">
            <a:avLst/>
          </a:prstGeom>
        </p:spPr>
        <p:txBody>
          <a:bodyPr vert="horz" numCol="1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 smtClean="0">
                <a:solidFill>
                  <a:srgbClr val="000000"/>
                </a:solidFill>
              </a:rPr>
              <a:t>Quasiparticles</a:t>
            </a:r>
            <a:r>
              <a:rPr lang="en-US" sz="1800" dirty="0" smtClean="0">
                <a:solidFill>
                  <a:srgbClr val="000000"/>
                </a:solidFill>
              </a:rPr>
              <a:t> subsequently recombine on timescale </a:t>
            </a:r>
            <a:r>
              <a:rPr lang="en-US" sz="18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t</a:t>
            </a:r>
            <a:r>
              <a:rPr lang="en-US" sz="1800" baseline="-25000" dirty="0" err="1" smtClean="0">
                <a:solidFill>
                  <a:srgbClr val="000000"/>
                </a:solidFill>
              </a:rPr>
              <a:t>qp</a:t>
            </a:r>
            <a:r>
              <a:rPr lang="en-US" sz="1800" dirty="0" smtClean="0">
                <a:solidFill>
                  <a:srgbClr val="000000"/>
                </a:solidFill>
              </a:rPr>
              <a:t> ~ 10-100 </a:t>
            </a:r>
            <a:r>
              <a:rPr lang="en-US" sz="18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en-US" sz="1800" dirty="0" err="1" smtClean="0">
                <a:solidFill>
                  <a:srgbClr val="000000"/>
                </a:solidFill>
              </a:rPr>
              <a:t>s</a:t>
            </a:r>
            <a:r>
              <a:rPr lang="en-US" sz="1800" dirty="0" smtClean="0">
                <a:solidFill>
                  <a:srgbClr val="000000"/>
                </a:solidFill>
              </a:rPr>
              <a:t> by emitting a 2</a:t>
            </a:r>
            <a:r>
              <a:rPr lang="en-US" sz="18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D</a:t>
            </a:r>
            <a:r>
              <a:rPr lang="en-US" sz="1800" dirty="0" smtClean="0">
                <a:solidFill>
                  <a:srgbClr val="000000"/>
                </a:solidFill>
              </a:rPr>
              <a:t> phonon into the substrate</a:t>
            </a:r>
          </a:p>
          <a:p>
            <a:pPr lvl="1"/>
            <a:r>
              <a:rPr lang="en-US" sz="14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t</a:t>
            </a:r>
            <a:r>
              <a:rPr lang="en-US" sz="1400" baseline="-25000" dirty="0" err="1" smtClean="0">
                <a:solidFill>
                  <a:srgbClr val="000000"/>
                </a:solidFill>
              </a:rPr>
              <a:t>qp</a:t>
            </a:r>
            <a:r>
              <a:rPr lang="en-US" sz="1400" dirty="0" smtClean="0">
                <a:solidFill>
                  <a:srgbClr val="000000"/>
                </a:solidFill>
              </a:rPr>
              <a:t> plays role of bolometer thermal time constant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0600" y="3505200"/>
            <a:ext cx="304800" cy="228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495800"/>
            <a:ext cx="1244600" cy="190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25435" y="6172880"/>
            <a:ext cx="49480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Kinetic inductance depends on Cooper pair density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AC resistance depends on </a:t>
            </a:r>
            <a:r>
              <a:rPr lang="en-US" dirty="0" err="1" smtClean="0">
                <a:solidFill>
                  <a:srgbClr val="000000"/>
                </a:solidFill>
              </a:rPr>
              <a:t>quasiparticle</a:t>
            </a:r>
            <a:r>
              <a:rPr lang="en-US" dirty="0" smtClean="0">
                <a:solidFill>
                  <a:srgbClr val="000000"/>
                </a:solidFill>
              </a:rPr>
              <a:t> density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369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0" grpId="0"/>
      <p:bldP spid="11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Frequency multiplexing</a:t>
            </a:r>
            <a:endParaRPr lang="en-US" dirty="0"/>
          </a:p>
        </p:txBody>
      </p:sp>
      <p:pic>
        <p:nvPicPr>
          <p:cNvPr id="4" name="Picture 3" descr="fig1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449"/>
          <a:stretch/>
        </p:blipFill>
        <p:spPr>
          <a:xfrm>
            <a:off x="104376" y="1645137"/>
            <a:ext cx="8710692" cy="332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376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Frequency multiplexing</a:t>
            </a:r>
            <a:br>
              <a:rPr lang="en-GB" dirty="0" smtClean="0">
                <a:solidFill>
                  <a:schemeClr val="bg1"/>
                </a:solidFill>
              </a:rPr>
            </a:br>
            <a:r>
              <a:rPr lang="en-GB" sz="3600" dirty="0" smtClean="0">
                <a:solidFill>
                  <a:schemeClr val="bg1"/>
                </a:solidFill>
              </a:rPr>
              <a:t>(18 x 24 = 432 pixels)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447800"/>
            <a:ext cx="5327650" cy="41846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9610" y="2450068"/>
            <a:ext cx="1003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RF In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87290" y="2611359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RF Out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(to </a:t>
            </a:r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cryo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amp)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500010" y="2751805"/>
            <a:ext cx="404990" cy="448595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6986410" y="2858008"/>
            <a:ext cx="355600" cy="326905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818819" y="5636828"/>
            <a:ext cx="400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F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abrication - Rick Leduc at JPL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8647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FullArrayNoLin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447800"/>
            <a:ext cx="5327650" cy="41846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Frequency multiplexing</a:t>
            </a:r>
            <a:br>
              <a:rPr lang="en-GB" dirty="0">
                <a:solidFill>
                  <a:srgbClr val="000000"/>
                </a:solidFill>
              </a:rPr>
            </a:br>
            <a:r>
              <a:rPr lang="en-GB" sz="3600" dirty="0">
                <a:solidFill>
                  <a:srgbClr val="000000"/>
                </a:solidFill>
              </a:rPr>
              <a:t>(18 x 24 = 432 pixels)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18819" y="5636828"/>
            <a:ext cx="400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F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abrication - Rick Leduc at JPL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9610" y="2450068"/>
            <a:ext cx="1003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RF In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87290" y="2611359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RF Out</a:t>
            </a:r>
          </a:p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(to </a:t>
            </a:r>
            <a:r>
              <a:rPr lang="en-US" dirty="0" err="1" smtClean="0">
                <a:solidFill>
                  <a:srgbClr val="000000"/>
                </a:solidFill>
                <a:latin typeface="Arial"/>
                <a:cs typeface="Arial"/>
              </a:rPr>
              <a:t>cryo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 amp)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500010" y="2751805"/>
            <a:ext cx="404990" cy="448595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986410" y="2858008"/>
            <a:ext cx="355600" cy="326905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0092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6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Frequency sweep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8011" y="5334000"/>
            <a:ext cx="80949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Low readout frequency (200 MHz) enabled by use of </a:t>
            </a:r>
            <a:r>
              <a:rPr lang="en-US" dirty="0" err="1" smtClean="0">
                <a:solidFill>
                  <a:srgbClr val="000000"/>
                </a:solidFill>
              </a:rPr>
              <a:t>TiN</a:t>
            </a:r>
            <a:r>
              <a:rPr lang="en-US" dirty="0" smtClean="0">
                <a:solidFill>
                  <a:srgbClr val="000000"/>
                </a:solidFill>
              </a:rPr>
              <a:t> (large </a:t>
            </a:r>
            <a:r>
              <a:rPr lang="en-US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r</a:t>
            </a:r>
            <a:r>
              <a:rPr lang="en-US" baseline="-25000" dirty="0" err="1" smtClean="0">
                <a:solidFill>
                  <a:srgbClr val="000000"/>
                </a:solidFill>
              </a:rPr>
              <a:t>n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  <a:sym typeface="Wingdings"/>
              </a:rPr>
              <a:t> large </a:t>
            </a:r>
            <a:r>
              <a:rPr lang="en-US" i="1" dirty="0" err="1" smtClean="0">
                <a:solidFill>
                  <a:srgbClr val="000000"/>
                </a:solidFill>
                <a:sym typeface="Wingdings"/>
              </a:rPr>
              <a:t>L</a:t>
            </a:r>
            <a:r>
              <a:rPr lang="en-US" baseline="-25000" dirty="0" err="1" smtClean="0">
                <a:solidFill>
                  <a:srgbClr val="000000"/>
                </a:solidFill>
                <a:sym typeface="Wingdings"/>
              </a:rPr>
              <a:t>k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Resonator frequencies span 185-250 MHz (65 MHz bandwidth or 0.43 octaves)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415/432 resonators deeper than 6 dB (96% yield)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160 kHz average spacing</a:t>
            </a:r>
          </a:p>
        </p:txBody>
      </p:sp>
      <p:pic>
        <p:nvPicPr>
          <p:cNvPr id="11" name="Picture 10" descr="ALD_f_swee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72" y="1295400"/>
            <a:ext cx="7837127" cy="399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479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4F1A1A"/>
                </a:solidFill>
              </a:rPr>
              <a:t>Resonator Q sets mux density</a:t>
            </a:r>
            <a:endParaRPr lang="en-US" dirty="0">
              <a:solidFill>
                <a:srgbClr val="4F1A1A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srgbClr val="4F1A1A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C7FEAA-E758-854D-B6D7-DB84BFF4C28D}" type="slidenum">
              <a:rPr lang="en-US" smtClean="0">
                <a:solidFill>
                  <a:srgbClr val="4F1A1A"/>
                </a:solidFill>
              </a:rPr>
              <a:pPr/>
              <a:t>37</a:t>
            </a:fld>
            <a:endParaRPr lang="en-US" dirty="0">
              <a:solidFill>
                <a:srgbClr val="4F1A1A"/>
              </a:solidFill>
            </a:endParaRPr>
          </a:p>
        </p:txBody>
      </p:sp>
      <p:pic>
        <p:nvPicPr>
          <p:cNvPr id="7" name="Picture 6" descr="Nbad_vs_Q_0005_00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514" y="914400"/>
            <a:ext cx="5215686" cy="417254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8" name="TextBox 7"/>
          <p:cNvSpPr txBox="1"/>
          <p:nvPr/>
        </p:nvSpPr>
        <p:spPr>
          <a:xfrm>
            <a:off x="1295400" y="5031576"/>
            <a:ext cx="714811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4F1A1A"/>
                </a:solidFill>
              </a:rPr>
              <a:t>High </a:t>
            </a:r>
            <a:r>
              <a:rPr lang="en-US" dirty="0" err="1" smtClean="0">
                <a:solidFill>
                  <a:srgbClr val="4F1A1A"/>
                </a:solidFill>
              </a:rPr>
              <a:t>Q</a:t>
            </a:r>
            <a:r>
              <a:rPr lang="en-US" baseline="-25000" dirty="0" err="1" smtClean="0">
                <a:solidFill>
                  <a:srgbClr val="4F1A1A"/>
                </a:solidFill>
              </a:rPr>
              <a:t>r</a:t>
            </a:r>
            <a:r>
              <a:rPr lang="en-US" dirty="0" smtClean="0">
                <a:solidFill>
                  <a:srgbClr val="4F1A1A"/>
                </a:solidFill>
              </a:rPr>
              <a:t> </a:t>
            </a:r>
            <a:r>
              <a:rPr lang="en-US" dirty="0" smtClean="0">
                <a:solidFill>
                  <a:srgbClr val="4F1A1A"/>
                </a:solidFill>
                <a:sym typeface="Wingdings"/>
              </a:rPr>
              <a:t> low collision probability</a:t>
            </a:r>
            <a:endParaRPr lang="en-US" dirty="0" smtClean="0">
              <a:solidFill>
                <a:srgbClr val="4F1A1A"/>
              </a:solidFill>
            </a:endParaRPr>
          </a:p>
          <a:p>
            <a:pPr marL="742950" lvl="1" indent="-285750">
              <a:buFont typeface="Wingdings" charset="2"/>
              <a:buChar char="Ø"/>
            </a:pPr>
            <a:r>
              <a:rPr lang="en-US" dirty="0" smtClean="0">
                <a:solidFill>
                  <a:srgbClr val="4F1A1A"/>
                </a:solidFill>
              </a:rPr>
              <a:t>Do not rely on precise placement of resonator frequencies (</a:t>
            </a:r>
            <a:r>
              <a:rPr lang="en-US" dirty="0" err="1" smtClean="0">
                <a:solidFill>
                  <a:srgbClr val="4F1A1A"/>
                </a:solidFill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>
                <a:solidFill>
                  <a:srgbClr val="4F1A1A"/>
                </a:solidFill>
              </a:rPr>
              <a:t>f</a:t>
            </a:r>
            <a:r>
              <a:rPr lang="en-US" dirty="0">
                <a:solidFill>
                  <a:srgbClr val="4F1A1A"/>
                </a:solidFill>
              </a:rPr>
              <a:t>) </a:t>
            </a:r>
            <a:endParaRPr lang="en-US" dirty="0" smtClean="0">
              <a:solidFill>
                <a:srgbClr val="4F1A1A"/>
              </a:solidFill>
            </a:endParaRPr>
          </a:p>
          <a:p>
            <a:pPr marL="742950" lvl="1" indent="-285750">
              <a:buFont typeface="Wingdings" charset="2"/>
              <a:buChar char="Ø"/>
            </a:pPr>
            <a:r>
              <a:rPr lang="en-US" dirty="0" smtClean="0">
                <a:solidFill>
                  <a:srgbClr val="4F1A1A"/>
                </a:solidFill>
              </a:rPr>
              <a:t>Collision probability independent of </a:t>
            </a:r>
            <a:r>
              <a:rPr lang="en-US" dirty="0" err="1" smtClean="0">
                <a:solidFill>
                  <a:srgbClr val="4F1A1A"/>
                </a:solidFill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>
                <a:solidFill>
                  <a:srgbClr val="4F1A1A"/>
                </a:solidFill>
              </a:rPr>
              <a:t>f</a:t>
            </a:r>
            <a:r>
              <a:rPr lang="en-US" dirty="0" smtClean="0">
                <a:solidFill>
                  <a:srgbClr val="4F1A1A"/>
                </a:solidFill>
              </a:rPr>
              <a:t> for high mux density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4F1A1A"/>
                </a:solidFill>
              </a:rPr>
              <a:t>Need </a:t>
            </a:r>
            <a:r>
              <a:rPr lang="en-US" i="1" dirty="0" err="1" smtClean="0">
                <a:solidFill>
                  <a:srgbClr val="4F1A1A"/>
                </a:solidFill>
              </a:rPr>
              <a:t>Q</a:t>
            </a:r>
            <a:r>
              <a:rPr lang="en-US" baseline="-25000" dirty="0" err="1" smtClean="0">
                <a:solidFill>
                  <a:srgbClr val="4F1A1A"/>
                </a:solidFill>
              </a:rPr>
              <a:t>r</a:t>
            </a:r>
            <a:r>
              <a:rPr lang="en-US" dirty="0" smtClean="0">
                <a:solidFill>
                  <a:srgbClr val="4F1A1A"/>
                </a:solidFill>
              </a:rPr>
              <a:t> ~ 10</a:t>
            </a:r>
            <a:r>
              <a:rPr lang="en-US" baseline="30000" dirty="0" smtClean="0">
                <a:solidFill>
                  <a:srgbClr val="4F1A1A"/>
                </a:solidFill>
              </a:rPr>
              <a:t>5</a:t>
            </a:r>
            <a:r>
              <a:rPr lang="en-US" dirty="0" smtClean="0">
                <a:solidFill>
                  <a:srgbClr val="4F1A1A"/>
                </a:solidFill>
              </a:rPr>
              <a:t> to multiplex 500-1000 pixels/octave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4F1A1A"/>
                </a:solidFill>
              </a:rPr>
              <a:t>Previous slide: 432 pixels / 0.43 octave = 994 pixels/octave @ 96% yield</a:t>
            </a:r>
            <a:endParaRPr lang="en-US" dirty="0">
              <a:solidFill>
                <a:srgbClr val="4F1A1A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67000" y="3886200"/>
            <a:ext cx="1430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F1A1A"/>
                </a:solidFill>
              </a:rPr>
              <a:t>pixels/octave</a:t>
            </a:r>
            <a:endParaRPr lang="en-US" dirty="0">
              <a:solidFill>
                <a:srgbClr val="4F1A1A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22820" y="2667000"/>
            <a:ext cx="1295401" cy="1600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F1A1A"/>
              </a:solidFill>
            </a:endParaRP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400" y="4676114"/>
            <a:ext cx="1346200" cy="457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204665" y="4634243"/>
            <a:ext cx="1510045" cy="5334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F1A1A"/>
              </a:solidFill>
            </a:endParaRPr>
          </a:p>
        </p:txBody>
      </p:sp>
      <p:sp>
        <p:nvSpPr>
          <p:cNvPr id="13" name="Date Placeholder 5"/>
          <p:cNvSpPr>
            <a:spLocks noGrp="1"/>
          </p:cNvSpPr>
          <p:nvPr>
            <p:ph type="dt" sz="half" idx="12"/>
          </p:nvPr>
        </p:nvSpPr>
        <p:spPr>
          <a:xfrm>
            <a:off x="228600" y="6492875"/>
            <a:ext cx="2133600" cy="365125"/>
          </a:xfrm>
        </p:spPr>
        <p:txBody>
          <a:bodyPr/>
          <a:lstStyle/>
          <a:p>
            <a:r>
              <a:rPr lang="en-US" dirty="0" smtClean="0">
                <a:solidFill>
                  <a:srgbClr val="4F1A1A"/>
                </a:solidFill>
              </a:rPr>
              <a:t>26</a:t>
            </a:r>
            <a:r>
              <a:rPr lang="en-US" baseline="30000" dirty="0" smtClean="0">
                <a:solidFill>
                  <a:srgbClr val="4F1A1A"/>
                </a:solidFill>
              </a:rPr>
              <a:t>th</a:t>
            </a:r>
            <a:r>
              <a:rPr lang="en-US" dirty="0" smtClean="0">
                <a:solidFill>
                  <a:srgbClr val="4F1A1A"/>
                </a:solidFill>
              </a:rPr>
              <a:t> September 2013</a:t>
            </a:r>
            <a:endParaRPr lang="en-US" dirty="0">
              <a:solidFill>
                <a:srgbClr val="4F1A1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501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MAKO: a prototype camera</a:t>
            </a:r>
            <a:br>
              <a:rPr lang="en-US" dirty="0" smtClean="0"/>
            </a:br>
            <a:r>
              <a:rPr lang="en-US" sz="1800" dirty="0" smtClean="0"/>
              <a:t>(Swenson et al, SPIE Proc., 2012)</a:t>
            </a:r>
            <a:endParaRPr lang="en-US" dirty="0"/>
          </a:p>
        </p:txBody>
      </p:sp>
      <p:pic>
        <p:nvPicPr>
          <p:cNvPr id="6" name="Picture 2" descr="C:\Users\Loren\Work\Presentations\2012\20120917MakoMeetingBBResponse\makoFocalPla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549" y="2930534"/>
            <a:ext cx="4572000" cy="3425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Loren\Work\Presentations\2012\20120917MakoMeetingBBResponse\makoFocalPlane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0" r="5460"/>
          <a:stretch/>
        </p:blipFill>
        <p:spPr bwMode="auto">
          <a:xfrm>
            <a:off x="5437929" y="1271437"/>
            <a:ext cx="2438711" cy="210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Loren\Work\Presentations\2012\20120917MakoMeetingBBResponse\makoLab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36" t="1" r="-7" b="11257"/>
          <a:stretch/>
        </p:blipFill>
        <p:spPr bwMode="auto">
          <a:xfrm>
            <a:off x="0" y="1292258"/>
            <a:ext cx="4427031" cy="506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660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Loren\Work\Presentations\2013\20130513 - SWCam Meeting\makoImages\CSO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371600"/>
            <a:ext cx="5885612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MAKO goes to the CSO</a:t>
            </a: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11" name="Picture 2" descr="C:\Users\Loren\Work\Presentations\2013\20130513 - SWCam Meeting\makoWinc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2120152" cy="282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9984" y="6039924"/>
            <a:ext cx="4460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CSO: a 10.4m Leighton dish on Mauna Kea, HI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390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Resonator geometries</a:t>
            </a:r>
            <a:endParaRPr lang="en-US" dirty="0"/>
          </a:p>
        </p:txBody>
      </p:sp>
      <p:pic>
        <p:nvPicPr>
          <p:cNvPr id="4" name="Picture 3" descr="fig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521" y="1243014"/>
            <a:ext cx="6694714" cy="55346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3646" y="1548953"/>
            <a:ext cx="979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F1A1A"/>
                </a:solidFill>
              </a:rPr>
              <a:t>Readout</a:t>
            </a:r>
          </a:p>
          <a:p>
            <a:r>
              <a:rPr lang="en-US" dirty="0" smtClean="0">
                <a:solidFill>
                  <a:srgbClr val="4F1A1A"/>
                </a:solidFill>
              </a:rPr>
              <a:t>line</a:t>
            </a:r>
            <a:endParaRPr lang="en-US" dirty="0">
              <a:solidFill>
                <a:srgbClr val="4F1A1A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570" y="3149376"/>
            <a:ext cx="1544012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F1A1A"/>
                </a:solidFill>
              </a:rPr>
              <a:t>Coplanar</a:t>
            </a:r>
          </a:p>
          <a:p>
            <a:r>
              <a:rPr lang="en-US" dirty="0" smtClean="0">
                <a:solidFill>
                  <a:srgbClr val="4F1A1A"/>
                </a:solidFill>
              </a:rPr>
              <a:t>Waveguide</a:t>
            </a:r>
          </a:p>
          <a:p>
            <a:r>
              <a:rPr lang="en-US" dirty="0" smtClean="0">
                <a:solidFill>
                  <a:srgbClr val="4F1A1A"/>
                </a:solidFill>
              </a:rPr>
              <a:t>(CPW)</a:t>
            </a:r>
          </a:p>
          <a:p>
            <a:endParaRPr lang="en-US" dirty="0">
              <a:solidFill>
                <a:srgbClr val="4F1A1A"/>
              </a:solidFill>
            </a:endParaRPr>
          </a:p>
          <a:p>
            <a:r>
              <a:rPr lang="en-US" dirty="0" smtClean="0">
                <a:solidFill>
                  <a:srgbClr val="4F1A1A"/>
                </a:solidFill>
              </a:rPr>
              <a:t>Transmission-</a:t>
            </a:r>
          </a:p>
          <a:p>
            <a:r>
              <a:rPr lang="en-US" dirty="0" smtClean="0">
                <a:solidFill>
                  <a:srgbClr val="4F1A1A"/>
                </a:solidFill>
              </a:rPr>
              <a:t>Line resonator</a:t>
            </a:r>
            <a:endParaRPr lang="en-US" dirty="0">
              <a:solidFill>
                <a:srgbClr val="4F1A1A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943427" y="1868714"/>
            <a:ext cx="500094" cy="362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359465" y="6167364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F1A1A"/>
                </a:solidFill>
              </a:rPr>
              <a:t>Lumped-element</a:t>
            </a:r>
          </a:p>
          <a:p>
            <a:r>
              <a:rPr lang="en-US" dirty="0" smtClean="0">
                <a:solidFill>
                  <a:srgbClr val="4F1A1A"/>
                </a:solidFill>
              </a:rPr>
              <a:t>resonator</a:t>
            </a:r>
            <a:endParaRPr lang="en-US" dirty="0">
              <a:solidFill>
                <a:srgbClr val="4F1A1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6904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>
                <a:solidFill>
                  <a:srgbClr val="000000"/>
                </a:solidFill>
              </a:rPr>
              <a:t>MAKO goes to the CSO</a:t>
            </a: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10" name="Picture 2" descr="C:\Users\Loren\Work\Presentations\2013\20130701 - LTD\G34.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52599"/>
            <a:ext cx="3505200" cy="370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6800" y="554112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G34.3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1" name="Picture 10" descr="C:\Users\Loren\Work\Presentations\2013\20130513 - SWCam Meeting\SgrB2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752600"/>
            <a:ext cx="3505200" cy="374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410200" y="554112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SgB2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934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GB" sz="4000" dirty="0" smtClean="0"/>
              <a:t>Multichannel Digital Readout</a:t>
            </a:r>
            <a:endParaRPr lang="en-GB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143000" y="1292350"/>
            <a:ext cx="6705600" cy="2057400"/>
          </a:xfrm>
        </p:spPr>
        <p:txBody>
          <a:bodyPr/>
          <a:lstStyle/>
          <a:p>
            <a:r>
              <a:rPr lang="en-GB" sz="1800" dirty="0" smtClean="0"/>
              <a:t>FPGA implements digital </a:t>
            </a:r>
            <a:r>
              <a:rPr lang="en-GB" sz="1800" dirty="0" err="1" smtClean="0"/>
              <a:t>channelizer</a:t>
            </a:r>
            <a:r>
              <a:rPr lang="en-GB" sz="1800" dirty="0" smtClean="0"/>
              <a:t> for readout tone separation</a:t>
            </a:r>
          </a:p>
          <a:p>
            <a:r>
              <a:rPr lang="en-GB" sz="1800" dirty="0" smtClean="0"/>
              <a:t>Microwave (GHz) readout requires up/down frequency conversion</a:t>
            </a:r>
          </a:p>
          <a:p>
            <a:r>
              <a:rPr lang="en-GB" sz="1800" dirty="0" smtClean="0"/>
              <a:t>RF readout (&lt; 500 MHz) allows ``direct drive’’ with ADC/DAC</a:t>
            </a:r>
          </a:p>
          <a:p>
            <a:pPr lvl="1"/>
            <a:r>
              <a:rPr lang="en-GB" sz="1600" dirty="0" smtClean="0"/>
              <a:t>Reduces readout bandwidth, complexity, and cost</a:t>
            </a:r>
          </a:p>
          <a:p>
            <a:pPr lvl="1"/>
            <a:r>
              <a:rPr lang="en-GB" sz="1600" dirty="0" smtClean="0"/>
              <a:t>Converters are typically 12-bit, 500 MSPS (ADC &lt; $200 </a:t>
            </a:r>
            <a:r>
              <a:rPr lang="en-GB" sz="1600" dirty="0" err="1" smtClean="0"/>
              <a:t>ea</a:t>
            </a:r>
            <a:r>
              <a:rPr lang="en-GB" sz="1600" dirty="0" smtClean="0"/>
              <a:t>)</a:t>
            </a:r>
          </a:p>
          <a:p>
            <a:pPr lvl="1"/>
            <a:r>
              <a:rPr lang="en-GB" sz="1600" b="1" dirty="0" smtClean="0"/>
              <a:t>Use frequency readout</a:t>
            </a:r>
            <a:r>
              <a:rPr lang="en-GB" sz="1600" dirty="0" smtClean="0"/>
              <a:t> since</a:t>
            </a:r>
          </a:p>
        </p:txBody>
      </p:sp>
      <p:pic>
        <p:nvPicPr>
          <p:cNvPr id="9" name="Picture 2" descr="C:\Users\Loren\Work\Presentations\2013\20130701 - LTD\readoutAnal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307825"/>
            <a:ext cx="4191000" cy="331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 rot="16200000">
            <a:off x="879900" y="3394502"/>
            <a:ext cx="1981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Microwave readout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1140768" y="5241611"/>
            <a:ext cx="1828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RF readout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4876800" y="6172200"/>
            <a:ext cx="2209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L. Swenson, LTD-15 2013</a:t>
            </a:r>
            <a:endParaRPr lang="en-US" sz="1200" dirty="0"/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935" y="2920470"/>
            <a:ext cx="25654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761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Readout Electronics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068" y="1259421"/>
            <a:ext cx="5650729" cy="2070834"/>
          </a:xfrm>
        </p:spPr>
        <p:txBody>
          <a:bodyPr>
            <a:normAutofit fontScale="70000" lnSpcReduction="20000"/>
          </a:bodyPr>
          <a:lstStyle/>
          <a:p>
            <a:r>
              <a:rPr lang="en-US" sz="2800" dirty="0" smtClean="0"/>
              <a:t>Use fast DAC to generate </a:t>
            </a:r>
            <a:r>
              <a:rPr lang="en-US" sz="2800" dirty="0" err="1" smtClean="0"/>
              <a:t>multifrequency</a:t>
            </a:r>
            <a:r>
              <a:rPr lang="en-US" sz="2800" dirty="0" smtClean="0"/>
              <a:t> readout signal, send to cryostat</a:t>
            </a:r>
          </a:p>
          <a:p>
            <a:r>
              <a:rPr lang="en-US" sz="2800" dirty="0" smtClean="0"/>
              <a:t>Digitize returning signal (200-500 MSPS)</a:t>
            </a:r>
          </a:p>
          <a:p>
            <a:r>
              <a:rPr lang="en-US" sz="2800" dirty="0" smtClean="0"/>
              <a:t>Perform FFT in real time (FPGA/GPU)</a:t>
            </a:r>
          </a:p>
          <a:p>
            <a:r>
              <a:rPr lang="en-US" sz="2800" dirty="0" smtClean="0"/>
              <a:t>Select FFT channels corresponding to readout carriers</a:t>
            </a:r>
          </a:p>
          <a:p>
            <a:r>
              <a:rPr lang="en-US" sz="2800" dirty="0" smtClean="0"/>
              <a:t>Stream to disk</a:t>
            </a:r>
            <a:endParaRPr lang="en-US" sz="2400" dirty="0"/>
          </a:p>
        </p:txBody>
      </p:sp>
      <p:pic>
        <p:nvPicPr>
          <p:cNvPr id="4" name="Picture 3" descr="ROACH_pic.tif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371350"/>
            <a:ext cx="4102143" cy="3076607"/>
          </a:xfrm>
          <a:prstGeom prst="rect">
            <a:avLst/>
          </a:prstGeom>
        </p:spPr>
      </p:pic>
      <p:pic>
        <p:nvPicPr>
          <p:cNvPr id="5" name="Picture 4" descr="supermicr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138" y="3384457"/>
            <a:ext cx="3670662" cy="308881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884797" y="3457532"/>
            <a:ext cx="3259203" cy="8827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8303900" y="4135711"/>
            <a:ext cx="0" cy="836436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P78650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797" y="1259421"/>
            <a:ext cx="2040164" cy="2709071"/>
          </a:xfrm>
          <a:prstGeom prst="rect">
            <a:avLst/>
          </a:prstGeom>
        </p:spPr>
      </p:pic>
      <p:pic>
        <p:nvPicPr>
          <p:cNvPr id="7" name="Picture 6" descr="nivdia_tesl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969" y="3340412"/>
            <a:ext cx="2391031" cy="1501446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6816198" y="3474693"/>
            <a:ext cx="0" cy="1384326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94510" y="5910067"/>
            <a:ext cx="2903710" cy="369332"/>
          </a:xfrm>
          <a:prstGeom prst="rect">
            <a:avLst/>
          </a:prstGeom>
          <a:solidFill>
            <a:schemeClr val="tx1">
              <a:alpha val="34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ROACH 2 + custom ADC, DAC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50703" y="5557896"/>
            <a:ext cx="3300904" cy="369332"/>
          </a:xfrm>
          <a:prstGeom prst="rect">
            <a:avLst/>
          </a:prstGeom>
          <a:solidFill>
            <a:schemeClr val="tx1">
              <a:alpha val="28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1U server + GPU + </a:t>
            </a:r>
            <a:r>
              <a:rPr lang="en-US" dirty="0" err="1" smtClean="0">
                <a:solidFill>
                  <a:schemeClr val="bg1"/>
                </a:solidFill>
              </a:rPr>
              <a:t>PCIe</a:t>
            </a:r>
            <a:r>
              <a:rPr lang="en-US" dirty="0" smtClean="0">
                <a:solidFill>
                  <a:schemeClr val="bg1"/>
                </a:solidFill>
              </a:rPr>
              <a:t> ADC/DAC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Photonics Conference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68F39-3B47-0545-8E7C-DCC27726AE85}" type="datetime1">
              <a:rPr lang="en-US" smtClean="0"/>
              <a:pPr/>
              <a:t>8/25/15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2061E-3D61-9945-B43C-FC74D3097924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294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Readout Electronics</a:t>
            </a: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8" name="Picture 2" descr="C:\Users\Loren\Work\Presentations\2013\20130513 - SWCam Meeting\electronicsRa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792069"/>
            <a:ext cx="3922934" cy="3474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0" y="1277034"/>
            <a:ext cx="4327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10 MHz rubidium standard  &amp; 1 PPS Signal (from GPS antenna)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209800" y="1792069"/>
            <a:ext cx="1828800" cy="990600"/>
          </a:xfrm>
          <a:prstGeom prst="straightConnector1">
            <a:avLst/>
          </a:prstGeom>
          <a:ln>
            <a:solidFill>
              <a:srgbClr val="92D05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620000" y="1600200"/>
            <a:ext cx="757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Amp Bias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6019801" y="1981200"/>
            <a:ext cx="1447799" cy="953869"/>
          </a:xfrm>
          <a:prstGeom prst="straightConnector1">
            <a:avLst/>
          </a:prstGeom>
          <a:ln>
            <a:solidFill>
              <a:srgbClr val="92D05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2133600" y="4687669"/>
            <a:ext cx="2057400" cy="235510"/>
          </a:xfrm>
          <a:prstGeom prst="straightConnector1">
            <a:avLst/>
          </a:prstGeom>
          <a:ln>
            <a:solidFill>
              <a:srgbClr val="92D05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38200" y="4687669"/>
            <a:ext cx="1749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Roach Clock (500 MSPS)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2000" y="3697069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ROACH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447800" y="4001869"/>
            <a:ext cx="2971800" cy="0"/>
          </a:xfrm>
          <a:prstGeom prst="straightConnector1">
            <a:avLst/>
          </a:prstGeom>
          <a:ln>
            <a:solidFill>
              <a:srgbClr val="92D05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04800" y="5562600"/>
            <a:ext cx="838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10 MHz standard, Clock, and Amp bias can be shared by multiple ROACH readouts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1 ROACH can handle 2 readout lines, up to 4000 detectors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MAKO/ROACH firmware developed by Ryan Monroe, CIT/JPL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008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r>
              <a:rPr lang="en-US" dirty="0" smtClean="0"/>
              <a:t>KID/MKID projects</a:t>
            </a:r>
            <a:endParaRPr lang="en-US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517275174"/>
              </p:ext>
            </p:extLst>
          </p:nvPr>
        </p:nvGraphicFramePr>
        <p:xfrm>
          <a:off x="457200" y="1295400"/>
          <a:ext cx="8229600" cy="51396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1800"/>
                <a:gridCol w="1676400"/>
                <a:gridCol w="3581400"/>
              </a:tblGrid>
              <a:tr h="38886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INSTITUTIONS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PROJECT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DESCRIPTION</a:t>
                      </a:r>
                      <a:endParaRPr lang="en-US" sz="1200" dirty="0"/>
                    </a:p>
                  </a:txBody>
                  <a:tcPr/>
                </a:tc>
              </a:tr>
              <a:tr h="3888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/>
                        <a:t>MPIfR</a:t>
                      </a:r>
                      <a:r>
                        <a:rPr lang="en-US" sz="1200" dirty="0" smtClean="0"/>
                        <a:t> Bonn, SRON,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TU Delft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A-MKID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 </a:t>
                      </a:r>
                      <a:r>
                        <a:rPr lang="en-US" sz="1200" dirty="0" err="1" smtClean="0"/>
                        <a:t>kpixel</a:t>
                      </a:r>
                      <a:r>
                        <a:rPr lang="en-US" sz="1200" dirty="0" smtClean="0"/>
                        <a:t> </a:t>
                      </a:r>
                      <a:r>
                        <a:rPr lang="en-US" sz="1200" dirty="0" err="1" smtClean="0"/>
                        <a:t>submm</a:t>
                      </a:r>
                      <a:r>
                        <a:rPr lang="en-US" sz="1200" dirty="0" smtClean="0"/>
                        <a:t> camera for APEX (R. </a:t>
                      </a:r>
                      <a:r>
                        <a:rPr lang="en-US" sz="1200" dirty="0" err="1" smtClean="0"/>
                        <a:t>Gusten</a:t>
                      </a:r>
                      <a:r>
                        <a:rPr lang="en-US" sz="1200" dirty="0" smtClean="0"/>
                        <a:t>)</a:t>
                      </a:r>
                      <a:endParaRPr lang="en-US" sz="1200" dirty="0"/>
                    </a:p>
                  </a:txBody>
                  <a:tcPr/>
                </a:tc>
              </a:tr>
              <a:tr h="38886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IRAM, Neel</a:t>
                      </a:r>
                      <a:r>
                        <a:rPr lang="en-US" sz="1200" baseline="0" dirty="0" smtClean="0"/>
                        <a:t> Institute, Cardiff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NIKA2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 </a:t>
                      </a:r>
                      <a:r>
                        <a:rPr lang="en-US" sz="1200" dirty="0" err="1" smtClean="0"/>
                        <a:t>kpixel</a:t>
                      </a:r>
                      <a:r>
                        <a:rPr lang="en-US" sz="1200" dirty="0" smtClean="0"/>
                        <a:t> mm camera for IRAM 30m (A. </a:t>
                      </a:r>
                      <a:r>
                        <a:rPr lang="en-US" sz="1200" dirty="0" err="1" smtClean="0"/>
                        <a:t>Monfardini</a:t>
                      </a:r>
                      <a:r>
                        <a:rPr lang="en-US" sz="1200" dirty="0" smtClean="0"/>
                        <a:t>)</a:t>
                      </a:r>
                      <a:endParaRPr lang="en-US" sz="1200" dirty="0"/>
                    </a:p>
                  </a:txBody>
                  <a:tcPr/>
                </a:tc>
              </a:tr>
              <a:tr h="38886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UCSB, JPL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ARCONS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 </a:t>
                      </a:r>
                      <a:r>
                        <a:rPr lang="en-US" sz="1200" dirty="0" err="1" smtClean="0"/>
                        <a:t>kpixel</a:t>
                      </a:r>
                      <a:r>
                        <a:rPr lang="en-US" sz="1200" dirty="0" smtClean="0"/>
                        <a:t> optical camera for Palomar (B. </a:t>
                      </a:r>
                      <a:r>
                        <a:rPr lang="en-US" sz="1200" dirty="0" err="1" smtClean="0"/>
                        <a:t>Mazin</a:t>
                      </a:r>
                      <a:r>
                        <a:rPr lang="en-US" sz="1200" dirty="0" smtClean="0"/>
                        <a:t>) </a:t>
                      </a:r>
                      <a:endParaRPr lang="en-US" sz="1200" dirty="0"/>
                    </a:p>
                  </a:txBody>
                  <a:tcPr/>
                </a:tc>
              </a:tr>
              <a:tr h="44369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Penn, NIST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BLAST upgrade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1000 pixel, dual-pol focal</a:t>
                      </a:r>
                      <a:r>
                        <a:rPr lang="en-US" sz="1200" baseline="0" dirty="0" smtClean="0"/>
                        <a:t> plane for balloon-borne far-IR </a:t>
                      </a:r>
                      <a:r>
                        <a:rPr lang="en-US" sz="1200" baseline="0" dirty="0" err="1" smtClean="0"/>
                        <a:t>polarimetry</a:t>
                      </a:r>
                      <a:r>
                        <a:rPr lang="en-US" sz="1200" baseline="0" dirty="0" smtClean="0"/>
                        <a:t>. PI: M. Devlin</a:t>
                      </a:r>
                      <a:endParaRPr lang="en-US" sz="1200" dirty="0"/>
                    </a:p>
                  </a:txBody>
                  <a:tcPr/>
                </a:tc>
              </a:tr>
              <a:tr h="71787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Cardiff, 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SRON, TU Delft, Neel Institute Grenoble, Centro de </a:t>
                      </a:r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Astrobiologia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(Spain), </a:t>
                      </a:r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AimValley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QMC Instruments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/>
                        <a:t>spaceKIDS</a:t>
                      </a:r>
                      <a:endParaRPr lang="en-US" sz="12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http://www.spacekids.eu/</a:t>
                      </a:r>
                      <a:endParaRPr lang="en-US" sz="105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EU FP7 project. Development of MKID arrays for space applications. PI: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Matt Griffin</a:t>
                      </a:r>
                      <a:endParaRPr lang="en-US" sz="1200" dirty="0"/>
                    </a:p>
                  </a:txBody>
                  <a:tcPr/>
                </a:tc>
              </a:tr>
              <a:tr h="38886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Argonne National Lab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3"/>
                        </a:rPr>
                        <a:t>http://www.aps.anl.gov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Detectors for use with ALS synchrotron</a:t>
                      </a:r>
                    </a:p>
                  </a:txBody>
                  <a:tcPr/>
                </a:tc>
              </a:tr>
              <a:tr h="541461"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Fermilab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hlinkClick r:id="rId4"/>
                        </a:rPr>
                        <a:t>http://www.fnal.gov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 </a:t>
                      </a:r>
                      <a:r>
                        <a:rPr lang="en-US" sz="1200" dirty="0" err="1" smtClean="0"/>
                        <a:t>kpixel</a:t>
                      </a:r>
                      <a:r>
                        <a:rPr lang="en-US" sz="1200" dirty="0" smtClean="0"/>
                        <a:t> optical MKID camera for Dark Energy</a:t>
                      </a:r>
                      <a:endParaRPr lang="en-US" sz="1200" dirty="0"/>
                    </a:p>
                  </a:txBody>
                  <a:tcPr/>
                </a:tc>
              </a:tr>
              <a:tr h="388862">
                <a:tc>
                  <a:txBody>
                    <a:bodyPr/>
                    <a:lstStyle/>
                    <a:p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NAOJ, U. Tokyo, U. Tsukuba, U. Saitama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hlinkClick r:id="rId5"/>
                        </a:rPr>
                        <a:t>http://atc.mtk.nao.ac.jp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CMB </a:t>
                      </a:r>
                      <a:r>
                        <a:rPr lang="en-US" sz="1200" baseline="0" dirty="0" err="1" smtClean="0"/>
                        <a:t>polarimetry</a:t>
                      </a:r>
                      <a:r>
                        <a:rPr lang="en-US" sz="1200" baseline="0" dirty="0" smtClean="0"/>
                        <a:t>: </a:t>
                      </a:r>
                      <a:r>
                        <a:rPr lang="en-US" sz="1200" baseline="0" dirty="0" err="1" smtClean="0"/>
                        <a:t>GroundBIRD</a:t>
                      </a:r>
                      <a:r>
                        <a:rPr lang="en-US" sz="1200" baseline="0" dirty="0" smtClean="0"/>
                        <a:t>, LITEBIRD</a:t>
                      </a:r>
                      <a:endParaRPr lang="en-US" sz="1200" dirty="0"/>
                    </a:p>
                  </a:txBody>
                  <a:tcPr/>
                </a:tc>
              </a:tr>
              <a:tr h="680335">
                <a:tc>
                  <a:txBody>
                    <a:bodyPr/>
                    <a:lstStyle/>
                    <a:p>
                      <a:r>
                        <a:rPr lang="en-US" sz="1200" i="1" dirty="0" smtClean="0"/>
                        <a:t>Columbia</a:t>
                      </a:r>
                      <a:r>
                        <a:rPr lang="en-US" sz="1200" i="1" baseline="0" dirty="0" smtClean="0"/>
                        <a:t> U.</a:t>
                      </a:r>
                      <a:endParaRPr lang="en-US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i="1" dirty="0" smtClean="0"/>
                        <a:t>SKIP </a:t>
                      </a:r>
                      <a:r>
                        <a:rPr lang="en-US" sz="1400" i="1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6"/>
                        </a:rPr>
                        <a:t>http://arxiv.org/abs/1308.0235</a:t>
                      </a:r>
                      <a:endParaRPr lang="en-US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i="1" dirty="0" smtClean="0"/>
                        <a:t>Balloon-borne CMB </a:t>
                      </a:r>
                      <a:r>
                        <a:rPr lang="en-US" sz="1200" i="1" dirty="0" err="1" smtClean="0"/>
                        <a:t>polarimetry</a:t>
                      </a:r>
                      <a:r>
                        <a:rPr lang="en-US" sz="1200" i="1" dirty="0" smtClean="0"/>
                        <a:t>. PI: A. Miller</a:t>
                      </a:r>
                      <a:endParaRPr lang="en-US" sz="1200" i="1" dirty="0"/>
                    </a:p>
                  </a:txBody>
                  <a:tcPr/>
                </a:tc>
              </a:tr>
              <a:tr h="388862">
                <a:tc>
                  <a:txBody>
                    <a:bodyPr/>
                    <a:lstStyle/>
                    <a:p>
                      <a:r>
                        <a:rPr lang="en-US" sz="1200" i="1" dirty="0" smtClean="0"/>
                        <a:t>Penn, JPL</a:t>
                      </a:r>
                      <a:endParaRPr lang="en-US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i="1" dirty="0" err="1" smtClean="0"/>
                        <a:t>ICarIS</a:t>
                      </a:r>
                      <a:endParaRPr lang="en-US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i="1" dirty="0" smtClean="0"/>
                        <a:t>Balloon-borne far-IR spectroscopy. PI: J. Aguirre</a:t>
                      </a:r>
                      <a:endParaRPr lang="en-US" sz="1200" i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4582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TiN</a:t>
            </a:r>
            <a:r>
              <a:rPr lang="en-US" dirty="0" smtClean="0"/>
              <a:t> MKIDs for energy-resolved single photon imaging</a:t>
            </a:r>
            <a:endParaRPr lang="en-US" dirty="0"/>
          </a:p>
        </p:txBody>
      </p:sp>
      <p:pic>
        <p:nvPicPr>
          <p:cNvPr id="4" name="Picture 3" descr="Palomar_wTEX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1186"/>
            <a:ext cx="4171219" cy="5606814"/>
          </a:xfrm>
          <a:prstGeom prst="rect">
            <a:avLst/>
          </a:prstGeom>
        </p:spPr>
      </p:pic>
      <p:pic>
        <p:nvPicPr>
          <p:cNvPr id="6" name="Picture 5" descr="Hand_Mazin_Natur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420" y="1256797"/>
            <a:ext cx="4502928" cy="56012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37303" y="5988622"/>
            <a:ext cx="9940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B. </a:t>
            </a:r>
            <a:r>
              <a:rPr lang="en-US" dirty="0" err="1" smtClean="0">
                <a:solidFill>
                  <a:srgbClr val="000000"/>
                </a:solidFill>
              </a:rPr>
              <a:t>Mazin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UCSB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196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F1A1A"/>
                </a:solidFill>
              </a:rPr>
              <a:t>ARCONS MKIDs</a:t>
            </a:r>
            <a:endParaRPr lang="en-US" dirty="0">
              <a:solidFill>
                <a:srgbClr val="4F1A1A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413" y="1600063"/>
            <a:ext cx="3921138" cy="5242198"/>
          </a:xfrm>
        </p:spPr>
        <p:txBody>
          <a:bodyPr/>
          <a:lstStyle/>
          <a:p>
            <a:r>
              <a:rPr lang="en-US" dirty="0" smtClean="0">
                <a:solidFill>
                  <a:srgbClr val="4F1A1A"/>
                </a:solidFill>
              </a:rPr>
              <a:t>2024 (44x46) pixel array</a:t>
            </a:r>
          </a:p>
          <a:p>
            <a:r>
              <a:rPr lang="en-US" dirty="0">
                <a:solidFill>
                  <a:srgbClr val="4F1A1A"/>
                </a:solidFill>
              </a:rPr>
              <a:t>222 micron pixel </a:t>
            </a:r>
            <a:r>
              <a:rPr lang="en-US" dirty="0" smtClean="0">
                <a:solidFill>
                  <a:srgbClr val="4F1A1A"/>
                </a:solidFill>
              </a:rPr>
              <a:t>pitch</a:t>
            </a:r>
          </a:p>
          <a:p>
            <a:r>
              <a:rPr lang="en-US" dirty="0" smtClean="0">
                <a:solidFill>
                  <a:srgbClr val="4F1A1A"/>
                </a:solidFill>
              </a:rPr>
              <a:t>2 </a:t>
            </a:r>
            <a:r>
              <a:rPr lang="en-US" dirty="0" err="1" smtClean="0">
                <a:solidFill>
                  <a:srgbClr val="4F1A1A"/>
                </a:solidFill>
              </a:rPr>
              <a:t>feedlines</a:t>
            </a:r>
            <a:endParaRPr lang="en-US" dirty="0" smtClean="0">
              <a:solidFill>
                <a:srgbClr val="4F1A1A"/>
              </a:solidFill>
            </a:endParaRPr>
          </a:p>
          <a:p>
            <a:r>
              <a:rPr lang="en-US" dirty="0" smtClean="0">
                <a:solidFill>
                  <a:srgbClr val="4F1A1A"/>
                </a:solidFill>
              </a:rPr>
              <a:t>2 MHz resonator spacing</a:t>
            </a:r>
          </a:p>
          <a:p>
            <a:r>
              <a:rPr lang="en-US" dirty="0" smtClean="0">
                <a:solidFill>
                  <a:srgbClr val="4F1A1A"/>
                </a:solidFill>
              </a:rPr>
              <a:t>~92% resonator yield</a:t>
            </a:r>
          </a:p>
          <a:p>
            <a:r>
              <a:rPr lang="en-US" dirty="0" smtClean="0">
                <a:solidFill>
                  <a:srgbClr val="4F1A1A"/>
                </a:solidFill>
              </a:rPr>
              <a:t>~70% “good” pixel yield</a:t>
            </a:r>
          </a:p>
          <a:p>
            <a:pPr lvl="1"/>
            <a:r>
              <a:rPr lang="en-US" dirty="0" smtClean="0">
                <a:solidFill>
                  <a:srgbClr val="4F1A1A"/>
                </a:solidFill>
              </a:rPr>
              <a:t>Frequency collisions dominate yield!</a:t>
            </a:r>
          </a:p>
          <a:p>
            <a:pPr lvl="1"/>
            <a:r>
              <a:rPr lang="en-US" dirty="0" smtClean="0">
                <a:solidFill>
                  <a:srgbClr val="4F1A1A"/>
                </a:solidFill>
              </a:rPr>
              <a:t>More uniform </a:t>
            </a:r>
            <a:r>
              <a:rPr lang="en-US" dirty="0" err="1" smtClean="0">
                <a:solidFill>
                  <a:srgbClr val="4F1A1A"/>
                </a:solidFill>
              </a:rPr>
              <a:t>TiN</a:t>
            </a:r>
            <a:r>
              <a:rPr lang="en-US" dirty="0" smtClean="0">
                <a:solidFill>
                  <a:srgbClr val="4F1A1A"/>
                </a:solidFill>
              </a:rPr>
              <a:t> (multilayer, ALD, new materials) should significantly improve yield</a:t>
            </a:r>
          </a:p>
          <a:p>
            <a:r>
              <a:rPr lang="en-US" dirty="0" smtClean="0">
                <a:solidFill>
                  <a:srgbClr val="4F1A1A"/>
                </a:solidFill>
              </a:rPr>
              <a:t>110 </a:t>
            </a:r>
            <a:r>
              <a:rPr lang="en-US" dirty="0" err="1" smtClean="0">
                <a:solidFill>
                  <a:srgbClr val="4F1A1A"/>
                </a:solidFill>
              </a:rPr>
              <a:t>mK</a:t>
            </a:r>
            <a:r>
              <a:rPr lang="en-US" dirty="0" smtClean="0">
                <a:solidFill>
                  <a:srgbClr val="4F1A1A"/>
                </a:solidFill>
              </a:rPr>
              <a:t> operating temp.</a:t>
            </a:r>
          </a:p>
        </p:txBody>
      </p:sp>
      <p:pic>
        <p:nvPicPr>
          <p:cNvPr id="9" name="Picture 8" descr="2045pixMKI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8633" y="3434158"/>
            <a:ext cx="4182420" cy="30428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85963" y="6550223"/>
            <a:ext cx="33950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4F1A1A"/>
                </a:solidFill>
              </a:rPr>
              <a:t>Mazin et al. 2012, Optics Express, 20, 2 </a:t>
            </a:r>
          </a:p>
        </p:txBody>
      </p:sp>
      <p:pic>
        <p:nvPicPr>
          <p:cNvPr id="11" name="Picture 10" descr="PalSwa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8143" y="806611"/>
            <a:ext cx="2427856" cy="25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89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668" y="57667"/>
            <a:ext cx="7250709" cy="1143000"/>
          </a:xfrm>
        </p:spPr>
        <p:txBody>
          <a:bodyPr/>
          <a:lstStyle/>
          <a:p>
            <a:r>
              <a:rPr lang="en-US" dirty="0" smtClean="0">
                <a:solidFill>
                  <a:srgbClr val="4F1A1A"/>
                </a:solidFill>
              </a:rPr>
              <a:t>10 </a:t>
            </a:r>
            <a:r>
              <a:rPr lang="en-US" dirty="0" err="1" smtClean="0">
                <a:solidFill>
                  <a:srgbClr val="4F1A1A"/>
                </a:solidFill>
              </a:rPr>
              <a:t>kpix</a:t>
            </a:r>
            <a:r>
              <a:rPr lang="en-US" dirty="0" smtClean="0">
                <a:solidFill>
                  <a:srgbClr val="4F1A1A"/>
                </a:solidFill>
              </a:rPr>
              <a:t> DARKNESS Array</a:t>
            </a:r>
            <a:endParaRPr lang="en-US" dirty="0">
              <a:solidFill>
                <a:srgbClr val="4F1A1A"/>
              </a:solidFill>
            </a:endParaRPr>
          </a:p>
        </p:txBody>
      </p:sp>
      <p:pic>
        <p:nvPicPr>
          <p:cNvPr id="4" name="Picture 3" descr="BRUCE_DSC0399_0201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8153"/>
            <a:ext cx="9144000" cy="5666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6179" y="5389604"/>
            <a:ext cx="4058521" cy="10772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4F1A1A"/>
                </a:solidFill>
              </a:rPr>
              <a:t>Funded to build 3 10-20 </a:t>
            </a:r>
            <a:r>
              <a:rPr lang="en-US" sz="1600" dirty="0" err="1" smtClean="0">
                <a:solidFill>
                  <a:srgbClr val="4F1A1A"/>
                </a:solidFill>
              </a:rPr>
              <a:t>kpix</a:t>
            </a:r>
            <a:r>
              <a:rPr lang="en-US" sz="1600" dirty="0" smtClean="0">
                <a:solidFill>
                  <a:srgbClr val="4F1A1A"/>
                </a:solidFill>
              </a:rPr>
              <a:t> instruments</a:t>
            </a:r>
          </a:p>
          <a:p>
            <a:r>
              <a:rPr lang="en-US" sz="1600" dirty="0">
                <a:solidFill>
                  <a:srgbClr val="4F1A1A"/>
                </a:solidFill>
              </a:rPr>
              <a:t>	</a:t>
            </a:r>
            <a:r>
              <a:rPr lang="en-US" sz="1600" dirty="0" smtClean="0">
                <a:solidFill>
                  <a:srgbClr val="4F1A1A"/>
                </a:solidFill>
              </a:rPr>
              <a:t>DARKNESS for Palomar (NSF): 2016A</a:t>
            </a:r>
          </a:p>
          <a:p>
            <a:r>
              <a:rPr lang="en-US" sz="1600" dirty="0" smtClean="0">
                <a:solidFill>
                  <a:srgbClr val="4F1A1A"/>
                </a:solidFill>
              </a:rPr>
              <a:t>	MEC for Subaru (Japan): 2016B</a:t>
            </a:r>
          </a:p>
          <a:p>
            <a:r>
              <a:rPr lang="en-US" sz="1600" dirty="0">
                <a:solidFill>
                  <a:srgbClr val="4F1A1A"/>
                </a:solidFill>
              </a:rPr>
              <a:t>	</a:t>
            </a:r>
            <a:r>
              <a:rPr lang="en-US" sz="1600" dirty="0" smtClean="0">
                <a:solidFill>
                  <a:srgbClr val="4F1A1A"/>
                </a:solidFill>
              </a:rPr>
              <a:t>PICTURE-C Balloon (NASA): 2019</a:t>
            </a:r>
            <a:endParaRPr lang="en-US" sz="1600" dirty="0">
              <a:solidFill>
                <a:srgbClr val="4F1A1A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03233" y="1766991"/>
            <a:ext cx="2951346" cy="5847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4F1A1A"/>
                </a:solidFill>
              </a:rPr>
              <a:t>This is the highest pixel count LTD array ever made.</a:t>
            </a:r>
            <a:endParaRPr lang="en-US" sz="1600" dirty="0">
              <a:solidFill>
                <a:srgbClr val="4F1A1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53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Flex cables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98" y="1337138"/>
            <a:ext cx="8229600" cy="5292262"/>
          </a:xfrm>
        </p:spPr>
        <p:txBody>
          <a:bodyPr>
            <a:normAutofit/>
          </a:bodyPr>
          <a:lstStyle/>
          <a:p>
            <a:r>
              <a:rPr lang="en-US" dirty="0" err="1" smtClean="0"/>
              <a:t>NbTi</a:t>
            </a:r>
            <a:r>
              <a:rPr lang="en-US" dirty="0" smtClean="0"/>
              <a:t> flex cables using G3PO connectors for high density, </a:t>
            </a:r>
            <a:r>
              <a:rPr lang="en-US" b="1" i="1" dirty="0" smtClean="0"/>
              <a:t>low head load </a:t>
            </a:r>
            <a:r>
              <a:rPr lang="en-US" dirty="0" smtClean="0"/>
              <a:t>cables.  Blind-mate with LNF 4-8 GHz HEMTs.</a:t>
            </a:r>
          </a:p>
          <a:p>
            <a:r>
              <a:rPr lang="en-US" dirty="0" smtClean="0"/>
              <a:t>Copper G3PO flex cables for 300 K to </a:t>
            </a:r>
            <a:r>
              <a:rPr lang="en-US" dirty="0" smtClean="0"/>
              <a:t>4K</a:t>
            </a:r>
            <a:endParaRPr lang="en-US" dirty="0" smtClean="0"/>
          </a:p>
        </p:txBody>
      </p:sp>
      <p:pic>
        <p:nvPicPr>
          <p:cNvPr id="4" name="Picture 3" descr="image1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7" r="6352"/>
          <a:stretch/>
        </p:blipFill>
        <p:spPr>
          <a:xfrm>
            <a:off x="2528567" y="1172188"/>
            <a:ext cx="3791819" cy="6858000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748827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Resonator Design</a:t>
            </a:r>
            <a:endParaRPr lang="en-US" dirty="0"/>
          </a:p>
        </p:txBody>
      </p:sp>
      <p:pic>
        <p:nvPicPr>
          <p:cNvPr id="4" name="Picture 3" descr="Screen Shot 2015-07-16 at 9.40.0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0896"/>
            <a:ext cx="5903233" cy="56671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6003" y="6417730"/>
            <a:ext cx="78673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We use a square </a:t>
            </a:r>
            <a:r>
              <a:rPr lang="en-US" sz="2000" dirty="0" err="1" smtClean="0"/>
              <a:t>microlens</a:t>
            </a:r>
            <a:r>
              <a:rPr lang="en-US" sz="2000" dirty="0" smtClean="0"/>
              <a:t> array to improve effective fill factor to ~92%</a:t>
            </a:r>
            <a:endParaRPr lang="en-US" sz="2000" dirty="0"/>
          </a:p>
        </p:txBody>
      </p:sp>
      <p:pic>
        <p:nvPicPr>
          <p:cNvPr id="6" name="Picture 5" descr="Screen Shot 2015-07-16 at 9.41.3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233" y="2785866"/>
            <a:ext cx="3258853" cy="215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295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Equivalent Circuits</a:t>
            </a:r>
            <a:endParaRPr lang="en-US" dirty="0"/>
          </a:p>
        </p:txBody>
      </p:sp>
      <p:pic>
        <p:nvPicPr>
          <p:cNvPr id="4" name="Picture 3" descr="model_circui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80" y="1275128"/>
            <a:ext cx="5305911" cy="2562855"/>
          </a:xfrm>
          <a:prstGeom prst="rect">
            <a:avLst/>
          </a:prstGeom>
        </p:spPr>
      </p:pic>
      <p:pic>
        <p:nvPicPr>
          <p:cNvPr id="5" name="Picture 4" descr="parallel_equiv_ck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74" y="3983468"/>
            <a:ext cx="6140195" cy="19134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0060" y="1278232"/>
            <a:ext cx="3186960" cy="15397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1300" y="6014100"/>
            <a:ext cx="3879405" cy="7467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6005" y="3060308"/>
            <a:ext cx="2073800" cy="15553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3735" y="5218516"/>
            <a:ext cx="2241223" cy="4074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01717" y="5757763"/>
            <a:ext cx="2255303" cy="77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8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23474" y="0"/>
            <a:ext cx="7736436" cy="707345"/>
          </a:xfrm>
        </p:spPr>
        <p:txBody>
          <a:bodyPr/>
          <a:lstStyle/>
          <a:p>
            <a:r>
              <a:rPr lang="en-US" dirty="0" smtClean="0"/>
              <a:t>Layout </a:t>
            </a:r>
            <a:r>
              <a:rPr lang="en-US" dirty="0" smtClean="0"/>
              <a:t>Details</a:t>
            </a:r>
            <a:endParaRPr lang="en-US" dirty="0"/>
          </a:p>
        </p:txBody>
      </p:sp>
      <p:pic>
        <p:nvPicPr>
          <p:cNvPr id="2" name="Picture 1" descr="Screen Shot 2015-07-16 at 9.44.0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5303"/>
            <a:ext cx="9038029" cy="3692497"/>
          </a:xfrm>
          <a:prstGeom prst="rect">
            <a:avLst/>
          </a:prstGeom>
        </p:spPr>
      </p:pic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193139" y="4516658"/>
            <a:ext cx="8769689" cy="234134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Multiple </a:t>
            </a:r>
            <a:r>
              <a:rPr lang="en-US" dirty="0" err="1" smtClean="0"/>
              <a:t>feedlines</a:t>
            </a:r>
            <a:r>
              <a:rPr lang="en-US" dirty="0" smtClean="0"/>
              <a:t> require good ground planes</a:t>
            </a:r>
          </a:p>
          <a:p>
            <a:pPr lvl="1"/>
            <a:r>
              <a:rPr lang="en-US" dirty="0" smtClean="0"/>
              <a:t>Don’t use high KI materials for ground planes or </a:t>
            </a:r>
            <a:r>
              <a:rPr lang="en-US" dirty="0" err="1" smtClean="0"/>
              <a:t>feedlines</a:t>
            </a:r>
            <a:r>
              <a:rPr lang="en-US" dirty="0" smtClean="0"/>
              <a:t>!</a:t>
            </a:r>
          </a:p>
          <a:p>
            <a:pPr lvl="1"/>
            <a:r>
              <a:rPr lang="en-US" dirty="0" smtClean="0"/>
              <a:t>You must have crossovers!</a:t>
            </a:r>
          </a:p>
          <a:p>
            <a:r>
              <a:rPr lang="en-US" dirty="0" smtClean="0"/>
              <a:t>Getting heat of the chip is a big concern</a:t>
            </a:r>
          </a:p>
          <a:p>
            <a:pPr lvl="1"/>
            <a:r>
              <a:rPr lang="en-US" dirty="0" smtClean="0"/>
              <a:t>Use gold bond pads and gold wire bonds</a:t>
            </a:r>
          </a:p>
          <a:p>
            <a:r>
              <a:rPr lang="en-US" dirty="0" smtClean="0"/>
              <a:t>Long, narrow </a:t>
            </a:r>
            <a:r>
              <a:rPr lang="en-US" dirty="0" err="1" smtClean="0"/>
              <a:t>feedlines</a:t>
            </a:r>
            <a:r>
              <a:rPr lang="en-US" dirty="0" smtClean="0"/>
              <a:t> are a yield problem</a:t>
            </a:r>
          </a:p>
          <a:p>
            <a:pPr lvl="1"/>
            <a:r>
              <a:rPr lang="en-US" dirty="0" smtClean="0"/>
              <a:t>Carefully design and debug the fab process</a:t>
            </a:r>
          </a:p>
        </p:txBody>
      </p:sp>
    </p:spTree>
    <p:extLst>
      <p:ext uri="{BB962C8B-B14F-4D97-AF65-F5344CB8AC3E}">
        <p14:creationId xmlns:p14="http://schemas.microsoft.com/office/powerpoint/2010/main" val="285114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who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B664F-1B23-4364-8CBF-9FAC471FD4DE}" type="slidenum">
              <a:rPr lang="zh-CN" altLang="en-US" smtClean="0"/>
              <a:pPr/>
              <a:t>51</a:t>
            </a:fld>
            <a:endParaRPr lang="zh-CN" altLang="en-US"/>
          </a:p>
        </p:txBody>
      </p:sp>
      <p:sp>
        <p:nvSpPr>
          <p:cNvPr id="7" name="标题 1"/>
          <p:cNvSpPr txBox="1">
            <a:spLocks/>
          </p:cNvSpPr>
          <p:nvPr/>
        </p:nvSpPr>
        <p:spPr>
          <a:xfrm>
            <a:off x="142844" y="285736"/>
            <a:ext cx="8926546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dirty="0" smtClean="0">
                <a:solidFill>
                  <a:schemeClr val="bg1"/>
                </a:solidFill>
                <a:latin typeface="Chalkboard"/>
                <a:ea typeface="Arial Unicode MS" pitchFamily="34" charset="-122"/>
                <a:cs typeface="Arial Unicode MS" pitchFamily="34" charset="-122"/>
              </a:rPr>
              <a:t>THz Superconducting </a:t>
            </a:r>
            <a:r>
              <a:rPr kumimoji="0" lang="en-US" altLang="zh-CN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halkboard"/>
                <a:ea typeface="Arial Unicode MS" pitchFamily="34" charset="-122"/>
                <a:cs typeface="Arial Unicode MS" pitchFamily="34" charset="-122"/>
              </a:rPr>
              <a:t>Imaging Array (</a:t>
            </a:r>
            <a:r>
              <a:rPr kumimoji="0" lang="en-US" altLang="zh-CN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halkboard"/>
                <a:ea typeface="Arial Unicode MS" pitchFamily="34" charset="-122"/>
                <a:cs typeface="Arial Unicode MS" pitchFamily="34" charset="-122"/>
              </a:rPr>
              <a:t>TeSIA</a:t>
            </a:r>
            <a:r>
              <a:rPr kumimoji="0" lang="en-US" altLang="zh-CN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halkboard"/>
                <a:ea typeface="Arial Unicode MS" pitchFamily="34" charset="-122"/>
                <a:cs typeface="Arial Unicode MS" pitchFamily="34" charset="-122"/>
              </a:rPr>
              <a:t>) Developed</a:t>
            </a:r>
            <a:r>
              <a:rPr kumimoji="0" lang="en-US" altLang="zh-CN" sz="280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halkboard"/>
                <a:ea typeface="Arial Unicode MS" pitchFamily="34" charset="-122"/>
                <a:cs typeface="Arial Unicode MS" pitchFamily="34" charset="-122"/>
              </a:rPr>
              <a:t> for DATE5 Telescope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halkboard"/>
              <a:ea typeface="Arial Unicode MS" pitchFamily="34" charset="-122"/>
              <a:cs typeface="Arial Unicode MS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0" y="3935309"/>
            <a:ext cx="9144000" cy="2708401"/>
            <a:chOff x="0" y="3599770"/>
            <a:chExt cx="9144000" cy="2708401"/>
          </a:xfrm>
        </p:grpSpPr>
        <p:pic>
          <p:nvPicPr>
            <p:cNvPr id="9" name="图片 9" descr="THz_5m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357422" y="4579219"/>
              <a:ext cx="1728000" cy="1728952"/>
            </a:xfrm>
            <a:prstGeom prst="roundRect">
              <a:avLst>
                <a:gd name="adj" fmla="val 5329"/>
              </a:avLst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0" y="5354064"/>
              <a:ext cx="2315060" cy="95410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400" b="1" u="sng" dirty="0" smtClean="0">
                  <a:solidFill>
                    <a:srgbClr val="FF0000"/>
                  </a:solidFill>
                  <a:latin typeface="Chalkboard"/>
                </a:rPr>
                <a:t>DATE5</a:t>
              </a:r>
              <a:r>
                <a:rPr lang="en-US" altLang="zh-CN" sz="1400" b="1" dirty="0" smtClean="0">
                  <a:solidFill>
                    <a:srgbClr val="FF0000"/>
                  </a:solidFill>
                  <a:latin typeface="Chalkboard"/>
                </a:rPr>
                <a:t>: </a:t>
              </a:r>
              <a:r>
                <a:rPr lang="en-US" altLang="zh-CN" sz="1400" dirty="0" smtClean="0">
                  <a:latin typeface="Chalkboard"/>
                </a:rPr>
                <a:t>5m </a:t>
              </a:r>
              <a:r>
                <a:rPr lang="en-US" altLang="zh-CN" sz="1400" dirty="0">
                  <a:latin typeface="Chalkboard"/>
                </a:rPr>
                <a:t>THz </a:t>
              </a:r>
              <a:r>
                <a:rPr lang="en-US" altLang="zh-CN" sz="1400" dirty="0" smtClean="0">
                  <a:latin typeface="Chalkboard"/>
                </a:rPr>
                <a:t>telescope</a:t>
              </a:r>
              <a:endParaRPr lang="en-US" altLang="zh-CN" sz="1400" dirty="0">
                <a:latin typeface="Chalkboard"/>
              </a:endParaRPr>
            </a:p>
            <a:p>
              <a:pPr algn="r"/>
              <a:r>
                <a:rPr lang="en-US" altLang="zh-CN" sz="1400" dirty="0" smtClean="0">
                  <a:latin typeface="Chalkboard"/>
                </a:rPr>
                <a:t>wavelength: 350/200um</a:t>
              </a:r>
            </a:p>
            <a:p>
              <a:pPr algn="r"/>
              <a:r>
                <a:rPr lang="en-US" altLang="zh-CN" sz="1400" dirty="0">
                  <a:latin typeface="Chalkboard"/>
                </a:rPr>
                <a:t>i</a:t>
              </a:r>
              <a:r>
                <a:rPr lang="en-US" altLang="zh-CN" sz="1400" dirty="0" smtClean="0">
                  <a:latin typeface="Chalkboard"/>
                </a:rPr>
                <a:t>nstruments: </a:t>
              </a:r>
            </a:p>
            <a:p>
              <a:pPr algn="r"/>
              <a:r>
                <a:rPr lang="en-US" altLang="zh-CN" sz="1400" dirty="0" smtClean="0">
                  <a:latin typeface="Chalkboard"/>
                </a:rPr>
                <a:t>SIS/HEB receivers &amp; </a:t>
              </a:r>
              <a:r>
                <a:rPr lang="en-US" altLang="zh-CN" sz="1400" dirty="0" err="1" smtClean="0">
                  <a:latin typeface="Chalkboard"/>
                </a:rPr>
                <a:t>TeSIA</a:t>
              </a:r>
              <a:endParaRPr lang="zh-CN" altLang="en-US" sz="1400" dirty="0">
                <a:latin typeface="Chalkboard"/>
              </a:endParaRPr>
            </a:p>
          </p:txBody>
        </p:sp>
        <p:pic>
          <p:nvPicPr>
            <p:cNvPr id="17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 l="2240" t="6062" r="3156" b="26972"/>
            <a:stretch>
              <a:fillRect/>
            </a:stretch>
          </p:blipFill>
          <p:spPr bwMode="auto">
            <a:xfrm>
              <a:off x="4429124" y="4580171"/>
              <a:ext cx="1728000" cy="17280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cxnSp>
          <p:nvCxnSpPr>
            <p:cNvPr id="20" name="直接连接符 19"/>
            <p:cNvCxnSpPr/>
            <p:nvPr/>
          </p:nvCxnSpPr>
          <p:spPr bwMode="auto">
            <a:xfrm flipV="1">
              <a:off x="3357554" y="4572008"/>
              <a:ext cx="1071570" cy="74564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07" t="6250" r="5086" b="9647"/>
            <a:stretch/>
          </p:blipFill>
          <p:spPr>
            <a:xfrm>
              <a:off x="6572264" y="4572008"/>
              <a:ext cx="1728000" cy="1736163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6" name="直接连接符 25"/>
            <p:cNvCxnSpPr/>
            <p:nvPr/>
          </p:nvCxnSpPr>
          <p:spPr bwMode="auto">
            <a:xfrm>
              <a:off x="3286116" y="5460532"/>
              <a:ext cx="1143008" cy="8259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 bwMode="auto">
            <a:xfrm flipV="1">
              <a:off x="5214942" y="4572008"/>
              <a:ext cx="1357322" cy="531334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 bwMode="auto">
            <a:xfrm>
              <a:off x="5286380" y="5674846"/>
              <a:ext cx="1285884" cy="611674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6572264" y="3599770"/>
              <a:ext cx="2571736" cy="95410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400" b="1" u="sng" dirty="0" err="1" smtClean="0">
                  <a:solidFill>
                    <a:srgbClr val="FF0000"/>
                  </a:solidFill>
                  <a:latin typeface="Chalkboard"/>
                </a:rPr>
                <a:t>TeSIA</a:t>
              </a:r>
              <a:r>
                <a:rPr lang="en-US" altLang="zh-CN" sz="1400" b="1" u="sng" dirty="0" smtClean="0">
                  <a:solidFill>
                    <a:srgbClr val="FF0000"/>
                  </a:solidFill>
                  <a:latin typeface="Chalkboard"/>
                </a:rPr>
                <a:t>:</a:t>
              </a:r>
              <a:r>
                <a:rPr lang="en-US" altLang="zh-CN" sz="1400" b="1" dirty="0" smtClean="0">
                  <a:solidFill>
                    <a:srgbClr val="FF0000"/>
                  </a:solidFill>
                  <a:latin typeface="Chalkboard"/>
                </a:rPr>
                <a:t> </a:t>
              </a:r>
            </a:p>
            <a:p>
              <a:r>
                <a:rPr lang="en-US" altLang="zh-CN" sz="1400" dirty="0" smtClean="0">
                  <a:latin typeface="Chalkboard"/>
                </a:rPr>
                <a:t>    wavelength: 350um</a:t>
              </a:r>
            </a:p>
            <a:p>
              <a:r>
                <a:rPr lang="en-US" altLang="zh-CN" sz="1400" dirty="0" smtClean="0">
                  <a:latin typeface="Chalkboard"/>
                </a:rPr>
                <a:t>    detector: 32x32 MKIDs/TES</a:t>
              </a:r>
            </a:p>
            <a:p>
              <a:r>
                <a:rPr lang="en-US" altLang="zh-CN" sz="1400" dirty="0" smtClean="0">
                  <a:latin typeface="Chalkboard"/>
                </a:rPr>
                <a:t>    NEP: 1e-16W/Hz</a:t>
              </a:r>
              <a:r>
                <a:rPr lang="en-US" altLang="zh-CN" sz="1400" baseline="30000" dirty="0" smtClean="0">
                  <a:latin typeface="Chalkboard"/>
                </a:rPr>
                <a:t>0.5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52219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945087" y="3505200"/>
            <a:ext cx="530145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sz="2000" b="1" dirty="0">
                <a:solidFill>
                  <a:srgbClr val="4F1A1A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NIKA </a:t>
            </a:r>
            <a:r>
              <a:rPr lang="fr-FR" sz="2000" b="1" dirty="0" err="1">
                <a:solidFill>
                  <a:srgbClr val="4F1A1A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selected</a:t>
            </a:r>
            <a:r>
              <a:rPr lang="fr-FR" sz="2000" b="1" dirty="0">
                <a:solidFill>
                  <a:srgbClr val="4F1A1A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science </a:t>
            </a:r>
            <a:r>
              <a:rPr lang="fr-FR" sz="2000" b="1" dirty="0" err="1">
                <a:solidFill>
                  <a:srgbClr val="4F1A1A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result</a:t>
            </a:r>
            <a:r>
              <a:rPr lang="fr-FR" sz="2000" b="1" dirty="0">
                <a:solidFill>
                  <a:srgbClr val="4F1A1A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: first </a:t>
            </a:r>
            <a:r>
              <a:rPr lang="fr-FR" sz="2000" b="1" dirty="0" err="1">
                <a:solidFill>
                  <a:srgbClr val="4F1A1A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polarised</a:t>
            </a:r>
            <a:r>
              <a:rPr lang="fr-FR" sz="2000" b="1" dirty="0">
                <a:solidFill>
                  <a:srgbClr val="4F1A1A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fr-FR" sz="2000" b="1" dirty="0" smtClean="0">
                <a:solidFill>
                  <a:srgbClr val="4F1A1A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light</a:t>
            </a:r>
            <a:endParaRPr lang="it-IT" sz="2000" b="1" dirty="0">
              <a:solidFill>
                <a:srgbClr val="4F1A1A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4797671" y="400970"/>
            <a:ext cx="335786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sz="2000" b="1" dirty="0">
                <a:solidFill>
                  <a:srgbClr val="4F1A1A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NIKA2 </a:t>
            </a:r>
            <a:r>
              <a:rPr lang="fr-FR" sz="2000" b="1" dirty="0" err="1">
                <a:solidFill>
                  <a:srgbClr val="4F1A1A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is</a:t>
            </a:r>
            <a:r>
              <a:rPr lang="fr-FR" sz="2000" b="1" dirty="0">
                <a:solidFill>
                  <a:srgbClr val="4F1A1A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fr-FR" sz="2000" b="1" dirty="0" err="1">
                <a:solidFill>
                  <a:srgbClr val="4F1A1A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ready</a:t>
            </a:r>
            <a:r>
              <a:rPr lang="fr-FR" sz="2000" b="1" dirty="0">
                <a:solidFill>
                  <a:srgbClr val="4F1A1A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for </a:t>
            </a:r>
            <a:r>
              <a:rPr lang="fr-FR" sz="2000" b="1" dirty="0" smtClean="0">
                <a:solidFill>
                  <a:srgbClr val="4F1A1A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installation</a:t>
            </a:r>
            <a:endParaRPr lang="fr-FR" sz="2000" b="1" dirty="0">
              <a:solidFill>
                <a:srgbClr val="4F1A1A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995483" y="382690"/>
            <a:ext cx="32525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sz="2000" b="1" dirty="0">
                <a:solidFill>
                  <a:srgbClr val="4F1A1A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Bi-layer </a:t>
            </a:r>
            <a:r>
              <a:rPr lang="fr-FR" sz="2000" b="1" dirty="0" err="1">
                <a:solidFill>
                  <a:srgbClr val="4F1A1A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LEKIDs</a:t>
            </a:r>
            <a:r>
              <a:rPr lang="fr-FR" sz="2000" b="1" dirty="0">
                <a:solidFill>
                  <a:srgbClr val="4F1A1A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for &lt; 100 GHz 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843338"/>
            <a:ext cx="8915400" cy="2557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2132013" y="6373813"/>
            <a:ext cx="4725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000">
                <a:solidFill>
                  <a:srgbClr val="4F1A1A"/>
                </a:solidFill>
              </a:rPr>
              <a:t>I, Q, U maps of the Crab Nebula at 150 GHz</a:t>
            </a:r>
            <a:endParaRPr lang="it-IT" sz="2000">
              <a:solidFill>
                <a:srgbClr val="4F1A1A"/>
              </a:solidFill>
            </a:endParaRP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52" y="755380"/>
            <a:ext cx="3448050" cy="251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284952" y="3231610"/>
            <a:ext cx="4495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sz="1600">
                <a:solidFill>
                  <a:srgbClr val="4F1A1A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A. Catalano et al., </a:t>
            </a:r>
            <a:r>
              <a:rPr lang="it-IT" sz="1600">
                <a:solidFill>
                  <a:srgbClr val="4F1A1A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arXiv:1504.00281</a:t>
            </a:r>
            <a:r>
              <a:rPr lang="fr-FR" sz="1600">
                <a:solidFill>
                  <a:srgbClr val="4F1A1A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, A&amp;A, in press</a:t>
            </a:r>
            <a:r>
              <a:rPr lang="it-IT" sz="1600">
                <a:solidFill>
                  <a:srgbClr val="4F1A1A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</a:p>
        </p:txBody>
      </p:sp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1123152" y="866370"/>
            <a:ext cx="203534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800" b="1">
                <a:solidFill>
                  <a:srgbClr val="4F1A1A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NEP </a:t>
            </a:r>
            <a:r>
              <a:rPr lang="fr-FR" sz="1800" b="1">
                <a:solidFill>
                  <a:srgbClr val="4F1A1A"/>
                </a:solidFill>
                <a:effectLst>
                  <a:outerShdw blurRad="38100" dist="38100" dir="2700000" algn="tl">
                    <a:srgbClr val="DDDDDD"/>
                  </a:outerShdw>
                </a:effectLst>
                <a:sym typeface="Symbol" charset="0"/>
              </a:rPr>
              <a:t> 10</a:t>
            </a:r>
            <a:r>
              <a:rPr lang="fr-FR" sz="1800" b="1" baseline="30000">
                <a:solidFill>
                  <a:srgbClr val="4F1A1A"/>
                </a:solidFill>
                <a:effectLst>
                  <a:outerShdw blurRad="38100" dist="38100" dir="2700000" algn="tl">
                    <a:srgbClr val="DDDDDD"/>
                  </a:outerShdw>
                </a:effectLst>
                <a:sym typeface="Symbol" charset="0"/>
              </a:rPr>
              <a:t>-17</a:t>
            </a:r>
            <a:r>
              <a:rPr lang="fr-FR" sz="1800" b="1">
                <a:solidFill>
                  <a:srgbClr val="4F1A1A"/>
                </a:solidFill>
                <a:effectLst>
                  <a:outerShdw blurRad="38100" dist="38100" dir="2700000" algn="tl">
                    <a:srgbClr val="DDDDDD"/>
                  </a:outerShdw>
                </a:effectLst>
                <a:sym typeface="Symbol" charset="0"/>
              </a:rPr>
              <a:t> W/Hz</a:t>
            </a:r>
            <a:r>
              <a:rPr lang="fr-FR" sz="1800" b="1" baseline="30000">
                <a:solidFill>
                  <a:srgbClr val="4F1A1A"/>
                </a:solidFill>
                <a:effectLst>
                  <a:outerShdw blurRad="38100" dist="38100" dir="2700000" algn="tl">
                    <a:srgbClr val="DDDDDD"/>
                  </a:outerShdw>
                </a:effectLst>
                <a:sym typeface="Symbol" charset="0"/>
              </a:rPr>
              <a:t>0.5</a:t>
            </a:r>
            <a:endParaRPr lang="it-IT" sz="1800" b="1" baseline="30000">
              <a:solidFill>
                <a:srgbClr val="4F1A1A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801080"/>
            <a:ext cx="1905000" cy="141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340072"/>
            <a:ext cx="1719263" cy="164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226655"/>
            <a:ext cx="2071688" cy="128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091" name="Text Box 19"/>
          <p:cNvSpPr txBox="1">
            <a:spLocks noChangeArrowheads="1"/>
          </p:cNvSpPr>
          <p:nvPr/>
        </p:nvSpPr>
        <p:spPr bwMode="auto">
          <a:xfrm>
            <a:off x="7410427" y="3002590"/>
            <a:ext cx="141609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sz="2000">
                <a:solidFill>
                  <a:srgbClr val="4F1A1A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Arrays and </a:t>
            </a:r>
          </a:p>
          <a:p>
            <a:pPr algn="ctr"/>
            <a:r>
              <a:rPr lang="fr-FR" sz="2000">
                <a:solidFill>
                  <a:srgbClr val="4F1A1A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beams-map</a:t>
            </a:r>
            <a:endParaRPr lang="it-IT" sz="2000">
              <a:solidFill>
                <a:srgbClr val="4F1A1A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3992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104" y="-194835"/>
            <a:ext cx="9384581" cy="72517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97819" y="4207362"/>
            <a:ext cx="2696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Credit: J. </a:t>
            </a:r>
            <a:r>
              <a:rPr lang="en-US" dirty="0" err="1" smtClean="0">
                <a:solidFill>
                  <a:schemeClr val="bg1"/>
                </a:solidFill>
              </a:rPr>
              <a:t>Baselmans</a:t>
            </a:r>
            <a:r>
              <a:rPr lang="en-US" dirty="0" smtClean="0">
                <a:solidFill>
                  <a:schemeClr val="bg1"/>
                </a:solidFill>
              </a:rPr>
              <a:t>, SRON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891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31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43161" y="597752"/>
            <a:ext cx="309571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4 x 880 = 3520 pixels @ 350 GHz</a:t>
            </a:r>
          </a:p>
          <a:p>
            <a:r>
              <a:rPr lang="en-US" sz="1600" dirty="0" smtClean="0"/>
              <a:t>4 x 5400 = 21600 pixels @ 850 GHz</a:t>
            </a:r>
          </a:p>
          <a:p>
            <a:r>
              <a:rPr lang="en-US" sz="1600" dirty="0" smtClean="0"/>
              <a:t>Total = 25120 pixels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6493469" y="6507425"/>
            <a:ext cx="2696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Credit: J. </a:t>
            </a:r>
            <a:r>
              <a:rPr lang="en-US" dirty="0" err="1" smtClean="0"/>
              <a:t>Baselmans</a:t>
            </a:r>
            <a:r>
              <a:rPr lang="en-US" dirty="0" smtClean="0"/>
              <a:t>, SRON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505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974"/>
            <a:ext cx="9174602" cy="66346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538419"/>
            <a:ext cx="2696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Credit: J. </a:t>
            </a:r>
            <a:r>
              <a:rPr lang="en-US" dirty="0" err="1" smtClean="0">
                <a:solidFill>
                  <a:schemeClr val="bg1"/>
                </a:solidFill>
              </a:rPr>
              <a:t>Baselmans</a:t>
            </a:r>
            <a:r>
              <a:rPr lang="en-US" dirty="0" smtClean="0">
                <a:solidFill>
                  <a:schemeClr val="bg1"/>
                </a:solidFill>
              </a:rPr>
              <a:t>, SRON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721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6280" cy="71188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14762" y="1147467"/>
            <a:ext cx="2089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Hubmayr</a:t>
            </a:r>
            <a:r>
              <a:rPr lang="en-US" dirty="0" smtClean="0">
                <a:solidFill>
                  <a:srgbClr val="000000"/>
                </a:solidFill>
              </a:rPr>
              <a:t> et al. 2014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759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Horn-coupled KIDs for CMB polarization</a:t>
            </a:r>
            <a:br>
              <a:rPr lang="en-US" dirty="0" smtClean="0"/>
            </a:br>
            <a:r>
              <a:rPr lang="en-US" sz="2200" dirty="0" err="1" smtClean="0"/>
              <a:t>McKarrick</a:t>
            </a:r>
            <a:r>
              <a:rPr lang="en-US" sz="2200" dirty="0" smtClean="0"/>
              <a:t> et al., Rev. Sci. </a:t>
            </a:r>
            <a:r>
              <a:rPr lang="en-US" sz="2200" dirty="0" err="1" smtClean="0"/>
              <a:t>Instrum</a:t>
            </a:r>
            <a:r>
              <a:rPr lang="en-US" sz="2200" dirty="0" smtClean="0"/>
              <a:t>. 2014, submitted</a:t>
            </a:r>
            <a:endParaRPr lang="en-US" dirty="0"/>
          </a:p>
        </p:txBody>
      </p:sp>
      <p:pic>
        <p:nvPicPr>
          <p:cNvPr id="3" name="Picture 2" descr="DSC_0909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6" y="4775218"/>
            <a:ext cx="3524581" cy="200763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Picture 3" descr="glp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17" y="1494700"/>
            <a:ext cx="3180746" cy="28962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269862"/>
            <a:ext cx="3931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s</a:t>
            </a:r>
            <a:r>
              <a:rPr lang="en-US" sz="1400" dirty="0" smtClean="0">
                <a:solidFill>
                  <a:srgbClr val="000000"/>
                </a:solidFill>
              </a:rPr>
              <a:t>even modules = 2317 single-polarization detectors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78668" y="4436664"/>
            <a:ext cx="24567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Prototype 150 GHz Module</a:t>
            </a:r>
          </a:p>
        </p:txBody>
      </p:sp>
      <p:pic>
        <p:nvPicPr>
          <p:cNvPr id="7" name="Picture 6" descr="combine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349" y="1269862"/>
            <a:ext cx="5104651" cy="2552326"/>
          </a:xfrm>
          <a:prstGeom prst="rect">
            <a:avLst/>
          </a:prstGeom>
        </p:spPr>
      </p:pic>
      <p:pic>
        <p:nvPicPr>
          <p:cNvPr id="8" name="Picture 7" descr="experiment_smal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770" y="3907250"/>
            <a:ext cx="4224641" cy="29507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9354" y="6444299"/>
            <a:ext cx="28048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Credit: B. Johnson, Columbia U.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679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LITEBIRD: a Proposed CMB Satellite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6586" y="1408999"/>
            <a:ext cx="3287414" cy="54490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8779"/>
            <a:ext cx="6131028" cy="20436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5104" y="3392035"/>
            <a:ext cx="2760743" cy="33441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0074" y="5708292"/>
            <a:ext cx="14217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F1A1A"/>
                </a:solidFill>
              </a:rPr>
              <a:t>2780 MKIDs</a:t>
            </a:r>
            <a:endParaRPr lang="en-US" dirty="0">
              <a:solidFill>
                <a:srgbClr val="4F1A1A"/>
              </a:solidFill>
            </a:endParaRPr>
          </a:p>
          <a:p>
            <a:r>
              <a:rPr lang="en-US" dirty="0" smtClean="0">
                <a:solidFill>
                  <a:srgbClr val="4F1A1A"/>
                </a:solidFill>
              </a:rPr>
              <a:t>55 – 330 GHz</a:t>
            </a:r>
            <a:endParaRPr lang="en-US" dirty="0">
              <a:solidFill>
                <a:srgbClr val="4F1A1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0443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463" y="-153001"/>
            <a:ext cx="9350242" cy="72251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798510"/>
            <a:ext cx="2696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Credit: J. </a:t>
            </a:r>
            <a:r>
              <a:rPr lang="en-US" dirty="0" err="1" smtClean="0">
                <a:solidFill>
                  <a:schemeClr val="bg1"/>
                </a:solidFill>
              </a:rPr>
              <a:t>Baselmans</a:t>
            </a:r>
            <a:r>
              <a:rPr lang="en-US" dirty="0" smtClean="0">
                <a:solidFill>
                  <a:schemeClr val="bg1"/>
                </a:solidFill>
              </a:rPr>
              <a:t>, SRON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818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290" y="0"/>
            <a:ext cx="8229600" cy="1143000"/>
          </a:xfrm>
        </p:spPr>
        <p:txBody>
          <a:bodyPr/>
          <a:lstStyle/>
          <a:p>
            <a:r>
              <a:rPr lang="en-US" dirty="0" smtClean="0"/>
              <a:t>Single-channel analog readout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C7FEAA-E758-854D-B6D7-DB84BFF4C28D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 descr="readout_reson_cir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47800"/>
            <a:ext cx="6324600" cy="4640968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600" y="4717168"/>
            <a:ext cx="101600" cy="1524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231268"/>
            <a:ext cx="152400" cy="1905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532969" y="4765329"/>
            <a:ext cx="274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4F1A1A"/>
                </a:solidFill>
              </a:rPr>
              <a:t>Resonator frequency, Q monitored at ~100 kHz sampling rate</a:t>
            </a:r>
          </a:p>
          <a:p>
            <a:endParaRPr lang="en-US" sz="2000" dirty="0">
              <a:solidFill>
                <a:srgbClr val="4F1A1A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4800" y="3810000"/>
            <a:ext cx="1523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F1A1A"/>
                </a:solidFill>
              </a:rPr>
              <a:t>Readout point</a:t>
            </a:r>
            <a:endParaRPr lang="en-US" dirty="0">
              <a:solidFill>
                <a:srgbClr val="4F1A1A"/>
              </a:solidFill>
            </a:endParaRPr>
          </a:p>
        </p:txBody>
      </p:sp>
      <p:cxnSp>
        <p:nvCxnSpPr>
          <p:cNvPr id="19" name="Straight Arrow Connector 18"/>
          <p:cNvCxnSpPr>
            <a:stCxn id="17" idx="3"/>
          </p:cNvCxnSpPr>
          <p:nvPr/>
        </p:nvCxnSpPr>
        <p:spPr>
          <a:xfrm flipV="1">
            <a:off x="1828587" y="3962400"/>
            <a:ext cx="990813" cy="322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Date Placeholder 5"/>
          <p:cNvSpPr>
            <a:spLocks noGrp="1"/>
          </p:cNvSpPr>
          <p:nvPr>
            <p:ph type="dt" sz="half" idx="12"/>
          </p:nvPr>
        </p:nvSpPr>
        <p:spPr>
          <a:xfrm>
            <a:off x="228600" y="6492875"/>
            <a:ext cx="2133600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7600" y="2824235"/>
            <a:ext cx="4148932" cy="102780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6232" y="4058681"/>
            <a:ext cx="2421103" cy="37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600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664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4F1A1A"/>
                </a:solidFill>
              </a:rPr>
              <a:t>Photon Noise</a:t>
            </a:r>
            <a:endParaRPr lang="en-US" dirty="0">
              <a:solidFill>
                <a:srgbClr val="4F1A1A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8105"/>
            <a:ext cx="9144000" cy="31769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40035" y="1727495"/>
            <a:ext cx="1626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F1A1A"/>
                </a:solidFill>
              </a:rPr>
              <a:t>NIST</a:t>
            </a:r>
            <a:r>
              <a:rPr lang="en-US" dirty="0">
                <a:solidFill>
                  <a:srgbClr val="4F1A1A"/>
                </a:solidFill>
              </a:rPr>
              <a:t> </a:t>
            </a:r>
            <a:r>
              <a:rPr lang="en-US" dirty="0" smtClean="0">
                <a:solidFill>
                  <a:srgbClr val="4F1A1A"/>
                </a:solidFill>
              </a:rPr>
              <a:t>detectors</a:t>
            </a:r>
          </a:p>
          <a:p>
            <a:r>
              <a:rPr lang="en-US" dirty="0" err="1" smtClean="0">
                <a:solidFill>
                  <a:srgbClr val="4F1A1A"/>
                </a:solidFill>
              </a:rPr>
              <a:t>Hubmayr</a:t>
            </a:r>
            <a:r>
              <a:rPr lang="en-US" dirty="0" smtClean="0">
                <a:solidFill>
                  <a:srgbClr val="4F1A1A"/>
                </a:solidFill>
              </a:rPr>
              <a:t>, et al.</a:t>
            </a:r>
            <a:endParaRPr lang="en-US" dirty="0">
              <a:solidFill>
                <a:srgbClr val="4F1A1A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58690" y="4433325"/>
            <a:ext cx="1854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F1A1A"/>
                </a:solidFill>
              </a:rPr>
              <a:t>SRON</a:t>
            </a:r>
            <a:endParaRPr lang="en-US" dirty="0">
              <a:solidFill>
                <a:srgbClr val="4F1A1A"/>
              </a:solidFill>
            </a:endParaRPr>
          </a:p>
          <a:p>
            <a:r>
              <a:rPr lang="en-US" dirty="0" smtClean="0">
                <a:solidFill>
                  <a:srgbClr val="4F1A1A"/>
                </a:solidFill>
              </a:rPr>
              <a:t>A-MKID detectors</a:t>
            </a:r>
            <a:endParaRPr lang="en-US" dirty="0">
              <a:solidFill>
                <a:srgbClr val="4F1A1A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42" y="3978442"/>
            <a:ext cx="7080348" cy="289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520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664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4F1A1A"/>
                </a:solidFill>
              </a:rPr>
              <a:t>Photon bunching</a:t>
            </a:r>
            <a:endParaRPr lang="en-US" dirty="0">
              <a:solidFill>
                <a:srgbClr val="4F1A1A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8977" y="2548336"/>
            <a:ext cx="3925427" cy="3811756"/>
          </a:xfrm>
          <a:prstGeom prst="rect">
            <a:avLst/>
          </a:prstGeom>
        </p:spPr>
      </p:pic>
      <p:pic>
        <p:nvPicPr>
          <p:cNvPr id="12" name="Picture 11" descr="two_nois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73" y="2822618"/>
            <a:ext cx="4639404" cy="333258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97916" y="6360092"/>
            <a:ext cx="3508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4F1A1A"/>
                </a:solidFill>
              </a:rPr>
              <a:t>Superspec</a:t>
            </a:r>
            <a:r>
              <a:rPr lang="en-US" dirty="0" smtClean="0">
                <a:solidFill>
                  <a:srgbClr val="4F1A1A"/>
                </a:solidFill>
              </a:rPr>
              <a:t>, Hailey-</a:t>
            </a:r>
            <a:r>
              <a:rPr lang="en-US" dirty="0" err="1" smtClean="0">
                <a:solidFill>
                  <a:srgbClr val="4F1A1A"/>
                </a:solidFill>
              </a:rPr>
              <a:t>Dunsheath</a:t>
            </a:r>
            <a:r>
              <a:rPr lang="en-US" dirty="0" smtClean="0">
                <a:solidFill>
                  <a:srgbClr val="4F1A1A"/>
                </a:solidFill>
              </a:rPr>
              <a:t>, et al.</a:t>
            </a:r>
            <a:endParaRPr lang="en-US" dirty="0">
              <a:solidFill>
                <a:srgbClr val="4F1A1A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03595" y="6413015"/>
            <a:ext cx="3436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F1A1A"/>
                </a:solidFill>
              </a:rPr>
              <a:t>150 GHz, Columbia, </a:t>
            </a:r>
            <a:r>
              <a:rPr lang="en-US" dirty="0" err="1" smtClean="0">
                <a:solidFill>
                  <a:srgbClr val="4F1A1A"/>
                </a:solidFill>
              </a:rPr>
              <a:t>Flanigan</a:t>
            </a:r>
            <a:r>
              <a:rPr lang="en-US" dirty="0" smtClean="0">
                <a:solidFill>
                  <a:srgbClr val="4F1A1A"/>
                </a:solidFill>
              </a:rPr>
              <a:t>, et al.</a:t>
            </a:r>
            <a:endParaRPr lang="en-US" dirty="0">
              <a:solidFill>
                <a:srgbClr val="4F1A1A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303" y="1650315"/>
            <a:ext cx="85979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849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305"/>
            <a:ext cx="8229600" cy="1143000"/>
          </a:xfrm>
        </p:spPr>
        <p:txBody>
          <a:bodyPr/>
          <a:lstStyle/>
          <a:p>
            <a:r>
              <a:rPr lang="en-US" dirty="0" err="1" smtClean="0"/>
              <a:t>Quasiparticle</a:t>
            </a:r>
            <a:r>
              <a:rPr lang="en-US" dirty="0" smtClean="0"/>
              <a:t> Production Efficiency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080" y="1723687"/>
            <a:ext cx="3910184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Absorption efficiency </a:t>
            </a:r>
            <a:r>
              <a:rPr lang="en-US" dirty="0" err="1" smtClean="0"/>
              <a:t>vs</a:t>
            </a:r>
            <a:r>
              <a:rPr lang="en-US" dirty="0" smtClean="0"/>
              <a:t> frequency</a:t>
            </a:r>
          </a:p>
          <a:p>
            <a:r>
              <a:rPr lang="en-US" dirty="0" smtClean="0"/>
              <a:t>Conversion efficiency of photon energy to </a:t>
            </a:r>
            <a:r>
              <a:rPr lang="en-US" dirty="0" err="1" smtClean="0"/>
              <a:t>quasiparticles</a:t>
            </a:r>
            <a:endParaRPr lang="en-US" dirty="0" smtClean="0"/>
          </a:p>
          <a:p>
            <a:r>
              <a:rPr lang="en-US" dirty="0" smtClean="0"/>
              <a:t>SRON/Cambridge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630" y="2131704"/>
            <a:ext cx="4959370" cy="42205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24043" y="6402188"/>
            <a:ext cx="3306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SRON/Cambridge, </a:t>
            </a:r>
            <a:r>
              <a:rPr lang="en-US" dirty="0" err="1" smtClean="0"/>
              <a:t>deVisser</a:t>
            </a:r>
            <a:r>
              <a:rPr lang="en-US" dirty="0" smtClean="0"/>
              <a:t>, et 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959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Microwave generation of </a:t>
            </a:r>
            <a:r>
              <a:rPr lang="en-US" dirty="0" err="1" smtClean="0"/>
              <a:t>quasiparticles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12" y="1188153"/>
            <a:ext cx="7360230" cy="5545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12117" y="1956636"/>
            <a:ext cx="12832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F1A1A"/>
                </a:solidFill>
              </a:rPr>
              <a:t>P. De </a:t>
            </a:r>
            <a:r>
              <a:rPr lang="en-US" dirty="0" err="1" smtClean="0">
                <a:solidFill>
                  <a:srgbClr val="4F1A1A"/>
                </a:solidFill>
              </a:rPr>
              <a:t>Visser</a:t>
            </a:r>
            <a:endParaRPr lang="en-US" dirty="0" smtClean="0">
              <a:solidFill>
                <a:srgbClr val="4F1A1A"/>
              </a:solidFill>
            </a:endParaRPr>
          </a:p>
          <a:p>
            <a:r>
              <a:rPr lang="en-US" dirty="0" smtClean="0">
                <a:solidFill>
                  <a:srgbClr val="4F1A1A"/>
                </a:solidFill>
              </a:rPr>
              <a:t>PhD thesis</a:t>
            </a:r>
          </a:p>
          <a:p>
            <a:r>
              <a:rPr lang="en-US" dirty="0" smtClean="0">
                <a:solidFill>
                  <a:srgbClr val="4F1A1A"/>
                </a:solidFill>
              </a:rPr>
              <a:t>TU Delft</a:t>
            </a:r>
          </a:p>
          <a:p>
            <a:r>
              <a:rPr lang="en-US" dirty="0" smtClean="0">
                <a:solidFill>
                  <a:srgbClr val="4F1A1A"/>
                </a:solidFill>
              </a:rPr>
              <a:t>2014</a:t>
            </a:r>
            <a:endParaRPr lang="en-US" dirty="0">
              <a:solidFill>
                <a:srgbClr val="4F1A1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345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Nonequilibrium</a:t>
            </a:r>
            <a:r>
              <a:rPr lang="en-US" dirty="0"/>
              <a:t> superconductivity: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341" y="2521656"/>
            <a:ext cx="4541302" cy="42590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27643" y="2597597"/>
            <a:ext cx="30112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4F1A1A"/>
                </a:solidFill>
              </a:rPr>
              <a:t>Calculations:</a:t>
            </a:r>
          </a:p>
          <a:p>
            <a:r>
              <a:rPr lang="en-US" dirty="0" smtClean="0">
                <a:solidFill>
                  <a:srgbClr val="4F1A1A"/>
                </a:solidFill>
              </a:rPr>
              <a:t>S. </a:t>
            </a:r>
            <a:r>
              <a:rPr lang="en-US" dirty="0" err="1" smtClean="0">
                <a:solidFill>
                  <a:srgbClr val="4F1A1A"/>
                </a:solidFill>
              </a:rPr>
              <a:t>Withington</a:t>
            </a:r>
            <a:r>
              <a:rPr lang="en-US" dirty="0" smtClean="0">
                <a:solidFill>
                  <a:srgbClr val="4F1A1A"/>
                </a:solidFill>
              </a:rPr>
              <a:t> &amp; D. Goldie</a:t>
            </a:r>
          </a:p>
          <a:p>
            <a:r>
              <a:rPr lang="en-US" dirty="0" smtClean="0">
                <a:solidFill>
                  <a:srgbClr val="4F1A1A"/>
                </a:solidFill>
              </a:rPr>
              <a:t>U. Cambridge</a:t>
            </a:r>
            <a:endParaRPr lang="en-US" dirty="0">
              <a:solidFill>
                <a:srgbClr val="4F1A1A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668" y="1320113"/>
            <a:ext cx="7174999" cy="120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9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Nonlinear Kinetic Inductance of </a:t>
            </a:r>
            <a:r>
              <a:rPr lang="en-US" sz="3200" dirty="0" err="1" smtClean="0"/>
              <a:t>TiN</a:t>
            </a:r>
            <a:r>
              <a:rPr lang="en-US" sz="3200" dirty="0" smtClean="0"/>
              <a:t> and </a:t>
            </a:r>
            <a:r>
              <a:rPr lang="en-US" sz="3200" dirty="0" err="1" smtClean="0"/>
              <a:t>NbTiN</a:t>
            </a:r>
            <a:endParaRPr lang="en-US" sz="3200" dirty="0"/>
          </a:p>
        </p:txBody>
      </p:sp>
      <p:pic>
        <p:nvPicPr>
          <p:cNvPr id="5" name="Picture 4" descr="TiN_nonli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1175273"/>
            <a:ext cx="9067800" cy="3200400"/>
          </a:xfrm>
          <a:prstGeom prst="rect">
            <a:avLst/>
          </a:prstGeom>
        </p:spPr>
      </p:pic>
      <p:pic>
        <p:nvPicPr>
          <p:cNvPr id="6" name="Picture 5" descr="TiN_high_Q_res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50" y="4461946"/>
            <a:ext cx="3244850" cy="2315066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7" name="Picture 6" descr="TiN_FIR_pixe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4488420"/>
            <a:ext cx="3048000" cy="22885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58227" y="4006341"/>
            <a:ext cx="1982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P. K. Day et al 2011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197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TiN</a:t>
            </a:r>
            <a:r>
              <a:rPr lang="en-US" dirty="0" smtClean="0"/>
              <a:t>/</a:t>
            </a:r>
            <a:r>
              <a:rPr lang="en-US" dirty="0" err="1" smtClean="0"/>
              <a:t>NbTiN</a:t>
            </a:r>
            <a:r>
              <a:rPr lang="en-US" dirty="0" smtClean="0"/>
              <a:t> “fiber” </a:t>
            </a:r>
            <a:r>
              <a:rPr lang="en-US" dirty="0" err="1" smtClean="0"/>
              <a:t>paramp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>(</a:t>
            </a:r>
            <a:r>
              <a:rPr lang="en-US" sz="2000" dirty="0" err="1" smtClean="0"/>
              <a:t>Eom</a:t>
            </a:r>
            <a:r>
              <a:rPr lang="en-US" sz="2000" dirty="0" smtClean="0"/>
              <a:t> et al., Nature Physics, 2012)</a:t>
            </a:r>
            <a:endParaRPr lang="en-US" dirty="0"/>
          </a:p>
        </p:txBody>
      </p:sp>
      <p:pic>
        <p:nvPicPr>
          <p:cNvPr id="7" name="Picture 6" descr="nphys_cover_AUG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0" y="1332072"/>
            <a:ext cx="3822820" cy="5024278"/>
          </a:xfrm>
          <a:prstGeom prst="rect">
            <a:avLst/>
          </a:prstGeom>
        </p:spPr>
      </p:pic>
      <p:pic>
        <p:nvPicPr>
          <p:cNvPr id="8" name="Picture 7" descr="fig15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238" y="1390672"/>
            <a:ext cx="5004321" cy="496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42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2151"/>
          </a:xfrm>
        </p:spPr>
        <p:txBody>
          <a:bodyPr/>
          <a:lstStyle/>
          <a:p>
            <a:r>
              <a:rPr lang="en-US" dirty="0" smtClean="0"/>
              <a:t>Credits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382"/>
            <a:ext cx="8229600" cy="4708525"/>
          </a:xfrm>
        </p:spPr>
        <p:txBody>
          <a:bodyPr numCol="2">
            <a:normAutofit fontScale="77500" lnSpcReduction="20000"/>
          </a:bodyPr>
          <a:lstStyle/>
          <a:p>
            <a:r>
              <a:rPr lang="en-US" dirty="0" smtClean="0"/>
              <a:t>Pete Barry</a:t>
            </a:r>
          </a:p>
          <a:p>
            <a:r>
              <a:rPr lang="en-US" dirty="0" smtClean="0"/>
              <a:t>Matt Bradford</a:t>
            </a:r>
          </a:p>
          <a:p>
            <a:r>
              <a:rPr lang="en-US" dirty="0" err="1" smtClean="0"/>
              <a:t>Goutam</a:t>
            </a:r>
            <a:r>
              <a:rPr lang="en-US" dirty="0" smtClean="0"/>
              <a:t> </a:t>
            </a:r>
            <a:r>
              <a:rPr lang="en-US" dirty="0" err="1" smtClean="0"/>
              <a:t>Chattopadhyay</a:t>
            </a:r>
            <a:endParaRPr lang="en-US" dirty="0" smtClean="0"/>
          </a:p>
          <a:p>
            <a:r>
              <a:rPr lang="en-US" dirty="0" err="1" smtClean="0"/>
              <a:t>Saptarshi</a:t>
            </a:r>
            <a:r>
              <a:rPr lang="en-US" dirty="0" smtClean="0"/>
              <a:t> </a:t>
            </a:r>
            <a:r>
              <a:rPr lang="en-US" dirty="0" err="1" smtClean="0"/>
              <a:t>Chaudhuri</a:t>
            </a:r>
            <a:endParaRPr lang="en-US" dirty="0" smtClean="0"/>
          </a:p>
          <a:p>
            <a:r>
              <a:rPr lang="en-US" dirty="0" smtClean="0"/>
              <a:t>Peter Day</a:t>
            </a:r>
          </a:p>
          <a:p>
            <a:r>
              <a:rPr lang="en-US" dirty="0" smtClean="0"/>
              <a:t>Ran </a:t>
            </a:r>
            <a:r>
              <a:rPr lang="en-US" dirty="0" err="1" smtClean="0"/>
              <a:t>Duan</a:t>
            </a:r>
            <a:endParaRPr lang="en-US" dirty="0" smtClean="0"/>
          </a:p>
          <a:p>
            <a:r>
              <a:rPr lang="en-US" dirty="0" smtClean="0"/>
              <a:t>Darren Dowell</a:t>
            </a:r>
          </a:p>
          <a:p>
            <a:r>
              <a:rPr lang="en-US" dirty="0" err="1" smtClean="0"/>
              <a:t>Byeong</a:t>
            </a:r>
            <a:r>
              <a:rPr lang="en-US" dirty="0" smtClean="0"/>
              <a:t> Ho </a:t>
            </a:r>
            <a:r>
              <a:rPr lang="en-US" dirty="0" err="1" smtClean="0"/>
              <a:t>Eom</a:t>
            </a:r>
            <a:endParaRPr lang="en-US" dirty="0" smtClean="0"/>
          </a:p>
          <a:p>
            <a:r>
              <a:rPr lang="en-US" dirty="0" err="1" smtClean="0"/>
              <a:t>Jiansong</a:t>
            </a:r>
            <a:r>
              <a:rPr lang="en-US" dirty="0" smtClean="0"/>
              <a:t> </a:t>
            </a:r>
            <a:r>
              <a:rPr lang="en-US" dirty="0" err="1" smtClean="0"/>
              <a:t>Gao</a:t>
            </a:r>
            <a:endParaRPr lang="en-US" dirty="0" smtClean="0"/>
          </a:p>
          <a:p>
            <a:r>
              <a:rPr lang="en-US" dirty="0" smtClean="0"/>
              <a:t>Sunil </a:t>
            </a:r>
            <a:r>
              <a:rPr lang="en-US" dirty="0" err="1" smtClean="0"/>
              <a:t>Golwala</a:t>
            </a:r>
            <a:endParaRPr lang="en-US" dirty="0" smtClean="0"/>
          </a:p>
          <a:p>
            <a:r>
              <a:rPr lang="en-US" dirty="0" smtClean="0"/>
              <a:t>Matt Hollister</a:t>
            </a:r>
          </a:p>
          <a:p>
            <a:r>
              <a:rPr lang="en-US" dirty="0" smtClean="0"/>
              <a:t>Warren Holmes</a:t>
            </a:r>
          </a:p>
          <a:p>
            <a:r>
              <a:rPr lang="en-US" dirty="0" smtClean="0"/>
              <a:t>Attila Kovacs</a:t>
            </a:r>
          </a:p>
          <a:p>
            <a:r>
              <a:rPr lang="en-US" dirty="0" smtClean="0"/>
              <a:t>Rick Leduc </a:t>
            </a:r>
          </a:p>
          <a:p>
            <a:r>
              <a:rPr lang="en-US" dirty="0" smtClean="0"/>
              <a:t>James Lamb</a:t>
            </a:r>
          </a:p>
          <a:p>
            <a:r>
              <a:rPr lang="en-US" dirty="0" err="1" smtClean="0"/>
              <a:t>Nuria</a:t>
            </a:r>
            <a:r>
              <a:rPr lang="en-US" dirty="0" smtClean="0"/>
              <a:t> </a:t>
            </a:r>
            <a:r>
              <a:rPr lang="en-US" dirty="0" err="1" smtClean="0"/>
              <a:t>Llombart</a:t>
            </a:r>
            <a:endParaRPr lang="en-US" dirty="0" smtClean="0"/>
          </a:p>
          <a:p>
            <a:r>
              <a:rPr lang="en-US" dirty="0" smtClean="0"/>
              <a:t>Phil </a:t>
            </a:r>
            <a:r>
              <a:rPr lang="en-US" dirty="0" err="1" smtClean="0"/>
              <a:t>Mausokopf</a:t>
            </a:r>
            <a:endParaRPr lang="en-US" dirty="0" smtClean="0"/>
          </a:p>
          <a:p>
            <a:r>
              <a:rPr lang="en-US" dirty="0" smtClean="0"/>
              <a:t>Ben </a:t>
            </a:r>
            <a:r>
              <a:rPr lang="en-US" dirty="0" err="1" smtClean="0"/>
              <a:t>Mazin</a:t>
            </a:r>
            <a:endParaRPr lang="en-US" dirty="0" smtClean="0"/>
          </a:p>
          <a:p>
            <a:r>
              <a:rPr lang="en-US" dirty="0" smtClean="0"/>
              <a:t>Chris </a:t>
            </a:r>
            <a:r>
              <a:rPr lang="en-US" dirty="0" err="1" smtClean="0"/>
              <a:t>McKenney</a:t>
            </a:r>
            <a:endParaRPr lang="en-US" dirty="0" smtClean="0"/>
          </a:p>
          <a:p>
            <a:r>
              <a:rPr lang="en-US" dirty="0" smtClean="0"/>
              <a:t>David Moore</a:t>
            </a:r>
          </a:p>
          <a:p>
            <a:r>
              <a:rPr lang="en-US" dirty="0" smtClean="0"/>
              <a:t>Ryan Monroe</a:t>
            </a:r>
          </a:p>
          <a:p>
            <a:r>
              <a:rPr lang="en-US" dirty="0" smtClean="0"/>
              <a:t>Tony </a:t>
            </a:r>
            <a:r>
              <a:rPr lang="en-US" dirty="0" err="1" smtClean="0"/>
              <a:t>Mroczkowski</a:t>
            </a:r>
            <a:endParaRPr lang="en-US" dirty="0" smtClean="0"/>
          </a:p>
          <a:p>
            <a:r>
              <a:rPr lang="en-US" dirty="0" err="1" smtClean="0"/>
              <a:t>Omid</a:t>
            </a:r>
            <a:r>
              <a:rPr lang="en-US" dirty="0" smtClean="0"/>
              <a:t> </a:t>
            </a:r>
            <a:r>
              <a:rPr lang="en-US" dirty="0" err="1" smtClean="0"/>
              <a:t>Noroozian</a:t>
            </a:r>
            <a:endParaRPr lang="en-US" dirty="0" smtClean="0"/>
          </a:p>
          <a:p>
            <a:r>
              <a:rPr lang="en-US" dirty="0" err="1" smtClean="0"/>
              <a:t>Hien</a:t>
            </a:r>
            <a:r>
              <a:rPr lang="en-US" dirty="0" smtClean="0"/>
              <a:t> Nguyen</a:t>
            </a:r>
          </a:p>
          <a:p>
            <a:r>
              <a:rPr lang="en-US" dirty="0" smtClean="0"/>
              <a:t>Steve </a:t>
            </a:r>
            <a:r>
              <a:rPr lang="en-US" dirty="0" err="1" smtClean="0"/>
              <a:t>Padin</a:t>
            </a:r>
            <a:endParaRPr lang="en-US" dirty="0" smtClean="0"/>
          </a:p>
          <a:p>
            <a:r>
              <a:rPr lang="en-US" dirty="0" smtClean="0"/>
              <a:t>Keith Schwab</a:t>
            </a:r>
          </a:p>
          <a:p>
            <a:r>
              <a:rPr lang="en-US" dirty="0" smtClean="0"/>
              <a:t>Erik </a:t>
            </a:r>
            <a:r>
              <a:rPr lang="en-US" dirty="0" err="1" smtClean="0"/>
              <a:t>Shirokoff</a:t>
            </a:r>
            <a:endParaRPr lang="en-US" dirty="0" smtClean="0"/>
          </a:p>
          <a:p>
            <a:r>
              <a:rPr lang="en-US" dirty="0" smtClean="0"/>
              <a:t>Loren Swenson</a:t>
            </a:r>
          </a:p>
          <a:p>
            <a:r>
              <a:rPr lang="en-US" dirty="0" smtClean="0"/>
              <a:t>Rebecca </a:t>
            </a:r>
            <a:r>
              <a:rPr lang="en-US" dirty="0" err="1" smtClean="0"/>
              <a:t>Wernis</a:t>
            </a:r>
            <a:endParaRPr lang="en-US" dirty="0" smtClean="0"/>
          </a:p>
          <a:p>
            <a:r>
              <a:rPr lang="en-US" dirty="0" smtClean="0"/>
              <a:t>Emma </a:t>
            </a:r>
            <a:r>
              <a:rPr lang="en-US" dirty="0" err="1" smtClean="0"/>
              <a:t>Wollman</a:t>
            </a:r>
            <a:endParaRPr lang="en-US" dirty="0" smtClean="0"/>
          </a:p>
          <a:p>
            <a:r>
              <a:rPr lang="en-US" dirty="0" smtClean="0"/>
              <a:t>David Woody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842" y="5909223"/>
            <a:ext cx="1929049" cy="9490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1891" y="5909222"/>
            <a:ext cx="943410" cy="9490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5301" y="5909222"/>
            <a:ext cx="1148956" cy="9489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4257" y="5908906"/>
            <a:ext cx="2109743" cy="9489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909066"/>
            <a:ext cx="944873" cy="9490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873" y="5976374"/>
            <a:ext cx="2067969" cy="80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160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Bibliography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457200" y="1248826"/>
            <a:ext cx="8229600" cy="5105400"/>
          </a:xfrm>
        </p:spPr>
        <p:txBody>
          <a:bodyPr/>
          <a:lstStyle/>
          <a:p>
            <a:pPr marL="0" indent="0">
              <a:buNone/>
            </a:pPr>
            <a:endParaRPr lang="en-US" sz="1600" dirty="0" smtClean="0"/>
          </a:p>
          <a:p>
            <a:r>
              <a:rPr lang="en-US" sz="1600" dirty="0" err="1" smtClean="0"/>
              <a:t>Zmuidzinas</a:t>
            </a:r>
            <a:r>
              <a:rPr lang="en-US" sz="1600" dirty="0" smtClean="0"/>
              <a:t> J.  “Superconducting </a:t>
            </a:r>
            <a:r>
              <a:rPr lang="en-US" sz="1600" dirty="0" err="1" smtClean="0"/>
              <a:t>Microresonators</a:t>
            </a:r>
            <a:r>
              <a:rPr lang="en-US" sz="1600" dirty="0" smtClean="0"/>
              <a:t>: Physics and Applications”, </a:t>
            </a:r>
            <a:r>
              <a:rPr lang="en-US" sz="1600" dirty="0" err="1" smtClean="0"/>
              <a:t>Annu</a:t>
            </a:r>
            <a:r>
              <a:rPr lang="en-US" sz="1600" dirty="0" smtClean="0"/>
              <a:t>. Rev. Condensed Matter Phys. 2012 </a:t>
            </a:r>
            <a:r>
              <a:rPr lang="en-US" sz="1600" b="1" dirty="0" smtClean="0"/>
              <a:t>3</a:t>
            </a:r>
            <a:r>
              <a:rPr lang="en-US" sz="1600" dirty="0" smtClean="0"/>
              <a:t>:169-214 (2012)</a:t>
            </a:r>
          </a:p>
          <a:p>
            <a:r>
              <a:rPr lang="en-US" sz="1600" dirty="0" err="1" smtClean="0"/>
              <a:t>Barends</a:t>
            </a:r>
            <a:r>
              <a:rPr lang="en-US" sz="1600" dirty="0" smtClean="0"/>
              <a:t> R., et al. “</a:t>
            </a:r>
            <a:r>
              <a:rPr lang="en-US" sz="1600" dirty="0" err="1" smtClean="0"/>
              <a:t>Quasiparticle</a:t>
            </a:r>
            <a:r>
              <a:rPr lang="en-US" sz="1600" dirty="0" smtClean="0"/>
              <a:t> Relaxation in Optically Excited High-Q Superconducting Resonators”, Phys. Rev. </a:t>
            </a:r>
            <a:r>
              <a:rPr lang="en-US" sz="1600" dirty="0" err="1" smtClean="0"/>
              <a:t>Lett</a:t>
            </a:r>
            <a:r>
              <a:rPr lang="en-US" sz="1600" dirty="0"/>
              <a:t>.</a:t>
            </a:r>
            <a:r>
              <a:rPr lang="en-US" sz="1600" dirty="0" smtClean="0"/>
              <a:t> </a:t>
            </a:r>
            <a:r>
              <a:rPr lang="en-US" sz="1600" b="1" dirty="0" smtClean="0"/>
              <a:t>100</a:t>
            </a:r>
            <a:r>
              <a:rPr lang="en-US" sz="1600" dirty="0" smtClean="0"/>
              <a:t>:257002 (2008)</a:t>
            </a:r>
          </a:p>
          <a:p>
            <a:r>
              <a:rPr lang="en-US" sz="1600" dirty="0" smtClean="0"/>
              <a:t>Doyle S, et al. </a:t>
            </a:r>
            <a:r>
              <a:rPr lang="en-US" sz="1600" dirty="0"/>
              <a:t>“Lumped element Kinetic Inductance Detectors</a:t>
            </a:r>
            <a:r>
              <a:rPr lang="en-US" sz="1600" dirty="0" smtClean="0"/>
              <a:t>”, </a:t>
            </a:r>
            <a:r>
              <a:rPr lang="en-US" sz="1600" dirty="0"/>
              <a:t>J</a:t>
            </a:r>
            <a:r>
              <a:rPr lang="en-US" sz="1600" dirty="0" smtClean="0"/>
              <a:t>. Low Temp. Phys. </a:t>
            </a:r>
            <a:r>
              <a:rPr lang="en-US" sz="1600" b="1" dirty="0" smtClean="0"/>
              <a:t>151</a:t>
            </a:r>
            <a:r>
              <a:rPr lang="en-US" sz="1600" dirty="0" smtClean="0"/>
              <a:t> 530-36 (2008)</a:t>
            </a:r>
          </a:p>
          <a:p>
            <a:r>
              <a:rPr lang="en-US" sz="1600" dirty="0" err="1" smtClean="0"/>
              <a:t>Noroozian</a:t>
            </a:r>
            <a:r>
              <a:rPr lang="en-US" sz="1600" dirty="0"/>
              <a:t> </a:t>
            </a:r>
            <a:r>
              <a:rPr lang="en-US" sz="1600" dirty="0" smtClean="0"/>
              <a:t>O, et al., “Crosstalk Reduction for Superconducting Microwave Resonator Arrays”, IEEE Trans. Microwave Theory Tech. </a:t>
            </a:r>
            <a:r>
              <a:rPr lang="en-US" sz="1600" b="1" dirty="0" smtClean="0"/>
              <a:t>60</a:t>
            </a:r>
            <a:r>
              <a:rPr lang="en-US" sz="1600" dirty="0" smtClean="0"/>
              <a:t> 1235-1243 (2012)</a:t>
            </a:r>
          </a:p>
          <a:p>
            <a:r>
              <a:rPr lang="en-US" sz="1600" dirty="0" smtClean="0"/>
              <a:t>Swenson L., et al. “Operation of a titanium nitride superconducting </a:t>
            </a:r>
            <a:r>
              <a:rPr lang="en-US" sz="1600" dirty="0" err="1" smtClean="0"/>
              <a:t>microresonator</a:t>
            </a:r>
            <a:r>
              <a:rPr lang="en-US" sz="1600" dirty="0" smtClean="0"/>
              <a:t> detector in the nonlinear regime”,  J. </a:t>
            </a:r>
            <a:r>
              <a:rPr lang="en-US" sz="1600" dirty="0" err="1" smtClean="0"/>
              <a:t>Appl</a:t>
            </a:r>
            <a:r>
              <a:rPr lang="en-US" sz="1600" dirty="0" smtClean="0"/>
              <a:t> Phys. </a:t>
            </a:r>
            <a:r>
              <a:rPr lang="en-US" sz="1600" b="1" dirty="0" smtClean="0"/>
              <a:t>113</a:t>
            </a:r>
            <a:r>
              <a:rPr lang="en-US" sz="1600" dirty="0" smtClean="0"/>
              <a:t> 104501 (2013)</a:t>
            </a:r>
          </a:p>
          <a:p>
            <a:r>
              <a:rPr lang="en-US" sz="1600" dirty="0" smtClean="0"/>
              <a:t>McKenney C, et al. “Design considerations for a background limited 350 micron pixel array using lumped element superconducting </a:t>
            </a:r>
            <a:r>
              <a:rPr lang="en-US" sz="1600" dirty="0" err="1" smtClean="0"/>
              <a:t>microresonators</a:t>
            </a:r>
            <a:r>
              <a:rPr lang="en-US" sz="1600" dirty="0" smtClean="0"/>
              <a:t>”, Proc. SPIE </a:t>
            </a:r>
            <a:r>
              <a:rPr lang="en-US" sz="1600" b="1" dirty="0" smtClean="0"/>
              <a:t>8452</a:t>
            </a:r>
            <a:r>
              <a:rPr lang="en-US" sz="1600" dirty="0" smtClean="0"/>
              <a:t> 84520S (2012)</a:t>
            </a:r>
          </a:p>
          <a:p>
            <a:r>
              <a:rPr lang="en-US" sz="1600" dirty="0" smtClean="0"/>
              <a:t>Swenson L, et al. “MAKO: A pathfinder instrument for on-sky demonstration of low cost 350 micron imaging arrays”, Proc. SPIE </a:t>
            </a:r>
            <a:r>
              <a:rPr lang="en-US" sz="1600" b="1" dirty="0" smtClean="0"/>
              <a:t>8452</a:t>
            </a:r>
            <a:r>
              <a:rPr lang="en-US" sz="1600" dirty="0" smtClean="0"/>
              <a:t> (2012)</a:t>
            </a:r>
          </a:p>
          <a:p>
            <a:r>
              <a:rPr lang="en-US" sz="1600" dirty="0" smtClean="0"/>
              <a:t>Swenson L, et al. “The Status of MAKO”, Proceedings of LTD-15 (2013)</a:t>
            </a:r>
          </a:p>
          <a:p>
            <a:r>
              <a:rPr lang="en-US" sz="1600" dirty="0" smtClean="0"/>
              <a:t>McKenney C, et al. “Lumped element kinetic inductance detectors: Pixel design for large scale far infrared arrays”, Proceedings of LTD-15 (2013)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84595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details…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69053-27E4-044C-B0AE-B830761D7C68}" type="datetime1">
              <a:rPr lang="en-US" smtClean="0"/>
              <a:t>8/25/15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UNCLASSIFIED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68154-1FF8-1B4F-B0A4-C905DCB87470}" type="slidenum">
              <a:rPr lang="en-US" smtClean="0"/>
              <a:t>69</a:t>
            </a:fld>
            <a:endParaRPr lang="en-US"/>
          </a:p>
        </p:txBody>
      </p:sp>
      <p:pic>
        <p:nvPicPr>
          <p:cNvPr id="7" name="Picture 6" descr="JZ_ARCMP_tit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49" y="1872627"/>
            <a:ext cx="4959894" cy="2968999"/>
          </a:xfrm>
          <a:prstGeom prst="rect">
            <a:avLst/>
          </a:prstGeom>
        </p:spPr>
      </p:pic>
      <p:pic>
        <p:nvPicPr>
          <p:cNvPr id="8" name="Picture 7" descr="JZ_ARCMP_volum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907" y="2893102"/>
            <a:ext cx="3136805" cy="194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229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distribution in CPW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804" y="1418612"/>
            <a:ext cx="4866389" cy="525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299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Conformal mapping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031" y="1292523"/>
            <a:ext cx="7284824" cy="45399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8579" y="5971094"/>
            <a:ext cx="43781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4F1A1A"/>
                </a:solidFill>
              </a:rPr>
              <a:t>Matlab</a:t>
            </a:r>
            <a:r>
              <a:rPr lang="en-US" dirty="0" smtClean="0">
                <a:solidFill>
                  <a:srgbClr val="4F1A1A"/>
                </a:solidFill>
              </a:rPr>
              <a:t> package: Schwarz</a:t>
            </a:r>
            <a:r>
              <a:rPr lang="en-US" dirty="0">
                <a:solidFill>
                  <a:srgbClr val="4F1A1A"/>
                </a:solidFill>
              </a:rPr>
              <a:t>-</a:t>
            </a:r>
            <a:r>
              <a:rPr lang="en-US" dirty="0" err="1">
                <a:solidFill>
                  <a:srgbClr val="4F1A1A"/>
                </a:solidFill>
              </a:rPr>
              <a:t>Christoffel</a:t>
            </a:r>
            <a:r>
              <a:rPr lang="en-US" dirty="0">
                <a:solidFill>
                  <a:srgbClr val="4F1A1A"/>
                </a:solidFill>
              </a:rPr>
              <a:t> </a:t>
            </a:r>
            <a:r>
              <a:rPr lang="en-US" dirty="0" smtClean="0">
                <a:solidFill>
                  <a:srgbClr val="4F1A1A"/>
                </a:solidFill>
              </a:rPr>
              <a:t>toolbox</a:t>
            </a:r>
          </a:p>
          <a:p>
            <a:r>
              <a:rPr lang="en-US" dirty="0" smtClean="0">
                <a:solidFill>
                  <a:srgbClr val="4F1A1A"/>
                </a:solidFill>
              </a:rPr>
              <a:t>See J. </a:t>
            </a:r>
            <a:r>
              <a:rPr lang="en-US" dirty="0" err="1" smtClean="0">
                <a:solidFill>
                  <a:srgbClr val="4F1A1A"/>
                </a:solidFill>
              </a:rPr>
              <a:t>Gao</a:t>
            </a:r>
            <a:r>
              <a:rPr lang="en-US" dirty="0" smtClean="0">
                <a:solidFill>
                  <a:srgbClr val="4F1A1A"/>
                </a:solidFill>
              </a:rPr>
              <a:t> PhD thesis, Caltech, 2008 </a:t>
            </a:r>
            <a:endParaRPr lang="en-US" dirty="0">
              <a:solidFill>
                <a:srgbClr val="4F1A1A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409" y="5942759"/>
            <a:ext cx="2931268" cy="72154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905750" y="6042704"/>
            <a:ext cx="209287" cy="23482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641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873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Electrical Conductivity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18F1D-F09F-BA4F-8B9E-A0C578F6C7E0}" type="datetime1">
              <a:rPr lang="en-US" smtClean="0"/>
              <a:t>8/25/15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" y="3005170"/>
            <a:ext cx="2120900" cy="647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00" y="1475956"/>
            <a:ext cx="2540000" cy="1308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5596040"/>
            <a:ext cx="3771900" cy="7493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085898" y="2224040"/>
            <a:ext cx="11235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scattering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time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2784860" y="1992277"/>
            <a:ext cx="684555" cy="2937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4062885"/>
            <a:ext cx="2552700" cy="11938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00" y="1556798"/>
            <a:ext cx="1092200" cy="3683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5400" y="2286000"/>
            <a:ext cx="3581400" cy="762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5400" y="3453264"/>
            <a:ext cx="1003300" cy="3175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05400" y="4366065"/>
            <a:ext cx="2095500" cy="7112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05400" y="5599385"/>
            <a:ext cx="1943100" cy="7366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541059" y="1554840"/>
            <a:ext cx="1638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Current density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297515" y="3477219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Ohm’s law – definition of </a:t>
            </a:r>
            <a:r>
              <a:rPr lang="en-US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s</a:t>
            </a:r>
            <a:endParaRPr lang="en-US" dirty="0">
              <a:solidFill>
                <a:srgbClr val="000000"/>
              </a:solidFill>
              <a:latin typeface="Symbol" charset="2"/>
              <a:cs typeface="Symbol" charset="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360097" y="4521715"/>
            <a:ext cx="1358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Conductivity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200900" y="5599385"/>
            <a:ext cx="1750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Superconductor: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46593" y="6007606"/>
            <a:ext cx="939800" cy="1778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853578" y="3035946"/>
            <a:ext cx="1082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Newton’s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2</a:t>
            </a:r>
            <a:r>
              <a:rPr lang="en-US" baseline="30000" dirty="0" smtClean="0">
                <a:solidFill>
                  <a:srgbClr val="000000"/>
                </a:solidFill>
              </a:rPr>
              <a:t>nd</a:t>
            </a:r>
            <a:r>
              <a:rPr lang="en-US" dirty="0" smtClean="0">
                <a:solidFill>
                  <a:srgbClr val="000000"/>
                </a:solidFill>
              </a:rPr>
              <a:t> law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H="1" flipV="1">
            <a:off x="6365759" y="3171920"/>
            <a:ext cx="113348" cy="11651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3772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5" grpId="0"/>
      <p:bldP spid="26" grpId="0"/>
      <p:bldP spid="27" grpId="0"/>
      <p:bldP spid="28" grpId="0"/>
      <p:bldP spid="31" grpId="0"/>
    </p:bld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11423</TotalTime>
  <Words>2378</Words>
  <Application>Microsoft Macintosh PowerPoint</Application>
  <PresentationFormat>On-screen Show (4:3)</PresentationFormat>
  <Paragraphs>407</Paragraphs>
  <Slides>69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0" baseType="lpstr">
      <vt:lpstr>Black</vt:lpstr>
      <vt:lpstr>Superconducting Microresonators and Detectors</vt:lpstr>
      <vt:lpstr>2001: CPW Microresonators</vt:lpstr>
      <vt:lpstr>2004: CPW Microresonators and Qubits</vt:lpstr>
      <vt:lpstr>Resonator geometries</vt:lpstr>
      <vt:lpstr>Equivalent Circuits</vt:lpstr>
      <vt:lpstr>Single-channel analog readout</vt:lpstr>
      <vt:lpstr>Current distribution in CPW</vt:lpstr>
      <vt:lpstr>Conformal mapping</vt:lpstr>
      <vt:lpstr>Electrical Conductivity</vt:lpstr>
      <vt:lpstr>Two-fluid model</vt:lpstr>
      <vt:lpstr>PowerPoint Presentation</vt:lpstr>
      <vt:lpstr>Surface impedance vs frequency (Mattis-Bardeen calculation)</vt:lpstr>
      <vt:lpstr>Pair breaking by photons</vt:lpstr>
      <vt:lpstr>Kinetic Inductance Detectors</vt:lpstr>
      <vt:lpstr>Kinetic inductance per unit length</vt:lpstr>
      <vt:lpstr>Surface quality factor</vt:lpstr>
      <vt:lpstr>CPW vs. microstrip lines</vt:lpstr>
      <vt:lpstr>Early 2000: first resonator tests</vt:lpstr>
      <vt:lpstr>2001: CPW Microresonators</vt:lpstr>
      <vt:lpstr>1999: mm-wave loss in superconducting microstrip</vt:lpstr>
      <vt:lpstr>2010: BICEP2 Focal Plane</vt:lpstr>
      <vt:lpstr>2005: Loss due to TLS in amorphous dielectrics </vt:lpstr>
      <vt:lpstr>2008: TLS surface layer for CPW resonators</vt:lpstr>
      <vt:lpstr>Resonator noise</vt:lpstr>
      <vt:lpstr>2008: Capacitor (TLS) Noise</vt:lpstr>
      <vt:lpstr>2014: Resonator noise &amp; dephasing</vt:lpstr>
      <vt:lpstr>PowerPoint Presentation</vt:lpstr>
      <vt:lpstr>PowerPoint Presentation</vt:lpstr>
      <vt:lpstr>SCUBA 2 with 10,000 pixels 42x30 = 1280 pixels per tile</vt:lpstr>
      <vt:lpstr>1999: In search of a better detector</vt:lpstr>
      <vt:lpstr>PowerPoint Presentation</vt:lpstr>
      <vt:lpstr>Pair-breaking and recombination</vt:lpstr>
      <vt:lpstr>Frequency multiplexing</vt:lpstr>
      <vt:lpstr>Frequency multiplexing (18 x 24 = 432 pixels)</vt:lpstr>
      <vt:lpstr>Frequency multiplexing (18 x 24 = 432 pixels)</vt:lpstr>
      <vt:lpstr>Frequency sweep</vt:lpstr>
      <vt:lpstr>Resonator Q sets mux density</vt:lpstr>
      <vt:lpstr>MAKO: a prototype camera (Swenson et al, SPIE Proc., 2012)</vt:lpstr>
      <vt:lpstr>MAKO goes to the CSO</vt:lpstr>
      <vt:lpstr>PowerPoint Presentation</vt:lpstr>
      <vt:lpstr>Multichannel Digital Readout</vt:lpstr>
      <vt:lpstr>Readout Electronics</vt:lpstr>
      <vt:lpstr>Readout Electronics</vt:lpstr>
      <vt:lpstr>KID/MKID projects</vt:lpstr>
      <vt:lpstr>TiN MKIDs for energy-resolved single photon imaging</vt:lpstr>
      <vt:lpstr>ARCONS MKIDs</vt:lpstr>
      <vt:lpstr>10 kpix DARKNESS Array</vt:lpstr>
      <vt:lpstr>Flex cables</vt:lpstr>
      <vt:lpstr>Resonator Design</vt:lpstr>
      <vt:lpstr>Layout Details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Horn-coupled KIDs for CMB polarization McKarrick et al., Rev. Sci. Instrum. 2014, submitted</vt:lpstr>
      <vt:lpstr>LITEBIRD: a Proposed CMB Satellite</vt:lpstr>
      <vt:lpstr>PowerPoint Presentation</vt:lpstr>
      <vt:lpstr>Photon Noise</vt:lpstr>
      <vt:lpstr>Photon bunching</vt:lpstr>
      <vt:lpstr>Quasiparticle Production Efficiency</vt:lpstr>
      <vt:lpstr>Microwave generation of quasiparticles</vt:lpstr>
      <vt:lpstr>Nonequilibrium superconductivity:</vt:lpstr>
      <vt:lpstr>Nonlinear Kinetic Inductance of TiN and NbTiN</vt:lpstr>
      <vt:lpstr>TiN/NbTiN “fiber” paramp (Eom et al., Nature Physics, 2012)</vt:lpstr>
      <vt:lpstr>Credits</vt:lpstr>
      <vt:lpstr>Bibliography</vt:lpstr>
      <vt:lpstr>More details…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Jonas Zmuidzinas</dc:creator>
  <cp:lastModifiedBy>jonas</cp:lastModifiedBy>
  <cp:revision>478</cp:revision>
  <dcterms:created xsi:type="dcterms:W3CDTF">2011-05-20T21:46:55Z</dcterms:created>
  <dcterms:modified xsi:type="dcterms:W3CDTF">2015-08-25T20:13:26Z</dcterms:modified>
</cp:coreProperties>
</file>