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5" r:id="rId2"/>
    <p:sldId id="518" r:id="rId3"/>
    <p:sldId id="531" r:id="rId4"/>
    <p:sldId id="534" r:id="rId5"/>
    <p:sldId id="533" r:id="rId6"/>
    <p:sldId id="507" r:id="rId7"/>
    <p:sldId id="528" r:id="rId8"/>
    <p:sldId id="529" r:id="rId9"/>
    <p:sldId id="535" r:id="rId10"/>
    <p:sldId id="530" r:id="rId11"/>
    <p:sldId id="501" r:id="rId12"/>
    <p:sldId id="504" r:id="rId13"/>
    <p:sldId id="505" r:id="rId14"/>
    <p:sldId id="536" r:id="rId15"/>
    <p:sldId id="506" r:id="rId16"/>
    <p:sldId id="387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99"/>
    <a:srgbClr val="0000FF"/>
    <a:srgbClr val="FF1512"/>
    <a:srgbClr val="DFDDFF"/>
    <a:srgbClr val="AEEDFF"/>
    <a:srgbClr val="F9FF64"/>
    <a:srgbClr val="F2FC00"/>
    <a:srgbClr val="F5F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 autoAdjust="0"/>
  </p:normalViewPr>
  <p:slideViewPr>
    <p:cSldViewPr>
      <p:cViewPr varScale="1">
        <p:scale>
          <a:sx n="134" d="100"/>
          <a:sy n="134" d="100"/>
        </p:scale>
        <p:origin x="1008" y="96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32B2290-A292-4BB1-AE89-CAB1A5CD3A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32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 b="1"/>
            </a:lvl1pPr>
          </a:lstStyle>
          <a:p>
            <a:fld id="{92CC632E-03EB-4AA7-9008-E35286922E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98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641620E6-1AF2-4CEB-B958-A2268CD2E768}" type="slidenum">
              <a:rPr lang="en-US" altLang="en-US" sz="1300"/>
              <a:pPr/>
              <a:t>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72887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67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37452" indent="-283635" defTabSz="924967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34542" indent="-226908" defTabSz="924967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588359" indent="-226908" defTabSz="924967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42175" indent="-226908" defTabSz="924967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49599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49809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03625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57442" indent="-226908" defTabSz="92496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8AC493F0-75C3-4B51-AF46-39D82E733B15}" type="slidenum">
              <a:rPr lang="en-US" altLang="en-US" sz="1300"/>
              <a:pPr/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2456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6DAE72CB-FE7E-430E-BB24-03E675BB45BA}" type="slidenum">
              <a:rPr lang="en-US" altLang="en-US" sz="1300"/>
              <a:pPr/>
              <a:t>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24374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C5812DD6-F8E1-49C0-BD24-5B44D8E55ECB}" type="slidenum">
              <a:rPr lang="en-US" altLang="en-US" sz="1300"/>
              <a:pPr/>
              <a:t>11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942774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3EFF3333-8C2C-448D-8ED2-04D0D04D139D}" type="slidenum">
              <a:rPr lang="en-US" altLang="en-US" sz="1300"/>
              <a:pPr/>
              <a:t>12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6962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545309D5-32D5-45DF-9908-2A7D5C62F252}" type="slidenum">
              <a:rPr lang="en-US" altLang="en-US" sz="1300"/>
              <a:pPr/>
              <a:t>13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468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49BC815E-4715-4EA8-8759-5223D0A2E7FB}" type="slidenum">
              <a:rPr lang="en-US" altLang="en-US" sz="1300"/>
              <a:pPr/>
              <a:t>15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697824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3186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fld id="{E49BFF6F-936D-4BAA-B099-9ACC961A9780}" type="slidenum">
              <a:rPr lang="en-US" altLang="en-US" sz="1300"/>
              <a:pPr/>
              <a:t>16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17492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3C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7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1113" y="731838"/>
            <a:ext cx="9132887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371600" algn="l"/>
              </a:tabLst>
              <a:defRPr sz="320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  <a:lvl2pPr>
              <a:defRPr>
                <a:solidFill>
                  <a:srgbClr val="0033CC"/>
                </a:solidFill>
              </a:defRPr>
            </a:lvl2pPr>
            <a:lvl3pPr>
              <a:defRPr>
                <a:solidFill>
                  <a:srgbClr val="0033CC"/>
                </a:solidFill>
              </a:defRPr>
            </a:lvl3pPr>
            <a:lvl4pPr>
              <a:defRPr>
                <a:solidFill>
                  <a:srgbClr val="0033CC"/>
                </a:solidFill>
              </a:defRPr>
            </a:lvl4pPr>
            <a:lvl5pPr>
              <a:defRPr>
                <a:solidFill>
                  <a:srgbClr val="0033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3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11113" y="731838"/>
            <a:ext cx="9132887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125"/>
            <a:ext cx="77724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11125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7" name="Picture 11" descr="minihead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5" y="6411913"/>
            <a:ext cx="6889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6521450"/>
            <a:ext cx="18049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" charset="0"/>
              </a:rPr>
              <a:t>Cavity Workshop</a:t>
            </a:r>
            <a:endParaRPr lang="en-US" sz="800" dirty="0">
              <a:solidFill>
                <a:schemeClr val="accent2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800" dirty="0" smtClean="0">
                <a:solidFill>
                  <a:schemeClr val="accent2"/>
                </a:solidFill>
                <a:latin typeface="Arial" charset="0"/>
              </a:rPr>
              <a:t>August 2015</a:t>
            </a:r>
            <a:endParaRPr lang="en-US" sz="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7219950" y="6461125"/>
            <a:ext cx="1038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rgbClr val="79E2FF"/>
                </a:solidFill>
              </a:rPr>
              <a:t>ADMX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82828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806" y="3154683"/>
            <a:ext cx="8594725" cy="4073525"/>
          </a:xfrm>
        </p:spPr>
        <p:txBody>
          <a:bodyPr anchor="ctr" anchorCtr="1"/>
          <a:lstStyle/>
          <a:p>
            <a:pPr defTabSz="912813" eaLnBrk="1" hangingPunct="1"/>
            <a:r>
              <a:rPr lang="en-US" altLang="en-US" dirty="0" smtClean="0"/>
              <a:t>D.B. Tanner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PDH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148"/>
            <a:ext cx="8229600" cy="5166016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Electronic Frequency Stabilization of Microwave Oscillators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	R.V</a:t>
            </a:r>
            <a:r>
              <a:rPr lang="en-US" sz="2000" dirty="0">
                <a:solidFill>
                  <a:schemeClr val="tx1"/>
                </a:solidFill>
              </a:rPr>
              <a:t>. Pound, Rev. Sci. </a:t>
            </a:r>
            <a:r>
              <a:rPr lang="en-US" sz="2000" dirty="0" err="1">
                <a:solidFill>
                  <a:schemeClr val="tx1"/>
                </a:solidFill>
              </a:rPr>
              <a:t>Instrum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b="1" dirty="0">
                <a:solidFill>
                  <a:schemeClr val="tx1"/>
                </a:solidFill>
              </a:rPr>
              <a:t>17</a:t>
            </a:r>
            <a:r>
              <a:rPr lang="en-US" sz="2000" dirty="0">
                <a:solidFill>
                  <a:schemeClr val="tx1"/>
                </a:solidFill>
              </a:rPr>
              <a:t>, 490 (1946).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Laser phase and frequency stabilization using an optical resonator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R.W.P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Drever</a:t>
            </a:r>
            <a:r>
              <a:rPr lang="en-US" sz="2000" dirty="0">
                <a:solidFill>
                  <a:schemeClr val="tx1"/>
                </a:solidFill>
              </a:rPr>
              <a:t>, J.L. Hall, F.V. Kowalski, J. Hough, G.M. Ford, 	</a:t>
            </a:r>
            <a:r>
              <a:rPr lang="en-US" sz="2000" dirty="0" smtClean="0">
                <a:solidFill>
                  <a:schemeClr val="tx1"/>
                </a:solidFill>
              </a:rPr>
              <a:t>A.J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Munley</a:t>
            </a:r>
            <a:r>
              <a:rPr lang="en-US" sz="2000" dirty="0">
                <a:solidFill>
                  <a:schemeClr val="tx1"/>
                </a:solidFill>
              </a:rPr>
              <a:t>, and H. Ward, Appl. Phys. </a:t>
            </a:r>
            <a:r>
              <a:rPr lang="en-US" sz="2000" b="1" dirty="0">
                <a:solidFill>
                  <a:schemeClr val="tx1"/>
                </a:solidFill>
              </a:rPr>
              <a:t>B31</a:t>
            </a:r>
            <a:r>
              <a:rPr lang="en-US" sz="2000" dirty="0">
                <a:solidFill>
                  <a:schemeClr val="tx1"/>
                </a:solidFill>
              </a:rPr>
              <a:t>, 97-105 (1983).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An introduction to Pound–</a:t>
            </a:r>
            <a:r>
              <a:rPr lang="en-US" sz="2000" dirty="0" err="1">
                <a:solidFill>
                  <a:schemeClr val="tx1"/>
                </a:solidFill>
              </a:rPr>
              <a:t>Drever</a:t>
            </a:r>
            <a:r>
              <a:rPr lang="en-US" sz="2000" dirty="0">
                <a:solidFill>
                  <a:schemeClr val="tx1"/>
                </a:solidFill>
              </a:rPr>
              <a:t>–Hall laser frequency stabilization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Eric </a:t>
            </a:r>
            <a:r>
              <a:rPr lang="en-US" sz="2000" dirty="0">
                <a:solidFill>
                  <a:schemeClr val="tx1"/>
                </a:solidFill>
              </a:rPr>
              <a:t>D. Black, Am. J. Phys. </a:t>
            </a:r>
            <a:r>
              <a:rPr lang="en-US" sz="2000" b="1" dirty="0">
                <a:solidFill>
                  <a:schemeClr val="tx1"/>
                </a:solidFill>
              </a:rPr>
              <a:t>69</a:t>
            </a:r>
            <a:r>
              <a:rPr lang="en-US" sz="2000" dirty="0">
                <a:solidFill>
                  <a:schemeClr val="tx1"/>
                </a:solidFill>
              </a:rPr>
              <a:t>, 79 (2001).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Understanding Pound-</a:t>
            </a:r>
            <a:r>
              <a:rPr lang="en-US" sz="2000" dirty="0" err="1">
                <a:solidFill>
                  <a:schemeClr val="tx1"/>
                </a:solidFill>
              </a:rPr>
              <a:t>Drever</a:t>
            </a:r>
            <a:r>
              <a:rPr lang="en-US" sz="2000" dirty="0">
                <a:solidFill>
                  <a:schemeClr val="tx1"/>
                </a:solidFill>
              </a:rPr>
              <a:t>-Hall locking using voltage controlled radio-frequency oscillators: An undergraduate experiment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C.E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Liekhus</a:t>
            </a:r>
            <a:r>
              <a:rPr lang="en-US" sz="2000" dirty="0">
                <a:solidFill>
                  <a:schemeClr val="tx1"/>
                </a:solidFill>
              </a:rPr>
              <a:t>-Schmaltz and J.D.D. Martin, Am. J. Phys. </a:t>
            </a:r>
            <a:r>
              <a:rPr lang="en-US" sz="2000" b="1" dirty="0">
                <a:solidFill>
                  <a:schemeClr val="tx1"/>
                </a:solidFill>
              </a:rPr>
              <a:t>80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232	(</a:t>
            </a:r>
            <a:r>
              <a:rPr lang="en-US" sz="2000" dirty="0">
                <a:solidFill>
                  <a:schemeClr val="tx1"/>
                </a:solidFill>
              </a:rPr>
              <a:t>2012).</a:t>
            </a:r>
          </a:p>
        </p:txBody>
      </p:sp>
    </p:spTree>
    <p:extLst>
      <p:ext uri="{BB962C8B-B14F-4D97-AF65-F5344CB8AC3E}">
        <p14:creationId xmlns:p14="http://schemas.microsoft.com/office/powerpoint/2010/main" val="39178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dirty="0" smtClean="0"/>
              <a:t>Pound </a:t>
            </a:r>
            <a:r>
              <a:rPr lang="en-US" altLang="en-US" dirty="0" err="1" smtClean="0"/>
              <a:t>Drever</a:t>
            </a:r>
            <a:r>
              <a:rPr lang="en-US" altLang="en-US" dirty="0" smtClean="0"/>
              <a:t>-Hall (PDH) reflection locking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/>
            <a:r>
              <a:rPr lang="en-US" altLang="en-US" sz="2400" smtClean="0">
                <a:solidFill>
                  <a:schemeClr val="accent2"/>
                </a:solidFill>
              </a:rPr>
              <a:t>Cavity reflects (promptly) waves that are not on resonance</a:t>
            </a:r>
          </a:p>
          <a:p>
            <a:pPr defTabSz="912813" eaLnBrk="1" hangingPunct="1"/>
            <a:r>
              <a:rPr lang="en-US" altLang="en-US" sz="2400" smtClean="0">
                <a:solidFill>
                  <a:schemeClr val="accent2"/>
                </a:solidFill>
              </a:rPr>
              <a:t>Reflection dip at resonance, along with phase change</a:t>
            </a:r>
          </a:p>
          <a:p>
            <a:pPr defTabSz="912813" eaLnBrk="1" hangingPunct="1"/>
            <a:endParaRPr lang="en-US" altLang="en-US" sz="2400" smtClean="0">
              <a:solidFill>
                <a:schemeClr val="accent2"/>
              </a:solidFill>
            </a:endParaRPr>
          </a:p>
        </p:txBody>
      </p:sp>
      <p:pic>
        <p:nvPicPr>
          <p:cNvPr id="23556" name="Picture 4" descr="PD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54363"/>
            <a:ext cx="74025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smtClean="0"/>
              <a:t>Phase-modulated light</a:t>
            </a:r>
          </a:p>
        </p:txBody>
      </p:sp>
      <p:pic>
        <p:nvPicPr>
          <p:cNvPr id="24579" name="Picture 4" descr="PD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963"/>
            <a:ext cx="914400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36525"/>
            <a:ext cx="7772400" cy="457200"/>
          </a:xfrm>
        </p:spPr>
        <p:txBody>
          <a:bodyPr/>
          <a:lstStyle/>
          <a:p>
            <a:pPr defTabSz="912813" eaLnBrk="1" hangingPunct="1"/>
            <a:r>
              <a:rPr lang="en-US" altLang="en-US" sz="2800" smtClean="0"/>
              <a:t>As cavity tunes, </a:t>
            </a:r>
            <a:r>
              <a:rPr lang="en-US" altLang="en-US" sz="2800" i="1" smtClean="0"/>
              <a:t>phase</a:t>
            </a:r>
            <a:r>
              <a:rPr lang="en-US" altLang="en-US" sz="2800" smtClean="0"/>
              <a:t> of reflected carrier shifts  </a:t>
            </a:r>
          </a:p>
        </p:txBody>
      </p:sp>
      <p:pic>
        <p:nvPicPr>
          <p:cNvPr id="25603" name="Picture 4" descr="PD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143000"/>
            <a:ext cx="7483475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PDH signal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52" y="777269"/>
            <a:ext cx="5630610" cy="608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3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sz="2400" smtClean="0"/>
              <a:t>Each cavity can be driven to resonance at the carrier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855663" y="1617663"/>
            <a:ext cx="1782762" cy="96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660650" y="2098675"/>
            <a:ext cx="1325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032250" y="1852613"/>
            <a:ext cx="598488" cy="538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949325" y="1804988"/>
            <a:ext cx="160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5 GHz oscillator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3786188" y="2801938"/>
            <a:ext cx="1173162" cy="857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dirty="0" smtClean="0"/>
              <a:t>20 MHz</a:t>
            </a:r>
          </a:p>
          <a:p>
            <a:pPr algn="ctr"/>
            <a:r>
              <a:rPr lang="en-US" altLang="en-US" dirty="0" smtClean="0"/>
              <a:t> oscillator</a:t>
            </a:r>
            <a:endParaRPr lang="en-US" altLang="en-US" dirty="0"/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>
            <a:off x="2638425" y="2098675"/>
            <a:ext cx="1358900" cy="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 flipV="1">
            <a:off x="4371975" y="2379663"/>
            <a:ext cx="0" cy="422275"/>
          </a:xfrm>
          <a:prstGeom prst="line">
            <a:avLst/>
          </a:prstGeom>
          <a:noFill/>
          <a:ln w="15875">
            <a:solidFill>
              <a:srgbClr val="FF151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Rectangle 13"/>
          <p:cNvSpPr>
            <a:spLocks noChangeArrowheads="1"/>
          </p:cNvSpPr>
          <p:nvPr/>
        </p:nvSpPr>
        <p:spPr bwMode="auto">
          <a:xfrm>
            <a:off x="5791200" y="1758950"/>
            <a:ext cx="1277938" cy="796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/>
              <a:t>N-way splitter</a:t>
            </a:r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 flipV="1">
            <a:off x="4630738" y="2098675"/>
            <a:ext cx="1195387" cy="23813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5"/>
          <p:cNvSpPr>
            <a:spLocks noChangeShapeType="1"/>
          </p:cNvSpPr>
          <p:nvPr/>
        </p:nvSpPr>
        <p:spPr bwMode="auto">
          <a:xfrm flipV="1">
            <a:off x="4594225" y="2028825"/>
            <a:ext cx="1195388" cy="12700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16"/>
          <p:cNvSpPr>
            <a:spLocks noChangeShapeType="1"/>
          </p:cNvSpPr>
          <p:nvPr/>
        </p:nvSpPr>
        <p:spPr bwMode="auto">
          <a:xfrm flipV="1">
            <a:off x="4652963" y="2181225"/>
            <a:ext cx="1195387" cy="1270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7"/>
          <p:cNvSpPr>
            <a:spLocks noChangeShapeType="1"/>
          </p:cNvSpPr>
          <p:nvPr/>
        </p:nvSpPr>
        <p:spPr bwMode="auto">
          <a:xfrm flipH="1">
            <a:off x="5930900" y="2581275"/>
            <a:ext cx="14288" cy="1230313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19"/>
          <p:cNvSpPr>
            <a:spLocks noChangeShapeType="1"/>
          </p:cNvSpPr>
          <p:nvPr/>
        </p:nvSpPr>
        <p:spPr bwMode="auto">
          <a:xfrm flipH="1">
            <a:off x="5861050" y="2579688"/>
            <a:ext cx="11113" cy="1254125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21"/>
          <p:cNvSpPr>
            <a:spLocks noChangeShapeType="1"/>
          </p:cNvSpPr>
          <p:nvPr/>
        </p:nvSpPr>
        <p:spPr bwMode="auto">
          <a:xfrm flipH="1">
            <a:off x="6021388" y="2617788"/>
            <a:ext cx="23812" cy="1171575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Oval 24"/>
          <p:cNvSpPr>
            <a:spLocks noChangeArrowheads="1"/>
          </p:cNvSpPr>
          <p:nvPr/>
        </p:nvSpPr>
        <p:spPr bwMode="auto">
          <a:xfrm>
            <a:off x="5521325" y="5299075"/>
            <a:ext cx="703263" cy="727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42" name="Oval 25"/>
          <p:cNvSpPr>
            <a:spLocks noChangeArrowheads="1"/>
          </p:cNvSpPr>
          <p:nvPr/>
        </p:nvSpPr>
        <p:spPr bwMode="auto">
          <a:xfrm>
            <a:off x="6411913" y="5295900"/>
            <a:ext cx="703262" cy="727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43" name="Line 26"/>
          <p:cNvSpPr>
            <a:spLocks noChangeShapeType="1"/>
          </p:cNvSpPr>
          <p:nvPr/>
        </p:nvSpPr>
        <p:spPr bwMode="auto">
          <a:xfrm flipH="1">
            <a:off x="6777038" y="2533650"/>
            <a:ext cx="14287" cy="1230313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Rectangle 27"/>
          <p:cNvSpPr>
            <a:spLocks noChangeArrowheads="1"/>
          </p:cNvSpPr>
          <p:nvPr/>
        </p:nvSpPr>
        <p:spPr bwMode="auto">
          <a:xfrm>
            <a:off x="5756275" y="3795713"/>
            <a:ext cx="304800" cy="1101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45" name="Rectangle 28"/>
          <p:cNvSpPr>
            <a:spLocks noChangeArrowheads="1"/>
          </p:cNvSpPr>
          <p:nvPr/>
        </p:nvSpPr>
        <p:spPr bwMode="auto">
          <a:xfrm>
            <a:off x="6600825" y="3773488"/>
            <a:ext cx="304800" cy="1101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46" name="Text Box 29"/>
          <p:cNvSpPr txBox="1">
            <a:spLocks noChangeArrowheads="1"/>
          </p:cNvSpPr>
          <p:nvPr/>
        </p:nvSpPr>
        <p:spPr bwMode="auto">
          <a:xfrm>
            <a:off x="7258050" y="4140200"/>
            <a:ext cx="188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Directional couplers</a:t>
            </a:r>
          </a:p>
        </p:txBody>
      </p:sp>
      <p:sp>
        <p:nvSpPr>
          <p:cNvPr id="26647" name="Line 30"/>
          <p:cNvSpPr>
            <a:spLocks noChangeShapeType="1"/>
          </p:cNvSpPr>
          <p:nvPr/>
        </p:nvSpPr>
        <p:spPr bwMode="auto">
          <a:xfrm flipH="1">
            <a:off x="6819900" y="2535238"/>
            <a:ext cx="23813" cy="1171575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31"/>
          <p:cNvSpPr>
            <a:spLocks noChangeShapeType="1"/>
          </p:cNvSpPr>
          <p:nvPr/>
        </p:nvSpPr>
        <p:spPr bwMode="auto">
          <a:xfrm flipH="1">
            <a:off x="6681788" y="2520950"/>
            <a:ext cx="11112" cy="1254125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9" name="Text Box 32"/>
          <p:cNvSpPr txBox="1">
            <a:spLocks noChangeArrowheads="1"/>
          </p:cNvSpPr>
          <p:nvPr/>
        </p:nvSpPr>
        <p:spPr bwMode="auto">
          <a:xfrm>
            <a:off x="7258050" y="5278438"/>
            <a:ext cx="188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Cavities</a:t>
            </a:r>
          </a:p>
        </p:txBody>
      </p:sp>
      <p:sp>
        <p:nvSpPr>
          <p:cNvPr id="26650" name="Line 33"/>
          <p:cNvSpPr>
            <a:spLocks noChangeShapeType="1"/>
          </p:cNvSpPr>
          <p:nvPr/>
        </p:nvSpPr>
        <p:spPr bwMode="auto">
          <a:xfrm flipH="1">
            <a:off x="5800725" y="4924425"/>
            <a:ext cx="0" cy="339725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1" name="Line 34"/>
          <p:cNvSpPr>
            <a:spLocks noChangeShapeType="1"/>
          </p:cNvSpPr>
          <p:nvPr/>
        </p:nvSpPr>
        <p:spPr bwMode="auto">
          <a:xfrm flipV="1">
            <a:off x="5811838" y="4886325"/>
            <a:ext cx="1587" cy="41275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Line 35"/>
          <p:cNvSpPr>
            <a:spLocks noChangeShapeType="1"/>
          </p:cNvSpPr>
          <p:nvPr/>
        </p:nvSpPr>
        <p:spPr bwMode="auto">
          <a:xfrm flipH="1" flipV="1">
            <a:off x="5064125" y="4686300"/>
            <a:ext cx="642938" cy="1588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5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129088"/>
            <a:ext cx="14859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4" name="Line 38"/>
          <p:cNvSpPr>
            <a:spLocks noChangeShapeType="1"/>
          </p:cNvSpPr>
          <p:nvPr/>
        </p:nvSpPr>
        <p:spPr bwMode="auto">
          <a:xfrm flipH="1" flipV="1">
            <a:off x="5059363" y="4611688"/>
            <a:ext cx="658812" cy="12700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5" name="Line 39"/>
          <p:cNvSpPr>
            <a:spLocks noChangeShapeType="1"/>
          </p:cNvSpPr>
          <p:nvPr/>
        </p:nvSpPr>
        <p:spPr bwMode="auto">
          <a:xfrm flipH="1">
            <a:off x="5926138" y="4927600"/>
            <a:ext cx="12700" cy="361950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6" name="Line 40"/>
          <p:cNvSpPr>
            <a:spLocks noChangeShapeType="1"/>
          </p:cNvSpPr>
          <p:nvPr/>
        </p:nvSpPr>
        <p:spPr bwMode="auto">
          <a:xfrm flipH="1" flipV="1">
            <a:off x="5915025" y="4891088"/>
            <a:ext cx="23813" cy="363537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7" name="Line 41"/>
          <p:cNvSpPr>
            <a:spLocks noChangeShapeType="1"/>
          </p:cNvSpPr>
          <p:nvPr/>
        </p:nvSpPr>
        <p:spPr bwMode="auto">
          <a:xfrm flipH="1" flipV="1">
            <a:off x="5078413" y="4641850"/>
            <a:ext cx="620712" cy="23813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8" name="Line 42"/>
          <p:cNvSpPr>
            <a:spLocks noChangeShapeType="1"/>
          </p:cNvSpPr>
          <p:nvPr/>
        </p:nvSpPr>
        <p:spPr bwMode="auto">
          <a:xfrm flipH="1">
            <a:off x="6750050" y="4900613"/>
            <a:ext cx="1588" cy="8556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9" name="Line 43"/>
          <p:cNvSpPr>
            <a:spLocks noChangeShapeType="1"/>
          </p:cNvSpPr>
          <p:nvPr/>
        </p:nvSpPr>
        <p:spPr bwMode="auto">
          <a:xfrm>
            <a:off x="5861050" y="4891088"/>
            <a:ext cx="33338" cy="9493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0" name="Rectangle 44"/>
          <p:cNvSpPr>
            <a:spLocks noChangeArrowheads="1"/>
          </p:cNvSpPr>
          <p:nvPr/>
        </p:nvSpPr>
        <p:spPr bwMode="auto">
          <a:xfrm>
            <a:off x="4467225" y="4502150"/>
            <a:ext cx="620713" cy="350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61" name="Text Box 45"/>
          <p:cNvSpPr txBox="1">
            <a:spLocks noChangeArrowheads="1"/>
          </p:cNvSpPr>
          <p:nvPr/>
        </p:nvSpPr>
        <p:spPr bwMode="auto">
          <a:xfrm>
            <a:off x="4457700" y="4516438"/>
            <a:ext cx="1089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Mixer</a:t>
            </a:r>
          </a:p>
        </p:txBody>
      </p:sp>
      <p:sp>
        <p:nvSpPr>
          <p:cNvPr id="26662" name="Line 46"/>
          <p:cNvSpPr>
            <a:spLocks noChangeShapeType="1"/>
          </p:cNvSpPr>
          <p:nvPr/>
        </p:nvSpPr>
        <p:spPr bwMode="auto">
          <a:xfrm>
            <a:off x="5849938" y="4903788"/>
            <a:ext cx="33337" cy="949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3" name="Line 47"/>
          <p:cNvSpPr>
            <a:spLocks noChangeShapeType="1"/>
          </p:cNvSpPr>
          <p:nvPr/>
        </p:nvSpPr>
        <p:spPr bwMode="auto">
          <a:xfrm flipH="1" flipV="1">
            <a:off x="6816725" y="4938713"/>
            <a:ext cx="23813" cy="363537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4" name="Line 49"/>
          <p:cNvSpPr>
            <a:spLocks noChangeShapeType="1"/>
          </p:cNvSpPr>
          <p:nvPr/>
        </p:nvSpPr>
        <p:spPr bwMode="auto">
          <a:xfrm flipH="1">
            <a:off x="6818313" y="4938713"/>
            <a:ext cx="47625" cy="409575"/>
          </a:xfrm>
          <a:prstGeom prst="line">
            <a:avLst/>
          </a:prstGeom>
          <a:noFill/>
          <a:ln w="15875">
            <a:solidFill>
              <a:srgbClr val="CC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5" name="Line 50"/>
          <p:cNvSpPr>
            <a:spLocks noChangeShapeType="1"/>
          </p:cNvSpPr>
          <p:nvPr/>
        </p:nvSpPr>
        <p:spPr bwMode="auto">
          <a:xfrm flipV="1">
            <a:off x="6667500" y="4851400"/>
            <a:ext cx="1588" cy="412750"/>
          </a:xfrm>
          <a:prstGeom prst="line">
            <a:avLst/>
          </a:prstGeom>
          <a:noFill/>
          <a:ln w="158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6" name="Rectangle 52"/>
          <p:cNvSpPr>
            <a:spLocks noChangeArrowheads="1"/>
          </p:cNvSpPr>
          <p:nvPr/>
        </p:nvSpPr>
        <p:spPr bwMode="auto">
          <a:xfrm>
            <a:off x="1002506" y="4251325"/>
            <a:ext cx="1266825" cy="892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 dirty="0" smtClean="0"/>
              <a:t>Amplifiers</a:t>
            </a:r>
            <a:endParaRPr lang="en-US" altLang="en-US" dirty="0"/>
          </a:p>
        </p:txBody>
      </p:sp>
      <p:sp>
        <p:nvSpPr>
          <p:cNvPr id="26667" name="Line 54"/>
          <p:cNvSpPr>
            <a:spLocks noChangeShapeType="1"/>
          </p:cNvSpPr>
          <p:nvPr/>
        </p:nvSpPr>
        <p:spPr bwMode="auto">
          <a:xfrm flipH="1">
            <a:off x="2320925" y="4641850"/>
            <a:ext cx="2098675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8" name="Line 56"/>
          <p:cNvSpPr>
            <a:spLocks noChangeShapeType="1"/>
          </p:cNvSpPr>
          <p:nvPr/>
        </p:nvSpPr>
        <p:spPr bwMode="auto">
          <a:xfrm flipH="1">
            <a:off x="1535113" y="5170488"/>
            <a:ext cx="23812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9" name="Line 57"/>
          <p:cNvSpPr>
            <a:spLocks noChangeShapeType="1"/>
          </p:cNvSpPr>
          <p:nvPr/>
        </p:nvSpPr>
        <p:spPr bwMode="auto">
          <a:xfrm flipV="1">
            <a:off x="1607978" y="6084888"/>
            <a:ext cx="316547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0" name="Text Box 58"/>
          <p:cNvSpPr txBox="1">
            <a:spLocks noChangeArrowheads="1"/>
          </p:cNvSpPr>
          <p:nvPr/>
        </p:nvSpPr>
        <p:spPr bwMode="auto">
          <a:xfrm>
            <a:off x="4246563" y="6196013"/>
            <a:ext cx="1824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r>
              <a:rPr lang="en-US" altLang="en-US" dirty="0"/>
              <a:t>Tuning rod </a:t>
            </a:r>
            <a:r>
              <a:rPr lang="en-US" altLang="en-US" dirty="0" smtClean="0"/>
              <a:t>actuators</a:t>
            </a:r>
            <a:endParaRPr lang="en-US" altLang="en-US" dirty="0"/>
          </a:p>
        </p:txBody>
      </p:sp>
      <p:sp>
        <p:nvSpPr>
          <p:cNvPr id="26671" name="Line 59"/>
          <p:cNvSpPr>
            <a:spLocks noChangeShapeType="1"/>
          </p:cNvSpPr>
          <p:nvPr/>
        </p:nvSpPr>
        <p:spPr bwMode="auto">
          <a:xfrm flipH="1">
            <a:off x="6869113" y="4314825"/>
            <a:ext cx="376237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2" name="Line 60"/>
          <p:cNvSpPr>
            <a:spLocks noChangeShapeType="1"/>
          </p:cNvSpPr>
          <p:nvPr/>
        </p:nvSpPr>
        <p:spPr bwMode="auto">
          <a:xfrm flipH="1">
            <a:off x="6048375" y="4219575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3" name="Line 61"/>
          <p:cNvSpPr>
            <a:spLocks noChangeShapeType="1"/>
          </p:cNvSpPr>
          <p:nvPr/>
        </p:nvSpPr>
        <p:spPr bwMode="auto">
          <a:xfrm flipH="1">
            <a:off x="6951663" y="5438775"/>
            <a:ext cx="339725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4" name="Line 62"/>
          <p:cNvSpPr>
            <a:spLocks noChangeShapeType="1"/>
          </p:cNvSpPr>
          <p:nvPr/>
        </p:nvSpPr>
        <p:spPr bwMode="auto">
          <a:xfrm flipH="1">
            <a:off x="6165850" y="5381625"/>
            <a:ext cx="1125538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75" name="Line 64"/>
          <p:cNvSpPr>
            <a:spLocks noChangeShapeType="1"/>
          </p:cNvSpPr>
          <p:nvPr/>
        </p:nvSpPr>
        <p:spPr bwMode="auto">
          <a:xfrm flipH="1">
            <a:off x="4700588" y="3646488"/>
            <a:ext cx="12700" cy="798512"/>
          </a:xfrm>
          <a:prstGeom prst="line">
            <a:avLst/>
          </a:prstGeom>
          <a:noFill/>
          <a:ln w="15875">
            <a:solidFill>
              <a:srgbClr val="FF151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 flipH="1">
            <a:off x="1358740" y="5170488"/>
            <a:ext cx="159" cy="10509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 flipV="1">
            <a:off x="1341437" y="6198612"/>
            <a:ext cx="316547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3678238" y="3111500"/>
            <a:ext cx="1643062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 defTabSz="912813"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algn="ctr"/>
            <a:r>
              <a:rPr lang="en-US" altLang="en-US"/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Basic cavity is a right circular cylinder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182563" y="3978275"/>
            <a:ext cx="4024312" cy="2468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mtClean="0"/>
              <a:t>For ADMX, </a:t>
            </a:r>
          </a:p>
          <a:p>
            <a:pPr>
              <a:buFontTx/>
              <a:buNone/>
            </a:pPr>
            <a:r>
              <a:rPr lang="en-US" altLang="en-US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r = </a:t>
            </a:r>
            <a:r>
              <a:rPr lang="en-US" altLang="en-US" smtClean="0">
                <a:solidFill>
                  <a:schemeClr val="tx1"/>
                </a:solidFill>
                <a:latin typeface="Times New Roman" panose="02020603050405020304" pitchFamily="18" charset="0"/>
              </a:rPr>
              <a:t>21 cm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en-US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f  = </a:t>
            </a:r>
            <a:r>
              <a:rPr lang="en-US" altLang="en-US" smtClean="0">
                <a:solidFill>
                  <a:schemeClr val="tx1"/>
                </a:solidFill>
                <a:latin typeface="Times New Roman" panose="02020603050405020304" pitchFamily="18" charset="0"/>
              </a:rPr>
              <a:t>550 MHz</a:t>
            </a:r>
          </a:p>
          <a:p>
            <a:pPr>
              <a:buFontTx/>
              <a:buNone/>
            </a:pPr>
            <a:r>
              <a:rPr lang="en-US" altLang="en-US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L = </a:t>
            </a:r>
            <a:r>
              <a:rPr lang="en-US" altLang="en-US" smtClean="0">
                <a:solidFill>
                  <a:schemeClr val="tx1"/>
                </a:solidFill>
                <a:latin typeface="Times New Roman" panose="02020603050405020304" pitchFamily="18" charset="0"/>
              </a:rPr>
              <a:t>100 cm</a:t>
            </a:r>
            <a:endParaRPr lang="en-US" altLang="en-US" smtClean="0">
              <a:solidFill>
                <a:schemeClr val="tx1"/>
              </a:solidFill>
            </a:endParaRPr>
          </a:p>
          <a:p>
            <a:endParaRPr lang="en-US" altLang="en-US" smtClean="0">
              <a:solidFill>
                <a:schemeClr val="tx1"/>
              </a:solidFill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600200"/>
            <a:ext cx="4440238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960438"/>
            <a:ext cx="23780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2563" y="2149475"/>
            <a:ext cx="9810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290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0033CC"/>
                </a:solidFill>
                <a:latin typeface="Arial"/>
              </a:rPr>
              <a:t>Or: </a:t>
            </a:r>
            <a:r>
              <a:rPr lang="en-US" sz="3200" kern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697163"/>
            <a:ext cx="354171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“Sweet spot” is </a:t>
            </a:r>
            <a:r>
              <a:rPr lang="en-US" altLang="en-US" dirty="0" smtClean="0"/>
              <a:t>~ 4-5 GHz</a:t>
            </a:r>
            <a:endParaRPr lang="en-US" dirty="0"/>
          </a:p>
        </p:txBody>
      </p: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1588" y="750888"/>
            <a:ext cx="8439150" cy="5891212"/>
            <a:chOff x="395669" y="433669"/>
            <a:chExt cx="8438828" cy="5891477"/>
          </a:xfrm>
        </p:grpSpPr>
        <p:grpSp>
          <p:nvGrpSpPr>
            <p:cNvPr id="5" name="Group 100"/>
            <p:cNvGrpSpPr>
              <a:grpSpLocks/>
            </p:cNvGrpSpPr>
            <p:nvPr/>
          </p:nvGrpSpPr>
          <p:grpSpPr bwMode="auto">
            <a:xfrm>
              <a:off x="786868" y="433669"/>
              <a:ext cx="8047629" cy="5891477"/>
              <a:chOff x="548743" y="433669"/>
              <a:chExt cx="8047629" cy="5891477"/>
            </a:xfrm>
          </p:grpSpPr>
          <p:grpSp>
            <p:nvGrpSpPr>
              <p:cNvPr id="7" name="Group 80"/>
              <p:cNvGrpSpPr>
                <a:grpSpLocks/>
              </p:cNvGrpSpPr>
              <p:nvPr/>
            </p:nvGrpSpPr>
            <p:grpSpPr bwMode="auto">
              <a:xfrm>
                <a:off x="1236752" y="774426"/>
                <a:ext cx="7096057" cy="4839249"/>
                <a:chOff x="1193973" y="774425"/>
                <a:chExt cx="7096057" cy="4839249"/>
              </a:xfrm>
            </p:grpSpPr>
            <p:sp>
              <p:nvSpPr>
                <p:cNvPr id="32" name="Freeform 4" descr="10%"/>
                <p:cNvSpPr>
                  <a:spLocks/>
                </p:cNvSpPr>
                <p:nvPr/>
              </p:nvSpPr>
              <p:spPr bwMode="auto">
                <a:xfrm>
                  <a:off x="2247900" y="981075"/>
                  <a:ext cx="942975" cy="3562350"/>
                </a:xfrm>
                <a:custGeom>
                  <a:avLst/>
                  <a:gdLst>
                    <a:gd name="T0" fmla="*/ 0 w 1485"/>
                    <a:gd name="T1" fmla="*/ 0 h 5610"/>
                    <a:gd name="T2" fmla="*/ 1485 w 1485"/>
                    <a:gd name="T3" fmla="*/ 15 h 5610"/>
                    <a:gd name="T4" fmla="*/ 1485 w 1485"/>
                    <a:gd name="T5" fmla="*/ 5130 h 5610"/>
                    <a:gd name="T6" fmla="*/ 0 w 1485"/>
                    <a:gd name="T7" fmla="*/ 5610 h 5610"/>
                    <a:gd name="T8" fmla="*/ 0 w 1485"/>
                    <a:gd name="T9" fmla="*/ 0 h 56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5"/>
                    <a:gd name="T16" fmla="*/ 0 h 5610"/>
                    <a:gd name="T17" fmla="*/ 1485 w 1485"/>
                    <a:gd name="T18" fmla="*/ 5610 h 56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5" h="5610">
                      <a:moveTo>
                        <a:pt x="0" y="0"/>
                      </a:moveTo>
                      <a:lnTo>
                        <a:pt x="1485" y="15"/>
                      </a:lnTo>
                      <a:lnTo>
                        <a:pt x="1485" y="5130"/>
                      </a:lnTo>
                      <a:lnTo>
                        <a:pt x="0" y="56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" name="Group 105"/>
                <p:cNvGrpSpPr>
                  <a:grpSpLocks/>
                </p:cNvGrpSpPr>
                <p:nvPr/>
              </p:nvGrpSpPr>
              <p:grpSpPr bwMode="auto">
                <a:xfrm>
                  <a:off x="1193973" y="974450"/>
                  <a:ext cx="7096056" cy="4639224"/>
                  <a:chOff x="1125166" y="831575"/>
                  <a:chExt cx="7096056" cy="4639224"/>
                </a:xfrm>
              </p:grpSpPr>
              <p:grpSp>
                <p:nvGrpSpPr>
                  <p:cNvPr id="44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1125166" y="841100"/>
                    <a:ext cx="7096056" cy="4629699"/>
                    <a:chOff x="782266" y="860150"/>
                    <a:chExt cx="7096056" cy="4629699"/>
                  </a:xfrm>
                </p:grpSpPr>
                <p:grpSp>
                  <p:nvGrpSpPr>
                    <p:cNvPr id="52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2266" y="5338440"/>
                      <a:ext cx="7086532" cy="132359"/>
                      <a:chOff x="1104968" y="5023666"/>
                      <a:chExt cx="7086532" cy="132359"/>
                    </a:xfrm>
                  </p:grpSpPr>
                  <p:cxnSp>
                    <p:nvCxnSpPr>
                      <p:cNvPr id="62" name="Straight Connector 61"/>
                      <p:cNvCxnSpPr/>
                      <p:nvPr/>
                    </p:nvCxnSpPr>
                    <p:spPr>
                      <a:xfrm>
                        <a:off x="1103631" y="5149913"/>
                        <a:ext cx="7087917" cy="1588"/>
                      </a:xfrm>
                      <a:prstGeom prst="line">
                        <a:avLst/>
                      </a:prstGeom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3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04969" y="5023666"/>
                        <a:ext cx="7086529" cy="132359"/>
                        <a:chOff x="1104968" y="5017744"/>
                        <a:chExt cx="7111868" cy="144768"/>
                      </a:xfrm>
                    </p:grpSpPr>
                    <p:grpSp>
                      <p:nvGrpSpPr>
                        <p:cNvPr id="64" name="Group 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04968" y="5023667"/>
                          <a:ext cx="3555934" cy="138845"/>
                          <a:chOff x="1104968" y="5021306"/>
                          <a:chExt cx="3555934" cy="138845"/>
                        </a:xfrm>
                      </p:grpSpPr>
                      <p:cxnSp>
                        <p:nvCxnSpPr>
                          <p:cNvPr id="76" name="Straight Connector 75"/>
                          <p:cNvCxnSpPr/>
                          <p:nvPr/>
                        </p:nvCxnSpPr>
                        <p:spPr>
                          <a:xfrm rot="5400000">
                            <a:off x="1035905" y="5090956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7" name="Straight Connector 76"/>
                          <p:cNvCxnSpPr/>
                          <p:nvPr/>
                        </p:nvCxnSpPr>
                        <p:spPr>
                          <a:xfrm rot="5400000">
                            <a:off x="2135154" y="5090956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8" name="Straight Connector 77"/>
                          <p:cNvCxnSpPr/>
                          <p:nvPr/>
                        </p:nvCxnSpPr>
                        <p:spPr>
                          <a:xfrm rot="5400000">
                            <a:off x="2758063" y="5090956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9" name="Straight Connector 78"/>
                          <p:cNvCxnSpPr/>
                          <p:nvPr/>
                        </p:nvCxnSpPr>
                        <p:spPr>
                          <a:xfrm rot="5400000">
                            <a:off x="3208914" y="5089219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0" name="Straight Connector 79"/>
                          <p:cNvCxnSpPr/>
                          <p:nvPr/>
                        </p:nvCxnSpPr>
                        <p:spPr>
                          <a:xfrm rot="5400000">
                            <a:off x="3532317" y="5090956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1" name="Straight Connector 80"/>
                          <p:cNvCxnSpPr/>
                          <p:nvPr/>
                        </p:nvCxnSpPr>
                        <p:spPr>
                          <a:xfrm rot="5400000">
                            <a:off x="4040520" y="5089219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2" name="Straight Connector 81"/>
                          <p:cNvCxnSpPr/>
                          <p:nvPr/>
                        </p:nvCxnSpPr>
                        <p:spPr>
                          <a:xfrm rot="5400000">
                            <a:off x="4269929" y="5090956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" name="Straight Connector 82"/>
                          <p:cNvCxnSpPr/>
                          <p:nvPr/>
                        </p:nvCxnSpPr>
                        <p:spPr>
                          <a:xfrm rot="5400000">
                            <a:off x="3806333" y="5092692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" name="Straight Connector 83"/>
                          <p:cNvCxnSpPr/>
                          <p:nvPr/>
                        </p:nvCxnSpPr>
                        <p:spPr>
                          <a:xfrm rot="5400000">
                            <a:off x="4434020" y="5089219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5" name="Straight Connector 84"/>
                          <p:cNvCxnSpPr/>
                          <p:nvPr/>
                        </p:nvCxnSpPr>
                        <p:spPr>
                          <a:xfrm rot="5400000">
                            <a:off x="4593332" y="5089219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65" name="Group 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60902" y="5017744"/>
                          <a:ext cx="3555934" cy="138845"/>
                          <a:chOff x="1104968" y="5021306"/>
                          <a:chExt cx="3555934" cy="138845"/>
                        </a:xfrm>
                      </p:grpSpPr>
                      <p:cxnSp>
                        <p:nvCxnSpPr>
                          <p:cNvPr id="66" name="Straight Connector 65"/>
                          <p:cNvCxnSpPr/>
                          <p:nvPr/>
                        </p:nvCxnSpPr>
                        <p:spPr>
                          <a:xfrm rot="5400000">
                            <a:off x="1037398" y="5091669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7" name="Straight Connector 66"/>
                          <p:cNvCxnSpPr/>
                          <p:nvPr/>
                        </p:nvCxnSpPr>
                        <p:spPr>
                          <a:xfrm rot="5400000">
                            <a:off x="2135054" y="5091669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" name="Straight Connector 67"/>
                          <p:cNvCxnSpPr/>
                          <p:nvPr/>
                        </p:nvCxnSpPr>
                        <p:spPr>
                          <a:xfrm rot="5400000">
                            <a:off x="2757963" y="5091669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9" name="Straight Connector 68"/>
                          <p:cNvCxnSpPr/>
                          <p:nvPr/>
                        </p:nvCxnSpPr>
                        <p:spPr>
                          <a:xfrm rot="5400000">
                            <a:off x="3208814" y="5089933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0" name="Straight Connector 69"/>
                          <p:cNvCxnSpPr/>
                          <p:nvPr/>
                        </p:nvCxnSpPr>
                        <p:spPr>
                          <a:xfrm rot="5400000">
                            <a:off x="3532217" y="5091669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1" name="Straight Connector 70"/>
                          <p:cNvCxnSpPr/>
                          <p:nvPr/>
                        </p:nvCxnSpPr>
                        <p:spPr>
                          <a:xfrm rot="5400000">
                            <a:off x="4040420" y="5089933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2" name="Straight Connector 71"/>
                          <p:cNvCxnSpPr/>
                          <p:nvPr/>
                        </p:nvCxnSpPr>
                        <p:spPr>
                          <a:xfrm rot="5400000">
                            <a:off x="4269829" y="5091669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3" name="Straight Connector 72"/>
                          <p:cNvCxnSpPr/>
                          <p:nvPr/>
                        </p:nvCxnSpPr>
                        <p:spPr>
                          <a:xfrm rot="5400000">
                            <a:off x="3806233" y="5093406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4" name="Straight Connector 73"/>
                          <p:cNvCxnSpPr/>
                          <p:nvPr/>
                        </p:nvCxnSpPr>
                        <p:spPr>
                          <a:xfrm rot="5400000">
                            <a:off x="4433920" y="5089933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5" name="Straight Connector 74"/>
                          <p:cNvCxnSpPr/>
                          <p:nvPr/>
                        </p:nvCxnSpPr>
                        <p:spPr>
                          <a:xfrm rot="5400000">
                            <a:off x="4593232" y="5089933"/>
                            <a:ext cx="135440" cy="0"/>
                          </a:xfrm>
                          <a:prstGeom prst="line">
                            <a:avLst/>
                          </a:prstGeom>
                          <a:ln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grpSp>
                  <p:nvGrpSpPr>
                    <p:cNvPr id="53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2273" y="860150"/>
                      <a:ext cx="7096049" cy="4629699"/>
                      <a:chOff x="782273" y="860150"/>
                      <a:chExt cx="7096049" cy="4629699"/>
                    </a:xfrm>
                  </p:grpSpPr>
                  <p:grpSp>
                    <p:nvGrpSpPr>
                      <p:cNvPr id="54" name="Group 74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7802046" y="867057"/>
                        <a:ext cx="76276" cy="4622792"/>
                        <a:chOff x="844619" y="539719"/>
                        <a:chExt cx="76276" cy="4622792"/>
                      </a:xfrm>
                    </p:grpSpPr>
                    <p:pic>
                      <p:nvPicPr>
                        <p:cNvPr id="60" name="Picture 75" descr="Log_scale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rot="16200000" flipV="1">
                          <a:off x="-854243" y="3387374"/>
                          <a:ext cx="3473999" cy="76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61" name="Picture 76" descr="Log_scale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rot="16200000" flipV="1">
                          <a:off x="-854240" y="2238578"/>
                          <a:ext cx="3473993" cy="76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algn="ctr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grpSp>
                    <p:nvGrpSpPr>
                      <p:cNvPr id="55" name="Group 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82273" y="860150"/>
                        <a:ext cx="7086529" cy="4616581"/>
                        <a:chOff x="782273" y="860150"/>
                        <a:chExt cx="7086529" cy="4616581"/>
                      </a:xfrm>
                    </p:grpSpPr>
                    <p:grpSp>
                      <p:nvGrpSpPr>
                        <p:cNvPr id="56" name="Group 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82273" y="860150"/>
                          <a:ext cx="76276" cy="4616581"/>
                          <a:chOff x="714376" y="545930"/>
                          <a:chExt cx="76276" cy="4616581"/>
                        </a:xfrm>
                      </p:grpSpPr>
                      <p:pic>
                        <p:nvPicPr>
                          <p:cNvPr id="58" name="Picture 3" descr="Log_scale.pn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6200000" flipV="1">
                            <a:off x="-984486" y="3387374"/>
                            <a:ext cx="3473999" cy="762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59" name="Picture 4" descr="Log_scale.pn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rot="16200000" flipV="1">
                            <a:off x="-984483" y="2244789"/>
                            <a:ext cx="3473993" cy="762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algn="ctr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grpSp>
                    <p:sp>
                      <p:nvSpPr>
                        <p:cNvPr id="57" name="Rectangle 56"/>
                        <p:cNvSpPr/>
                        <p:nvPr/>
                      </p:nvSpPr>
                      <p:spPr>
                        <a:xfrm>
                          <a:off x="780929" y="860729"/>
                          <a:ext cx="7087917" cy="461030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 defTabSz="457200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 sz="1800"/>
                        </a:p>
                      </p:txBody>
                    </p:sp>
                  </p:grpSp>
                </p:grpSp>
              </p:grpSp>
              <p:grpSp>
                <p:nvGrpSpPr>
                  <p:cNvPr id="45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267364" y="831575"/>
                    <a:ext cx="5669258" cy="197407"/>
                    <a:chOff x="2267364" y="831575"/>
                    <a:chExt cx="5669258" cy="197407"/>
                  </a:xfrm>
                </p:grpSpPr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rot="5400000">
                      <a:off x="3241465" y="927408"/>
                      <a:ext cx="19050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 rot="5400000">
                      <a:off x="2171531" y="933759"/>
                      <a:ext cx="19050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rot="5400000">
                      <a:off x="4298699" y="927408"/>
                      <a:ext cx="19050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rot="5400000">
                      <a:off x="7841864" y="933759"/>
                      <a:ext cx="19050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 rot="5400000">
                      <a:off x="6775104" y="933759"/>
                      <a:ext cx="19050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 rot="5400000">
                      <a:off x="5714695" y="933759"/>
                      <a:ext cx="19050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pic>
              <p:nvPicPr>
                <p:cNvPr id="34" name="Picture 2" descr="3366715119_128528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795" r="7307" b="59358"/>
                <a:stretch>
                  <a:fillRect/>
                </a:stretch>
              </p:blipFill>
              <p:spPr bwMode="auto">
                <a:xfrm>
                  <a:off x="3564482" y="774425"/>
                  <a:ext cx="2133600" cy="21592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Freeform 34"/>
                <p:cNvSpPr/>
                <p:nvPr/>
              </p:nvSpPr>
              <p:spPr>
                <a:xfrm>
                  <a:off x="1197399" y="1689436"/>
                  <a:ext cx="7092679" cy="3895901"/>
                </a:xfrm>
                <a:custGeom>
                  <a:avLst/>
                  <a:gdLst>
                    <a:gd name="connsiteX0" fmla="*/ 9525 w 7086600"/>
                    <a:gd name="connsiteY0" fmla="*/ 2305050 h 3895725"/>
                    <a:gd name="connsiteX1" fmla="*/ 7077075 w 7086600"/>
                    <a:gd name="connsiteY1" fmla="*/ 0 h 3895725"/>
                    <a:gd name="connsiteX2" fmla="*/ 7086600 w 7086600"/>
                    <a:gd name="connsiteY2" fmla="*/ 1952625 h 3895725"/>
                    <a:gd name="connsiteX3" fmla="*/ 1066800 w 7086600"/>
                    <a:gd name="connsiteY3" fmla="*/ 3895725 h 3895725"/>
                    <a:gd name="connsiteX4" fmla="*/ 0 w 7086600"/>
                    <a:gd name="connsiteY4" fmla="*/ 3886200 h 3895725"/>
                    <a:gd name="connsiteX5" fmla="*/ 9525 w 7086600"/>
                    <a:gd name="connsiteY5" fmla="*/ 2305050 h 38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86600" h="3895725">
                      <a:moveTo>
                        <a:pt x="9525" y="2305050"/>
                      </a:moveTo>
                      <a:lnTo>
                        <a:pt x="7077075" y="0"/>
                      </a:lnTo>
                      <a:lnTo>
                        <a:pt x="7086600" y="1952625"/>
                      </a:lnTo>
                      <a:lnTo>
                        <a:pt x="1066800" y="3895725"/>
                      </a:lnTo>
                      <a:lnTo>
                        <a:pt x="0" y="3886200"/>
                      </a:lnTo>
                      <a:lnTo>
                        <a:pt x="9525" y="2305050"/>
                      </a:lnTo>
                      <a:close/>
                    </a:path>
                  </a:pathLst>
                </a:custGeom>
                <a:solidFill>
                  <a:srgbClr val="CCCCFF">
                    <a:alpha val="34902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1192636" y="3143652"/>
                  <a:ext cx="7087917" cy="23003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1202161" y="2591177"/>
                  <a:ext cx="7087917" cy="230039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38" name="Picture 3" descr="3366715119_128528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701" t="68810" r="9061" b="14761"/>
                <a:stretch>
                  <a:fillRect/>
                </a:stretch>
              </p:blipFill>
              <p:spPr bwMode="auto">
                <a:xfrm>
                  <a:off x="6546558" y="4457969"/>
                  <a:ext cx="1183464" cy="657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Freeform 38"/>
                <p:cNvSpPr/>
                <p:nvPr/>
              </p:nvSpPr>
              <p:spPr>
                <a:xfrm>
                  <a:off x="2227647" y="4296229"/>
                  <a:ext cx="971513" cy="866814"/>
                </a:xfrm>
                <a:custGeom>
                  <a:avLst/>
                  <a:gdLst>
                    <a:gd name="connsiteX0" fmla="*/ 0 w 971550"/>
                    <a:gd name="connsiteY0" fmla="*/ 285750 h 866775"/>
                    <a:gd name="connsiteX1" fmla="*/ 0 w 971550"/>
                    <a:gd name="connsiteY1" fmla="*/ 866775 h 866775"/>
                    <a:gd name="connsiteX2" fmla="*/ 971550 w 971550"/>
                    <a:gd name="connsiteY2" fmla="*/ 542925 h 866775"/>
                    <a:gd name="connsiteX3" fmla="*/ 971550 w 971550"/>
                    <a:gd name="connsiteY3" fmla="*/ 0 h 866775"/>
                    <a:gd name="connsiteX4" fmla="*/ 962025 w 971550"/>
                    <a:gd name="connsiteY4" fmla="*/ 9525 h 866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1550" h="866775">
                      <a:moveTo>
                        <a:pt x="0" y="285750"/>
                      </a:moveTo>
                      <a:lnTo>
                        <a:pt x="0" y="866775"/>
                      </a:lnTo>
                      <a:lnTo>
                        <a:pt x="971550" y="542925"/>
                      </a:lnTo>
                      <a:lnTo>
                        <a:pt x="971550" y="0"/>
                      </a:lnTo>
                      <a:lnTo>
                        <a:pt x="962025" y="9525"/>
                      </a:lnTo>
                    </a:path>
                  </a:pathLst>
                </a:custGeom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3199159" y="2829313"/>
                  <a:ext cx="1323924" cy="1581221"/>
                </a:xfrm>
                <a:custGeom>
                  <a:avLst/>
                  <a:gdLst>
                    <a:gd name="connsiteX0" fmla="*/ 0 w 1323975"/>
                    <a:gd name="connsiteY0" fmla="*/ 1581150 h 1581150"/>
                    <a:gd name="connsiteX1" fmla="*/ 1323975 w 1323975"/>
                    <a:gd name="connsiteY1" fmla="*/ 1152525 h 1581150"/>
                    <a:gd name="connsiteX2" fmla="*/ 1323975 w 1323975"/>
                    <a:gd name="connsiteY2" fmla="*/ 0 h 1581150"/>
                    <a:gd name="connsiteX3" fmla="*/ 1323975 w 1323975"/>
                    <a:gd name="connsiteY3" fmla="*/ 0 h 1581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23975" h="1581150">
                      <a:moveTo>
                        <a:pt x="0" y="1581150"/>
                      </a:moveTo>
                      <a:lnTo>
                        <a:pt x="1323975" y="1152525"/>
                      </a:lnTo>
                      <a:lnTo>
                        <a:pt x="1323975" y="0"/>
                      </a:lnTo>
                      <a:lnTo>
                        <a:pt x="1323975" y="0"/>
                      </a:lnTo>
                    </a:path>
                  </a:pathLst>
                </a:custGeom>
                <a:ln>
                  <a:solidFill>
                    <a:srgbClr val="FF0000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grpSp>
              <p:nvGrpSpPr>
                <p:cNvPr id="41" name="Group 11"/>
                <p:cNvGrpSpPr>
                  <a:grpSpLocks/>
                </p:cNvGrpSpPr>
                <p:nvPr/>
              </p:nvGrpSpPr>
              <p:grpSpPr bwMode="auto">
                <a:xfrm>
                  <a:off x="4436175" y="1314450"/>
                  <a:ext cx="3569253" cy="2390775"/>
                  <a:chOff x="4080" y="3885"/>
                  <a:chExt cx="5505" cy="3585"/>
                </a:xfrm>
              </p:grpSpPr>
              <p:sp>
                <p:nvSpPr>
                  <p:cNvPr id="42" name="Freeform 12" descr="Wide downward diagonal"/>
                  <p:cNvSpPr>
                    <a:spLocks/>
                  </p:cNvSpPr>
                  <p:nvPr/>
                </p:nvSpPr>
                <p:spPr bwMode="auto">
                  <a:xfrm>
                    <a:off x="4080" y="3885"/>
                    <a:ext cx="5505" cy="3585"/>
                  </a:xfrm>
                  <a:custGeom>
                    <a:avLst/>
                    <a:gdLst>
                      <a:gd name="T0" fmla="*/ 0 w 5505"/>
                      <a:gd name="T1" fmla="*/ 1605 h 3585"/>
                      <a:gd name="T2" fmla="*/ 0 w 5505"/>
                      <a:gd name="T3" fmla="*/ 3585 h 3585"/>
                      <a:gd name="T4" fmla="*/ 5505 w 5505"/>
                      <a:gd name="T5" fmla="*/ 1860 h 3585"/>
                      <a:gd name="T6" fmla="*/ 5490 w 5505"/>
                      <a:gd name="T7" fmla="*/ 0 h 3585"/>
                      <a:gd name="T8" fmla="*/ 5145 w 5505"/>
                      <a:gd name="T9" fmla="*/ 90 h 3585"/>
                      <a:gd name="T10" fmla="*/ 5175 w 5505"/>
                      <a:gd name="T11" fmla="*/ 1635 h 3585"/>
                      <a:gd name="T12" fmla="*/ 345 w 5505"/>
                      <a:gd name="T13" fmla="*/ 3165 h 3585"/>
                      <a:gd name="T14" fmla="*/ 360 w 5505"/>
                      <a:gd name="T15" fmla="*/ 1515 h 3585"/>
                      <a:gd name="T16" fmla="*/ 0 w 5505"/>
                      <a:gd name="T17" fmla="*/ 1605 h 358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505"/>
                      <a:gd name="T28" fmla="*/ 0 h 3585"/>
                      <a:gd name="T29" fmla="*/ 5505 w 5505"/>
                      <a:gd name="T30" fmla="*/ 3585 h 358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505" h="3585">
                        <a:moveTo>
                          <a:pt x="0" y="1605"/>
                        </a:moveTo>
                        <a:lnTo>
                          <a:pt x="0" y="3585"/>
                        </a:lnTo>
                        <a:lnTo>
                          <a:pt x="5505" y="1860"/>
                        </a:lnTo>
                        <a:lnTo>
                          <a:pt x="5490" y="0"/>
                        </a:lnTo>
                        <a:lnTo>
                          <a:pt x="5145" y="90"/>
                        </a:lnTo>
                        <a:lnTo>
                          <a:pt x="5175" y="1635"/>
                        </a:lnTo>
                        <a:lnTo>
                          <a:pt x="345" y="3165"/>
                        </a:lnTo>
                        <a:lnTo>
                          <a:pt x="360" y="1515"/>
                        </a:lnTo>
                        <a:lnTo>
                          <a:pt x="0" y="1605"/>
                        </a:lnTo>
                        <a:close/>
                      </a:path>
                    </a:pathLst>
                  </a:custGeom>
                  <a:pattFill prst="wdDnDiag">
                    <a:fgClr>
                      <a:srgbClr val="00206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13"/>
                  <p:cNvSpPr>
                    <a:spLocks/>
                  </p:cNvSpPr>
                  <p:nvPr/>
                </p:nvSpPr>
                <p:spPr bwMode="auto">
                  <a:xfrm>
                    <a:off x="4080" y="3885"/>
                    <a:ext cx="5505" cy="3585"/>
                  </a:xfrm>
                  <a:custGeom>
                    <a:avLst/>
                    <a:gdLst>
                      <a:gd name="T0" fmla="*/ 0 w 5505"/>
                      <a:gd name="T1" fmla="*/ 1605 h 3585"/>
                      <a:gd name="T2" fmla="*/ 0 w 5505"/>
                      <a:gd name="T3" fmla="*/ 3585 h 3585"/>
                      <a:gd name="T4" fmla="*/ 5505 w 5505"/>
                      <a:gd name="T5" fmla="*/ 1860 h 3585"/>
                      <a:gd name="T6" fmla="*/ 5505 w 5505"/>
                      <a:gd name="T7" fmla="*/ 0 h 358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505"/>
                      <a:gd name="T13" fmla="*/ 0 h 3585"/>
                      <a:gd name="T14" fmla="*/ 5505 w 5505"/>
                      <a:gd name="T15" fmla="*/ 3585 h 358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505" h="3585">
                        <a:moveTo>
                          <a:pt x="0" y="1605"/>
                        </a:moveTo>
                        <a:lnTo>
                          <a:pt x="0" y="3585"/>
                        </a:lnTo>
                        <a:lnTo>
                          <a:pt x="5505" y="1860"/>
                        </a:lnTo>
                        <a:lnTo>
                          <a:pt x="550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206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" name="TextBox 60"/>
              <p:cNvSpPr txBox="1">
                <a:spLocks noChangeArrowheads="1"/>
              </p:cNvSpPr>
              <p:nvPr/>
            </p:nvSpPr>
            <p:spPr bwMode="auto">
              <a:xfrm>
                <a:off x="5361447" y="4581993"/>
                <a:ext cx="1120637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solidFill>
                      <a:srgbClr val="800000"/>
                    </a:solidFill>
                    <a:latin typeface="Symbol" panose="05050102010706020507" pitchFamily="18" charset="2"/>
                  </a:rPr>
                  <a:t>W</a:t>
                </a:r>
                <a:r>
                  <a:rPr lang="en-US" altLang="en-US" sz="2000" b="1" baseline="-25000">
                    <a:solidFill>
                      <a:srgbClr val="800000"/>
                    </a:solidFill>
                    <a:latin typeface="Calibri" panose="020F0502020204030204" pitchFamily="34" charset="0"/>
                  </a:rPr>
                  <a:t>a</a:t>
                </a:r>
                <a:r>
                  <a:rPr lang="en-US" altLang="en-US" sz="1800" b="1">
                    <a:solidFill>
                      <a:srgbClr val="800000"/>
                    </a:solidFill>
                    <a:latin typeface="Calibri" panose="020F0502020204030204" pitchFamily="34" charset="0"/>
                  </a:rPr>
                  <a:t> ~  0.23</a:t>
                </a:r>
              </a:p>
            </p:txBody>
          </p:sp>
          <p:sp>
            <p:nvSpPr>
              <p:cNvPr id="9" name="Up Arrow 8"/>
              <p:cNvSpPr/>
              <p:nvPr/>
            </p:nvSpPr>
            <p:spPr>
              <a:xfrm>
                <a:off x="5735806" y="3567535"/>
                <a:ext cx="385747" cy="938254"/>
              </a:xfrm>
              <a:prstGeom prst="upArrow">
                <a:avLst>
                  <a:gd name="adj1" fmla="val 50000"/>
                  <a:gd name="adj2" fmla="val 84338"/>
                </a:avLst>
              </a:prstGeom>
              <a:solidFill>
                <a:srgbClr val="800000"/>
              </a:solidFill>
              <a:ln w="3175" cap="flat" cmpd="sng" algn="ctr">
                <a:solidFill>
                  <a:srgbClr val="800000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0" name="TextBox 62"/>
              <p:cNvSpPr txBox="1">
                <a:spLocks noChangeArrowheads="1"/>
              </p:cNvSpPr>
              <p:nvPr/>
            </p:nvSpPr>
            <p:spPr bwMode="auto">
              <a:xfrm>
                <a:off x="5440813" y="2324466"/>
                <a:ext cx="247619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1" name="TextBox 63"/>
              <p:cNvSpPr txBox="1">
                <a:spLocks noChangeArrowheads="1"/>
              </p:cNvSpPr>
              <p:nvPr/>
            </p:nvSpPr>
            <p:spPr bwMode="auto">
              <a:xfrm>
                <a:off x="7185259" y="2929331"/>
                <a:ext cx="590477" cy="27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cs typeface="Arial" panose="020B0604020202020204" pitchFamily="34" charset="0"/>
                  </a:rPr>
                  <a:t>KVSZ</a:t>
                </a:r>
              </a:p>
            </p:txBody>
          </p:sp>
          <p:sp>
            <p:nvSpPr>
              <p:cNvPr id="12" name="TextBox 66"/>
              <p:cNvSpPr txBox="1">
                <a:spLocks noChangeArrowheads="1"/>
              </p:cNvSpPr>
              <p:nvPr/>
            </p:nvSpPr>
            <p:spPr bwMode="auto">
              <a:xfrm>
                <a:off x="7180497" y="3491331"/>
                <a:ext cx="582541" cy="27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b="1">
                    <a:solidFill>
                      <a:srgbClr val="002060"/>
                    </a:solidFill>
                    <a:cs typeface="Arial" panose="020B0604020202020204" pitchFamily="34" charset="0"/>
                  </a:rPr>
                  <a:t>DFSZ</a:t>
                </a:r>
              </a:p>
            </p:txBody>
          </p:sp>
          <p:sp>
            <p:nvSpPr>
              <p:cNvPr id="13" name="TextBox 67"/>
              <p:cNvSpPr txBox="1">
                <a:spLocks noChangeArrowheads="1"/>
              </p:cNvSpPr>
              <p:nvPr/>
            </p:nvSpPr>
            <p:spPr bwMode="auto">
              <a:xfrm>
                <a:off x="2274142" y="3705653"/>
                <a:ext cx="953969" cy="519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600" b="1">
                    <a:cs typeface="Arial" panose="020B0604020202020204" pitchFamily="34" charset="0"/>
                  </a:rPr>
                  <a:t>ADMX</a:t>
                </a:r>
              </a:p>
              <a:p>
                <a:pPr algn="ctr" eaLnBrk="1" hangingPunct="1"/>
                <a:r>
                  <a:rPr lang="en-US" altLang="en-US" sz="1200" b="1">
                    <a:cs typeface="Arial" panose="020B0604020202020204" pitchFamily="34" charset="0"/>
                  </a:rPr>
                  <a:t>(complete)</a:t>
                </a:r>
              </a:p>
            </p:txBody>
          </p:sp>
          <p:sp>
            <p:nvSpPr>
              <p:cNvPr id="14" name="TextBox 69"/>
              <p:cNvSpPr txBox="1">
                <a:spLocks noChangeArrowheads="1"/>
              </p:cNvSpPr>
              <p:nvPr/>
            </p:nvSpPr>
            <p:spPr bwMode="auto">
              <a:xfrm>
                <a:off x="2312271" y="4457970"/>
                <a:ext cx="869149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ADMX</a:t>
                </a:r>
              </a:p>
              <a:p>
                <a:pPr algn="ctr" eaLnBrk="1" hangingPunct="1"/>
                <a:r>
                  <a:rPr lang="en-US" altLang="en-US" sz="11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(Phase II)</a:t>
                </a:r>
              </a:p>
            </p:txBody>
          </p:sp>
          <p:sp>
            <p:nvSpPr>
              <p:cNvPr id="15" name="TextBox 73"/>
              <p:cNvSpPr txBox="1">
                <a:spLocks noChangeArrowheads="1"/>
              </p:cNvSpPr>
              <p:nvPr/>
            </p:nvSpPr>
            <p:spPr bwMode="auto">
              <a:xfrm>
                <a:off x="3380493" y="3443704"/>
                <a:ext cx="944445" cy="487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ADMX</a:t>
                </a:r>
              </a:p>
              <a:p>
                <a:pPr algn="ctr" eaLnBrk="1" hangingPunct="1"/>
                <a:r>
                  <a:rPr lang="en-US" altLang="en-US" sz="12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(Higher TM)</a:t>
                </a:r>
                <a:endParaRPr lang="en-US" altLang="en-US" sz="1200" b="1" baseline="-2500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TextBox 77"/>
              <p:cNvSpPr txBox="1">
                <a:spLocks noChangeArrowheads="1"/>
              </p:cNvSpPr>
              <p:nvPr/>
            </p:nvSpPr>
            <p:spPr bwMode="auto">
              <a:xfrm>
                <a:off x="1090014" y="5596451"/>
                <a:ext cx="311111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" name="TextBox 81"/>
              <p:cNvSpPr txBox="1">
                <a:spLocks noChangeArrowheads="1"/>
              </p:cNvSpPr>
              <p:nvPr/>
            </p:nvSpPr>
            <p:spPr bwMode="auto">
              <a:xfrm>
                <a:off x="4561446" y="5605976"/>
                <a:ext cx="438096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18" name="TextBox 82"/>
              <p:cNvSpPr txBox="1">
                <a:spLocks noChangeArrowheads="1"/>
              </p:cNvSpPr>
              <p:nvPr/>
            </p:nvSpPr>
            <p:spPr bwMode="auto">
              <a:xfrm>
                <a:off x="8031292" y="5585338"/>
                <a:ext cx="565080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cs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19" name="TextBox 84"/>
              <p:cNvSpPr txBox="1">
                <a:spLocks noChangeArrowheads="1"/>
              </p:cNvSpPr>
              <p:nvPr/>
            </p:nvSpPr>
            <p:spPr bwMode="auto">
              <a:xfrm>
                <a:off x="4186843" y="5928253"/>
                <a:ext cx="1239684" cy="396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>
                    <a:cs typeface="Arial" panose="020B0604020202020204" pitchFamily="34" charset="0"/>
                  </a:rPr>
                  <a:t>m</a:t>
                </a:r>
                <a:r>
                  <a:rPr lang="en-US" altLang="en-US" sz="2800" b="1" baseline="-25000">
                    <a:cs typeface="Arial" panose="020B0604020202020204" pitchFamily="34" charset="0"/>
                  </a:rPr>
                  <a:t>a</a:t>
                </a:r>
                <a:r>
                  <a:rPr lang="en-US" altLang="en-US" sz="2000" b="1">
                    <a:cs typeface="Arial" panose="020B0604020202020204" pitchFamily="34" charset="0"/>
                  </a:rPr>
                  <a:t> (</a:t>
                </a:r>
                <a:r>
                  <a:rPr lang="en-US" altLang="en-US" sz="2000" b="1"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altLang="en-US" sz="2000" b="1">
                    <a:cs typeface="Arial" panose="020B0604020202020204" pitchFamily="34" charset="0"/>
                  </a:rPr>
                  <a:t>eV)</a:t>
                </a:r>
              </a:p>
            </p:txBody>
          </p:sp>
          <p:sp>
            <p:nvSpPr>
              <p:cNvPr id="20" name="TextBox 85"/>
              <p:cNvSpPr txBox="1">
                <a:spLocks noChangeArrowheads="1"/>
              </p:cNvSpPr>
              <p:nvPr/>
            </p:nvSpPr>
            <p:spPr bwMode="auto">
              <a:xfrm>
                <a:off x="4624939" y="433669"/>
                <a:ext cx="933334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 b="1">
                    <a:cs typeface="Arial" panose="020B0604020202020204" pitchFamily="34" charset="0"/>
                  </a:rPr>
                  <a:t>f (GHz)</a:t>
                </a:r>
              </a:p>
            </p:txBody>
          </p:sp>
          <p:sp>
            <p:nvSpPr>
              <p:cNvPr id="21" name="TextBox 86"/>
              <p:cNvSpPr txBox="1">
                <a:spLocks noChangeArrowheads="1"/>
              </p:cNvSpPr>
              <p:nvPr/>
            </p:nvSpPr>
            <p:spPr bwMode="auto">
              <a:xfrm>
                <a:off x="2031285" y="636878"/>
                <a:ext cx="501587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cs typeface="Arial" panose="020B0604020202020204" pitchFamily="34" charset="0"/>
                  </a:rPr>
                  <a:t>0.5</a:t>
                </a:r>
              </a:p>
            </p:txBody>
          </p:sp>
          <p:sp>
            <p:nvSpPr>
              <p:cNvPr id="22" name="TextBox 87"/>
              <p:cNvSpPr txBox="1">
                <a:spLocks noChangeArrowheads="1"/>
              </p:cNvSpPr>
              <p:nvPr/>
            </p:nvSpPr>
            <p:spPr bwMode="auto">
              <a:xfrm>
                <a:off x="3293191" y="636878"/>
                <a:ext cx="311111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" name="TextBox 88"/>
              <p:cNvSpPr txBox="1">
                <a:spLocks noChangeArrowheads="1"/>
              </p:cNvSpPr>
              <p:nvPr/>
            </p:nvSpPr>
            <p:spPr bwMode="auto">
              <a:xfrm>
                <a:off x="4309065" y="641641"/>
                <a:ext cx="374604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cs typeface="Arial" panose="020B0604020202020204" pitchFamily="34" charset="0"/>
                  </a:rPr>
                  <a:t> 2</a:t>
                </a:r>
              </a:p>
            </p:txBody>
          </p:sp>
          <p:sp>
            <p:nvSpPr>
              <p:cNvPr id="24" name="TextBox 89"/>
              <p:cNvSpPr txBox="1">
                <a:spLocks noChangeArrowheads="1"/>
              </p:cNvSpPr>
              <p:nvPr/>
            </p:nvSpPr>
            <p:spPr bwMode="auto">
              <a:xfrm>
                <a:off x="5766210" y="646404"/>
                <a:ext cx="311111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5" name="TextBox 90"/>
              <p:cNvSpPr txBox="1">
                <a:spLocks noChangeArrowheads="1"/>
              </p:cNvSpPr>
              <p:nvPr/>
            </p:nvSpPr>
            <p:spPr bwMode="auto">
              <a:xfrm>
                <a:off x="6766211" y="660692"/>
                <a:ext cx="438096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6" name="TextBox 91"/>
              <p:cNvSpPr txBox="1">
                <a:spLocks noChangeArrowheads="1"/>
              </p:cNvSpPr>
              <p:nvPr/>
            </p:nvSpPr>
            <p:spPr bwMode="auto">
              <a:xfrm>
                <a:off x="7828117" y="655929"/>
                <a:ext cx="438096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27" name="TextBox 92"/>
              <p:cNvSpPr txBox="1">
                <a:spLocks noChangeArrowheads="1"/>
              </p:cNvSpPr>
              <p:nvPr/>
            </p:nvSpPr>
            <p:spPr bwMode="auto">
              <a:xfrm>
                <a:off x="561441" y="808336"/>
                <a:ext cx="677779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cs typeface="Arial" panose="020B0604020202020204" pitchFamily="34" charset="0"/>
                  </a:rPr>
                  <a:t>10</a:t>
                </a:r>
                <a:r>
                  <a:rPr lang="en-US" altLang="en-US" sz="2000" b="1" baseline="30000">
                    <a:cs typeface="Arial" panose="020B0604020202020204" pitchFamily="34" charset="0"/>
                  </a:rPr>
                  <a:t>-12</a:t>
                </a:r>
                <a:endParaRPr lang="en-US" altLang="en-US" sz="1800" b="1" baseline="30000"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93"/>
              <p:cNvSpPr txBox="1">
                <a:spLocks noChangeArrowheads="1"/>
              </p:cNvSpPr>
              <p:nvPr/>
            </p:nvSpPr>
            <p:spPr bwMode="auto">
              <a:xfrm>
                <a:off x="548743" y="1945037"/>
                <a:ext cx="677779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cs typeface="Arial" panose="020B0604020202020204" pitchFamily="34" charset="0"/>
                  </a:rPr>
                  <a:t>10</a:t>
                </a:r>
                <a:r>
                  <a:rPr lang="en-US" altLang="en-US" sz="2000" b="1" baseline="30000">
                    <a:cs typeface="Arial" panose="020B0604020202020204" pitchFamily="34" charset="0"/>
                  </a:rPr>
                  <a:t>-13</a:t>
                </a:r>
                <a:endParaRPr lang="en-US" altLang="en-US" sz="1600" b="1" baseline="30000"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94"/>
              <p:cNvSpPr txBox="1">
                <a:spLocks noChangeArrowheads="1"/>
              </p:cNvSpPr>
              <p:nvPr/>
            </p:nvSpPr>
            <p:spPr bwMode="auto">
              <a:xfrm>
                <a:off x="572553" y="3100789"/>
                <a:ext cx="657143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cs typeface="Arial" panose="020B0604020202020204" pitchFamily="34" charset="0"/>
                  </a:rPr>
                  <a:t>10</a:t>
                </a:r>
                <a:r>
                  <a:rPr lang="en-US" altLang="en-US" sz="1800" b="1" baseline="30000">
                    <a:cs typeface="Arial" panose="020B0604020202020204" pitchFamily="34" charset="0"/>
                  </a:rPr>
                  <a:t>-14</a:t>
                </a:r>
                <a:endParaRPr lang="en-US" alt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TextBox 95"/>
              <p:cNvSpPr txBox="1">
                <a:spLocks noChangeArrowheads="1"/>
              </p:cNvSpPr>
              <p:nvPr/>
            </p:nvSpPr>
            <p:spPr bwMode="auto">
              <a:xfrm>
                <a:off x="574140" y="4254953"/>
                <a:ext cx="657144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cs typeface="Arial" panose="020B0604020202020204" pitchFamily="34" charset="0"/>
                  </a:rPr>
                  <a:t>10</a:t>
                </a:r>
                <a:r>
                  <a:rPr lang="en-US" altLang="en-US" sz="1800" b="1" baseline="30000">
                    <a:cs typeface="Arial" panose="020B0604020202020204" pitchFamily="34" charset="0"/>
                  </a:rPr>
                  <a:t>-15</a:t>
                </a:r>
                <a:endParaRPr lang="en-US" altLang="en-US" sz="1400" b="1" baseline="30000"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96"/>
              <p:cNvSpPr txBox="1">
                <a:spLocks noChangeArrowheads="1"/>
              </p:cNvSpPr>
              <p:nvPr/>
            </p:nvSpPr>
            <p:spPr bwMode="auto">
              <a:xfrm>
                <a:off x="577314" y="5410705"/>
                <a:ext cx="657144" cy="366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cs typeface="Arial" panose="020B0604020202020204" pitchFamily="34" charset="0"/>
                  </a:rPr>
                  <a:t>10</a:t>
                </a:r>
                <a:r>
                  <a:rPr lang="en-US" altLang="en-US" sz="1800" b="1" baseline="30000">
                    <a:cs typeface="Arial" panose="020B0604020202020204" pitchFamily="34" charset="0"/>
                  </a:rPr>
                  <a:t>-16</a:t>
                </a:r>
                <a:endParaRPr lang="en-US" altLang="en-US" sz="1400" b="1" baseline="300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107"/>
            <p:cNvSpPr txBox="1">
              <a:spLocks noChangeArrowheads="1"/>
            </p:cNvSpPr>
            <p:nvPr/>
          </p:nvSpPr>
          <p:spPr bwMode="auto">
            <a:xfrm rot="-5400000">
              <a:off x="-212390" y="3057943"/>
              <a:ext cx="1673301" cy="45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cs typeface="Arial" panose="020B0604020202020204" pitchFamily="34" charset="0"/>
                </a:rPr>
                <a:t>g</a:t>
              </a:r>
              <a:r>
                <a:rPr lang="en-US" altLang="en-US" b="1" baseline="-25000">
                  <a:cs typeface="Arial" panose="020B0604020202020204" pitchFamily="34" charset="0"/>
                </a:rPr>
                <a:t>a</a:t>
              </a:r>
              <a:r>
                <a:rPr lang="en-US" altLang="en-US" b="1" baseline="-25000">
                  <a:latin typeface="Symbol" panose="05050102010706020507" pitchFamily="18" charset="2"/>
                </a:rPr>
                <a:t>gg</a:t>
              </a:r>
              <a:r>
                <a:rPr lang="en-US" altLang="en-US" sz="2000" b="1" baseline="-25000">
                  <a:latin typeface="Symbol" panose="05050102010706020507" pitchFamily="18" charset="2"/>
                </a:rPr>
                <a:t>  </a:t>
              </a:r>
              <a:r>
                <a:rPr lang="en-US" altLang="en-US" sz="1800" b="1">
                  <a:cs typeface="Arial" panose="020B0604020202020204" pitchFamily="34" charset="0"/>
                </a:rPr>
                <a:t>[GeV</a:t>
              </a:r>
              <a:r>
                <a:rPr lang="en-US" altLang="en-US" b="1" baseline="30000">
                  <a:cs typeface="Arial" panose="020B0604020202020204" pitchFamily="34" charset="0"/>
                </a:rPr>
                <a:t>-1</a:t>
              </a:r>
              <a:r>
                <a:rPr lang="en-US" altLang="en-US" sz="1800" b="1">
                  <a:cs typeface="Arial" panose="020B0604020202020204" pitchFamily="34" charset="0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387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2813" eaLnBrk="1" hangingPunct="1"/>
            <a:r>
              <a:rPr lang="en-US" altLang="en-US" smtClean="0"/>
              <a:t>Signal strength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00609" y="1066800"/>
            <a:ext cx="8338136" cy="5573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defTabSz="91281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33CC"/>
                </a:solidFill>
              </a:rPr>
              <a:t>Power from the cavity is</a:t>
            </a:r>
          </a:p>
          <a:p>
            <a:pPr defTabSz="912813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Arial Unicode MS" panose="020B0604020202020204" pitchFamily="34" charset="-128"/>
              </a:rPr>
              <a:t>   </a:t>
            </a: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0033CC"/>
              </a:solidFill>
              <a:latin typeface="+mj-lt"/>
            </a:endParaRPr>
          </a:p>
          <a:p>
            <a:pPr defTabSz="91281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33CC"/>
                </a:solidFill>
              </a:rPr>
              <a:t>Where</a:t>
            </a:r>
            <a:r>
              <a:rPr lang="en-US" altLang="en-US" sz="2400" i="1" dirty="0" smtClean="0">
                <a:solidFill>
                  <a:srgbClr val="0033CC"/>
                </a:solidFill>
              </a:rPr>
              <a:t>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dirty="0" smtClean="0">
                <a:solidFill>
                  <a:srgbClr val="0033CC"/>
                </a:solidFill>
              </a:rPr>
              <a:t> </a:t>
            </a:r>
            <a:r>
              <a:rPr lang="en-US" altLang="en-US" sz="2400" dirty="0" smtClean="0">
                <a:solidFill>
                  <a:srgbClr val="0033CC"/>
                </a:solidFill>
              </a:rPr>
              <a:t>is </a:t>
            </a:r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form factor, </a:t>
            </a:r>
            <a:r>
              <a:rPr lang="en-US" altLang="en-US" sz="2200" i="1" dirty="0" err="1" smtClean="0">
                <a:latin typeface="Symbol" panose="05050102010706020507" pitchFamily="18" charset="2"/>
              </a:rPr>
              <a:t>r</a:t>
            </a:r>
            <a:r>
              <a:rPr lang="en-US" alt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 is the halo density,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solidFill>
                  <a:srgbClr val="0033CC"/>
                </a:solidFill>
              </a:rPr>
              <a:t> </a:t>
            </a:r>
            <a:r>
              <a:rPr lang="en-US" altLang="en-US" sz="2400" dirty="0" smtClean="0">
                <a:solidFill>
                  <a:srgbClr val="0033CC"/>
                </a:solidFill>
                <a:latin typeface="+mj-lt"/>
              </a:rPr>
              <a:t>the axion mass, a</a:t>
            </a:r>
            <a:r>
              <a:rPr lang="en-US" altLang="en-US" sz="2400" dirty="0" smtClean="0">
                <a:solidFill>
                  <a:srgbClr val="0033CC"/>
                </a:solidFill>
              </a:rPr>
              <a:t>nd </a:t>
            </a:r>
          </a:p>
          <a:p>
            <a:pPr defTabSz="912813" eaLnBrk="1" hangingPunct="1">
              <a:lnSpc>
                <a:spcPct val="90000"/>
              </a:lnSpc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70000(GHz/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2/3</a:t>
            </a:r>
            <a:r>
              <a:rPr lang="en-US" altLang="en-US" sz="2400" dirty="0" smtClean="0">
                <a:latin typeface="Arial Unicode MS" panose="020B0604020202020204" pitchFamily="34" charset="-128"/>
              </a:rPr>
              <a:t> </a:t>
            </a:r>
            <a:r>
              <a:rPr lang="en-US" altLang="en-US" sz="2400" dirty="0" smtClean="0"/>
              <a:t>(ASE);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~10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00" dirty="0" smtClean="0">
                <a:solidFill>
                  <a:srgbClr val="0033CC"/>
                </a:solidFill>
              </a:rPr>
              <a:t> are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0033CC"/>
                </a:solidFill>
              </a:rPr>
              <a:t>quality factors</a:t>
            </a:r>
            <a:r>
              <a:rPr lang="en-US" altLang="en-US" sz="2400" baseline="30000" dirty="0" smtClean="0">
                <a:solidFill>
                  <a:srgbClr val="0033CC"/>
                </a:solidFill>
              </a:rPr>
              <a:t> </a:t>
            </a:r>
          </a:p>
          <a:p>
            <a:pPr defTabSz="912813" eaLnBrk="1" hangingPunct="1">
              <a:lnSpc>
                <a:spcPct val="90000"/>
              </a:lnSpc>
            </a:pPr>
            <a:endParaRPr lang="en-US" altLang="en-US" sz="2400" baseline="30000" dirty="0" smtClean="0">
              <a:latin typeface="Arial Unicode MS" panose="020B0604020202020204" pitchFamily="34" charset="-128"/>
            </a:endParaRPr>
          </a:p>
          <a:p>
            <a:pPr defTabSz="912813" eaLnBrk="1" hangingPunct="1">
              <a:lnSpc>
                <a:spcPct val="90000"/>
              </a:lnSpc>
            </a:pP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0.97</a:t>
            </a:r>
            <a:r>
              <a:rPr lang="en-US" altLang="en-US" sz="2400" dirty="0" smtClean="0"/>
              <a:t> (KSVZ);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0.36 </a:t>
            </a:r>
            <a:r>
              <a:rPr lang="en-US" altLang="en-US" sz="2400" dirty="0" smtClean="0"/>
              <a:t>(DFSZ) </a:t>
            </a:r>
            <a:r>
              <a:rPr lang="en-US" altLang="en-US" sz="2400" dirty="0" smtClean="0">
                <a:solidFill>
                  <a:srgbClr val="0033CC"/>
                </a:solidFill>
              </a:rPr>
              <a:t>are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rgbClr val="0033CC"/>
                </a:solidFill>
              </a:rPr>
              <a:t>coupling strengths</a:t>
            </a:r>
          </a:p>
          <a:p>
            <a:pPr defTabSz="912813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33CC"/>
              </a:solidFill>
            </a:endParaRPr>
          </a:p>
          <a:p>
            <a:pPr defTabSz="91281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33CC"/>
                </a:solidFill>
              </a:rPr>
              <a:t>We use DFSZ; look for ~10</a:t>
            </a:r>
            <a:r>
              <a:rPr lang="en-US" altLang="en-US" sz="2400" baseline="30000" dirty="0" smtClean="0">
                <a:solidFill>
                  <a:srgbClr val="0033CC"/>
                </a:solidFill>
              </a:rPr>
              <a:t>-22</a:t>
            </a:r>
            <a:r>
              <a:rPr lang="en-US" altLang="en-US" sz="2400" dirty="0" smtClean="0">
                <a:solidFill>
                  <a:srgbClr val="0033CC"/>
                </a:solidFill>
              </a:rPr>
              <a:t> Watts power</a:t>
            </a:r>
          </a:p>
          <a:p>
            <a:pPr defTabSz="912813" eaLnBrk="1" hangingPunct="1">
              <a:lnSpc>
                <a:spcPct val="90000"/>
              </a:lnSpc>
            </a:pPr>
            <a:endParaRPr lang="en-US" altLang="en-US" sz="1000" dirty="0" smtClean="0"/>
          </a:p>
          <a:p>
            <a:pPr defTabSz="912813"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>
              <a:latin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600200"/>
            <a:ext cx="6884880" cy="18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Baseline is a right circular cylinder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182563" y="3978275"/>
            <a:ext cx="4024312" cy="2468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dirty="0" smtClean="0"/>
              <a:t>For Sweet Spot, </a:t>
            </a:r>
          </a:p>
          <a:p>
            <a:pPr>
              <a:buFontTx/>
              <a:buNone/>
            </a:pPr>
            <a:r>
              <a:rPr lang="en-US" altLang="en-US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r =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2.6 cm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en-US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f  =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4.5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G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Hz</a:t>
            </a:r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L = </a:t>
            </a: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5.6 cm</a:t>
            </a:r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600200"/>
            <a:ext cx="4440238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960438"/>
            <a:ext cx="23780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2563" y="2149475"/>
            <a:ext cx="9810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indent="-34290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0033CC"/>
                </a:solidFill>
                <a:latin typeface="Arial"/>
              </a:rPr>
              <a:t>Or: </a:t>
            </a:r>
            <a:r>
              <a:rPr lang="en-US" sz="3200" kern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697163"/>
            <a:ext cx="354171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0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dirty="0" smtClean="0"/>
              <a:t>In ADMX magnet, need up to 32 cavities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868363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defTabSz="912813" eaLnBrk="1" hangingPunct="1">
              <a:tabLst>
                <a:tab pos="1371600" algn="l"/>
              </a:tabLst>
              <a:defRPr/>
            </a:pPr>
            <a:r>
              <a:rPr lang="en-US" sz="3200" kern="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Cover </a:t>
            </a:r>
            <a:r>
              <a:rPr lang="en-US" sz="3200" kern="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about 1 decade in axion mass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6" y="2240293"/>
            <a:ext cx="8985872" cy="3091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74638" y="111125"/>
            <a:ext cx="8594725" cy="381000"/>
          </a:xfrm>
        </p:spPr>
        <p:txBody>
          <a:bodyPr/>
          <a:lstStyle/>
          <a:p>
            <a:r>
              <a:rPr lang="en-US" altLang="en-US" smtClean="0"/>
              <a:t>Cavities must be added in phase</a:t>
            </a:r>
          </a:p>
        </p:txBody>
      </p:sp>
      <p:pic>
        <p:nvPicPr>
          <p:cNvPr id="22531" name="Picture 2" descr="D:\Talks\Axion\DualSet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68363"/>
            <a:ext cx="328453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D:\Talks\Axion\Dua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143000"/>
            <a:ext cx="37576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29" y="111125"/>
            <a:ext cx="8686704" cy="381000"/>
          </a:xfrm>
        </p:spPr>
        <p:txBody>
          <a:bodyPr/>
          <a:lstStyle/>
          <a:p>
            <a:r>
              <a:rPr lang="en-US" dirty="0" smtClean="0"/>
              <a:t>Requires them to have identical resonances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84" y="1143025"/>
            <a:ext cx="8229600" cy="4525963"/>
          </a:xfrm>
        </p:spPr>
        <p:txBody>
          <a:bodyPr/>
          <a:lstStyle/>
          <a:p>
            <a:r>
              <a:rPr lang="en-US" dirty="0" smtClean="0"/>
              <a:t>Tune (dead reckoning), measure, adjust…</a:t>
            </a:r>
          </a:p>
          <a:p>
            <a:r>
              <a:rPr lang="en-US" dirty="0" smtClean="0"/>
              <a:t>Use a servomechanism</a:t>
            </a:r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29" y="111125"/>
            <a:ext cx="8686704" cy="381000"/>
          </a:xfrm>
        </p:spPr>
        <p:txBody>
          <a:bodyPr/>
          <a:lstStyle/>
          <a:p>
            <a:r>
              <a:rPr lang="en-US" dirty="0" smtClean="0"/>
              <a:t>Requires them to have identical resonances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84" y="1143025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Tune (dead reckoning), measure, adjust…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 a servomechanism</a:t>
            </a:r>
          </a:p>
          <a:p>
            <a:endParaRPr lang="en-US" sz="1600" dirty="0"/>
          </a:p>
          <a:p>
            <a:r>
              <a:rPr lang="en-US" dirty="0" smtClean="0"/>
              <a:t>Need a method to bring all resonances to a common frequency</a:t>
            </a:r>
          </a:p>
          <a:p>
            <a:r>
              <a:rPr lang="en-US" dirty="0" smtClean="0"/>
              <a:t>Method: Pound, </a:t>
            </a:r>
            <a:r>
              <a:rPr lang="en-US" dirty="0" err="1" smtClean="0"/>
              <a:t>Drever</a:t>
            </a:r>
            <a:r>
              <a:rPr lang="en-US" dirty="0" smtClean="0"/>
              <a:t>, Hall (PDH) reflection locking</a:t>
            </a:r>
          </a:p>
          <a:p>
            <a:r>
              <a:rPr lang="en-US" dirty="0" smtClean="0"/>
              <a:t>Used by LIGO, VIRGO and other gravity experiments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473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Internal HD:Applications:Microsoft Office X:Templates:Presentations:Designs:Blank Presentation</Template>
  <TotalTime>0</TotalTime>
  <Words>353</Words>
  <Application>Microsoft Office PowerPoint</Application>
  <PresentationFormat>On-screen Show (4:3)</PresentationFormat>
  <Paragraphs>106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 Unicode MS</vt:lpstr>
      <vt:lpstr>Arial</vt:lpstr>
      <vt:lpstr>Calibri</vt:lpstr>
      <vt:lpstr>Symbol</vt:lpstr>
      <vt:lpstr>Times New Roman</vt:lpstr>
      <vt:lpstr>Wingdings</vt:lpstr>
      <vt:lpstr>Blank</vt:lpstr>
      <vt:lpstr>D.B. Tanner</vt:lpstr>
      <vt:lpstr>Basic cavity is a right circular cylinder</vt:lpstr>
      <vt:lpstr>“Sweet spot” is ~ 4-5 GHz</vt:lpstr>
      <vt:lpstr>Signal strength</vt:lpstr>
      <vt:lpstr>Baseline is a right circular cylinder</vt:lpstr>
      <vt:lpstr>In ADMX magnet, need up to 32 cavities</vt:lpstr>
      <vt:lpstr>Cavities must be added in phase</vt:lpstr>
      <vt:lpstr>Requires them to have identical resonances</vt:lpstr>
      <vt:lpstr>Requires them to have identical resonances</vt:lpstr>
      <vt:lpstr>PDH references</vt:lpstr>
      <vt:lpstr>Pound Drever-Hall (PDH) reflection locking</vt:lpstr>
      <vt:lpstr>Phase-modulated light</vt:lpstr>
      <vt:lpstr>As cavity tunes, phase of reflected carrier shifts  </vt:lpstr>
      <vt:lpstr>Simulated PDH signal</vt:lpstr>
      <vt:lpstr>Each cavity can be driven to resonance at the carrier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2012-04-23T05:44:24Z</dcterms:created>
  <dcterms:modified xsi:type="dcterms:W3CDTF">2015-08-26T21:32:45Z</dcterms:modified>
</cp:coreProperties>
</file>