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5"/>
  </p:notesMasterIdLst>
  <p:sldIdLst>
    <p:sldId id="349" r:id="rId2"/>
    <p:sldId id="350" r:id="rId3"/>
    <p:sldId id="35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11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058" autoAdjust="0"/>
    <p:restoredTop sz="99610" autoAdjust="0"/>
  </p:normalViewPr>
  <p:slideViewPr>
    <p:cSldViewPr snapToGrid="0" snapToObjects="1">
      <p:cViewPr varScale="1">
        <p:scale>
          <a:sx n="132" d="100"/>
          <a:sy n="132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D7E24-24E2-B24C-B6D7-FD0BC309CFE4}" type="datetimeFigureOut">
              <a:rPr lang="en-US" smtClean="0"/>
              <a:t>7/8/15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DAE2F-4FDA-6945-A809-52B8048F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4549913" cy="89452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1087"/>
            <a:ext cx="6019800" cy="521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EBE6-4DD7-1243-A3AD-76636F5679C8}" type="datetimeFigureOut">
              <a:rPr lang="en-US" smtClean="0"/>
              <a:t>7/8/15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0AF6-CA55-A547-A5D4-478C9EFCF2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966" y="16564"/>
            <a:ext cx="4549913" cy="8945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Outer Tracker and HGC Sensors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086"/>
            <a:ext cx="8928100" cy="5819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Outer Tracker tasks Currently Underway:</a:t>
            </a:r>
          </a:p>
          <a:p>
            <a:r>
              <a:rPr lang="en-US" dirty="0"/>
              <a:t>D</a:t>
            </a:r>
            <a:r>
              <a:rPr lang="en-US" dirty="0" smtClean="0"/>
              <a:t>ummy PS modules</a:t>
            </a:r>
          </a:p>
          <a:p>
            <a:pPr lvl="1"/>
            <a:r>
              <a:rPr lang="en-US" dirty="0" smtClean="0"/>
              <a:t>Module layout (FNAL) fabrication at Cornell and Princeton</a:t>
            </a:r>
          </a:p>
          <a:p>
            <a:pPr lvl="1"/>
            <a:r>
              <a:rPr lang="en-US" dirty="0" smtClean="0"/>
              <a:t>Bump bonding (with UC Davis)</a:t>
            </a:r>
          </a:p>
          <a:p>
            <a:r>
              <a:rPr lang="en-US" dirty="0" smtClean="0"/>
              <a:t>Thermal studies</a:t>
            </a:r>
          </a:p>
          <a:p>
            <a:pPr lvl="1"/>
            <a:r>
              <a:rPr lang="en-US" dirty="0" smtClean="0"/>
              <a:t>With dummy modules and test rods in </a:t>
            </a:r>
            <a:r>
              <a:rPr lang="en-US" dirty="0" err="1" smtClean="0"/>
              <a:t>SiDet</a:t>
            </a:r>
            <a:r>
              <a:rPr lang="en-US" dirty="0" smtClean="0"/>
              <a:t> CO2 system</a:t>
            </a:r>
          </a:p>
          <a:p>
            <a:pPr lvl="1"/>
            <a:r>
              <a:rPr lang="en-US" dirty="0" smtClean="0"/>
              <a:t>Thermal </a:t>
            </a:r>
            <a:r>
              <a:rPr lang="en-US" dirty="0" err="1" smtClean="0"/>
              <a:t>simluulations</a:t>
            </a:r>
            <a:endParaRPr lang="en-US" dirty="0" smtClean="0"/>
          </a:p>
          <a:p>
            <a:r>
              <a:rPr lang="en-US" dirty="0" smtClean="0"/>
              <a:t>Inner barrel rod support design, fabrication, and testing</a:t>
            </a:r>
          </a:p>
          <a:p>
            <a:r>
              <a:rPr lang="en-US" dirty="0" smtClean="0"/>
              <a:t>Sensors on 8” wafers (first for HEP) – PS, HGC, SLAC, Argonne, CMS pixel</a:t>
            </a:r>
          </a:p>
          <a:p>
            <a:pPr lvl="1"/>
            <a:r>
              <a:rPr lang="en-US" dirty="0" smtClean="0"/>
              <a:t>Overall design </a:t>
            </a:r>
          </a:p>
          <a:p>
            <a:pPr lvl="1"/>
            <a:r>
              <a:rPr lang="en-US" dirty="0" smtClean="0"/>
              <a:t>Process and sensor simulation</a:t>
            </a:r>
          </a:p>
          <a:p>
            <a:pPr lvl="1"/>
            <a:r>
              <a:rPr lang="en-US" dirty="0" smtClean="0"/>
              <a:t>Testing</a:t>
            </a:r>
          </a:p>
          <a:p>
            <a:r>
              <a:rPr lang="en-US" dirty="0" smtClean="0"/>
              <a:t>Sensor design (for </a:t>
            </a:r>
            <a:r>
              <a:rPr lang="en-US" dirty="0" err="1" smtClean="0"/>
              <a:t>Novati</a:t>
            </a:r>
            <a:r>
              <a:rPr lang="en-US" dirty="0" smtClean="0"/>
              <a:t> wafers) and simulation</a:t>
            </a:r>
          </a:p>
          <a:p>
            <a:r>
              <a:rPr lang="en-US" dirty="0" smtClean="0"/>
              <a:t>We are assuming that </a:t>
            </a:r>
            <a:r>
              <a:rPr lang="en-US" dirty="0" err="1" smtClean="0"/>
              <a:t>SiDet</a:t>
            </a:r>
            <a:r>
              <a:rPr lang="en-US" dirty="0" smtClean="0"/>
              <a:t> will be a fabrication center – we need to work with universities to develop assembly processes and fixtures using dummy parts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1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11087"/>
            <a:ext cx="8947963" cy="5843478"/>
          </a:xfrm>
        </p:spPr>
        <p:txBody>
          <a:bodyPr/>
          <a:lstStyle/>
          <a:p>
            <a:r>
              <a:rPr lang="en-US" dirty="0" smtClean="0"/>
              <a:t>At one point we had been strongly involved in the PS chip design – this has been taken over by CERN</a:t>
            </a:r>
          </a:p>
          <a:p>
            <a:r>
              <a:rPr lang="en-US" dirty="0" smtClean="0"/>
              <a:t>We have overall responsibility for the (small) straight section of the tilted barrel design</a:t>
            </a:r>
          </a:p>
          <a:p>
            <a:r>
              <a:rPr lang="en-US" dirty="0" smtClean="0"/>
              <a:t>We (I) have been told that CERN is not interested in our input in the module design</a:t>
            </a:r>
          </a:p>
          <a:p>
            <a:r>
              <a:rPr lang="en-US" dirty="0" smtClean="0"/>
              <a:t>Cornell is working on MPA-lite (PS chip) readout, but will not continue for the full chip – should FNAL pick this up?</a:t>
            </a:r>
          </a:p>
          <a:p>
            <a:r>
              <a:rPr lang="en-US" dirty="0" smtClean="0"/>
              <a:t>US module assembly centers are likely to be Brown-Rutgers-Princeton and FNAL-Purdue. I would guess that each of the two centers should be capable of all of the QA and assembly work.  We should add a “local” university for additional testing manpower</a:t>
            </a:r>
          </a:p>
          <a:p>
            <a:r>
              <a:rPr lang="en-US" dirty="0" smtClean="0"/>
              <a:t>A Fermilab person should at least be a L2 co-manager for this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3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HGC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11087"/>
            <a:ext cx="9044177" cy="5213350"/>
          </a:xfrm>
        </p:spPr>
        <p:txBody>
          <a:bodyPr/>
          <a:lstStyle/>
          <a:p>
            <a:r>
              <a:rPr lang="en-US" dirty="0" smtClean="0"/>
              <a:t>Test versions of the HGC sensors were included in the first </a:t>
            </a:r>
            <a:r>
              <a:rPr lang="en-US" dirty="0" err="1" smtClean="0"/>
              <a:t>Novati</a:t>
            </a:r>
            <a:r>
              <a:rPr lang="en-US" dirty="0" smtClean="0"/>
              <a:t> submission – they are being tested at Rochester and FNAL</a:t>
            </a:r>
          </a:p>
          <a:p>
            <a:r>
              <a:rPr lang="en-US" dirty="0" smtClean="0"/>
              <a:t>FNAL and Cornell simulated the sensor capacitance, radiation effects and breakdown voltages</a:t>
            </a:r>
          </a:p>
          <a:p>
            <a:r>
              <a:rPr lang="en-US" smtClean="0"/>
              <a:t>We </a:t>
            </a:r>
            <a:r>
              <a:rPr lang="en-US" dirty="0" smtClean="0"/>
              <a:t>designed the 128 and 256 channel sensors to be fabricated by Hamamatsu based on the </a:t>
            </a:r>
            <a:r>
              <a:rPr lang="en-US" dirty="0" err="1" smtClean="0"/>
              <a:t>Novati</a:t>
            </a:r>
            <a:r>
              <a:rPr lang="en-US" dirty="0" smtClean="0"/>
              <a:t> work</a:t>
            </a:r>
          </a:p>
          <a:p>
            <a:r>
              <a:rPr lang="en-US" dirty="0" smtClean="0"/>
              <a:t>An updated design with a half 6” wafer will be included in the </a:t>
            </a:r>
            <a:r>
              <a:rPr lang="en-US" dirty="0" err="1" smtClean="0"/>
              <a:t>Novati</a:t>
            </a:r>
            <a:r>
              <a:rPr lang="en-US" dirty="0" smtClean="0"/>
              <a:t> SBIR submission which aims for thin, radiation hard sensors.</a:t>
            </a:r>
          </a:p>
          <a:p>
            <a:r>
              <a:rPr lang="en-US" dirty="0" smtClean="0"/>
              <a:t>It is assumed that HGC test beam sensor testing will be at Fermilab (University help?)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23022"/>
      </p:ext>
    </p:extLst>
  </p:cSld>
  <p:clrMapOvr>
    <a:masterClrMapping/>
  </p:clrMapOvr>
</p:sld>
</file>

<file path=ppt/theme/theme1.xml><?xml version="1.0" encoding="utf-8"?>
<a:theme xmlns:a="http://schemas.openxmlformats.org/drawingml/2006/main" name="RL_st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RL_std.thmx</Template>
  <TotalTime>4067</TotalTime>
  <Words>369</Words>
  <Application>Microsoft Macintosh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RL_std</vt:lpstr>
      <vt:lpstr>Outer Tracker and HGC Sensors </vt:lpstr>
      <vt:lpstr>OT Comments</vt:lpstr>
      <vt:lpstr>HGC Sensors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CMSDAS</dc:title>
  <dc:creator>Meenakshi Narain</dc:creator>
  <cp:lastModifiedBy>Ronald Lipton</cp:lastModifiedBy>
  <cp:revision>219</cp:revision>
  <dcterms:created xsi:type="dcterms:W3CDTF">2014-01-06T01:42:27Z</dcterms:created>
  <dcterms:modified xsi:type="dcterms:W3CDTF">2015-07-08T15:41:46Z</dcterms:modified>
</cp:coreProperties>
</file>