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326" r:id="rId4"/>
    <p:sldId id="332" r:id="rId5"/>
    <p:sldId id="333" r:id="rId6"/>
    <p:sldId id="334" r:id="rId7"/>
    <p:sldId id="335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20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B5ED4942-77FF-1441-8D81-F52B38B08E24}" type="datetimeFigureOut">
              <a:rPr lang="en-US"/>
              <a:pPr>
                <a:defRPr/>
              </a:pPr>
              <a:t>6/30/15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9C8E4104-BBE6-1448-AE1D-2E8C54E8D2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023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FD838703-C0A8-E84D-8E2F-D3A6AC7C0E57}" type="datetimeFigureOut">
              <a:rPr lang="en-US"/>
              <a:pPr>
                <a:defRPr/>
              </a:pPr>
              <a:t>6/30/15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1402E6CF-D8A4-F34B-A9C2-F89891EA79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775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2687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fld id="{6C1A12CB-F110-3047-A816-8FFA75884C17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fld id="{75A9F8E6-B0C3-374F-BF50-A141425311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96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ADCA1-FD0D-1B4B-B2F1-46CF8A7815F5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24F1-385C-C742-A948-A5AC9E96CF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2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3F9EC-2925-0141-83EA-B12F06DCA9B2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220E-374C-BC42-9EAF-C00AEB5FBA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0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46038-C134-A44A-A866-8AB6D22743A7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34EBF-E71F-A547-AB5E-C0E1F341FD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1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A9E27-E9E3-8749-82B8-9D7C13D65BE0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0EF0B-35D2-844C-A475-881D3919E9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4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9B180-D99E-A84A-A0EE-7783D4F2C7E2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55502-0B25-B04A-B36B-0AE56F008B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0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D91EC-A582-7143-9078-DACB844390B3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085AE-7301-6B4F-A357-7F938BE864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5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A0FBF-AC28-D641-AF85-3DCC742B47EC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B9F4C-3CD5-974F-BB09-4C3496D3AD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0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r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12708653-72E8-7D41-BA85-301E63A0F098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CCBE349F-9DDC-9C42-A353-80804D424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fontAlgn="base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charset="0"/>
                <a:cs typeface="Helvetica" charset="0"/>
              </a:defRPr>
            </a:lvl1pPr>
          </a:lstStyle>
          <a:p>
            <a:pPr>
              <a:defRPr/>
            </a:pPr>
            <a:fld id="{E4FE31C7-5DDF-424F-98AB-CC22AC7759E1}" type="datetime1">
              <a:rPr lang="en-US"/>
              <a:pPr>
                <a:defRPr/>
              </a:pPr>
              <a:t>6/30/15</a:t>
            </a:fld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</a:defRPr>
            </a:lvl1pPr>
          </a:lstStyle>
          <a:p>
            <a:pPr>
              <a:defRPr/>
            </a:pPr>
            <a:fld id="{CC171346-9D37-1D43-9B16-5F13C13803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bolla@fnal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2839003"/>
            <a:ext cx="7526338" cy="167843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Ongoing R&amp;D for Pixel Phase-2 </a:t>
            </a:r>
            <a:endParaRPr lang="en-US" dirty="0">
              <a:latin typeface="Helvetica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Gino Bolla, </a:t>
            </a:r>
            <a:r>
              <a:rPr lang="en-US" dirty="0" smtClean="0">
                <a:latin typeface="Helvetica" charset="0"/>
                <a:hlinkClick r:id="rId2"/>
              </a:rPr>
              <a:t>bolla@</a:t>
            </a:r>
            <a:r>
              <a:rPr lang="en-US" dirty="0" smtClean="0">
                <a:latin typeface="Helvetica" charset="0"/>
                <a:hlinkClick r:id="rId2"/>
              </a:rPr>
              <a:t>fnal.gov</a:t>
            </a:r>
            <a:endParaRPr lang="en-US" dirty="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4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C9E721B-BA5C-724A-AF6A-491D315AFD1F}" type="datetime1">
              <a:rPr lang="en-US" sz="900">
                <a:solidFill>
                  <a:srgbClr val="004C97"/>
                </a:solidFill>
                <a:latin typeface="Helvetica" charset="0"/>
                <a:cs typeface="Helvetica" charset="0"/>
              </a:rPr>
              <a:pPr eaLnBrk="1" hangingPunct="1"/>
              <a:t>7/8/15</a:t>
            </a:fld>
            <a:endParaRPr lang="en-US" sz="900">
              <a:solidFill>
                <a:srgbClr val="004C97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G. </a:t>
            </a:r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Bolla--</a:t>
            </a:r>
            <a:endParaRPr lang="en-US" sz="900" b="1" dirty="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7191A7F5-97CB-EB47-A909-99C4ECC6B179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2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228600" y="175910"/>
            <a:ext cx="8690275" cy="6998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/>
              <a:t>Sensor R&amp;D</a:t>
            </a:r>
            <a:endParaRPr lang="en-US" sz="2800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327331" y="875720"/>
            <a:ext cx="8707013" cy="531775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69875" indent="-269875" algn="l" defTabSz="457200" rtl="0" eaLnBrk="1" latinLnBrk="0" hangingPunct="1">
              <a:spcBef>
                <a:spcPts val="1800"/>
              </a:spcBef>
              <a:buClr>
                <a:schemeClr val="accent2"/>
              </a:buClr>
              <a:buSzPct val="100000"/>
              <a:buFont typeface="Wingdings" charset="2"/>
              <a:buChar char="§"/>
              <a:defRPr sz="2600" b="0" kern="1200">
                <a:solidFill>
                  <a:schemeClr val="tx2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457200" rtl="0" eaLnBrk="1" latinLnBrk="0" hangingPunct="1">
              <a:spcBef>
                <a:spcPts val="600"/>
              </a:spcBef>
              <a:buFont typeface="Wingdings" charset="2"/>
              <a:buChar char="§"/>
              <a:defRPr sz="20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Courier New"/>
              <a:buChar char="o"/>
              <a:defRPr sz="18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ts val="0"/>
              </a:spcBef>
              <a:buFont typeface="Arial"/>
              <a:buChar char="»"/>
              <a:defRPr sz="1200" kern="1200" baseline="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ym typeface="Wingdings"/>
              </a:rPr>
              <a:t>People: </a:t>
            </a:r>
          </a:p>
          <a:p>
            <a:pPr lvl="1"/>
            <a:r>
              <a:rPr lang="en-US" dirty="0" smtClean="0">
                <a:sym typeface="Wingdings"/>
              </a:rPr>
              <a:t>PPD: Gino, </a:t>
            </a:r>
            <a:r>
              <a:rPr lang="en-US" dirty="0" err="1" smtClean="0">
                <a:sym typeface="Wingdings"/>
              </a:rPr>
              <a:t>Caterina</a:t>
            </a:r>
            <a:r>
              <a:rPr lang="en-US" dirty="0" smtClean="0">
                <a:sym typeface="Wingdings"/>
              </a:rPr>
              <a:t>,</a:t>
            </a:r>
          </a:p>
          <a:p>
            <a:pPr lvl="1"/>
            <a:r>
              <a:rPr lang="en-US" dirty="0" smtClean="0">
                <a:sym typeface="Wingdings"/>
              </a:rPr>
              <a:t>SCD: </a:t>
            </a:r>
            <a:r>
              <a:rPr lang="en-US" dirty="0" err="1" smtClean="0">
                <a:sym typeface="Wingdings"/>
              </a:rPr>
              <a:t>Uplegger</a:t>
            </a:r>
            <a:r>
              <a:rPr lang="en-US" dirty="0" smtClean="0">
                <a:sym typeface="Wingdings"/>
              </a:rPr>
              <a:t>, Rivera</a:t>
            </a:r>
          </a:p>
          <a:p>
            <a:pPr lvl="1"/>
            <a:r>
              <a:rPr lang="en-US" dirty="0" smtClean="0">
                <a:sym typeface="Wingdings"/>
              </a:rPr>
              <a:t>Others: Turin, Milan, Colorado</a:t>
            </a:r>
          </a:p>
          <a:p>
            <a:pPr marL="457200" lvl="1" indent="0">
              <a:buNone/>
            </a:pPr>
            <a:r>
              <a:rPr lang="en-US" dirty="0" smtClean="0">
                <a:sym typeface="Wingdings"/>
              </a:rPr>
              <a:t>More are welcome</a:t>
            </a:r>
          </a:p>
          <a:p>
            <a:r>
              <a:rPr lang="en-US" dirty="0" smtClean="0">
                <a:sym typeface="Wingdings"/>
              </a:rPr>
              <a:t>Description:</a:t>
            </a:r>
          </a:p>
          <a:p>
            <a:pPr lvl="1"/>
            <a:r>
              <a:rPr lang="en-US" dirty="0" smtClean="0">
                <a:sym typeface="Wingdings"/>
              </a:rPr>
              <a:t>3D sensor technology</a:t>
            </a:r>
          </a:p>
          <a:p>
            <a:pPr lvl="2"/>
            <a:r>
              <a:rPr lang="en-US" dirty="0" smtClean="0">
                <a:sym typeface="Wingdings"/>
              </a:rPr>
              <a:t>Slim Edges</a:t>
            </a:r>
          </a:p>
          <a:p>
            <a:pPr lvl="2"/>
            <a:r>
              <a:rPr lang="en-US" dirty="0" smtClean="0">
                <a:sym typeface="Wingdings"/>
              </a:rPr>
              <a:t>Radiation hardness</a:t>
            </a:r>
          </a:p>
          <a:p>
            <a:pPr lvl="1"/>
            <a:r>
              <a:rPr lang="en-US" dirty="0" smtClean="0">
                <a:sym typeface="Wingdings"/>
              </a:rPr>
              <a:t>Planar sensors</a:t>
            </a:r>
          </a:p>
          <a:p>
            <a:pPr lvl="2"/>
            <a:r>
              <a:rPr lang="en-US" dirty="0" smtClean="0">
                <a:sym typeface="Wingdings"/>
              </a:rPr>
              <a:t>Slim Edges</a:t>
            </a:r>
          </a:p>
          <a:p>
            <a:pPr lvl="2"/>
            <a:r>
              <a:rPr lang="en-US" dirty="0" smtClean="0">
                <a:sym typeface="Wingdings"/>
              </a:rPr>
              <a:t>Radiation hardness (Thin Silicon)</a:t>
            </a:r>
          </a:p>
          <a:p>
            <a:pPr lvl="2"/>
            <a:r>
              <a:rPr lang="en-US" dirty="0" smtClean="0">
                <a:sym typeface="Wingdings"/>
              </a:rPr>
              <a:t>High granularity (small pixel pitches)</a:t>
            </a:r>
          </a:p>
          <a:p>
            <a:r>
              <a:rPr lang="en-US" dirty="0" smtClean="0">
                <a:sym typeface="Wingdings"/>
              </a:rPr>
              <a:t>Foreseen duration:</a:t>
            </a:r>
          </a:p>
          <a:p>
            <a:pPr lvl="1"/>
            <a:r>
              <a:rPr lang="en-US" dirty="0" smtClean="0">
                <a:sym typeface="Wingdings"/>
              </a:rPr>
              <a:t>Another 2-3-4 years</a:t>
            </a:r>
          </a:p>
          <a:p>
            <a:r>
              <a:rPr lang="en-US" dirty="0" smtClean="0">
                <a:sym typeface="Wingdings"/>
              </a:rPr>
              <a:t>Facilities:</a:t>
            </a:r>
          </a:p>
          <a:p>
            <a:pPr lvl="1"/>
            <a:r>
              <a:rPr lang="en-US" dirty="0" err="1" smtClean="0">
                <a:sym typeface="Wingdings"/>
              </a:rPr>
              <a:t>SiDet</a:t>
            </a:r>
            <a:r>
              <a:rPr lang="en-US" dirty="0" smtClean="0">
                <a:sym typeface="Wingdings"/>
              </a:rPr>
              <a:t>: Probing, dicing, mounting/assembly, calibrations. Continuous work.</a:t>
            </a:r>
          </a:p>
          <a:p>
            <a:pPr lvl="1"/>
            <a:r>
              <a:rPr lang="en-US" dirty="0" err="1" smtClean="0">
                <a:sym typeface="Wingdings"/>
              </a:rPr>
              <a:t>TestBeam</a:t>
            </a:r>
            <a:r>
              <a:rPr lang="en-US" dirty="0" smtClean="0">
                <a:sym typeface="Wingdings"/>
              </a:rPr>
              <a:t>: Efficiency and resolution measurements. 2-3 times per year</a:t>
            </a:r>
          </a:p>
          <a:p>
            <a:pPr lvl="1"/>
            <a:r>
              <a:rPr lang="en-US" dirty="0" smtClean="0">
                <a:sym typeface="Wingdings"/>
              </a:rPr>
              <a:t>Irradiation: planned for CERN-PS during this summer. 1-2 times/year (other irradiation locations are being investigated)</a:t>
            </a:r>
          </a:p>
          <a:p>
            <a:r>
              <a:rPr lang="en-US" dirty="0" smtClean="0">
                <a:sym typeface="Wingdings"/>
              </a:rPr>
              <a:t>Importance</a:t>
            </a:r>
            <a:r>
              <a:rPr lang="en-US" dirty="0">
                <a:sym typeface="Wingdings"/>
              </a:rPr>
              <a:t>: very high intellectual impact</a:t>
            </a:r>
            <a:r>
              <a:rPr lang="en-US" dirty="0" smtClean="0">
                <a:sym typeface="Wingdings"/>
              </a:rPr>
              <a:t>.</a:t>
            </a:r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264645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4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C9E721B-BA5C-724A-AF6A-491D315AFD1F}" type="datetime1">
              <a:rPr lang="en-US" sz="900">
                <a:solidFill>
                  <a:srgbClr val="004C97"/>
                </a:solidFill>
                <a:latin typeface="Helvetica" charset="0"/>
                <a:cs typeface="Helvetica" charset="0"/>
              </a:rPr>
              <a:pPr eaLnBrk="1" hangingPunct="1"/>
              <a:t>7/8/15</a:t>
            </a:fld>
            <a:endParaRPr lang="en-US" sz="900">
              <a:solidFill>
                <a:srgbClr val="004C97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G. </a:t>
            </a:r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Bolla--</a:t>
            </a:r>
            <a:endParaRPr lang="en-US" sz="900" b="1" dirty="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7191A7F5-97CB-EB47-A909-99C4ECC6B179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3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228600" y="175910"/>
            <a:ext cx="8690275" cy="6998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/>
              <a:t>ROC R&amp;D (RD-53)</a:t>
            </a:r>
            <a:endParaRPr lang="en-US" sz="2800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327331" y="875720"/>
            <a:ext cx="8707013" cy="531775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69875" indent="-269875" algn="l" defTabSz="457200" rtl="0" eaLnBrk="1" latinLnBrk="0" hangingPunct="1">
              <a:spcBef>
                <a:spcPts val="1800"/>
              </a:spcBef>
              <a:buClr>
                <a:schemeClr val="accent2"/>
              </a:buClr>
              <a:buSzPct val="100000"/>
              <a:buFont typeface="Wingdings" charset="2"/>
              <a:buChar char="§"/>
              <a:defRPr sz="2600" b="0" kern="1200">
                <a:solidFill>
                  <a:schemeClr val="tx2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457200" rtl="0" eaLnBrk="1" latinLnBrk="0" hangingPunct="1">
              <a:spcBef>
                <a:spcPts val="600"/>
              </a:spcBef>
              <a:buFont typeface="Wingdings" charset="2"/>
              <a:buChar char="§"/>
              <a:defRPr sz="20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Courier New"/>
              <a:buChar char="o"/>
              <a:defRPr sz="18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ts val="0"/>
              </a:spcBef>
              <a:buFont typeface="Arial"/>
              <a:buChar char="»"/>
              <a:defRPr sz="1200" kern="1200" baseline="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ym typeface="Wingdings"/>
              </a:rPr>
              <a:t>People: </a:t>
            </a:r>
          </a:p>
          <a:p>
            <a:pPr lvl="1"/>
            <a:r>
              <a:rPr lang="en-US" dirty="0" smtClean="0">
                <a:sym typeface="Wingdings"/>
              </a:rPr>
              <a:t>PPD: David Christian, Gino Bolla, ASIC Group</a:t>
            </a:r>
          </a:p>
          <a:p>
            <a:pPr lvl="1"/>
            <a:r>
              <a:rPr lang="en-US" dirty="0" smtClean="0">
                <a:sym typeface="Wingdings"/>
              </a:rPr>
              <a:t>SCD: </a:t>
            </a:r>
            <a:r>
              <a:rPr lang="en-US" dirty="0" err="1" smtClean="0">
                <a:sym typeface="Wingdings"/>
              </a:rPr>
              <a:t>Uplegger</a:t>
            </a:r>
            <a:r>
              <a:rPr lang="en-US" dirty="0" smtClean="0">
                <a:sym typeface="Wingdings"/>
              </a:rPr>
              <a:t>, Rivera for </a:t>
            </a:r>
            <a:r>
              <a:rPr lang="en-US" dirty="0" err="1" smtClean="0">
                <a:sym typeface="Wingdings"/>
              </a:rPr>
              <a:t>testbeam</a:t>
            </a:r>
            <a:r>
              <a:rPr lang="en-US" dirty="0" smtClean="0">
                <a:sym typeface="Wingdings"/>
              </a:rPr>
              <a:t> activities</a:t>
            </a:r>
          </a:p>
          <a:p>
            <a:pPr lvl="1"/>
            <a:r>
              <a:rPr lang="en-US" dirty="0" smtClean="0">
                <a:sym typeface="Wingdings"/>
              </a:rPr>
              <a:t>Others: Colorado</a:t>
            </a:r>
          </a:p>
          <a:p>
            <a:pPr marL="457200" lvl="1" indent="0">
              <a:buNone/>
            </a:pPr>
            <a:r>
              <a:rPr lang="en-US" dirty="0" smtClean="0">
                <a:sym typeface="Wingdings"/>
              </a:rPr>
              <a:t>More are welcome</a:t>
            </a:r>
          </a:p>
          <a:p>
            <a:r>
              <a:rPr lang="en-US" dirty="0" smtClean="0">
                <a:sym typeface="Wingdings"/>
              </a:rPr>
              <a:t>Description:</a:t>
            </a:r>
          </a:p>
          <a:p>
            <a:pPr lvl="1"/>
            <a:r>
              <a:rPr lang="en-US" dirty="0" smtClean="0">
                <a:sym typeface="Wingdings"/>
              </a:rPr>
              <a:t>Development of a new chip for CMS phase-2 pixel</a:t>
            </a:r>
          </a:p>
          <a:p>
            <a:pPr lvl="2"/>
            <a:r>
              <a:rPr lang="en-US" dirty="0" smtClean="0">
                <a:sym typeface="Wingdings"/>
              </a:rPr>
              <a:t>Ongoing work for the FCP130 chip (30x100 um pixel) </a:t>
            </a:r>
          </a:p>
          <a:p>
            <a:pPr lvl="2"/>
            <a:r>
              <a:rPr lang="en-US" dirty="0" smtClean="0">
                <a:sym typeface="Wingdings"/>
              </a:rPr>
              <a:t>Translation of FCP130 to 65 nm</a:t>
            </a:r>
          </a:p>
          <a:p>
            <a:pPr lvl="2"/>
            <a:r>
              <a:rPr lang="en-US" dirty="0" smtClean="0">
                <a:sym typeface="Wingdings"/>
              </a:rPr>
              <a:t>Development of building blocks for the RD53 chip</a:t>
            </a:r>
          </a:p>
          <a:p>
            <a:pPr lvl="1"/>
            <a:r>
              <a:rPr lang="en-US" dirty="0" smtClean="0">
                <a:sym typeface="Wingdings"/>
              </a:rPr>
              <a:t>potential</a:t>
            </a:r>
          </a:p>
          <a:p>
            <a:pPr lvl="2"/>
            <a:r>
              <a:rPr lang="en-US" dirty="0" smtClean="0">
                <a:sym typeface="Wingdings"/>
              </a:rPr>
              <a:t>This effort has the potential to adapt the RD53 Chip to the need of CMS (this is what we think we should do)</a:t>
            </a:r>
          </a:p>
          <a:p>
            <a:r>
              <a:rPr lang="en-US" dirty="0" smtClean="0">
                <a:sym typeface="Wingdings"/>
              </a:rPr>
              <a:t>Foreseen duration:</a:t>
            </a:r>
          </a:p>
          <a:p>
            <a:pPr lvl="1"/>
            <a:r>
              <a:rPr lang="en-US" dirty="0" smtClean="0">
                <a:sym typeface="Wingdings"/>
              </a:rPr>
              <a:t>Several more years (likely until production starts</a:t>
            </a:r>
          </a:p>
          <a:p>
            <a:r>
              <a:rPr lang="en-US" dirty="0" err="1" smtClean="0">
                <a:sym typeface="Wingdings"/>
              </a:rPr>
              <a:t>Sinergies</a:t>
            </a:r>
            <a:r>
              <a:rPr lang="en-US" dirty="0" smtClean="0">
                <a:sym typeface="Wingdings"/>
              </a:rPr>
              <a:t>:</a:t>
            </a:r>
          </a:p>
          <a:p>
            <a:pPr lvl="1"/>
            <a:r>
              <a:rPr lang="en-US" dirty="0" smtClean="0">
                <a:sym typeface="Wingdings"/>
              </a:rPr>
              <a:t>Sensor: already have ready-to-use sensors for the FCP130.</a:t>
            </a:r>
          </a:p>
          <a:p>
            <a:r>
              <a:rPr lang="en-US" dirty="0" smtClean="0">
                <a:sym typeface="Wingdings"/>
              </a:rPr>
              <a:t>Facilities: 14</a:t>
            </a:r>
            <a:r>
              <a:rPr lang="en-US" baseline="30000" dirty="0" smtClean="0">
                <a:sym typeface="Wingdings"/>
              </a:rPr>
              <a:t>th</a:t>
            </a:r>
            <a:r>
              <a:rPr lang="en-US" dirty="0" smtClean="0">
                <a:sym typeface="Wingdings"/>
              </a:rPr>
              <a:t> floor ASIC team, </a:t>
            </a:r>
            <a:r>
              <a:rPr lang="en-US" dirty="0" err="1" smtClean="0">
                <a:sym typeface="Wingdings"/>
              </a:rPr>
              <a:t>SiDet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testBeam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Importance: very high intellectual impact.</a:t>
            </a:r>
          </a:p>
        </p:txBody>
      </p:sp>
    </p:spTree>
    <p:extLst>
      <p:ext uri="{BB962C8B-B14F-4D97-AF65-F5344CB8AC3E}">
        <p14:creationId xmlns:p14="http://schemas.microsoft.com/office/powerpoint/2010/main" val="2015539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4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C9E721B-BA5C-724A-AF6A-491D315AFD1F}" type="datetime1">
              <a:rPr lang="en-US" sz="900">
                <a:solidFill>
                  <a:srgbClr val="004C97"/>
                </a:solidFill>
                <a:latin typeface="Helvetica" charset="0"/>
                <a:cs typeface="Helvetica" charset="0"/>
              </a:rPr>
              <a:pPr eaLnBrk="1" hangingPunct="1"/>
              <a:t>7/8/15</a:t>
            </a:fld>
            <a:endParaRPr lang="en-US" sz="900">
              <a:solidFill>
                <a:srgbClr val="004C97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G. </a:t>
            </a:r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Bolla--</a:t>
            </a:r>
            <a:endParaRPr lang="en-US" sz="900" b="1" dirty="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7191A7F5-97CB-EB47-A909-99C4ECC6B179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4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228600" y="175910"/>
            <a:ext cx="8690275" cy="6998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/>
              <a:t>Optical Link</a:t>
            </a:r>
            <a:endParaRPr lang="en-US" sz="2800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327331" y="875720"/>
            <a:ext cx="8707013" cy="5317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9875" indent="-269875" algn="l" defTabSz="457200" rtl="0" eaLnBrk="1" latinLnBrk="0" hangingPunct="1">
              <a:spcBef>
                <a:spcPts val="1800"/>
              </a:spcBef>
              <a:buClr>
                <a:schemeClr val="accent2"/>
              </a:buClr>
              <a:buSzPct val="100000"/>
              <a:buFont typeface="Wingdings" charset="2"/>
              <a:buChar char="§"/>
              <a:defRPr sz="2600" b="0" kern="1200">
                <a:solidFill>
                  <a:schemeClr val="tx2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457200" rtl="0" eaLnBrk="1" latinLnBrk="0" hangingPunct="1">
              <a:spcBef>
                <a:spcPts val="600"/>
              </a:spcBef>
              <a:buFont typeface="Wingdings" charset="2"/>
              <a:buChar char="§"/>
              <a:defRPr sz="20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Courier New"/>
              <a:buChar char="o"/>
              <a:defRPr sz="18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ts val="0"/>
              </a:spcBef>
              <a:buFont typeface="Arial"/>
              <a:buChar char="»"/>
              <a:defRPr sz="1200" kern="1200" baseline="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ym typeface="Wingdings"/>
              </a:rPr>
              <a:t>People: </a:t>
            </a:r>
          </a:p>
          <a:p>
            <a:pPr lvl="1"/>
            <a:r>
              <a:rPr lang="en-US" dirty="0" smtClean="0">
                <a:sym typeface="Wingdings"/>
              </a:rPr>
              <a:t>SCD: Prosser, (</a:t>
            </a:r>
            <a:r>
              <a:rPr lang="en-US" dirty="0" err="1" smtClean="0">
                <a:sym typeface="Wingdings"/>
              </a:rPr>
              <a:t>Uplegger</a:t>
            </a:r>
            <a:r>
              <a:rPr lang="en-US" dirty="0" smtClean="0">
                <a:sym typeface="Wingdings"/>
              </a:rPr>
              <a:t>, Rivera)</a:t>
            </a:r>
          </a:p>
          <a:p>
            <a:pPr marL="457200" lvl="1" indent="0">
              <a:buNone/>
            </a:pPr>
            <a:r>
              <a:rPr lang="en-US" dirty="0" smtClean="0">
                <a:sym typeface="Wingdings"/>
              </a:rPr>
              <a:t>More are welcome</a:t>
            </a:r>
          </a:p>
          <a:p>
            <a:r>
              <a:rPr lang="en-US" dirty="0" smtClean="0">
                <a:sym typeface="Wingdings"/>
              </a:rPr>
              <a:t>Description:</a:t>
            </a:r>
          </a:p>
          <a:p>
            <a:pPr lvl="1"/>
            <a:r>
              <a:rPr lang="en-US" dirty="0" smtClean="0">
                <a:sym typeface="Wingdings"/>
              </a:rPr>
              <a:t>Development of a new optical link for Phase-2 tracker (Pixel and OT)</a:t>
            </a:r>
          </a:p>
          <a:p>
            <a:pPr lvl="2"/>
            <a:r>
              <a:rPr lang="en-US" dirty="0" smtClean="0">
                <a:sym typeface="Wingdings"/>
              </a:rPr>
              <a:t>Evaluation and choice of commercial components.</a:t>
            </a:r>
          </a:p>
          <a:p>
            <a:pPr lvl="1"/>
            <a:r>
              <a:rPr lang="en-US" dirty="0" smtClean="0">
                <a:sym typeface="Wingdings"/>
              </a:rPr>
              <a:t>Good collaboration with international CMS</a:t>
            </a:r>
          </a:p>
          <a:p>
            <a:r>
              <a:rPr lang="en-US" dirty="0" smtClean="0">
                <a:sym typeface="Wingdings"/>
              </a:rPr>
              <a:t>Facilities: SCD BERT system, </a:t>
            </a:r>
            <a:r>
              <a:rPr lang="en-US" dirty="0" err="1" smtClean="0">
                <a:sym typeface="Wingdings"/>
              </a:rPr>
              <a:t>SiDet</a:t>
            </a:r>
            <a:r>
              <a:rPr lang="en-US" dirty="0" smtClean="0">
                <a:sym typeface="Wingdings"/>
              </a:rPr>
              <a:t> for micro-assemblies.</a:t>
            </a:r>
          </a:p>
          <a:p>
            <a:r>
              <a:rPr lang="en-US" dirty="0" smtClean="0">
                <a:sym typeface="Wingdings"/>
              </a:rPr>
              <a:t>Importance: Broad impact.</a:t>
            </a:r>
          </a:p>
        </p:txBody>
      </p:sp>
    </p:spTree>
    <p:extLst>
      <p:ext uri="{BB962C8B-B14F-4D97-AF65-F5344CB8AC3E}">
        <p14:creationId xmlns:p14="http://schemas.microsoft.com/office/powerpoint/2010/main" val="1504376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4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C9E721B-BA5C-724A-AF6A-491D315AFD1F}" type="datetime1">
              <a:rPr lang="en-US" sz="900">
                <a:solidFill>
                  <a:srgbClr val="004C97"/>
                </a:solidFill>
                <a:latin typeface="Helvetica" charset="0"/>
                <a:cs typeface="Helvetica" charset="0"/>
              </a:rPr>
              <a:pPr eaLnBrk="1" hangingPunct="1"/>
              <a:t>7/8/15</a:t>
            </a:fld>
            <a:endParaRPr lang="en-US" sz="900">
              <a:solidFill>
                <a:srgbClr val="004C97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G. </a:t>
            </a:r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Bolla--</a:t>
            </a:r>
            <a:endParaRPr lang="en-US" sz="900" b="1" dirty="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7191A7F5-97CB-EB47-A909-99C4ECC6B179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5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228600" y="175910"/>
            <a:ext cx="8690275" cy="6998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/>
              <a:t>Mechanic</a:t>
            </a:r>
            <a:endParaRPr lang="en-US" sz="2800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327331" y="875720"/>
            <a:ext cx="8707013" cy="53177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69875" indent="-269875" algn="l" defTabSz="457200" rtl="0" eaLnBrk="1" latinLnBrk="0" hangingPunct="1">
              <a:spcBef>
                <a:spcPts val="1800"/>
              </a:spcBef>
              <a:buClr>
                <a:schemeClr val="accent2"/>
              </a:buClr>
              <a:buSzPct val="100000"/>
              <a:buFont typeface="Wingdings" charset="2"/>
              <a:buChar char="§"/>
              <a:defRPr sz="2600" b="0" kern="1200">
                <a:solidFill>
                  <a:schemeClr val="tx2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457200" rtl="0" eaLnBrk="1" latinLnBrk="0" hangingPunct="1">
              <a:spcBef>
                <a:spcPts val="600"/>
              </a:spcBef>
              <a:buFont typeface="Wingdings" charset="2"/>
              <a:buChar char="§"/>
              <a:defRPr sz="20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Courier New"/>
              <a:buChar char="o"/>
              <a:defRPr sz="18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ts val="0"/>
              </a:spcBef>
              <a:buFont typeface="Arial"/>
              <a:buChar char="»"/>
              <a:defRPr sz="1200" kern="1200" baseline="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ym typeface="Wingdings"/>
              </a:rPr>
              <a:t>People: </a:t>
            </a:r>
          </a:p>
          <a:p>
            <a:pPr lvl="1"/>
            <a:r>
              <a:rPr lang="en-US" dirty="0" smtClean="0">
                <a:sym typeface="Wingdings"/>
              </a:rPr>
              <a:t>PPD: </a:t>
            </a:r>
            <a:r>
              <a:rPr lang="en-US" dirty="0" err="1" smtClean="0">
                <a:sym typeface="Wingdings"/>
              </a:rPr>
              <a:t>Derylo</a:t>
            </a:r>
            <a:r>
              <a:rPr lang="en-US" dirty="0" smtClean="0">
                <a:sym typeface="Wingdings"/>
              </a:rPr>
              <a:t>, Gino, Marco, probably more</a:t>
            </a:r>
          </a:p>
          <a:p>
            <a:pPr marL="457200" lvl="1" indent="0">
              <a:buNone/>
            </a:pPr>
            <a:r>
              <a:rPr lang="en-US" dirty="0" smtClean="0">
                <a:sym typeface="Wingdings"/>
              </a:rPr>
              <a:t>More are welcome</a:t>
            </a:r>
          </a:p>
          <a:p>
            <a:r>
              <a:rPr lang="en-US" dirty="0" smtClean="0">
                <a:sym typeface="Wingdings"/>
              </a:rPr>
              <a:t>Description:</a:t>
            </a:r>
          </a:p>
          <a:p>
            <a:pPr lvl="1"/>
            <a:r>
              <a:rPr lang="en-US" dirty="0" smtClean="0">
                <a:sym typeface="Wingdings"/>
              </a:rPr>
              <a:t>Development of the mechanic for the future Pixel system</a:t>
            </a:r>
          </a:p>
          <a:p>
            <a:pPr lvl="2"/>
            <a:r>
              <a:rPr lang="en-US" dirty="0" smtClean="0">
                <a:sym typeface="Wingdings"/>
              </a:rPr>
              <a:t>Disks</a:t>
            </a:r>
          </a:p>
          <a:p>
            <a:pPr lvl="2"/>
            <a:r>
              <a:rPr lang="en-US" dirty="0" smtClean="0">
                <a:sym typeface="Wingdings"/>
              </a:rPr>
              <a:t>Cylinders.</a:t>
            </a:r>
          </a:p>
          <a:p>
            <a:pPr lvl="1"/>
            <a:r>
              <a:rPr lang="en-US" dirty="0" smtClean="0">
                <a:sym typeface="Wingdings"/>
              </a:rPr>
              <a:t>Effort to be started but there surely is the will to do it</a:t>
            </a:r>
          </a:p>
          <a:p>
            <a:r>
              <a:rPr lang="en-US" dirty="0" smtClean="0">
                <a:sym typeface="Wingdings"/>
              </a:rPr>
              <a:t>Facilities: CO2 cooling plant, </a:t>
            </a:r>
            <a:r>
              <a:rPr lang="en-US" dirty="0" err="1" smtClean="0">
                <a:sym typeface="Wingdings"/>
              </a:rPr>
              <a:t>SiDet</a:t>
            </a:r>
            <a:r>
              <a:rPr lang="en-US" dirty="0" smtClean="0">
                <a:sym typeface="Wingdings"/>
              </a:rPr>
              <a:t>, CF lab.</a:t>
            </a:r>
          </a:p>
          <a:p>
            <a:r>
              <a:rPr lang="en-US" dirty="0" smtClean="0">
                <a:sym typeface="Wingdings"/>
              </a:rPr>
              <a:t>Importance: Broad impact. Crucial for TDR and other documents needed soon.</a:t>
            </a:r>
          </a:p>
          <a:p>
            <a:r>
              <a:rPr lang="en-US" dirty="0" smtClean="0">
                <a:sym typeface="Wingdings"/>
              </a:rPr>
              <a:t>Comment: already asked to transfer knowledge Tuesday next week to Cornell (is this what we want to do??)</a:t>
            </a:r>
          </a:p>
        </p:txBody>
      </p:sp>
    </p:spTree>
    <p:extLst>
      <p:ext uri="{BB962C8B-B14F-4D97-AF65-F5344CB8AC3E}">
        <p14:creationId xmlns:p14="http://schemas.microsoft.com/office/powerpoint/2010/main" val="352136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4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C9E721B-BA5C-724A-AF6A-491D315AFD1F}" type="datetime1">
              <a:rPr lang="en-US" sz="900">
                <a:solidFill>
                  <a:srgbClr val="004C97"/>
                </a:solidFill>
                <a:latin typeface="Helvetica" charset="0"/>
                <a:cs typeface="Helvetica" charset="0"/>
              </a:rPr>
              <a:pPr eaLnBrk="1" hangingPunct="1"/>
              <a:t>7/8/15</a:t>
            </a:fld>
            <a:endParaRPr lang="en-US" sz="900">
              <a:solidFill>
                <a:srgbClr val="004C97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G. </a:t>
            </a:r>
            <a:r>
              <a:rPr lang="en-US" sz="900" dirty="0" smtClean="0">
                <a:solidFill>
                  <a:srgbClr val="004C97"/>
                </a:solidFill>
                <a:latin typeface="Helvetica" charset="0"/>
              </a:rPr>
              <a:t>Bolla--</a:t>
            </a:r>
            <a:endParaRPr lang="en-US" sz="900" b="1" dirty="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7191A7F5-97CB-EB47-A909-99C4ECC6B179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6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228600" y="175910"/>
            <a:ext cx="8690275" cy="6998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/>
              <a:t>Serial Power</a:t>
            </a:r>
            <a:endParaRPr lang="en-US" sz="2800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327331" y="875720"/>
            <a:ext cx="8707013" cy="53177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69875" indent="-269875" algn="l" defTabSz="457200" rtl="0" eaLnBrk="1" latinLnBrk="0" hangingPunct="1">
              <a:spcBef>
                <a:spcPts val="1800"/>
              </a:spcBef>
              <a:buClr>
                <a:schemeClr val="accent2"/>
              </a:buClr>
              <a:buSzPct val="100000"/>
              <a:buFont typeface="Wingdings" charset="2"/>
              <a:buChar char="§"/>
              <a:defRPr sz="2600" b="0" kern="1200">
                <a:solidFill>
                  <a:schemeClr val="tx2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457200" rtl="0" eaLnBrk="1" latinLnBrk="0" hangingPunct="1">
              <a:spcBef>
                <a:spcPts val="600"/>
              </a:spcBef>
              <a:buFont typeface="Wingdings" charset="2"/>
              <a:buChar char="§"/>
              <a:defRPr sz="20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Courier New"/>
              <a:buChar char="o"/>
              <a:defRPr sz="18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ts val="0"/>
              </a:spcBef>
              <a:buFont typeface="Arial"/>
              <a:buChar char="»"/>
              <a:defRPr sz="1200" kern="1200" baseline="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ym typeface="Wingdings"/>
              </a:rPr>
              <a:t>People: </a:t>
            </a:r>
          </a:p>
          <a:p>
            <a:pPr lvl="1"/>
            <a:r>
              <a:rPr lang="en-US" dirty="0" smtClean="0">
                <a:sym typeface="Wingdings"/>
              </a:rPr>
              <a:t>PPD: Gino, </a:t>
            </a:r>
          </a:p>
          <a:p>
            <a:pPr lvl="1"/>
            <a:r>
              <a:rPr lang="en-US" dirty="0" smtClean="0">
                <a:sym typeface="Wingdings"/>
              </a:rPr>
              <a:t>SCD: Lorenzo</a:t>
            </a:r>
          </a:p>
          <a:p>
            <a:pPr marL="457200" lvl="1" indent="0">
              <a:buNone/>
            </a:pPr>
            <a:r>
              <a:rPr lang="en-US" dirty="0" smtClean="0">
                <a:sym typeface="Wingdings"/>
              </a:rPr>
              <a:t>More are welcome</a:t>
            </a:r>
          </a:p>
          <a:p>
            <a:r>
              <a:rPr lang="en-US" dirty="0" smtClean="0">
                <a:sym typeface="Wingdings"/>
              </a:rPr>
              <a:t>Description:</a:t>
            </a:r>
          </a:p>
          <a:p>
            <a:pPr lvl="1"/>
            <a:r>
              <a:rPr lang="en-US" dirty="0" smtClean="0">
                <a:sym typeface="Wingdings"/>
              </a:rPr>
              <a:t>This is just at the infancy. We want to understand the implications on the sensor when two adjacent ROCs have different ground potential (few volts)</a:t>
            </a:r>
          </a:p>
          <a:p>
            <a:pPr lvl="2"/>
            <a:r>
              <a:rPr lang="en-US" dirty="0" smtClean="0">
                <a:sym typeface="Wingdings"/>
              </a:rPr>
              <a:t>So far we built a special single ROC card </a:t>
            </a:r>
          </a:p>
          <a:p>
            <a:pPr lvl="2"/>
            <a:r>
              <a:rPr lang="en-US" dirty="0" smtClean="0">
                <a:sym typeface="Wingdings"/>
              </a:rPr>
              <a:t>Next is to butcher a module so that a single ROC can be offset in voltage</a:t>
            </a:r>
          </a:p>
          <a:p>
            <a:r>
              <a:rPr lang="en-US" dirty="0" smtClean="0">
                <a:sym typeface="Wingdings"/>
              </a:rPr>
              <a:t>Facilities:, </a:t>
            </a:r>
            <a:r>
              <a:rPr lang="en-US" dirty="0" err="1" smtClean="0">
                <a:sym typeface="Wingdings"/>
              </a:rPr>
              <a:t>SiDet</a:t>
            </a:r>
            <a:r>
              <a:rPr lang="en-US" dirty="0" smtClean="0">
                <a:sym typeface="Wingdings"/>
              </a:rPr>
              <a:t>, Micro-assembly, PIXAR .</a:t>
            </a:r>
          </a:p>
          <a:p>
            <a:r>
              <a:rPr lang="en-US" dirty="0" smtClean="0">
                <a:sym typeface="Wingdings"/>
              </a:rPr>
              <a:t>Importance: Limited impact (proof of principal). Could develop toward a broader impact if we get more involved in power </a:t>
            </a:r>
            <a:r>
              <a:rPr lang="en-US" smtClean="0">
                <a:sym typeface="Wingdings"/>
              </a:rPr>
              <a:t>distribution.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Comment: already asked to transfer knowledge Tuesday next week to Cornell (is this what we want to do??)</a:t>
            </a:r>
          </a:p>
        </p:txBody>
      </p:sp>
    </p:spTree>
    <p:extLst>
      <p:ext uri="{BB962C8B-B14F-4D97-AF65-F5344CB8AC3E}">
        <p14:creationId xmlns:p14="http://schemas.microsoft.com/office/powerpoint/2010/main" val="938942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13843</TotalTime>
  <Words>600</Words>
  <Application>Microsoft Macintosh PowerPoint</Application>
  <PresentationFormat>On-screen Show (4:3)</PresentationFormat>
  <Paragraphs>91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FNAL_TemplateMac_060514</vt:lpstr>
      <vt:lpstr>Fermilab: Footer Only</vt:lpstr>
      <vt:lpstr>Ongoing R&amp;D for Pixel Phase-2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Gino Bolla</cp:lastModifiedBy>
  <cp:revision>203</cp:revision>
  <cp:lastPrinted>2014-01-20T19:40:21Z</cp:lastPrinted>
  <dcterms:created xsi:type="dcterms:W3CDTF">2014-01-03T20:18:13Z</dcterms:created>
  <dcterms:modified xsi:type="dcterms:W3CDTF">2015-07-08T14:48:53Z</dcterms:modified>
</cp:coreProperties>
</file>