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71"/>
  </p:notesMasterIdLst>
  <p:handoutMasterIdLst>
    <p:handoutMasterId r:id="rId72"/>
  </p:handoutMasterIdLst>
  <p:sldIdLst>
    <p:sldId id="265" r:id="rId3"/>
    <p:sldId id="298" r:id="rId4"/>
    <p:sldId id="300" r:id="rId5"/>
    <p:sldId id="269" r:id="rId6"/>
    <p:sldId id="268" r:id="rId7"/>
    <p:sldId id="270" r:id="rId8"/>
    <p:sldId id="297" r:id="rId9"/>
    <p:sldId id="299" r:id="rId10"/>
    <p:sldId id="301" r:id="rId11"/>
    <p:sldId id="271" r:id="rId12"/>
    <p:sldId id="302" r:id="rId13"/>
    <p:sldId id="272" r:id="rId14"/>
    <p:sldId id="307" r:id="rId15"/>
    <p:sldId id="304" r:id="rId16"/>
    <p:sldId id="305" r:id="rId17"/>
    <p:sldId id="306" r:id="rId18"/>
    <p:sldId id="312" r:id="rId19"/>
    <p:sldId id="274" r:id="rId20"/>
    <p:sldId id="313" r:id="rId21"/>
    <p:sldId id="314" r:id="rId22"/>
    <p:sldId id="276" r:id="rId23"/>
    <p:sldId id="275" r:id="rId24"/>
    <p:sldId id="315" r:id="rId25"/>
    <p:sldId id="321" r:id="rId26"/>
    <p:sldId id="277" r:id="rId27"/>
    <p:sldId id="303" r:id="rId28"/>
    <p:sldId id="323" r:id="rId29"/>
    <p:sldId id="324" r:id="rId30"/>
    <p:sldId id="322" r:id="rId31"/>
    <p:sldId id="343" r:id="rId32"/>
    <p:sldId id="294" r:id="rId33"/>
    <p:sldId id="317" r:id="rId34"/>
    <p:sldId id="318" r:id="rId35"/>
    <p:sldId id="319" r:id="rId36"/>
    <p:sldId id="320" r:id="rId37"/>
    <p:sldId id="316" r:id="rId38"/>
    <p:sldId id="278" r:id="rId39"/>
    <p:sldId id="325" r:id="rId40"/>
    <p:sldId id="281" r:id="rId41"/>
    <p:sldId id="308" r:id="rId42"/>
    <p:sldId id="273" r:id="rId43"/>
    <p:sldId id="289" r:id="rId44"/>
    <p:sldId id="326" r:id="rId45"/>
    <p:sldId id="282" r:id="rId46"/>
    <p:sldId id="328" r:id="rId47"/>
    <p:sldId id="329" r:id="rId48"/>
    <p:sldId id="330" r:id="rId49"/>
    <p:sldId id="331" r:id="rId50"/>
    <p:sldId id="332" r:id="rId51"/>
    <p:sldId id="283" r:id="rId52"/>
    <p:sldId id="341" r:id="rId53"/>
    <p:sldId id="287" r:id="rId54"/>
    <p:sldId id="266" r:id="rId55"/>
    <p:sldId id="285" r:id="rId56"/>
    <p:sldId id="286" r:id="rId57"/>
    <p:sldId id="337" r:id="rId58"/>
    <p:sldId id="333" r:id="rId59"/>
    <p:sldId id="334" r:id="rId60"/>
    <p:sldId id="335" r:id="rId61"/>
    <p:sldId id="336" r:id="rId62"/>
    <p:sldId id="338" r:id="rId63"/>
    <p:sldId id="290" r:id="rId64"/>
    <p:sldId id="339" r:id="rId65"/>
    <p:sldId id="295" r:id="rId66"/>
    <p:sldId id="342" r:id="rId67"/>
    <p:sldId id="288" r:id="rId68"/>
    <p:sldId id="309" r:id="rId69"/>
    <p:sldId id="310" r:id="rId7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FFFF"/>
    <a:srgbClr val="B12582"/>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28" autoAdjust="0"/>
    <p:restoredTop sz="94737" autoAdjust="0"/>
  </p:normalViewPr>
  <p:slideViewPr>
    <p:cSldViewPr snapToGrid="0" snapToObjects="1">
      <p:cViewPr>
        <p:scale>
          <a:sx n="107" d="100"/>
          <a:sy n="107" d="100"/>
        </p:scale>
        <p:origin x="-41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5" Type="http://schemas.openxmlformats.org/officeDocument/2006/relationships/image" Target="../media/image68.wmf"/><Relationship Id="rId4"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8/24/2015</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8/24/2015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4</a:t>
            </a:fld>
            <a:endParaRPr lang="en-US" altLang="en-US"/>
          </a:p>
        </p:txBody>
      </p:sp>
    </p:spTree>
    <p:extLst>
      <p:ext uri="{BB962C8B-B14F-4D97-AF65-F5344CB8AC3E}">
        <p14:creationId xmlns:p14="http://schemas.microsoft.com/office/powerpoint/2010/main" val="658410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20</a:t>
            </a:fld>
            <a:endParaRPr lang="en-US" altLang="en-US"/>
          </a:p>
        </p:txBody>
      </p:sp>
    </p:spTree>
    <p:extLst>
      <p:ext uri="{BB962C8B-B14F-4D97-AF65-F5344CB8AC3E}">
        <p14:creationId xmlns:p14="http://schemas.microsoft.com/office/powerpoint/2010/main" val="4090636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21</a:t>
            </a:fld>
            <a:endParaRPr lang="en-US" altLang="en-US"/>
          </a:p>
        </p:txBody>
      </p:sp>
    </p:spTree>
    <p:extLst>
      <p:ext uri="{BB962C8B-B14F-4D97-AF65-F5344CB8AC3E}">
        <p14:creationId xmlns:p14="http://schemas.microsoft.com/office/powerpoint/2010/main" val="3293405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22</a:t>
            </a:fld>
            <a:endParaRPr lang="en-US" altLang="en-US"/>
          </a:p>
        </p:txBody>
      </p:sp>
    </p:spTree>
    <p:extLst>
      <p:ext uri="{BB962C8B-B14F-4D97-AF65-F5344CB8AC3E}">
        <p14:creationId xmlns:p14="http://schemas.microsoft.com/office/powerpoint/2010/main" val="475810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23</a:t>
            </a:fld>
            <a:endParaRPr lang="en-US" altLang="en-US"/>
          </a:p>
        </p:txBody>
      </p:sp>
    </p:spTree>
    <p:extLst>
      <p:ext uri="{BB962C8B-B14F-4D97-AF65-F5344CB8AC3E}">
        <p14:creationId xmlns:p14="http://schemas.microsoft.com/office/powerpoint/2010/main" val="1283916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25</a:t>
            </a:fld>
            <a:endParaRPr lang="en-US" altLang="en-US"/>
          </a:p>
        </p:txBody>
      </p:sp>
    </p:spTree>
    <p:extLst>
      <p:ext uri="{BB962C8B-B14F-4D97-AF65-F5344CB8AC3E}">
        <p14:creationId xmlns:p14="http://schemas.microsoft.com/office/powerpoint/2010/main" val="3510701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26</a:t>
            </a:fld>
            <a:endParaRPr lang="en-US" altLang="en-US"/>
          </a:p>
        </p:txBody>
      </p:sp>
    </p:spTree>
    <p:extLst>
      <p:ext uri="{BB962C8B-B14F-4D97-AF65-F5344CB8AC3E}">
        <p14:creationId xmlns:p14="http://schemas.microsoft.com/office/powerpoint/2010/main" val="290434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27</a:t>
            </a:fld>
            <a:endParaRPr lang="en-US" altLang="en-US"/>
          </a:p>
        </p:txBody>
      </p:sp>
    </p:spTree>
    <p:extLst>
      <p:ext uri="{BB962C8B-B14F-4D97-AF65-F5344CB8AC3E}">
        <p14:creationId xmlns:p14="http://schemas.microsoft.com/office/powerpoint/2010/main" val="2289747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29</a:t>
            </a:fld>
            <a:endParaRPr lang="en-US" altLang="en-US"/>
          </a:p>
        </p:txBody>
      </p:sp>
    </p:spTree>
    <p:extLst>
      <p:ext uri="{BB962C8B-B14F-4D97-AF65-F5344CB8AC3E}">
        <p14:creationId xmlns:p14="http://schemas.microsoft.com/office/powerpoint/2010/main" val="3591691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32</a:t>
            </a:fld>
            <a:endParaRPr lang="en-US" altLang="en-US"/>
          </a:p>
        </p:txBody>
      </p:sp>
    </p:spTree>
    <p:extLst>
      <p:ext uri="{BB962C8B-B14F-4D97-AF65-F5344CB8AC3E}">
        <p14:creationId xmlns:p14="http://schemas.microsoft.com/office/powerpoint/2010/main" val="1936276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33</a:t>
            </a:fld>
            <a:endParaRPr lang="en-US" altLang="en-US"/>
          </a:p>
        </p:txBody>
      </p:sp>
    </p:spTree>
    <p:extLst>
      <p:ext uri="{BB962C8B-B14F-4D97-AF65-F5344CB8AC3E}">
        <p14:creationId xmlns:p14="http://schemas.microsoft.com/office/powerpoint/2010/main" val="991574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5</a:t>
            </a:fld>
            <a:endParaRPr lang="en-US" altLang="en-US"/>
          </a:p>
        </p:txBody>
      </p:sp>
    </p:spTree>
    <p:extLst>
      <p:ext uri="{BB962C8B-B14F-4D97-AF65-F5344CB8AC3E}">
        <p14:creationId xmlns:p14="http://schemas.microsoft.com/office/powerpoint/2010/main" val="102037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34</a:t>
            </a:fld>
            <a:endParaRPr lang="en-US" altLang="en-US"/>
          </a:p>
        </p:txBody>
      </p:sp>
    </p:spTree>
    <p:extLst>
      <p:ext uri="{BB962C8B-B14F-4D97-AF65-F5344CB8AC3E}">
        <p14:creationId xmlns:p14="http://schemas.microsoft.com/office/powerpoint/2010/main" val="1987612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35</a:t>
            </a:fld>
            <a:endParaRPr lang="en-US" altLang="en-US"/>
          </a:p>
        </p:txBody>
      </p:sp>
    </p:spTree>
    <p:extLst>
      <p:ext uri="{BB962C8B-B14F-4D97-AF65-F5344CB8AC3E}">
        <p14:creationId xmlns:p14="http://schemas.microsoft.com/office/powerpoint/2010/main" val="1566678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36</a:t>
            </a:fld>
            <a:endParaRPr lang="en-US" altLang="en-US"/>
          </a:p>
        </p:txBody>
      </p:sp>
    </p:spTree>
    <p:extLst>
      <p:ext uri="{BB962C8B-B14F-4D97-AF65-F5344CB8AC3E}">
        <p14:creationId xmlns:p14="http://schemas.microsoft.com/office/powerpoint/2010/main" val="3201190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37</a:t>
            </a:fld>
            <a:endParaRPr lang="en-US" altLang="en-US"/>
          </a:p>
        </p:txBody>
      </p:sp>
    </p:spTree>
    <p:extLst>
      <p:ext uri="{BB962C8B-B14F-4D97-AF65-F5344CB8AC3E}">
        <p14:creationId xmlns:p14="http://schemas.microsoft.com/office/powerpoint/2010/main" val="1441250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39</a:t>
            </a:fld>
            <a:endParaRPr lang="en-US" altLang="en-US"/>
          </a:p>
        </p:txBody>
      </p:sp>
    </p:spTree>
    <p:extLst>
      <p:ext uri="{BB962C8B-B14F-4D97-AF65-F5344CB8AC3E}">
        <p14:creationId xmlns:p14="http://schemas.microsoft.com/office/powerpoint/2010/main" val="4229533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40</a:t>
            </a:fld>
            <a:endParaRPr lang="en-US" altLang="en-US"/>
          </a:p>
        </p:txBody>
      </p:sp>
    </p:spTree>
    <p:extLst>
      <p:ext uri="{BB962C8B-B14F-4D97-AF65-F5344CB8AC3E}">
        <p14:creationId xmlns:p14="http://schemas.microsoft.com/office/powerpoint/2010/main" val="2180179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41</a:t>
            </a:fld>
            <a:endParaRPr lang="en-US" altLang="en-US"/>
          </a:p>
        </p:txBody>
      </p:sp>
    </p:spTree>
    <p:extLst>
      <p:ext uri="{BB962C8B-B14F-4D97-AF65-F5344CB8AC3E}">
        <p14:creationId xmlns:p14="http://schemas.microsoft.com/office/powerpoint/2010/main" val="1278123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44</a:t>
            </a:fld>
            <a:endParaRPr lang="en-US" altLang="en-US"/>
          </a:p>
        </p:txBody>
      </p:sp>
    </p:spTree>
    <p:extLst>
      <p:ext uri="{BB962C8B-B14F-4D97-AF65-F5344CB8AC3E}">
        <p14:creationId xmlns:p14="http://schemas.microsoft.com/office/powerpoint/2010/main" val="3660865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50</a:t>
            </a:fld>
            <a:endParaRPr lang="en-US" altLang="en-US"/>
          </a:p>
        </p:txBody>
      </p:sp>
    </p:spTree>
    <p:extLst>
      <p:ext uri="{BB962C8B-B14F-4D97-AF65-F5344CB8AC3E}">
        <p14:creationId xmlns:p14="http://schemas.microsoft.com/office/powerpoint/2010/main" val="4137884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52</a:t>
            </a:fld>
            <a:endParaRPr lang="en-US" altLang="en-US"/>
          </a:p>
        </p:txBody>
      </p:sp>
    </p:spTree>
    <p:extLst>
      <p:ext uri="{BB962C8B-B14F-4D97-AF65-F5344CB8AC3E}">
        <p14:creationId xmlns:p14="http://schemas.microsoft.com/office/powerpoint/2010/main" val="243281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6</a:t>
            </a:fld>
            <a:endParaRPr lang="en-US" altLang="en-US"/>
          </a:p>
        </p:txBody>
      </p:sp>
    </p:spTree>
    <p:extLst>
      <p:ext uri="{BB962C8B-B14F-4D97-AF65-F5344CB8AC3E}">
        <p14:creationId xmlns:p14="http://schemas.microsoft.com/office/powerpoint/2010/main" val="964696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53</a:t>
            </a:fld>
            <a:endParaRPr lang="en-US" altLang="en-US"/>
          </a:p>
        </p:txBody>
      </p:sp>
    </p:spTree>
    <p:extLst>
      <p:ext uri="{BB962C8B-B14F-4D97-AF65-F5344CB8AC3E}">
        <p14:creationId xmlns:p14="http://schemas.microsoft.com/office/powerpoint/2010/main" val="3653378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54</a:t>
            </a:fld>
            <a:endParaRPr lang="en-US" altLang="en-US"/>
          </a:p>
        </p:txBody>
      </p:sp>
    </p:spTree>
    <p:extLst>
      <p:ext uri="{BB962C8B-B14F-4D97-AF65-F5344CB8AC3E}">
        <p14:creationId xmlns:p14="http://schemas.microsoft.com/office/powerpoint/2010/main" val="2627679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55</a:t>
            </a:fld>
            <a:endParaRPr lang="en-US" altLang="en-US"/>
          </a:p>
        </p:txBody>
      </p:sp>
    </p:spTree>
    <p:extLst>
      <p:ext uri="{BB962C8B-B14F-4D97-AF65-F5344CB8AC3E}">
        <p14:creationId xmlns:p14="http://schemas.microsoft.com/office/powerpoint/2010/main" val="140083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10</a:t>
            </a:fld>
            <a:endParaRPr lang="en-US" altLang="en-US"/>
          </a:p>
        </p:txBody>
      </p:sp>
    </p:spTree>
    <p:extLst>
      <p:ext uri="{BB962C8B-B14F-4D97-AF65-F5344CB8AC3E}">
        <p14:creationId xmlns:p14="http://schemas.microsoft.com/office/powerpoint/2010/main" val="354679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11</a:t>
            </a:fld>
            <a:endParaRPr lang="en-US" altLang="en-US"/>
          </a:p>
        </p:txBody>
      </p:sp>
    </p:spTree>
    <p:extLst>
      <p:ext uri="{BB962C8B-B14F-4D97-AF65-F5344CB8AC3E}">
        <p14:creationId xmlns:p14="http://schemas.microsoft.com/office/powerpoint/2010/main" val="2306869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12</a:t>
            </a:fld>
            <a:endParaRPr lang="en-US" altLang="en-US"/>
          </a:p>
        </p:txBody>
      </p:sp>
    </p:spTree>
    <p:extLst>
      <p:ext uri="{BB962C8B-B14F-4D97-AF65-F5344CB8AC3E}">
        <p14:creationId xmlns:p14="http://schemas.microsoft.com/office/powerpoint/2010/main" val="146676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13</a:t>
            </a:fld>
            <a:endParaRPr lang="en-US" altLang="en-US"/>
          </a:p>
        </p:txBody>
      </p:sp>
    </p:spTree>
    <p:extLst>
      <p:ext uri="{BB962C8B-B14F-4D97-AF65-F5344CB8AC3E}">
        <p14:creationId xmlns:p14="http://schemas.microsoft.com/office/powerpoint/2010/main" val="337919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18</a:t>
            </a:fld>
            <a:endParaRPr lang="en-US" altLang="en-US"/>
          </a:p>
        </p:txBody>
      </p:sp>
    </p:spTree>
    <p:extLst>
      <p:ext uri="{BB962C8B-B14F-4D97-AF65-F5344CB8AC3E}">
        <p14:creationId xmlns:p14="http://schemas.microsoft.com/office/powerpoint/2010/main" val="2252008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19</a:t>
            </a:fld>
            <a:endParaRPr lang="en-US" altLang="en-US"/>
          </a:p>
        </p:txBody>
      </p:sp>
    </p:spTree>
    <p:extLst>
      <p:ext uri="{BB962C8B-B14F-4D97-AF65-F5344CB8AC3E}">
        <p14:creationId xmlns:p14="http://schemas.microsoft.com/office/powerpoint/2010/main" val="3578343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3282" y="28082"/>
            <a:ext cx="4711959" cy="521468"/>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r>
              <a:rPr lang="en-US" altLang="en-US" smtClean="0"/>
              <a:t>8/25/2015</a:t>
            </a:r>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smtClean="0"/>
              <a:t>V.Nagaslaev | Mu2e Resonant Extraction Technical Design Review</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609" y="103664"/>
            <a:ext cx="1014345" cy="583727"/>
          </a:xfrm>
          <a:prstGeom prst="rect">
            <a:avLst/>
          </a:prstGeom>
        </p:spPr>
      </p:pic>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r>
              <a:rPr lang="en-US" altLang="en-US" smtClean="0"/>
              <a:t>8/25/2015</a:t>
            </a:r>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smtClean="0"/>
              <a:t>V.Nagaslaev | Mu2e Resonant Extraction Technical Design Review</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r>
              <a:rPr lang="en-US" altLang="en-US" smtClean="0"/>
              <a:t>8/25/2015</a:t>
            </a:r>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smtClean="0"/>
              <a:t>V.Nagaslaev | Mu2e Resonant Extraction Technical Design Review</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r>
              <a:rPr lang="en-US" altLang="en-US" smtClean="0"/>
              <a:t>8/25/2015</a:t>
            </a:r>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smtClean="0"/>
              <a:t>V.Nagaslaev | Mu2e Resonant Extraction Technical Design Review</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smtClean="0"/>
              <a:t>8/25/2015</a:t>
            </a:r>
            <a:endParaRPr lang="en-US" altLang="en-US"/>
          </a:p>
        </p:txBody>
      </p:sp>
      <p:sp>
        <p:nvSpPr>
          <p:cNvPr id="4" name="Footer Placeholder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smtClean="0"/>
              <a:t>V.Nagaslaev | Mu2e Resonant Extraction Technical Design Review</a:t>
            </a:r>
            <a:endParaRPr lang="en-US" b="1"/>
          </a:p>
        </p:txBody>
      </p:sp>
      <p:sp>
        <p:nvSpPr>
          <p:cNvPr id="5" name="Slide Number Placeholder 5"/>
          <p:cNvSpPr>
            <a:spLocks noGrp="1"/>
          </p:cNvSpPr>
          <p:nvPr>
            <p:ph type="sldNum" sz="quarter" idx="16"/>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smtClean="0"/>
              <a:t>8/25/2015</a:t>
            </a:r>
            <a:endParaRPr lang="en-US" altLang="en-US"/>
          </a:p>
        </p:txBody>
      </p:sp>
      <p:sp>
        <p:nvSpPr>
          <p:cNvPr id="5" name="Footer Placeholder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smtClean="0"/>
              <a:t>V.Nagaslaev | Mu2e Resonant Extraction Technical Design Review</a:t>
            </a:r>
            <a:endParaRPr lang="en-US" b="1"/>
          </a:p>
        </p:txBody>
      </p:sp>
      <p:sp>
        <p:nvSpPr>
          <p:cNvPr id="6" name="Slide Number Placeholder 5"/>
          <p:cNvSpPr>
            <a:spLocks noGrp="1"/>
          </p:cNvSpPr>
          <p:nvPr>
            <p:ph type="sldNum" sz="quarter" idx="16"/>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smtClean="0"/>
              <a:t>8/25/2015</a:t>
            </a:r>
            <a:endParaRPr lang="en-US" altLang="en-US"/>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smtClean="0"/>
              <a:t>V.Nagaslaev | Mu2e Resonant Extraction Technical Design Review</a:t>
            </a:r>
            <a:endParaRPr lang="en-US" b="1"/>
          </a:p>
        </p:txBody>
      </p:sp>
      <p:sp>
        <p:nvSpPr>
          <p:cNvPr id="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2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smtClean="0"/>
              <a:t>8/25/2015</a:t>
            </a:r>
            <a:endParaRPr lang="en-US" altLang="en-US"/>
          </a:p>
        </p:txBody>
      </p:sp>
      <p:sp>
        <p:nvSpPr>
          <p:cNvPr id="11" name="Footer Placeholder 4"/>
          <p:cNvSpPr>
            <a:spLocks noGrp="1"/>
          </p:cNvSpPr>
          <p:nvPr>
            <p:ph type="ftr" sz="quarter" idx="2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smtClean="0"/>
              <a:t>V.Nagaslaev | Mu2e Resonant Extraction Technical Design Review</a:t>
            </a:r>
            <a:endParaRPr lang="en-US" b="1"/>
          </a:p>
        </p:txBody>
      </p:sp>
      <p:sp>
        <p:nvSpPr>
          <p:cNvPr id="12" name="Slide Number Placeholder 5"/>
          <p:cNvSpPr>
            <a:spLocks noGrp="1"/>
          </p:cNvSpPr>
          <p:nvPr>
            <p:ph type="sldNum" sz="quarter" idx="2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r>
              <a:rPr lang="en-US" altLang="en-US" smtClean="0"/>
              <a:t>8/25/2015</a:t>
            </a:r>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smtClean="0"/>
              <a:t>V.Nagaslaev | Mu2e Resonant Extraction Technical Design Review</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r>
              <a:rPr lang="en-US" altLang="en-US" smtClean="0"/>
              <a:t>8/25/2015</a:t>
            </a:r>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smtClean="0"/>
              <a:t>V.Nagaslaev | Mu2e Resonant Extraction Technical Design Review</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oleObject" Target="../embeddings/oleObject5.bin"/><Relationship Id="rId3" Type="http://schemas.openxmlformats.org/officeDocument/2006/relationships/notesSlide" Target="../notesSlides/notesSlide4.xml"/><Relationship Id="rId7" Type="http://schemas.openxmlformats.org/officeDocument/2006/relationships/image" Target="../media/image11.wmf"/><Relationship Id="rId12" Type="http://schemas.openxmlformats.org/officeDocument/2006/relationships/image" Target="../media/image13.wmf"/><Relationship Id="rId2" Type="http://schemas.openxmlformats.org/officeDocument/2006/relationships/slideLayout" Target="../slideLayouts/slideLayout2.xml"/><Relationship Id="rId16" Type="http://schemas.openxmlformats.org/officeDocument/2006/relationships/image" Target="../media/image15.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10.wmf"/><Relationship Id="rId15" Type="http://schemas.openxmlformats.org/officeDocument/2006/relationships/oleObject" Target="../embeddings/oleObject6.bin"/><Relationship Id="rId10" Type="http://schemas.openxmlformats.org/officeDocument/2006/relationships/image" Target="../media/image12.wmf"/><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image" Target="../media/image14.wmf"/></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5.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7.bin"/><Relationship Id="rId10" Type="http://schemas.openxmlformats.org/officeDocument/2006/relationships/image" Target="../media/image18.wmf"/><Relationship Id="rId4" Type="http://schemas.openxmlformats.org/officeDocument/2006/relationships/image" Target="../media/image19.png"/><Relationship Id="rId9"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6.png"/><Relationship Id="rId4" Type="http://schemas.openxmlformats.org/officeDocument/2006/relationships/image" Target="../media/image2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8.tmp"/><Relationship Id="rId1" Type="http://schemas.openxmlformats.org/officeDocument/2006/relationships/slideLayout" Target="../slideLayouts/slideLayout2.xml"/><Relationship Id="rId4" Type="http://schemas.openxmlformats.org/officeDocument/2006/relationships/image" Target="../media/image28.tm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8.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wmf"/><Relationship Id="rId5" Type="http://schemas.openxmlformats.org/officeDocument/2006/relationships/oleObject" Target="../embeddings/oleObject10.bin"/><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0.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43.png"/><Relationship Id="rId4" Type="http://schemas.openxmlformats.org/officeDocument/2006/relationships/image" Target="../media/image42.tmp"/></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6.tmp"/></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8.png"/><Relationship Id="rId5" Type="http://schemas.openxmlformats.org/officeDocument/2006/relationships/image" Target="../media/image47.wmf"/><Relationship Id="rId4"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0.png"/><Relationship Id="rId5" Type="http://schemas.openxmlformats.org/officeDocument/2006/relationships/image" Target="../media/image49.wmf"/><Relationship Id="rId4" Type="http://schemas.openxmlformats.org/officeDocument/2006/relationships/oleObject" Target="../embeddings/oleObject15.bin"/></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7.png"/><Relationship Id="rId5" Type="http://schemas.openxmlformats.org/officeDocument/2006/relationships/image" Target="../media/image56.wmf"/><Relationship Id="rId4" Type="http://schemas.openxmlformats.org/officeDocument/2006/relationships/oleObject" Target="../embeddings/oleObject16.bin"/></Relationships>
</file>

<file path=ppt/slides/_rels/slide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21.bin"/><Relationship Id="rId3" Type="http://schemas.openxmlformats.org/officeDocument/2006/relationships/notesSlide" Target="../notesSlides/notesSlide21.xml"/><Relationship Id="rId7" Type="http://schemas.openxmlformats.org/officeDocument/2006/relationships/oleObject" Target="../embeddings/oleObject18.bin"/><Relationship Id="rId12"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4.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66.wmf"/><Relationship Id="rId4" Type="http://schemas.openxmlformats.org/officeDocument/2006/relationships/image" Target="../media/image69.png"/><Relationship Id="rId9" Type="http://schemas.openxmlformats.org/officeDocument/2006/relationships/oleObject" Target="../embeddings/oleObject19.bin"/><Relationship Id="rId14" Type="http://schemas.openxmlformats.org/officeDocument/2006/relationships/image" Target="../media/image68.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8.xml.rels><?xml version="1.0" encoding="UTF-8" standalone="yes"?>
<Relationships xmlns="http://schemas.openxmlformats.org/package/2006/relationships"><Relationship Id="rId3" Type="http://schemas.openxmlformats.org/officeDocument/2006/relationships/image" Target="../media/image85.tmp"/><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8.tmp"/><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6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png"/></Relationships>
</file>

<file path=ppt/slides/_rels/slide6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276371"/>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algn="ctr"/>
            <a:r>
              <a:rPr lang="en-US" sz="2800" dirty="0">
                <a:solidFill>
                  <a:srgbClr val="FF0000"/>
                </a:solidFill>
              </a:rPr>
              <a:t>Technical Design of the Resonant Extraction for the Mu2e experiment</a:t>
            </a:r>
          </a:p>
        </p:txBody>
      </p:sp>
      <p:sp>
        <p:nvSpPr>
          <p:cNvPr id="14338" name="Text Placeholder 2"/>
          <p:cNvSpPr>
            <a:spLocks noGrp="1"/>
          </p:cNvSpPr>
          <p:nvPr>
            <p:ph type="body" sz="quarter" idx="10"/>
          </p:nvPr>
        </p:nvSpPr>
        <p:spPr bwMode="auto">
          <a:xfrm>
            <a:off x="806450"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Vladimir Nagaslaev</a:t>
            </a:r>
          </a:p>
          <a:p>
            <a:pPr eaLnBrk="1" hangingPunct="1"/>
            <a:r>
              <a:rPr lang="en-US" altLang="en-US" dirty="0" smtClean="0">
                <a:latin typeface="Helvetica" panose="020B0604020202020204" pitchFamily="34" charset="0"/>
                <a:ea typeface="Geneva" pitchFamily="121" charset="-128"/>
              </a:rPr>
              <a:t>Technical Design Peer Review</a:t>
            </a:r>
          </a:p>
          <a:p>
            <a:pPr eaLnBrk="1" hangingPunct="1"/>
            <a:r>
              <a:rPr lang="en-US" altLang="en-US" dirty="0" smtClean="0">
                <a:latin typeface="Helvetica" panose="020B0604020202020204" pitchFamily="34" charset="0"/>
                <a:ea typeface="Geneva" pitchFamily="121" charset="-128"/>
              </a:rPr>
              <a:t>August 25-27, 2015</a:t>
            </a:r>
          </a:p>
          <a:p>
            <a:pPr eaLnBrk="1" hangingPunct="1"/>
            <a:endParaRPr lang="en-US" altLang="en-US" dirty="0" smtClean="0">
              <a:latin typeface="Helvetica" panose="020B0604020202020204" pitchFamily="34" charset="0"/>
              <a:ea typeface="Geneva" pitchFamily="121"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970780" y="103188"/>
            <a:ext cx="6621462"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lvl="0" algn="ctr"/>
            <a:r>
              <a:rPr lang="en-US" dirty="0" smtClean="0">
                <a:solidFill>
                  <a:schemeClr val="tx1"/>
                </a:solidFill>
              </a:rPr>
              <a:t>Theoretical model of Resonant Extraction</a:t>
            </a:r>
            <a:endParaRPr lang="en-US" dirty="0">
              <a:solidFill>
                <a:schemeClr val="tx1"/>
              </a:solidFill>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10</a:t>
            </a:fld>
            <a:endParaRPr lang="en-US" altLang="en-US" sz="1200">
              <a:solidFill>
                <a:srgbClr val="004C97"/>
              </a:solidFill>
              <a:latin typeface="Helvetica" panose="020B0604020202020204" pitchFamily="34" charset="0"/>
            </a:endParaRPr>
          </a:p>
        </p:txBody>
      </p:sp>
      <p:sp>
        <p:nvSpPr>
          <p:cNvPr id="9" name="TextBox 8"/>
          <p:cNvSpPr txBox="1"/>
          <p:nvPr/>
        </p:nvSpPr>
        <p:spPr>
          <a:xfrm>
            <a:off x="319041" y="1481022"/>
            <a:ext cx="1795876" cy="461665"/>
          </a:xfrm>
          <a:prstGeom prst="rect">
            <a:avLst/>
          </a:prstGeom>
          <a:noFill/>
        </p:spPr>
        <p:txBody>
          <a:bodyPr wrap="none" rtlCol="0">
            <a:spAutoFit/>
          </a:bodyPr>
          <a:lstStyle/>
          <a:p>
            <a:r>
              <a:rPr lang="en-US" dirty="0" smtClean="0"/>
              <a:t>Hamiltonian:</a:t>
            </a:r>
            <a:endParaRPr lang="en-US" dirty="0"/>
          </a:p>
        </p:txBody>
      </p:sp>
      <p:sp>
        <p:nvSpPr>
          <p:cNvPr id="10" name="TextBox 9"/>
          <p:cNvSpPr txBox="1"/>
          <p:nvPr/>
        </p:nvSpPr>
        <p:spPr>
          <a:xfrm>
            <a:off x="1171287" y="3143869"/>
            <a:ext cx="2792239" cy="461665"/>
          </a:xfrm>
          <a:prstGeom prst="rect">
            <a:avLst/>
          </a:prstGeom>
          <a:noFill/>
        </p:spPr>
        <p:txBody>
          <a:bodyPr wrap="none" rtlCol="0">
            <a:spAutoFit/>
          </a:bodyPr>
          <a:lstStyle/>
          <a:p>
            <a:r>
              <a:rPr lang="en-US" dirty="0" err="1" smtClean="0"/>
              <a:t>Separatix</a:t>
            </a:r>
            <a:r>
              <a:rPr lang="en-US" dirty="0" smtClean="0"/>
              <a:t> conditions:</a:t>
            </a:r>
            <a:endParaRPr lang="en-US" dirty="0"/>
          </a:p>
        </p:txBody>
      </p:sp>
      <p:sp>
        <p:nvSpPr>
          <p:cNvPr id="13" name="TextBox 12"/>
          <p:cNvSpPr txBox="1"/>
          <p:nvPr/>
        </p:nvSpPr>
        <p:spPr>
          <a:xfrm>
            <a:off x="395920" y="2140013"/>
            <a:ext cx="821059" cy="461665"/>
          </a:xfrm>
          <a:prstGeom prst="rect">
            <a:avLst/>
          </a:prstGeom>
          <a:noFill/>
        </p:spPr>
        <p:txBody>
          <a:bodyPr wrap="none" rtlCol="0">
            <a:spAutoFit/>
          </a:bodyPr>
          <a:lstStyle/>
          <a:p>
            <a:r>
              <a:rPr lang="en-US" dirty="0" smtClean="0"/>
              <a:t>with:</a:t>
            </a:r>
            <a:endParaRPr lang="en-US" dirty="0"/>
          </a:p>
        </p:txBody>
      </p:sp>
      <p:graphicFrame>
        <p:nvGraphicFramePr>
          <p:cNvPr id="19" name="Object 18"/>
          <p:cNvGraphicFramePr>
            <a:graphicFrameLocks noChangeAspect="1"/>
          </p:cNvGraphicFramePr>
          <p:nvPr>
            <p:extLst>
              <p:ext uri="{D42A27DB-BD31-4B8C-83A1-F6EECF244321}">
                <p14:modId xmlns:p14="http://schemas.microsoft.com/office/powerpoint/2010/main" val="2532989065"/>
              </p:ext>
            </p:extLst>
          </p:nvPr>
        </p:nvGraphicFramePr>
        <p:xfrm>
          <a:off x="2707481" y="1565286"/>
          <a:ext cx="5527450" cy="331961"/>
        </p:xfrm>
        <a:graphic>
          <a:graphicData uri="http://schemas.openxmlformats.org/presentationml/2006/ole">
            <mc:AlternateContent xmlns:mc="http://schemas.openxmlformats.org/markup-compatibility/2006">
              <mc:Choice xmlns:v="urn:schemas-microsoft-com:vml" Requires="v">
                <p:oleObj spid="_x0000_s1448" name="Equation" r:id="rId4" imgW="4216320" imgH="228600" progId="Equation.3">
                  <p:embed/>
                </p:oleObj>
              </mc:Choice>
              <mc:Fallback>
                <p:oleObj name="Equation" r:id="rId4" imgW="4216320" imgH="228600" progId="Equation.3">
                  <p:embed/>
                  <p:pic>
                    <p:nvPicPr>
                      <p:cNvPr id="0" name=""/>
                      <p:cNvPicPr/>
                      <p:nvPr/>
                    </p:nvPicPr>
                    <p:blipFill>
                      <a:blip r:embed="rId5"/>
                      <a:stretch>
                        <a:fillRect/>
                      </a:stretch>
                    </p:blipFill>
                    <p:spPr>
                      <a:xfrm>
                        <a:off x="2707481" y="1565286"/>
                        <a:ext cx="5527450" cy="331961"/>
                      </a:xfrm>
                      <a:prstGeom prst="rect">
                        <a:avLst/>
                      </a:prstGeom>
                    </p:spPr>
                  </p:pic>
                </p:oleObj>
              </mc:Fallback>
            </mc:AlternateContent>
          </a:graphicData>
        </a:graphic>
      </p:graphicFrame>
      <p:sp>
        <p:nvSpPr>
          <p:cNvPr id="20" name="Rectangle 69"/>
          <p:cNvSpPr>
            <a:spLocks noChangeArrowheads="1"/>
          </p:cNvSpPr>
          <p:nvPr/>
        </p:nvSpPr>
        <p:spPr bwMode="auto">
          <a:xfrm>
            <a:off x="2707481" y="219834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1120613786"/>
              </p:ext>
            </p:extLst>
          </p:nvPr>
        </p:nvGraphicFramePr>
        <p:xfrm>
          <a:off x="1392446" y="2109824"/>
          <a:ext cx="2487704" cy="605307"/>
        </p:xfrm>
        <a:graphic>
          <a:graphicData uri="http://schemas.openxmlformats.org/presentationml/2006/ole">
            <mc:AlternateContent xmlns:mc="http://schemas.openxmlformats.org/markup-compatibility/2006">
              <mc:Choice xmlns:v="urn:schemas-microsoft-com:vml" Requires="v">
                <p:oleObj spid="_x0000_s1449" name="Equation" r:id="rId6" imgW="1752480" imgH="444240" progId="Equation.3">
                  <p:embed/>
                </p:oleObj>
              </mc:Choice>
              <mc:Fallback>
                <p:oleObj name="Equation" r:id="rId6" imgW="1752480" imgH="444240" progId="Equation.3">
                  <p:embed/>
                  <p:pic>
                    <p:nvPicPr>
                      <p:cNvPr id="0" name="Object 68"/>
                      <p:cNvPicPr>
                        <a:picLocks noChangeAspect="1" noChangeArrowheads="1"/>
                      </p:cNvPicPr>
                      <p:nvPr/>
                    </p:nvPicPr>
                    <p:blipFill>
                      <a:blip r:embed="rId7"/>
                      <a:srcRect/>
                      <a:stretch>
                        <a:fillRect/>
                      </a:stretch>
                    </p:blipFill>
                    <p:spPr bwMode="auto">
                      <a:xfrm>
                        <a:off x="1392446" y="2109824"/>
                        <a:ext cx="2487704" cy="605307"/>
                      </a:xfrm>
                      <a:prstGeom prst="rect">
                        <a:avLst/>
                      </a:prstGeom>
                      <a:noFill/>
                    </p:spPr>
                  </p:pic>
                </p:oleObj>
              </mc:Fallback>
            </mc:AlternateContent>
          </a:graphicData>
        </a:graphic>
      </p:graphicFrame>
      <p:pic>
        <p:nvPicPr>
          <p:cNvPr id="22" name="Picture 21"/>
          <p:cNvPicPr>
            <a:picLocks noChangeAspect="1"/>
          </p:cNvPicPr>
          <p:nvPr/>
        </p:nvPicPr>
        <p:blipFill>
          <a:blip r:embed="rId8"/>
          <a:stretch>
            <a:fillRect/>
          </a:stretch>
        </p:blipFill>
        <p:spPr>
          <a:xfrm>
            <a:off x="5675312" y="2896535"/>
            <a:ext cx="2838095" cy="2742857"/>
          </a:xfrm>
          <a:prstGeom prst="rect">
            <a:avLst/>
          </a:prstGeom>
        </p:spPr>
      </p:pic>
      <p:graphicFrame>
        <p:nvGraphicFramePr>
          <p:cNvPr id="25" name="Object 24"/>
          <p:cNvGraphicFramePr>
            <a:graphicFrameLocks noChangeAspect="1"/>
          </p:cNvGraphicFramePr>
          <p:nvPr>
            <p:extLst>
              <p:ext uri="{D42A27DB-BD31-4B8C-83A1-F6EECF244321}">
                <p14:modId xmlns:p14="http://schemas.microsoft.com/office/powerpoint/2010/main" val="3464530386"/>
              </p:ext>
            </p:extLst>
          </p:nvPr>
        </p:nvGraphicFramePr>
        <p:xfrm>
          <a:off x="4785360" y="2049491"/>
          <a:ext cx="4159047" cy="645370"/>
        </p:xfrm>
        <a:graphic>
          <a:graphicData uri="http://schemas.openxmlformats.org/presentationml/2006/ole">
            <mc:AlternateContent xmlns:mc="http://schemas.openxmlformats.org/markup-compatibility/2006">
              <mc:Choice xmlns:v="urn:schemas-microsoft-com:vml" Requires="v">
                <p:oleObj spid="_x0000_s1450" name="Equation" r:id="rId9" imgW="2946240" imgH="457200" progId="Equation.3">
                  <p:embed/>
                </p:oleObj>
              </mc:Choice>
              <mc:Fallback>
                <p:oleObj name="Equation" r:id="rId9" imgW="2946240" imgH="457200" progId="Equation.3">
                  <p:embed/>
                  <p:pic>
                    <p:nvPicPr>
                      <p:cNvPr id="0" name=""/>
                      <p:cNvPicPr/>
                      <p:nvPr/>
                    </p:nvPicPr>
                    <p:blipFill>
                      <a:blip r:embed="rId10"/>
                      <a:stretch>
                        <a:fillRect/>
                      </a:stretch>
                    </p:blipFill>
                    <p:spPr>
                      <a:xfrm>
                        <a:off x="4785360" y="2049491"/>
                        <a:ext cx="4159047" cy="645370"/>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004247596"/>
              </p:ext>
            </p:extLst>
          </p:nvPr>
        </p:nvGraphicFramePr>
        <p:xfrm>
          <a:off x="630837" y="3868128"/>
          <a:ext cx="1555565" cy="682931"/>
        </p:xfrm>
        <a:graphic>
          <a:graphicData uri="http://schemas.openxmlformats.org/presentationml/2006/ole">
            <mc:AlternateContent xmlns:mc="http://schemas.openxmlformats.org/markup-compatibility/2006">
              <mc:Choice xmlns:v="urn:schemas-microsoft-com:vml" Requires="v">
                <p:oleObj spid="_x0000_s1451" name="Equation" r:id="rId11" imgW="1041120" imgH="457200" progId="Equation.3">
                  <p:embed/>
                </p:oleObj>
              </mc:Choice>
              <mc:Fallback>
                <p:oleObj name="Equation" r:id="rId11" imgW="1041120" imgH="457200" progId="Equation.3">
                  <p:embed/>
                  <p:pic>
                    <p:nvPicPr>
                      <p:cNvPr id="0" name=""/>
                      <p:cNvPicPr/>
                      <p:nvPr/>
                    </p:nvPicPr>
                    <p:blipFill>
                      <a:blip r:embed="rId12"/>
                      <a:stretch>
                        <a:fillRect/>
                      </a:stretch>
                    </p:blipFill>
                    <p:spPr>
                      <a:xfrm>
                        <a:off x="630837" y="3868128"/>
                        <a:ext cx="1555565" cy="682931"/>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523476414"/>
              </p:ext>
            </p:extLst>
          </p:nvPr>
        </p:nvGraphicFramePr>
        <p:xfrm>
          <a:off x="2897486" y="3944720"/>
          <a:ext cx="1147232" cy="594137"/>
        </p:xfrm>
        <a:graphic>
          <a:graphicData uri="http://schemas.openxmlformats.org/presentationml/2006/ole">
            <mc:AlternateContent xmlns:mc="http://schemas.openxmlformats.org/markup-compatibility/2006">
              <mc:Choice xmlns:v="urn:schemas-microsoft-com:vml" Requires="v">
                <p:oleObj spid="_x0000_s1452" name="Equation" r:id="rId13" imgW="761760" imgH="393480" progId="Equation.3">
                  <p:embed/>
                </p:oleObj>
              </mc:Choice>
              <mc:Fallback>
                <p:oleObj name="Equation" r:id="rId13" imgW="761760" imgH="393480" progId="Equation.3">
                  <p:embed/>
                  <p:pic>
                    <p:nvPicPr>
                      <p:cNvPr id="0" name=""/>
                      <p:cNvPicPr/>
                      <p:nvPr/>
                    </p:nvPicPr>
                    <p:blipFill>
                      <a:blip r:embed="rId14"/>
                      <a:stretch>
                        <a:fillRect/>
                      </a:stretch>
                    </p:blipFill>
                    <p:spPr>
                      <a:xfrm>
                        <a:off x="2897486" y="3944720"/>
                        <a:ext cx="1147232" cy="594137"/>
                      </a:xfrm>
                      <a:prstGeom prst="rect">
                        <a:avLst/>
                      </a:prstGeom>
                    </p:spPr>
                  </p:pic>
                </p:oleObj>
              </mc:Fallback>
            </mc:AlternateContent>
          </a:graphicData>
        </a:graphic>
      </p:graphicFrame>
      <p:sp>
        <p:nvSpPr>
          <p:cNvPr id="29" name="TextBox 28"/>
          <p:cNvSpPr txBox="1"/>
          <p:nvPr/>
        </p:nvSpPr>
        <p:spPr>
          <a:xfrm>
            <a:off x="1970780" y="866381"/>
            <a:ext cx="6907597" cy="307777"/>
          </a:xfrm>
          <a:prstGeom prst="rect">
            <a:avLst/>
          </a:prstGeom>
          <a:noFill/>
        </p:spPr>
        <p:txBody>
          <a:bodyPr wrap="none" rtlCol="0">
            <a:spAutoFit/>
          </a:bodyPr>
          <a:lstStyle/>
          <a:p>
            <a:r>
              <a:rPr lang="en-US" sz="1400" i="1" dirty="0" err="1" smtClean="0"/>
              <a:t>L.Michelotti</a:t>
            </a:r>
            <a:r>
              <a:rPr lang="en-US" sz="1400" i="1" dirty="0" smtClean="0"/>
              <a:t>:  “</a:t>
            </a:r>
            <a:r>
              <a:rPr lang="en-US" sz="1400" i="1" dirty="0"/>
              <a:t>Preliminaries toward studying resonant extraction from the </a:t>
            </a:r>
            <a:r>
              <a:rPr lang="en-US" sz="1400" i="1" dirty="0" err="1" smtClean="0"/>
              <a:t>Debuncher</a:t>
            </a:r>
            <a:r>
              <a:rPr lang="en-US" sz="1400" i="1" dirty="0" smtClean="0"/>
              <a:t>”, 2010</a:t>
            </a:r>
            <a:endParaRPr lang="en-US" sz="1400" i="1" dirty="0"/>
          </a:p>
        </p:txBody>
      </p:sp>
      <p:sp>
        <p:nvSpPr>
          <p:cNvPr id="35" name="TextBox 34"/>
          <p:cNvSpPr txBox="1"/>
          <p:nvPr/>
        </p:nvSpPr>
        <p:spPr>
          <a:xfrm>
            <a:off x="452437" y="4839954"/>
            <a:ext cx="3527184" cy="400110"/>
          </a:xfrm>
          <a:prstGeom prst="rect">
            <a:avLst/>
          </a:prstGeom>
          <a:noFill/>
        </p:spPr>
        <p:txBody>
          <a:bodyPr wrap="none" rtlCol="0">
            <a:spAutoFit/>
          </a:bodyPr>
          <a:lstStyle/>
          <a:p>
            <a:r>
              <a:rPr lang="en-US" sz="2000" dirty="0" smtClean="0"/>
              <a:t>For optimal orientation </a:t>
            </a:r>
            <a:r>
              <a:rPr lang="en-US" sz="2000" i="1" dirty="0" smtClean="0">
                <a:latin typeface="Symbol" panose="05050102010706020507" pitchFamily="18" charset="2"/>
              </a:rPr>
              <a:t>f</a:t>
            </a:r>
            <a:r>
              <a:rPr lang="en-US" sz="2000" i="1" baseline="-25000" dirty="0" smtClean="0">
                <a:latin typeface="Symbol" panose="05050102010706020507" pitchFamily="18" charset="2"/>
              </a:rPr>
              <a:t>0</a:t>
            </a:r>
            <a:r>
              <a:rPr lang="en-US" sz="2000" dirty="0" smtClean="0"/>
              <a:t>=-</a:t>
            </a:r>
            <a:r>
              <a:rPr lang="en-US" sz="2000" dirty="0" smtClean="0">
                <a:latin typeface="Symbol" panose="05050102010706020507" pitchFamily="18" charset="2"/>
              </a:rPr>
              <a:t>p</a:t>
            </a:r>
            <a:r>
              <a:rPr lang="en-US" sz="2000" dirty="0" smtClean="0"/>
              <a:t>/6:</a:t>
            </a:r>
            <a:endParaRPr lang="en-US" sz="2000" dirty="0"/>
          </a:p>
        </p:txBody>
      </p:sp>
      <p:graphicFrame>
        <p:nvGraphicFramePr>
          <p:cNvPr id="36" name="Object 35"/>
          <p:cNvGraphicFramePr>
            <a:graphicFrameLocks noChangeAspect="1"/>
          </p:cNvGraphicFramePr>
          <p:nvPr>
            <p:extLst>
              <p:ext uri="{D42A27DB-BD31-4B8C-83A1-F6EECF244321}">
                <p14:modId xmlns:p14="http://schemas.microsoft.com/office/powerpoint/2010/main" val="2185998199"/>
              </p:ext>
            </p:extLst>
          </p:nvPr>
        </p:nvGraphicFramePr>
        <p:xfrm>
          <a:off x="1122241" y="5356742"/>
          <a:ext cx="2187575" cy="442912"/>
        </p:xfrm>
        <a:graphic>
          <a:graphicData uri="http://schemas.openxmlformats.org/presentationml/2006/ole">
            <mc:AlternateContent xmlns:mc="http://schemas.openxmlformats.org/markup-compatibility/2006">
              <mc:Choice xmlns:v="urn:schemas-microsoft-com:vml" Requires="v">
                <p:oleObj spid="_x0000_s1453" name="Equation" r:id="rId15" imgW="1193760" imgH="241200" progId="Equation.3">
                  <p:embed/>
                </p:oleObj>
              </mc:Choice>
              <mc:Fallback>
                <p:oleObj name="Equation" r:id="rId15" imgW="1193760" imgH="241200" progId="Equation.3">
                  <p:embed/>
                  <p:pic>
                    <p:nvPicPr>
                      <p:cNvPr id="0" name=""/>
                      <p:cNvPicPr>
                        <a:picLocks noChangeAspect="1" noChangeArrowheads="1"/>
                      </p:cNvPicPr>
                      <p:nvPr/>
                    </p:nvPicPr>
                    <p:blipFill>
                      <a:blip r:embed="rId16"/>
                      <a:srcRect/>
                      <a:stretch>
                        <a:fillRect/>
                      </a:stretch>
                    </p:blipFill>
                    <p:spPr bwMode="auto">
                      <a:xfrm>
                        <a:off x="1122241" y="5356742"/>
                        <a:ext cx="218757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TextBox 36"/>
          <p:cNvSpPr txBox="1"/>
          <p:nvPr/>
        </p:nvSpPr>
        <p:spPr>
          <a:xfrm>
            <a:off x="4026429" y="2140013"/>
            <a:ext cx="655949" cy="461665"/>
          </a:xfrm>
          <a:prstGeom prst="rect">
            <a:avLst/>
          </a:prstGeom>
          <a:noFill/>
        </p:spPr>
        <p:txBody>
          <a:bodyPr wrap="none" rtlCol="0">
            <a:spAutoFit/>
          </a:bodyPr>
          <a:lstStyle/>
          <a:p>
            <a:r>
              <a:rPr lang="en-US" dirty="0" smtClean="0"/>
              <a:t>and</a:t>
            </a:r>
            <a:endParaRPr lang="en-US" dirty="0"/>
          </a:p>
        </p:txBody>
      </p:sp>
    </p:spTree>
    <p:extLst>
      <p:ext uri="{BB962C8B-B14F-4D97-AF65-F5344CB8AC3E}">
        <p14:creationId xmlns:p14="http://schemas.microsoft.com/office/powerpoint/2010/main" val="763602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p:nvPr/>
        </p:nvPicPr>
        <p:blipFill>
          <a:blip r:embed="rId4"/>
          <a:stretch>
            <a:fillRect/>
          </a:stretch>
        </p:blipFill>
        <p:spPr>
          <a:xfrm>
            <a:off x="4532663" y="1489771"/>
            <a:ext cx="3239736" cy="1965695"/>
          </a:xfrm>
          <a:prstGeom prst="rect">
            <a:avLst/>
          </a:prstGeom>
        </p:spPr>
      </p:pic>
      <p:sp>
        <p:nvSpPr>
          <p:cNvPr id="24577" name="Title 28"/>
          <p:cNvSpPr>
            <a:spLocks noGrp="1"/>
          </p:cNvSpPr>
          <p:nvPr>
            <p:ph type="title"/>
          </p:nvPr>
        </p:nvSpPr>
        <p:spPr bwMode="auto">
          <a:xfrm>
            <a:off x="1970780" y="103188"/>
            <a:ext cx="5985443"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lvl="0" algn="ctr"/>
            <a:r>
              <a:rPr lang="en-US" dirty="0">
                <a:solidFill>
                  <a:schemeClr val="tx1"/>
                </a:solidFill>
              </a:rPr>
              <a:t>Parametric model of the RE, application</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11</a:t>
            </a:fld>
            <a:endParaRPr lang="en-US" altLang="en-US" sz="1200">
              <a:solidFill>
                <a:srgbClr val="004C97"/>
              </a:solidFill>
              <a:latin typeface="Helvetica" panose="020B0604020202020204" pitchFamily="34" charset="0"/>
            </a:endParaRPr>
          </a:p>
        </p:txBody>
      </p:sp>
      <p:sp>
        <p:nvSpPr>
          <p:cNvPr id="2" name="Rectangle 1"/>
          <p:cNvSpPr/>
          <p:nvPr/>
        </p:nvSpPr>
        <p:spPr>
          <a:xfrm>
            <a:off x="806450" y="1286086"/>
            <a:ext cx="8284845" cy="307777"/>
          </a:xfrm>
          <a:prstGeom prst="rect">
            <a:avLst/>
          </a:prstGeom>
        </p:spPr>
        <p:txBody>
          <a:bodyPr wrap="square">
            <a:spAutoFit/>
          </a:bodyPr>
          <a:lstStyle/>
          <a:p>
            <a:pPr marL="0" marR="0" algn="ctr">
              <a:spcBef>
                <a:spcPts val="900"/>
              </a:spcBef>
              <a:spcAft>
                <a:spcPts val="1200"/>
              </a:spcAft>
            </a:pPr>
            <a:r>
              <a:rPr lang="en-GB" sz="1400" i="1" kern="1600" dirty="0" err="1" smtClean="0">
                <a:latin typeface="Times New Roman" panose="02020603050405020304" pitchFamily="18" charset="0"/>
                <a:ea typeface="Times New Roman" panose="02020603050405020304" pitchFamily="18" charset="0"/>
                <a:cs typeface="Arial" panose="020B0604020202020204" pitchFamily="34" charset="0"/>
              </a:rPr>
              <a:t>V.Nagaslaev</a:t>
            </a:r>
            <a:r>
              <a:rPr lang="en-GB" sz="1400" i="1" kern="1600" dirty="0" smtClean="0">
                <a:latin typeface="Times New Roman" panose="02020603050405020304" pitchFamily="18" charset="0"/>
                <a:ea typeface="Times New Roman" panose="02020603050405020304" pitchFamily="18" charset="0"/>
                <a:cs typeface="Arial" panose="020B0604020202020204" pitchFamily="34" charset="0"/>
              </a:rPr>
              <a:t>, </a:t>
            </a:r>
            <a:r>
              <a:rPr lang="en-GB" sz="1400" i="1" kern="1600" dirty="0" err="1" smtClean="0">
                <a:latin typeface="Times New Roman" panose="02020603050405020304" pitchFamily="18" charset="0"/>
                <a:ea typeface="Times New Roman" panose="02020603050405020304" pitchFamily="18" charset="0"/>
                <a:cs typeface="Arial" panose="020B0604020202020204" pitchFamily="34" charset="0"/>
              </a:rPr>
              <a:t>L.Michelotti</a:t>
            </a:r>
            <a:r>
              <a:rPr lang="en-GB" sz="1400" i="1" kern="1600" dirty="0" smtClean="0">
                <a:latin typeface="Times New Roman" panose="02020603050405020304" pitchFamily="18" charset="0"/>
                <a:ea typeface="Times New Roman" panose="02020603050405020304" pitchFamily="18" charset="0"/>
                <a:cs typeface="Arial" panose="020B0604020202020204" pitchFamily="34" charset="0"/>
              </a:rPr>
              <a:t>:  “Parameter Space Optimization For The Third Integer Resonant Extraction.”, 2012</a:t>
            </a:r>
            <a:endParaRPr lang="en-US" sz="1200" i="1" dirty="0">
              <a:effectLst/>
              <a:latin typeface="Times New Roman" panose="02020603050405020304" pitchFamily="18" charset="0"/>
              <a:ea typeface="Times New Roman" panose="02020603050405020304" pitchFamily="18" charset="0"/>
            </a:endParaRPr>
          </a:p>
        </p:txBody>
      </p:sp>
      <p:sp>
        <p:nvSpPr>
          <p:cNvPr id="4" name="TextBox 3"/>
          <p:cNvSpPr txBox="1"/>
          <p:nvPr/>
        </p:nvSpPr>
        <p:spPr>
          <a:xfrm>
            <a:off x="4532663" y="3254904"/>
            <a:ext cx="3239736" cy="523220"/>
          </a:xfrm>
          <a:prstGeom prst="rect">
            <a:avLst/>
          </a:prstGeom>
          <a:noFill/>
        </p:spPr>
        <p:txBody>
          <a:bodyPr wrap="square" rtlCol="0">
            <a:spAutoFit/>
          </a:bodyPr>
          <a:lstStyle/>
          <a:p>
            <a:pPr algn="ctr"/>
            <a:r>
              <a:rPr lang="en-GB" sz="1400" dirty="0" smtClean="0"/>
              <a:t>Current </a:t>
            </a:r>
            <a:r>
              <a:rPr lang="en-GB" sz="1400" dirty="0"/>
              <a:t>x-position X</a:t>
            </a:r>
            <a:r>
              <a:rPr lang="en-GB" sz="1400" baseline="-25000" dirty="0"/>
              <a:t>1</a:t>
            </a:r>
            <a:r>
              <a:rPr lang="en-GB" sz="1400" dirty="0"/>
              <a:t> and x-position after 3 turns, X</a:t>
            </a:r>
            <a:r>
              <a:rPr lang="en-GB" sz="1400" baseline="-25000" dirty="0"/>
              <a:t>2</a:t>
            </a:r>
            <a:r>
              <a:rPr lang="en-GB" sz="1400" dirty="0"/>
              <a:t> as functions of parameter r</a:t>
            </a:r>
            <a:r>
              <a:rPr lang="en-GB" sz="1400" dirty="0" smtClean="0"/>
              <a:t>.</a:t>
            </a:r>
            <a:endParaRPr lang="en-US" sz="1400" dirty="0"/>
          </a:p>
        </p:txBody>
      </p:sp>
      <p:sp>
        <p:nvSpPr>
          <p:cNvPr id="5" name="TextBox 4"/>
          <p:cNvSpPr txBox="1"/>
          <p:nvPr/>
        </p:nvSpPr>
        <p:spPr>
          <a:xfrm>
            <a:off x="228600" y="917893"/>
            <a:ext cx="4304063" cy="400110"/>
          </a:xfrm>
          <a:prstGeom prst="rect">
            <a:avLst/>
          </a:prstGeom>
          <a:noFill/>
        </p:spPr>
        <p:txBody>
          <a:bodyPr wrap="none" rtlCol="0">
            <a:spAutoFit/>
          </a:bodyPr>
          <a:lstStyle/>
          <a:p>
            <a:r>
              <a:rPr lang="en-US" sz="2000" dirty="0" smtClean="0"/>
              <a:t>Semi-analytical extension of the model:</a:t>
            </a:r>
            <a:endParaRPr lang="en-US" sz="2000" dirty="0"/>
          </a:p>
        </p:txBody>
      </p:sp>
      <p:sp>
        <p:nvSpPr>
          <p:cNvPr id="18" name="Rectangle 53"/>
          <p:cNvSpPr>
            <a:spLocks noChangeArrowheads="1"/>
          </p:cNvSpPr>
          <p:nvPr/>
        </p:nvSpPr>
        <p:spPr bwMode="auto">
          <a:xfrm>
            <a:off x="-578644" y="2238804"/>
            <a:ext cx="113259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1747259514"/>
              </p:ext>
            </p:extLst>
          </p:nvPr>
        </p:nvGraphicFramePr>
        <p:xfrm>
          <a:off x="999723" y="1938131"/>
          <a:ext cx="2549445" cy="692784"/>
        </p:xfrm>
        <a:graphic>
          <a:graphicData uri="http://schemas.openxmlformats.org/presentationml/2006/ole">
            <mc:AlternateContent xmlns:mc="http://schemas.openxmlformats.org/markup-compatibility/2006">
              <mc:Choice xmlns:v="urn:schemas-microsoft-com:vml" Requires="v">
                <p:oleObj spid="_x0000_s2175" name="Equation" r:id="rId5" imgW="2476500" imgH="673100" progId="Equation.3">
                  <p:embed/>
                </p:oleObj>
              </mc:Choice>
              <mc:Fallback>
                <p:oleObj name="Equation" r:id="rId5" imgW="2476500" imgH="673100" progId="Equation.3">
                  <p:embed/>
                  <p:pic>
                    <p:nvPicPr>
                      <p:cNvPr id="0" name="Object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9723" y="1938131"/>
                        <a:ext cx="2549445" cy="692784"/>
                      </a:xfrm>
                      <a:prstGeom prst="rect">
                        <a:avLst/>
                      </a:prstGeom>
                      <a:noFill/>
                    </p:spPr>
                  </p:pic>
                </p:oleObj>
              </mc:Fallback>
            </mc:AlternateContent>
          </a:graphicData>
        </a:graphic>
      </p:graphicFrame>
      <p:pic>
        <p:nvPicPr>
          <p:cNvPr id="25" name="Picture 24"/>
          <p:cNvPicPr/>
          <p:nvPr/>
        </p:nvPicPr>
        <p:blipFill>
          <a:blip r:embed="rId7"/>
          <a:stretch>
            <a:fillRect/>
          </a:stretch>
        </p:blipFill>
        <p:spPr>
          <a:xfrm>
            <a:off x="534051" y="3958952"/>
            <a:ext cx="3286760" cy="1997268"/>
          </a:xfrm>
          <a:prstGeom prst="rect">
            <a:avLst/>
          </a:prstGeom>
          <a:ln w="3175">
            <a:solidFill>
              <a:schemeClr val="tx1"/>
            </a:solidFill>
          </a:ln>
        </p:spPr>
      </p:pic>
      <p:pic>
        <p:nvPicPr>
          <p:cNvPr id="26" name="Picture 25"/>
          <p:cNvPicPr/>
          <p:nvPr/>
        </p:nvPicPr>
        <p:blipFill>
          <a:blip r:embed="rId8"/>
          <a:stretch>
            <a:fillRect/>
          </a:stretch>
        </p:blipFill>
        <p:spPr>
          <a:xfrm>
            <a:off x="4497070" y="3958952"/>
            <a:ext cx="3275329" cy="2000610"/>
          </a:xfrm>
          <a:prstGeom prst="rect">
            <a:avLst/>
          </a:prstGeom>
          <a:ln w="3175">
            <a:solidFill>
              <a:schemeClr val="tx1"/>
            </a:solidFill>
          </a:ln>
        </p:spPr>
      </p:pic>
      <p:sp>
        <p:nvSpPr>
          <p:cNvPr id="28" name="TextBox 27"/>
          <p:cNvSpPr txBox="1"/>
          <p:nvPr/>
        </p:nvSpPr>
        <p:spPr>
          <a:xfrm>
            <a:off x="564531" y="5956334"/>
            <a:ext cx="3239736" cy="307777"/>
          </a:xfrm>
          <a:prstGeom prst="rect">
            <a:avLst/>
          </a:prstGeom>
          <a:noFill/>
        </p:spPr>
        <p:txBody>
          <a:bodyPr wrap="square" rtlCol="0">
            <a:spAutoFit/>
          </a:bodyPr>
          <a:lstStyle/>
          <a:p>
            <a:pPr algn="ctr"/>
            <a:r>
              <a:rPr lang="en-GB" sz="1400" dirty="0" smtClean="0"/>
              <a:t>Geometrical losses vs beta-function at ESS</a:t>
            </a:r>
            <a:endParaRPr lang="en-US" sz="1400" dirty="0"/>
          </a:p>
        </p:txBody>
      </p:sp>
      <p:sp>
        <p:nvSpPr>
          <p:cNvPr id="29" name="TextBox 28"/>
          <p:cNvSpPr txBox="1"/>
          <p:nvPr/>
        </p:nvSpPr>
        <p:spPr>
          <a:xfrm>
            <a:off x="4497069" y="5986501"/>
            <a:ext cx="3459153" cy="307777"/>
          </a:xfrm>
          <a:prstGeom prst="rect">
            <a:avLst/>
          </a:prstGeom>
          <a:noFill/>
        </p:spPr>
        <p:txBody>
          <a:bodyPr wrap="square" rtlCol="0">
            <a:spAutoFit/>
          </a:bodyPr>
          <a:lstStyle/>
          <a:p>
            <a:pPr algn="ctr"/>
            <a:r>
              <a:rPr lang="en-GB" sz="1400" dirty="0" smtClean="0"/>
              <a:t>Geometrical losses vs machine acceptance</a:t>
            </a:r>
            <a:endParaRPr lang="en-US" sz="1400" dirty="0"/>
          </a:p>
        </p:txBody>
      </p:sp>
      <p:graphicFrame>
        <p:nvGraphicFramePr>
          <p:cNvPr id="3" name="Object 2"/>
          <p:cNvGraphicFramePr>
            <a:graphicFrameLocks noChangeAspect="1"/>
          </p:cNvGraphicFramePr>
          <p:nvPr>
            <p:extLst>
              <p:ext uri="{D42A27DB-BD31-4B8C-83A1-F6EECF244321}">
                <p14:modId xmlns:p14="http://schemas.microsoft.com/office/powerpoint/2010/main" val="1031208273"/>
              </p:ext>
            </p:extLst>
          </p:nvPr>
        </p:nvGraphicFramePr>
        <p:xfrm>
          <a:off x="1622353" y="3082844"/>
          <a:ext cx="1516556" cy="281069"/>
        </p:xfrm>
        <a:graphic>
          <a:graphicData uri="http://schemas.openxmlformats.org/presentationml/2006/ole">
            <mc:AlternateContent xmlns:mc="http://schemas.openxmlformats.org/markup-compatibility/2006">
              <mc:Choice xmlns:v="urn:schemas-microsoft-com:vml" Requires="v">
                <p:oleObj spid="_x0000_s2176" name="Equation" r:id="rId9" imgW="1155600" imgH="215640" progId="Equation.3">
                  <p:embed/>
                </p:oleObj>
              </mc:Choice>
              <mc:Fallback>
                <p:oleObj name="Equation" r:id="rId9" imgW="1155600" imgH="215640" progId="Equation.3">
                  <p:embed/>
                  <p:pic>
                    <p:nvPicPr>
                      <p:cNvPr id="0" name="Object 18"/>
                      <p:cNvPicPr>
                        <a:picLocks noChangeAspect="1" noChangeArrowheads="1"/>
                      </p:cNvPicPr>
                      <p:nvPr/>
                    </p:nvPicPr>
                    <p:blipFill>
                      <a:blip r:embed="rId10"/>
                      <a:srcRect/>
                      <a:stretch>
                        <a:fillRect/>
                      </a:stretch>
                    </p:blipFill>
                    <p:spPr bwMode="auto">
                      <a:xfrm>
                        <a:off x="1622353" y="3082844"/>
                        <a:ext cx="1516556" cy="28106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19193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970780" y="103188"/>
            <a:ext cx="4922627"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r>
              <a:rPr lang="en-US" dirty="0" err="1">
                <a:solidFill>
                  <a:schemeClr val="tx1"/>
                </a:solidFill>
              </a:rPr>
              <a:t>Synergia</a:t>
            </a:r>
            <a:r>
              <a:rPr lang="en-US" dirty="0">
                <a:solidFill>
                  <a:schemeClr val="tx1"/>
                </a:solidFill>
              </a:rPr>
              <a:t> tracking simulations</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12</a:t>
            </a:fld>
            <a:endParaRPr lang="en-US" altLang="en-US" sz="1200">
              <a:solidFill>
                <a:srgbClr val="004C97"/>
              </a:solidFill>
              <a:latin typeface="Helvetica" panose="020B0604020202020204" pitchFamily="34"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083" y="3510281"/>
            <a:ext cx="4346927" cy="2482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421" y="834070"/>
            <a:ext cx="4361589" cy="2491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228600" y="914400"/>
            <a:ext cx="4724399" cy="436552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000" dirty="0" smtClean="0"/>
              <a:t>We adopted </a:t>
            </a:r>
            <a:r>
              <a:rPr lang="en-US" sz="2000" dirty="0" err="1" smtClean="0"/>
              <a:t>Synergia</a:t>
            </a:r>
            <a:r>
              <a:rPr lang="en-US" sz="2000" dirty="0" smtClean="0"/>
              <a:t> package for the tracking simulations:</a:t>
            </a:r>
          </a:p>
          <a:p>
            <a:pPr lvl="1">
              <a:buFont typeface="Wingdings" panose="05000000000000000000" pitchFamily="2" charset="2"/>
              <a:buChar char="Ø"/>
            </a:pPr>
            <a:r>
              <a:rPr lang="en-US" sz="1800" dirty="0" smtClean="0"/>
              <a:t>RF fields;   RFKO fields</a:t>
            </a:r>
          </a:p>
          <a:p>
            <a:pPr lvl="1">
              <a:buFont typeface="Wingdings" panose="05000000000000000000" pitchFamily="2" charset="2"/>
              <a:buChar char="Ø"/>
            </a:pPr>
            <a:r>
              <a:rPr lang="en-US" sz="1800" dirty="0" smtClean="0"/>
              <a:t>DEX bump with ramping</a:t>
            </a:r>
          </a:p>
          <a:p>
            <a:pPr lvl="1">
              <a:buFont typeface="Wingdings" panose="05000000000000000000" pitchFamily="2" charset="2"/>
              <a:buChar char="Ø"/>
            </a:pPr>
            <a:r>
              <a:rPr lang="en-US" sz="1800" dirty="0" smtClean="0"/>
              <a:t>Tune ramping;  full spill tracking</a:t>
            </a:r>
          </a:p>
          <a:p>
            <a:pPr lvl="1">
              <a:buFont typeface="Wingdings" panose="05000000000000000000" pitchFamily="2" charset="2"/>
              <a:buChar char="Ø"/>
            </a:pPr>
            <a:r>
              <a:rPr lang="en-US" sz="1800" dirty="0" smtClean="0"/>
              <a:t>Aperture definition</a:t>
            </a:r>
          </a:p>
          <a:p>
            <a:pPr lvl="1">
              <a:buFont typeface="Wingdings" panose="05000000000000000000" pitchFamily="2" charset="2"/>
              <a:buChar char="Ø"/>
            </a:pPr>
            <a:r>
              <a:rPr lang="en-US" sz="1800" dirty="0" smtClean="0"/>
              <a:t>Substantial speed up</a:t>
            </a:r>
          </a:p>
          <a:p>
            <a:pPr marL="400050">
              <a:buFont typeface="Wingdings" panose="05000000000000000000" pitchFamily="2" charset="2"/>
              <a:buChar char="§"/>
            </a:pPr>
            <a:r>
              <a:rPr lang="en-US" sz="2000" dirty="0" smtClean="0"/>
              <a:t>Main results include:</a:t>
            </a:r>
          </a:p>
          <a:p>
            <a:pPr marL="800100" lvl="1">
              <a:buFont typeface="Wingdings" panose="05000000000000000000" pitchFamily="2" charset="2"/>
              <a:buChar char="Ø"/>
            </a:pPr>
            <a:r>
              <a:rPr lang="en-US" sz="1800" dirty="0" smtClean="0"/>
              <a:t>Full spill simulations</a:t>
            </a:r>
          </a:p>
          <a:p>
            <a:pPr marL="800100" lvl="1">
              <a:buFont typeface="Wingdings" panose="05000000000000000000" pitchFamily="2" charset="2"/>
              <a:buChar char="Ø"/>
            </a:pPr>
            <a:r>
              <a:rPr lang="en-US" sz="1800" dirty="0" smtClean="0"/>
              <a:t>Ramping curves</a:t>
            </a:r>
          </a:p>
          <a:p>
            <a:pPr marL="800100" lvl="1">
              <a:buFont typeface="Wingdings" panose="05000000000000000000" pitchFamily="2" charset="2"/>
              <a:buChar char="Ø"/>
            </a:pPr>
            <a:r>
              <a:rPr lang="en-US" sz="1800" dirty="0" smtClean="0"/>
              <a:t>Extracted beam samples at ESS</a:t>
            </a:r>
          </a:p>
          <a:p>
            <a:pPr marL="800100" lvl="1">
              <a:buFont typeface="Wingdings" panose="05000000000000000000" pitchFamily="2" charset="2"/>
              <a:buChar char="Ø"/>
            </a:pPr>
            <a:r>
              <a:rPr lang="en-US" sz="1800" dirty="0" smtClean="0"/>
              <a:t>DEX bump optimization</a:t>
            </a:r>
          </a:p>
          <a:p>
            <a:pPr marL="800100" lvl="1">
              <a:buFont typeface="Wingdings" panose="05000000000000000000" pitchFamily="2" charset="2"/>
              <a:buChar char="Ø"/>
            </a:pPr>
            <a:r>
              <a:rPr lang="en-US" sz="1800" dirty="0" smtClean="0"/>
              <a:t>RFKO heating rates </a:t>
            </a:r>
          </a:p>
        </p:txBody>
      </p:sp>
      <p:sp>
        <p:nvSpPr>
          <p:cNvPr id="9" name="TextBox 8"/>
          <p:cNvSpPr txBox="1"/>
          <p:nvPr/>
        </p:nvSpPr>
        <p:spPr>
          <a:xfrm>
            <a:off x="5157354" y="3210924"/>
            <a:ext cx="3604705" cy="338554"/>
          </a:xfrm>
          <a:prstGeom prst="rect">
            <a:avLst/>
          </a:prstGeom>
          <a:noFill/>
        </p:spPr>
        <p:txBody>
          <a:bodyPr wrap="none" rtlCol="0">
            <a:spAutoFit/>
          </a:bodyPr>
          <a:lstStyle/>
          <a:p>
            <a:r>
              <a:rPr lang="en-US" sz="1600" b="1" dirty="0" smtClean="0"/>
              <a:t>Extracted beam footprint, DEX bump off</a:t>
            </a:r>
            <a:endParaRPr lang="en-US" sz="1600" b="1" dirty="0"/>
          </a:p>
        </p:txBody>
      </p:sp>
      <p:sp>
        <p:nvSpPr>
          <p:cNvPr id="10" name="TextBox 9"/>
          <p:cNvSpPr txBox="1"/>
          <p:nvPr/>
        </p:nvSpPr>
        <p:spPr>
          <a:xfrm>
            <a:off x="5205845" y="5836360"/>
            <a:ext cx="3604705" cy="338554"/>
          </a:xfrm>
          <a:prstGeom prst="rect">
            <a:avLst/>
          </a:prstGeom>
          <a:noFill/>
        </p:spPr>
        <p:txBody>
          <a:bodyPr wrap="none" rtlCol="0">
            <a:spAutoFit/>
          </a:bodyPr>
          <a:lstStyle/>
          <a:p>
            <a:r>
              <a:rPr lang="en-US" sz="1600" b="1" dirty="0" smtClean="0"/>
              <a:t>Extracted beam footprint, DEX bump on</a:t>
            </a:r>
            <a:endParaRPr lang="en-US" sz="1600" b="1" dirty="0"/>
          </a:p>
        </p:txBody>
      </p:sp>
      <p:sp>
        <p:nvSpPr>
          <p:cNvPr id="2" name="TextBox 1"/>
          <p:cNvSpPr txBox="1"/>
          <p:nvPr/>
        </p:nvSpPr>
        <p:spPr>
          <a:xfrm>
            <a:off x="138065" y="5513194"/>
            <a:ext cx="5194427" cy="646331"/>
          </a:xfrm>
          <a:prstGeom prst="rect">
            <a:avLst/>
          </a:prstGeom>
          <a:noFill/>
        </p:spPr>
        <p:txBody>
          <a:bodyPr wrap="square" rtlCol="0">
            <a:spAutoFit/>
          </a:bodyPr>
          <a:lstStyle/>
          <a:p>
            <a:pPr marL="0" lvl="1"/>
            <a:r>
              <a:rPr lang="en-US" sz="1800" dirty="0"/>
              <a:t>Performance </a:t>
            </a:r>
            <a:r>
              <a:rPr lang="en-US" sz="1800" dirty="0" smtClean="0"/>
              <a:t>benchmarked with </a:t>
            </a:r>
            <a:r>
              <a:rPr lang="en-US" sz="1800" dirty="0"/>
              <a:t>earlier ORBIT </a:t>
            </a:r>
            <a:r>
              <a:rPr lang="en-US" sz="1800" dirty="0" smtClean="0"/>
              <a:t>results</a:t>
            </a:r>
          </a:p>
          <a:p>
            <a:pPr marL="0" lvl="1"/>
            <a:r>
              <a:rPr lang="en-US" sz="1800" dirty="0" smtClean="0"/>
              <a:t>No </a:t>
            </a:r>
            <a:r>
              <a:rPr lang="en-US" sz="1800" dirty="0"/>
              <a:t>known physics observed to impact </a:t>
            </a:r>
            <a:r>
              <a:rPr lang="en-US" sz="1800" dirty="0" smtClean="0"/>
              <a:t>performance.</a:t>
            </a:r>
            <a:endParaRPr lang="en-US" dirty="0"/>
          </a:p>
        </p:txBody>
      </p:sp>
    </p:spTree>
    <p:extLst>
      <p:ext uri="{BB962C8B-B14F-4D97-AF65-F5344CB8AC3E}">
        <p14:creationId xmlns:p14="http://schemas.microsoft.com/office/powerpoint/2010/main" val="1687824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970780" y="103188"/>
            <a:ext cx="4922627"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a:solidFill>
                  <a:schemeClr val="tx1"/>
                </a:solidFill>
              </a:rPr>
              <a:t>Tracking simulations with MARS</a:t>
            </a:r>
            <a:endParaRPr lang="en-US" altLang="en-US" dirty="0" smtClean="0">
              <a:solidFill>
                <a:schemeClr val="tx1"/>
              </a:solidFill>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13</a:t>
            </a:fld>
            <a:endParaRPr lang="en-US" altLang="en-US" sz="1200">
              <a:solidFill>
                <a:srgbClr val="004C97"/>
              </a:solidFill>
              <a:latin typeface="Helvetica" panose="020B0604020202020204" pitchFamily="34" charset="0"/>
            </a:endParaRPr>
          </a:p>
        </p:txBody>
      </p:sp>
      <p:sp>
        <p:nvSpPr>
          <p:cNvPr id="8" name="Content Placeholder 2"/>
          <p:cNvSpPr txBox="1">
            <a:spLocks/>
          </p:cNvSpPr>
          <p:nvPr/>
        </p:nvSpPr>
        <p:spPr>
          <a:xfrm>
            <a:off x="845366" y="802846"/>
            <a:ext cx="8000999" cy="200495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Tracking extracted beam with MARS code:</a:t>
            </a:r>
          </a:p>
          <a:p>
            <a:pPr lvl="1">
              <a:buFont typeface="Wingdings" panose="05000000000000000000" pitchFamily="2" charset="2"/>
              <a:buChar char="ü"/>
            </a:pPr>
            <a:r>
              <a:rPr lang="en-US" sz="1800" dirty="0" smtClean="0">
                <a:solidFill>
                  <a:schemeClr val="tx2">
                    <a:lumMod val="60000"/>
                    <a:lumOff val="40000"/>
                  </a:schemeClr>
                </a:solidFill>
              </a:rPr>
              <a:t>Tracking particles in media and DC fields</a:t>
            </a:r>
          </a:p>
          <a:p>
            <a:pPr lvl="1">
              <a:buFont typeface="Wingdings" panose="05000000000000000000" pitchFamily="2" charset="2"/>
              <a:buChar char="ü"/>
            </a:pPr>
            <a:r>
              <a:rPr lang="en-US" sz="1800" dirty="0" smtClean="0">
                <a:solidFill>
                  <a:schemeClr val="tx2">
                    <a:lumMod val="60000"/>
                    <a:lumOff val="40000"/>
                  </a:schemeClr>
                </a:solidFill>
              </a:rPr>
              <a:t>Radiation levels, Residual activation, Energy deposition, </a:t>
            </a:r>
            <a:r>
              <a:rPr lang="en-US" sz="1800" dirty="0" err="1" smtClean="0">
                <a:solidFill>
                  <a:schemeClr val="tx2">
                    <a:lumMod val="60000"/>
                    <a:lumOff val="40000"/>
                  </a:schemeClr>
                </a:solidFill>
              </a:rPr>
              <a:t>etc</a:t>
            </a:r>
            <a:endParaRPr lang="en-US" sz="1800" dirty="0" smtClean="0">
              <a:solidFill>
                <a:schemeClr val="tx2">
                  <a:lumMod val="60000"/>
                  <a:lumOff val="40000"/>
                </a:schemeClr>
              </a:solidFill>
            </a:endParaRPr>
          </a:p>
          <a:p>
            <a:pPr lvl="1">
              <a:buFont typeface="Wingdings" panose="05000000000000000000" pitchFamily="2" charset="2"/>
              <a:buChar char="ü"/>
            </a:pPr>
            <a:r>
              <a:rPr lang="en-US" sz="1800" dirty="0" smtClean="0">
                <a:solidFill>
                  <a:schemeClr val="tx2">
                    <a:lumMod val="60000"/>
                    <a:lumOff val="40000"/>
                  </a:schemeClr>
                </a:solidFill>
              </a:rPr>
              <a:t>Essential for beam loss calculations and geometry optimization</a:t>
            </a:r>
            <a:endParaRPr lang="en-US" dirty="0" smtClean="0">
              <a:solidFill>
                <a:schemeClr val="tx2">
                  <a:lumMod val="60000"/>
                  <a:lumOff val="40000"/>
                </a:schemeClr>
              </a:solidFill>
            </a:endParaRPr>
          </a:p>
          <a:p>
            <a:pPr marL="457200">
              <a:buFont typeface="Wingdings" panose="05000000000000000000" pitchFamily="2" charset="2"/>
              <a:buChar char="§"/>
            </a:pPr>
            <a:endParaRPr lang="en-US" sz="2000" dirty="0"/>
          </a:p>
        </p:txBody>
      </p:sp>
      <p:sp>
        <p:nvSpPr>
          <p:cNvPr id="2" name="TextBox 1"/>
          <p:cNvSpPr txBox="1"/>
          <p:nvPr/>
        </p:nvSpPr>
        <p:spPr>
          <a:xfrm>
            <a:off x="519977" y="3271176"/>
            <a:ext cx="3541034" cy="1384995"/>
          </a:xfrm>
          <a:prstGeom prst="rect">
            <a:avLst/>
          </a:prstGeom>
          <a:noFill/>
        </p:spPr>
        <p:txBody>
          <a:bodyPr wrap="none" rtlCol="0">
            <a:spAutoFit/>
          </a:bodyPr>
          <a:lstStyle/>
          <a:p>
            <a:r>
              <a:rPr lang="en-US" dirty="0" smtClean="0"/>
              <a:t>Plot:</a:t>
            </a:r>
          </a:p>
          <a:p>
            <a:pPr marL="285750" indent="-285750">
              <a:buFont typeface="Arial" panose="020B0604020202020204" pitchFamily="34" charset="0"/>
              <a:buChar char="•"/>
            </a:pPr>
            <a:r>
              <a:rPr lang="en-US" sz="2000" dirty="0" smtClean="0"/>
              <a:t>Total beam losses</a:t>
            </a:r>
          </a:p>
          <a:p>
            <a:pPr marL="285750" indent="-285750">
              <a:buFont typeface="Arial" panose="020B0604020202020204" pitchFamily="34" charset="0"/>
              <a:buChar char="•"/>
            </a:pPr>
            <a:r>
              <a:rPr lang="en-US" sz="2000" dirty="0" smtClean="0"/>
              <a:t>Narrow angle spread beam</a:t>
            </a:r>
          </a:p>
          <a:p>
            <a:pPr marL="285750" indent="-285750">
              <a:buFont typeface="Arial" panose="020B0604020202020204" pitchFamily="34" charset="0"/>
              <a:buChar char="•"/>
            </a:pPr>
            <a:r>
              <a:rPr lang="en-US" sz="2000" dirty="0" smtClean="0"/>
              <a:t>Losses vs beam misalignment</a:t>
            </a:r>
          </a:p>
        </p:txBody>
      </p:sp>
      <p:grpSp>
        <p:nvGrpSpPr>
          <p:cNvPr id="5" name="Group 4"/>
          <p:cNvGrpSpPr/>
          <p:nvPr/>
        </p:nvGrpSpPr>
        <p:grpSpPr>
          <a:xfrm>
            <a:off x="4568463" y="2767276"/>
            <a:ext cx="4037779" cy="3128908"/>
            <a:chOff x="4568463" y="2767276"/>
            <a:chExt cx="4037779" cy="3128908"/>
          </a:xfrm>
        </p:grpSpPr>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l="74"/>
            <a:stretch/>
          </p:blipFill>
          <p:spPr>
            <a:xfrm>
              <a:off x="4568463" y="2807800"/>
              <a:ext cx="4000500" cy="3088384"/>
            </a:xfrm>
            <a:prstGeom prst="rect">
              <a:avLst/>
            </a:prstGeom>
          </p:spPr>
        </p:pic>
        <p:sp>
          <p:nvSpPr>
            <p:cNvPr id="4" name="Rectangle 3"/>
            <p:cNvSpPr/>
            <p:nvPr/>
          </p:nvSpPr>
          <p:spPr>
            <a:xfrm>
              <a:off x="8559627" y="2767276"/>
              <a:ext cx="46615" cy="31243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3300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129" y="117986"/>
            <a:ext cx="6892413" cy="431563"/>
          </a:xfrm>
        </p:spPr>
        <p:txBody>
          <a:bodyPr/>
          <a:lstStyle/>
          <a:p>
            <a:r>
              <a:rPr lang="en-US" dirty="0" smtClean="0"/>
              <a:t>Machine operation issues:  Space Charge (SC)</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14</a:t>
            </a:fld>
            <a:endParaRPr lang="en-US" altLang="en-US"/>
          </a:p>
        </p:txBody>
      </p:sp>
      <p:graphicFrame>
        <p:nvGraphicFramePr>
          <p:cNvPr id="7" name="Object 6"/>
          <p:cNvGraphicFramePr>
            <a:graphicFrameLocks noChangeAspect="1"/>
          </p:cNvGraphicFramePr>
          <p:nvPr>
            <p:extLst>
              <p:ext uri="{D42A27DB-BD31-4B8C-83A1-F6EECF244321}">
                <p14:modId xmlns:p14="http://schemas.microsoft.com/office/powerpoint/2010/main" val="2009731736"/>
              </p:ext>
            </p:extLst>
          </p:nvPr>
        </p:nvGraphicFramePr>
        <p:xfrm>
          <a:off x="676275" y="2156160"/>
          <a:ext cx="1962791" cy="672957"/>
        </p:xfrm>
        <a:graphic>
          <a:graphicData uri="http://schemas.openxmlformats.org/presentationml/2006/ole">
            <mc:AlternateContent xmlns:mc="http://schemas.openxmlformats.org/markup-compatibility/2006">
              <mc:Choice xmlns:v="urn:schemas-microsoft-com:vml" Requires="v">
                <p:oleObj spid="_x0000_s4152" name="Equation" r:id="rId3" imgW="1333440" imgH="457200" progId="Equation.3">
                  <p:embed/>
                </p:oleObj>
              </mc:Choice>
              <mc:Fallback>
                <p:oleObj name="Equation" r:id="rId3" imgW="133344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 y="2156160"/>
                        <a:ext cx="1962791" cy="6729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608964" y="1364534"/>
            <a:ext cx="2000676" cy="400110"/>
          </a:xfrm>
          <a:prstGeom prst="rect">
            <a:avLst/>
          </a:prstGeom>
          <a:noFill/>
        </p:spPr>
        <p:txBody>
          <a:bodyPr wrap="none" rtlCol="0">
            <a:spAutoFit/>
          </a:bodyPr>
          <a:lstStyle/>
          <a:p>
            <a:r>
              <a:rPr lang="en-US" sz="2000" dirty="0" err="1" smtClean="0"/>
              <a:t>Laslett</a:t>
            </a:r>
            <a:r>
              <a:rPr lang="en-US" sz="2000" dirty="0" smtClean="0"/>
              <a:t> tune shift:</a:t>
            </a:r>
            <a:endParaRPr lang="en-US" sz="2000" dirty="0"/>
          </a:p>
        </p:txBody>
      </p:sp>
      <p:sp>
        <p:nvSpPr>
          <p:cNvPr id="9" name="TextBox 8"/>
          <p:cNvSpPr txBox="1"/>
          <p:nvPr/>
        </p:nvSpPr>
        <p:spPr>
          <a:xfrm>
            <a:off x="2871019" y="2261805"/>
            <a:ext cx="1167307" cy="461665"/>
          </a:xfrm>
          <a:prstGeom prst="rect">
            <a:avLst/>
          </a:prstGeom>
          <a:noFill/>
        </p:spPr>
        <p:txBody>
          <a:bodyPr wrap="none" rtlCol="0">
            <a:spAutoFit/>
          </a:bodyPr>
          <a:lstStyle/>
          <a:p>
            <a:r>
              <a:rPr lang="en-US" dirty="0">
                <a:solidFill>
                  <a:srgbClr val="008000"/>
                </a:solidFill>
                <a:sym typeface="Wingdings" pitchFamily="2" charset="2"/>
              </a:rPr>
              <a:t>  </a:t>
            </a:r>
            <a:r>
              <a:rPr lang="en-US" dirty="0" smtClean="0">
                <a:solidFill>
                  <a:srgbClr val="008000"/>
                </a:solidFill>
                <a:sym typeface="Wingdings" pitchFamily="2" charset="2"/>
              </a:rPr>
              <a:t>0.01</a:t>
            </a:r>
            <a:endParaRPr lang="en-US" dirty="0">
              <a:solidFill>
                <a:srgbClr val="008000"/>
              </a:solidFill>
            </a:endParaRPr>
          </a:p>
        </p:txBody>
      </p:sp>
      <p:pic>
        <p:nvPicPr>
          <p:cNvPr id="10" name="Picture 9"/>
          <p:cNvPicPr>
            <a:picLocks noChangeAspect="1"/>
          </p:cNvPicPr>
          <p:nvPr/>
        </p:nvPicPr>
        <p:blipFill>
          <a:blip r:embed="rId5"/>
          <a:stretch>
            <a:fillRect/>
          </a:stretch>
        </p:blipFill>
        <p:spPr>
          <a:xfrm>
            <a:off x="4674938" y="951980"/>
            <a:ext cx="3550150" cy="2587634"/>
          </a:xfrm>
          <a:prstGeom prst="rect">
            <a:avLst/>
          </a:prstGeom>
        </p:spPr>
      </p:pic>
      <p:sp>
        <p:nvSpPr>
          <p:cNvPr id="11" name="TextBox 10"/>
          <p:cNvSpPr txBox="1"/>
          <p:nvPr/>
        </p:nvSpPr>
        <p:spPr>
          <a:xfrm>
            <a:off x="676275" y="3985941"/>
            <a:ext cx="4045916" cy="400110"/>
          </a:xfrm>
          <a:prstGeom prst="rect">
            <a:avLst/>
          </a:prstGeom>
          <a:noFill/>
        </p:spPr>
        <p:txBody>
          <a:bodyPr wrap="none" rtlCol="0">
            <a:spAutoFit/>
          </a:bodyPr>
          <a:lstStyle/>
          <a:p>
            <a:r>
              <a:rPr lang="en-US" sz="2000" dirty="0" smtClean="0"/>
              <a:t>With dispersive effects  Q</a:t>
            </a:r>
            <a:r>
              <a:rPr lang="en-US" sz="2000" baseline="-25000" dirty="0" smtClean="0"/>
              <a:t>SC</a:t>
            </a:r>
            <a:r>
              <a:rPr lang="en-US" sz="2000" dirty="0" smtClean="0"/>
              <a:t> </a:t>
            </a:r>
            <a:r>
              <a:rPr lang="en-US" sz="2000" dirty="0" smtClean="0">
                <a:sym typeface="Wingdings" panose="05000000000000000000" pitchFamily="2" charset="2"/>
              </a:rPr>
              <a:t> 0.007</a:t>
            </a:r>
            <a:endParaRPr lang="en-US" sz="2000" dirty="0"/>
          </a:p>
        </p:txBody>
      </p:sp>
      <p:sp>
        <p:nvSpPr>
          <p:cNvPr id="12" name="TextBox 11"/>
          <p:cNvSpPr txBox="1"/>
          <p:nvPr/>
        </p:nvSpPr>
        <p:spPr>
          <a:xfrm>
            <a:off x="676275" y="4861312"/>
            <a:ext cx="5819414" cy="400110"/>
          </a:xfrm>
          <a:prstGeom prst="rect">
            <a:avLst/>
          </a:prstGeom>
          <a:noFill/>
        </p:spPr>
        <p:txBody>
          <a:bodyPr wrap="none" rtlCol="0">
            <a:spAutoFit/>
          </a:bodyPr>
          <a:lstStyle/>
          <a:p>
            <a:r>
              <a:rPr lang="en-US" sz="2000" dirty="0" smtClean="0"/>
              <a:t>Not an issue if approaching the resonance from below</a:t>
            </a:r>
            <a:endParaRPr lang="en-US" sz="2000" dirty="0"/>
          </a:p>
        </p:txBody>
      </p:sp>
    </p:spTree>
    <p:extLst>
      <p:ext uri="{BB962C8B-B14F-4D97-AF65-F5344CB8AC3E}">
        <p14:creationId xmlns:p14="http://schemas.microsoft.com/office/powerpoint/2010/main" val="3327587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129" y="117986"/>
            <a:ext cx="6892413" cy="431563"/>
          </a:xfrm>
        </p:spPr>
        <p:txBody>
          <a:bodyPr/>
          <a:lstStyle/>
          <a:p>
            <a:r>
              <a:rPr lang="en-US" dirty="0" smtClean="0"/>
              <a:t>Machine operation issues:  Instabilities</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15</a:t>
            </a:fld>
            <a:endParaRPr lang="en-US" altLang="en-US"/>
          </a:p>
        </p:txBody>
      </p:sp>
      <p:sp>
        <p:nvSpPr>
          <p:cNvPr id="6" name="TextBox 5"/>
          <p:cNvSpPr txBox="1"/>
          <p:nvPr/>
        </p:nvSpPr>
        <p:spPr>
          <a:xfrm>
            <a:off x="587008" y="1541934"/>
            <a:ext cx="3901389" cy="2616101"/>
          </a:xfrm>
          <a:prstGeom prst="rect">
            <a:avLst/>
          </a:prstGeom>
          <a:noFill/>
        </p:spPr>
        <p:txBody>
          <a:bodyPr wrap="none" rtlCol="0">
            <a:spAutoFit/>
          </a:bodyPr>
          <a:lstStyle/>
          <a:p>
            <a:pPr marL="342900" indent="-342900">
              <a:buFont typeface="Arial" panose="020B0604020202020204" pitchFamily="34" charset="0"/>
              <a:buChar char="•"/>
            </a:pPr>
            <a:r>
              <a:rPr lang="en-US" dirty="0" smtClean="0"/>
              <a:t>DR intensity increases ~10</a:t>
            </a:r>
            <a:r>
              <a:rPr lang="en-US" baseline="30000" dirty="0" smtClean="0"/>
              <a:t>5</a:t>
            </a:r>
          </a:p>
          <a:p>
            <a:pPr marL="342900" indent="-342900">
              <a:buFont typeface="Arial" panose="020B0604020202020204" pitchFamily="34" charset="0"/>
              <a:buChar char="•"/>
            </a:pPr>
            <a:endParaRPr lang="en-US" baseline="30000" dirty="0" smtClean="0"/>
          </a:p>
          <a:p>
            <a:pPr marL="342900" indent="-342900">
              <a:buFont typeface="Arial" panose="020B0604020202020204" pitchFamily="34" charset="0"/>
              <a:buChar char="•"/>
            </a:pPr>
            <a:r>
              <a:rPr lang="en-US" dirty="0" smtClean="0"/>
              <a:t>Instabilities?</a:t>
            </a:r>
            <a:r>
              <a:rPr lang="en-US" dirty="0" smtClean="0">
                <a:solidFill>
                  <a:srgbClr val="404040"/>
                </a:solidFill>
              </a:rPr>
              <a:t>	</a:t>
            </a:r>
          </a:p>
          <a:p>
            <a:pPr marL="800100" lvl="1" indent="-342900">
              <a:buFont typeface="Arial" panose="020B0604020202020204" pitchFamily="34" charset="0"/>
              <a:buChar char="•"/>
            </a:pPr>
            <a:r>
              <a:rPr lang="en-US" sz="2000" dirty="0" smtClean="0">
                <a:solidFill>
                  <a:srgbClr val="404040"/>
                </a:solidFill>
              </a:rPr>
              <a:t>TMCI</a:t>
            </a:r>
          </a:p>
          <a:p>
            <a:pPr marL="800100" lvl="1" indent="-342900">
              <a:buFont typeface="Arial" panose="020B0604020202020204" pitchFamily="34" charset="0"/>
              <a:buChar char="•"/>
            </a:pPr>
            <a:r>
              <a:rPr lang="en-US" sz="2000" dirty="0" smtClean="0">
                <a:solidFill>
                  <a:srgbClr val="404040"/>
                </a:solidFill>
              </a:rPr>
              <a:t>Weak head-tail</a:t>
            </a:r>
          </a:p>
          <a:p>
            <a:pPr marL="800100" lvl="1" indent="-342900">
              <a:buFont typeface="Arial" panose="020B0604020202020204" pitchFamily="34" charset="0"/>
              <a:buChar char="•"/>
            </a:pPr>
            <a:r>
              <a:rPr lang="en-US" sz="2000" dirty="0" smtClean="0">
                <a:solidFill>
                  <a:srgbClr val="404040"/>
                </a:solidFill>
              </a:rPr>
              <a:t>Electron cloud</a:t>
            </a:r>
          </a:p>
          <a:p>
            <a:pPr marL="800100" lvl="1" indent="-342900">
              <a:buFont typeface="Arial" panose="020B0604020202020204" pitchFamily="34" charset="0"/>
              <a:buChar char="•"/>
            </a:pPr>
            <a:r>
              <a:rPr lang="en-US" sz="2000" dirty="0" smtClean="0">
                <a:solidFill>
                  <a:srgbClr val="404040"/>
                </a:solidFill>
              </a:rPr>
              <a:t>Microwave</a:t>
            </a:r>
          </a:p>
          <a:p>
            <a:pPr marL="800100" lvl="1" indent="-342900">
              <a:buFont typeface="Arial" panose="020B0604020202020204" pitchFamily="34" charset="0"/>
              <a:buChar char="•"/>
            </a:pPr>
            <a:r>
              <a:rPr lang="en-US" sz="2000" dirty="0" smtClean="0">
                <a:solidFill>
                  <a:srgbClr val="404040"/>
                </a:solidFill>
              </a:rPr>
              <a:t>IBS</a:t>
            </a:r>
          </a:p>
        </p:txBody>
      </p:sp>
      <p:sp>
        <p:nvSpPr>
          <p:cNvPr id="7" name="TextBox 6"/>
          <p:cNvSpPr txBox="1"/>
          <p:nvPr/>
        </p:nvSpPr>
        <p:spPr>
          <a:xfrm>
            <a:off x="676273" y="4452929"/>
            <a:ext cx="7461885" cy="830997"/>
          </a:xfrm>
          <a:prstGeom prst="rect">
            <a:avLst/>
          </a:prstGeom>
          <a:noFill/>
        </p:spPr>
        <p:txBody>
          <a:bodyPr wrap="square" rtlCol="0">
            <a:spAutoFit/>
          </a:bodyPr>
          <a:lstStyle/>
          <a:p>
            <a:r>
              <a:rPr lang="en-US" dirty="0" smtClean="0"/>
              <a:t>Considered in much more challenging version of Mu2e with 24kW beam </a:t>
            </a:r>
            <a:r>
              <a:rPr lang="en-US" dirty="0" smtClean="0"/>
              <a:t>power. </a:t>
            </a:r>
            <a:r>
              <a:rPr lang="en-US" dirty="0" smtClean="0"/>
              <a:t>Not nearly an issue for the 8kW</a:t>
            </a:r>
            <a:endParaRPr lang="en-US" dirty="0"/>
          </a:p>
        </p:txBody>
      </p:sp>
      <p:sp>
        <p:nvSpPr>
          <p:cNvPr id="8" name="TextBox 7"/>
          <p:cNvSpPr txBox="1"/>
          <p:nvPr/>
        </p:nvSpPr>
        <p:spPr>
          <a:xfrm>
            <a:off x="5015882" y="2220847"/>
            <a:ext cx="3750129" cy="369332"/>
          </a:xfrm>
          <a:prstGeom prst="rect">
            <a:avLst/>
          </a:prstGeom>
          <a:noFill/>
        </p:spPr>
        <p:txBody>
          <a:bodyPr wrap="none" rtlCol="0">
            <a:spAutoFit/>
          </a:bodyPr>
          <a:lstStyle/>
          <a:p>
            <a:r>
              <a:rPr lang="en-US" sz="1800" i="1" dirty="0" smtClean="0"/>
              <a:t>[ </a:t>
            </a:r>
            <a:r>
              <a:rPr lang="en-US" sz="1800" i="1" dirty="0" err="1" smtClean="0"/>
              <a:t>A.Burov</a:t>
            </a:r>
            <a:r>
              <a:rPr lang="en-US" sz="1800" i="1" dirty="0" smtClean="0"/>
              <a:t> </a:t>
            </a:r>
            <a:r>
              <a:rPr lang="en-US" sz="1800" i="1" dirty="0" smtClean="0"/>
              <a:t>,   </a:t>
            </a:r>
            <a:r>
              <a:rPr lang="en-US" sz="1800" i="1" dirty="0" smtClean="0"/>
              <a:t>BeamStability_Mu2e.pdf ]</a:t>
            </a:r>
            <a:endParaRPr lang="en-US" sz="1800" i="1" dirty="0"/>
          </a:p>
        </p:txBody>
      </p:sp>
    </p:spTree>
    <p:extLst>
      <p:ext uri="{BB962C8B-B14F-4D97-AF65-F5344CB8AC3E}">
        <p14:creationId xmlns:p14="http://schemas.microsoft.com/office/powerpoint/2010/main" val="735863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129" y="117986"/>
            <a:ext cx="6892413" cy="431563"/>
          </a:xfrm>
        </p:spPr>
        <p:txBody>
          <a:bodyPr/>
          <a:lstStyle/>
          <a:p>
            <a:r>
              <a:rPr lang="en-US" dirty="0" smtClean="0"/>
              <a:t>Machine operation issues:  Optics redesign</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16</a:t>
            </a:fld>
            <a:endParaRPr lang="en-US" altLang="en-US"/>
          </a:p>
        </p:txBody>
      </p:sp>
      <p:sp>
        <p:nvSpPr>
          <p:cNvPr id="6" name="TextBox 5"/>
          <p:cNvSpPr txBox="1"/>
          <p:nvPr/>
        </p:nvSpPr>
        <p:spPr>
          <a:xfrm>
            <a:off x="154361" y="1152123"/>
            <a:ext cx="3153171" cy="1446550"/>
          </a:xfrm>
          <a:prstGeom prst="rect">
            <a:avLst/>
          </a:prstGeom>
          <a:noFill/>
        </p:spPr>
        <p:txBody>
          <a:bodyPr wrap="none" rtlCol="0">
            <a:spAutoFit/>
          </a:bodyPr>
          <a:lstStyle/>
          <a:p>
            <a:pPr marL="342900" indent="-342900">
              <a:buFont typeface="Arial" panose="020B0604020202020204" pitchFamily="34" charset="0"/>
              <a:buChar char="•"/>
            </a:pPr>
            <a:r>
              <a:rPr lang="en-US" dirty="0" smtClean="0">
                <a:solidFill>
                  <a:srgbClr val="404040"/>
                </a:solidFill>
              </a:rPr>
              <a:t>Optics redesign</a:t>
            </a:r>
          </a:p>
          <a:p>
            <a:pPr marL="800100" lvl="1" indent="-342900">
              <a:buFont typeface="Arial" panose="020B0604020202020204" pitchFamily="34" charset="0"/>
              <a:buChar char="•"/>
            </a:pPr>
            <a:r>
              <a:rPr lang="en-US" sz="2000" dirty="0" smtClean="0">
                <a:solidFill>
                  <a:srgbClr val="404040"/>
                </a:solidFill>
              </a:rPr>
              <a:t>Smoothing optics</a:t>
            </a:r>
          </a:p>
          <a:p>
            <a:pPr marL="800100" lvl="1" indent="-342900">
              <a:buFont typeface="Arial" panose="020B0604020202020204" pitchFamily="34" charset="0"/>
              <a:buChar char="•"/>
            </a:pPr>
            <a:r>
              <a:rPr lang="en-US" sz="2000" dirty="0" smtClean="0">
                <a:solidFill>
                  <a:srgbClr val="404040"/>
                </a:solidFill>
              </a:rPr>
              <a:t>Increasing </a:t>
            </a:r>
            <a:r>
              <a:rPr lang="en-US" sz="2000" dirty="0" smtClean="0">
                <a:solidFill>
                  <a:srgbClr val="404040"/>
                </a:solidFill>
                <a:latin typeface="Symbol" panose="05050102010706020507" pitchFamily="18" charset="2"/>
              </a:rPr>
              <a:t>b</a:t>
            </a:r>
            <a:r>
              <a:rPr lang="en-US" sz="2000" baseline="-25000" dirty="0" smtClean="0">
                <a:solidFill>
                  <a:srgbClr val="404040"/>
                </a:solidFill>
              </a:rPr>
              <a:t>X</a:t>
            </a:r>
            <a:r>
              <a:rPr lang="en-US" sz="2000" dirty="0" smtClean="0">
                <a:solidFill>
                  <a:srgbClr val="404040"/>
                </a:solidFill>
              </a:rPr>
              <a:t> at ESS1</a:t>
            </a:r>
          </a:p>
          <a:p>
            <a:pPr marL="342900" indent="-342900">
              <a:buFont typeface="Arial" panose="020B0604020202020204" pitchFamily="34" charset="0"/>
              <a:buChar char="•"/>
            </a:pPr>
            <a:endParaRPr lang="en-US" dirty="0">
              <a:solidFill>
                <a:srgbClr val="404040"/>
              </a:solidFill>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393" y="857065"/>
            <a:ext cx="5223102" cy="1669825"/>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581" y="2706927"/>
            <a:ext cx="5187734" cy="1609434"/>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3878" y="4508553"/>
            <a:ext cx="5223102" cy="1680018"/>
          </a:xfrm>
          <a:prstGeom prst="rect">
            <a:avLst/>
          </a:prstGeom>
        </p:spPr>
      </p:pic>
      <p:sp>
        <p:nvSpPr>
          <p:cNvPr id="10" name="TextBox 9"/>
          <p:cNvSpPr txBox="1"/>
          <p:nvPr/>
        </p:nvSpPr>
        <p:spPr>
          <a:xfrm>
            <a:off x="5545599" y="2438400"/>
            <a:ext cx="1361270" cy="338554"/>
          </a:xfrm>
          <a:prstGeom prst="rect">
            <a:avLst/>
          </a:prstGeom>
          <a:noFill/>
        </p:spPr>
        <p:txBody>
          <a:bodyPr wrap="none" rtlCol="0">
            <a:spAutoFit/>
          </a:bodyPr>
          <a:lstStyle/>
          <a:p>
            <a:r>
              <a:rPr lang="en-US" sz="1600" dirty="0" smtClean="0"/>
              <a:t>Existing optics</a:t>
            </a:r>
            <a:endParaRPr lang="en-US" sz="1600" dirty="0"/>
          </a:p>
        </p:txBody>
      </p:sp>
      <p:sp>
        <p:nvSpPr>
          <p:cNvPr id="11" name="TextBox 10"/>
          <p:cNvSpPr txBox="1"/>
          <p:nvPr/>
        </p:nvSpPr>
        <p:spPr>
          <a:xfrm>
            <a:off x="5499503" y="4248096"/>
            <a:ext cx="1759521" cy="338554"/>
          </a:xfrm>
          <a:prstGeom prst="rect">
            <a:avLst/>
          </a:prstGeom>
          <a:noFill/>
        </p:spPr>
        <p:txBody>
          <a:bodyPr wrap="none" rtlCol="0">
            <a:spAutoFit/>
          </a:bodyPr>
          <a:lstStyle/>
          <a:p>
            <a:r>
              <a:rPr lang="en-US" sz="1600" dirty="0" smtClean="0"/>
              <a:t>“Smoothed” optics</a:t>
            </a:r>
            <a:endParaRPr lang="en-US" sz="1600" dirty="0"/>
          </a:p>
        </p:txBody>
      </p:sp>
      <p:sp>
        <p:nvSpPr>
          <p:cNvPr id="12" name="TextBox 11"/>
          <p:cNvSpPr txBox="1"/>
          <p:nvPr/>
        </p:nvSpPr>
        <p:spPr>
          <a:xfrm>
            <a:off x="5545599" y="6093406"/>
            <a:ext cx="1654940" cy="338554"/>
          </a:xfrm>
          <a:prstGeom prst="rect">
            <a:avLst/>
          </a:prstGeom>
          <a:noFill/>
        </p:spPr>
        <p:txBody>
          <a:bodyPr wrap="none" rtlCol="0">
            <a:spAutoFit/>
          </a:bodyPr>
          <a:lstStyle/>
          <a:p>
            <a:r>
              <a:rPr lang="en-US" sz="1600" dirty="0" smtClean="0"/>
              <a:t>Beta-bump optics</a:t>
            </a:r>
            <a:endParaRPr lang="en-US" sz="1600" dirty="0"/>
          </a:p>
        </p:txBody>
      </p:sp>
      <p:sp>
        <p:nvSpPr>
          <p:cNvPr id="13" name="TextBox 12"/>
          <p:cNvSpPr txBox="1"/>
          <p:nvPr/>
        </p:nvSpPr>
        <p:spPr>
          <a:xfrm>
            <a:off x="154361" y="2986212"/>
            <a:ext cx="3375420" cy="2554545"/>
          </a:xfrm>
          <a:prstGeom prst="rect">
            <a:avLst/>
          </a:prstGeom>
          <a:noFill/>
        </p:spPr>
        <p:txBody>
          <a:bodyPr wrap="square" rtlCol="0">
            <a:spAutoFit/>
          </a:bodyPr>
          <a:lstStyle/>
          <a:p>
            <a:pPr marL="342900" indent="-342900">
              <a:buFont typeface="Wingdings" panose="05000000000000000000" pitchFamily="2" charset="2"/>
              <a:buChar char="§"/>
            </a:pPr>
            <a:r>
              <a:rPr lang="en-US" sz="2000" dirty="0" smtClean="0"/>
              <a:t>Difficulties with implementing a large beta-bump</a:t>
            </a:r>
          </a:p>
          <a:p>
            <a:pPr marL="342900" indent="-342900">
              <a:buFont typeface="Wingdings" panose="05000000000000000000" pitchFamily="2" charset="2"/>
              <a:buChar char="§"/>
            </a:pPr>
            <a:r>
              <a:rPr lang="en-US" sz="2000" dirty="0" smtClean="0"/>
              <a:t>Currently we consider only smoothed optics design with possibly a modest beta-bump, not a part of the project baseline.</a:t>
            </a:r>
            <a:endParaRPr lang="en-US" sz="2000" dirty="0"/>
          </a:p>
        </p:txBody>
      </p:sp>
    </p:spTree>
    <p:extLst>
      <p:ext uri="{BB962C8B-B14F-4D97-AF65-F5344CB8AC3E}">
        <p14:creationId xmlns:p14="http://schemas.microsoft.com/office/powerpoint/2010/main" val="1723803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9488" y="28082"/>
            <a:ext cx="5550008" cy="521468"/>
          </a:xfrm>
        </p:spPr>
        <p:txBody>
          <a:bodyPr/>
          <a:lstStyle/>
          <a:p>
            <a:r>
              <a:rPr lang="en-US" dirty="0" smtClean="0"/>
              <a:t>Magnet specifications and definition</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17</a:t>
            </a:fld>
            <a:endParaRPr lang="en-US" altLang="en-US"/>
          </a:p>
        </p:txBody>
      </p:sp>
      <p:sp>
        <p:nvSpPr>
          <p:cNvPr id="6" name="Title 1"/>
          <p:cNvSpPr txBox="1">
            <a:spLocks/>
          </p:cNvSpPr>
          <p:nvPr/>
        </p:nvSpPr>
        <p:spPr>
          <a:xfrm>
            <a:off x="1465306" y="1533833"/>
            <a:ext cx="5880715" cy="1095240"/>
          </a:xfrm>
          <a:prstGeom prst="rect">
            <a:avLst/>
          </a:prstGeom>
        </p:spPr>
        <p:txBody>
          <a:bodyPr lIns="0" tIns="0" rIns="0" bIns="0" anchor="b" anchorCtr="0"/>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3200" dirty="0" smtClean="0"/>
              <a:t>Magnets and Power Supplies</a:t>
            </a:r>
            <a:endParaRPr lang="en-US" sz="3200" dirty="0"/>
          </a:p>
        </p:txBody>
      </p:sp>
      <p:sp>
        <p:nvSpPr>
          <p:cNvPr id="7" name="TextBox 6"/>
          <p:cNvSpPr txBox="1"/>
          <p:nvPr/>
        </p:nvSpPr>
        <p:spPr>
          <a:xfrm>
            <a:off x="1150675" y="3613356"/>
            <a:ext cx="4254691" cy="1200329"/>
          </a:xfrm>
          <a:prstGeom prst="rect">
            <a:avLst/>
          </a:prstGeom>
          <a:noFill/>
        </p:spPr>
        <p:txBody>
          <a:bodyPr wrap="none" rtlCol="0">
            <a:spAutoFit/>
          </a:bodyPr>
          <a:lstStyle/>
          <a:p>
            <a:pPr marL="457200" indent="-457200">
              <a:buFont typeface="+mj-lt"/>
              <a:buAutoNum type="arabicPeriod"/>
            </a:pPr>
            <a:r>
              <a:rPr lang="en-US" dirty="0" smtClean="0"/>
              <a:t>Tune ramping quads</a:t>
            </a:r>
          </a:p>
          <a:p>
            <a:pPr marL="457200" indent="-457200">
              <a:buFont typeface="+mj-lt"/>
              <a:buAutoNum type="arabicPeriod"/>
            </a:pPr>
            <a:r>
              <a:rPr lang="en-US" dirty="0" err="1" smtClean="0"/>
              <a:t>Sextupole</a:t>
            </a:r>
            <a:r>
              <a:rPr lang="en-US" dirty="0" smtClean="0"/>
              <a:t> magnets</a:t>
            </a:r>
          </a:p>
          <a:p>
            <a:pPr marL="457200" indent="-457200">
              <a:buFont typeface="+mj-lt"/>
              <a:buAutoNum type="arabicPeriod"/>
            </a:pPr>
            <a:r>
              <a:rPr lang="en-US" dirty="0" smtClean="0"/>
              <a:t>Dynamic (DEX) bump dipoles</a:t>
            </a:r>
            <a:endParaRPr lang="en-US" dirty="0"/>
          </a:p>
        </p:txBody>
      </p:sp>
    </p:spTree>
    <p:extLst>
      <p:ext uri="{BB962C8B-B14F-4D97-AF65-F5344CB8AC3E}">
        <p14:creationId xmlns:p14="http://schemas.microsoft.com/office/powerpoint/2010/main" val="3746021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970780" y="103188"/>
            <a:ext cx="4922627"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r>
              <a:rPr lang="en-US" dirty="0">
                <a:solidFill>
                  <a:schemeClr val="tx1"/>
                </a:solidFill>
              </a:rPr>
              <a:t>Magnets:  Tune ramping quads</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18</a:t>
            </a:fld>
            <a:endParaRPr lang="en-US" altLang="en-US" sz="1200">
              <a:solidFill>
                <a:srgbClr val="004C97"/>
              </a:solidFill>
              <a:latin typeface="Helvetica" panose="020B0604020202020204" pitchFamily="34" charset="0"/>
            </a:endParaRPr>
          </a:p>
        </p:txBody>
      </p:sp>
      <p:sp>
        <p:nvSpPr>
          <p:cNvPr id="7" name="TextBox 6"/>
          <p:cNvSpPr txBox="1"/>
          <p:nvPr/>
        </p:nvSpPr>
        <p:spPr>
          <a:xfrm>
            <a:off x="452437" y="1253609"/>
            <a:ext cx="4355537" cy="4801314"/>
          </a:xfrm>
          <a:prstGeom prst="rect">
            <a:avLst/>
          </a:prstGeom>
          <a:noFill/>
        </p:spPr>
        <p:txBody>
          <a:bodyPr wrap="square" rtlCol="0">
            <a:spAutoFit/>
          </a:bodyPr>
          <a:lstStyle/>
          <a:p>
            <a:r>
              <a:rPr lang="en-US" dirty="0" smtClean="0"/>
              <a:t>Locations: </a:t>
            </a:r>
          </a:p>
          <a:p>
            <a:r>
              <a:rPr lang="en-US" sz="1800" dirty="0">
                <a:solidFill>
                  <a:srgbClr val="404040"/>
                </a:solidFill>
              </a:rPr>
              <a:t> </a:t>
            </a:r>
            <a:r>
              <a:rPr lang="en-US" sz="1800" dirty="0" smtClean="0">
                <a:solidFill>
                  <a:srgbClr val="404040"/>
                </a:solidFill>
              </a:rPr>
              <a:t>  0-harmonic circuit: 3 quads in the middle of each SS. Not the only possible choice.</a:t>
            </a:r>
          </a:p>
          <a:p>
            <a:endParaRPr lang="en-US" sz="1800" dirty="0" smtClean="0"/>
          </a:p>
          <a:p>
            <a:endParaRPr lang="en-US" sz="1800" dirty="0" smtClean="0"/>
          </a:p>
          <a:p>
            <a:endParaRPr lang="en-US" sz="1800" dirty="0" smtClean="0"/>
          </a:p>
          <a:p>
            <a:r>
              <a:rPr lang="en-US" dirty="0" smtClean="0"/>
              <a:t>Strengths:</a:t>
            </a:r>
          </a:p>
          <a:p>
            <a:endParaRPr lang="en-US" sz="1800" dirty="0" smtClean="0"/>
          </a:p>
          <a:p>
            <a:endParaRPr lang="en-US" sz="1800" dirty="0" smtClean="0"/>
          </a:p>
          <a:p>
            <a:endParaRPr lang="en-US" sz="1800" dirty="0" smtClean="0"/>
          </a:p>
          <a:p>
            <a:r>
              <a:rPr lang="en-US" dirty="0" smtClean="0"/>
              <a:t>Ramps:</a:t>
            </a:r>
          </a:p>
          <a:p>
            <a:r>
              <a:rPr lang="en-US" sz="1800" dirty="0" smtClean="0"/>
              <a:t>    </a:t>
            </a:r>
          </a:p>
          <a:p>
            <a:r>
              <a:rPr lang="en-US" sz="1800" dirty="0"/>
              <a:t> </a:t>
            </a:r>
            <a:r>
              <a:rPr lang="en-US" sz="1800" dirty="0" smtClean="0">
                <a:solidFill>
                  <a:srgbClr val="404040"/>
                </a:solidFill>
              </a:rPr>
              <a:t>The tune ramp curve was calculated from the linear spill tune curve defined in </a:t>
            </a:r>
            <a:r>
              <a:rPr lang="en-US" sz="1800" dirty="0" err="1" smtClean="0">
                <a:solidFill>
                  <a:srgbClr val="404040"/>
                </a:solidFill>
              </a:rPr>
              <a:t>Synergia</a:t>
            </a:r>
            <a:r>
              <a:rPr lang="en-US" sz="1800" dirty="0" smtClean="0">
                <a:solidFill>
                  <a:srgbClr val="404040"/>
                </a:solidFill>
              </a:rPr>
              <a:t>.</a:t>
            </a:r>
          </a:p>
          <a:p>
            <a:endParaRPr lang="en-US" sz="1800" dirty="0" smtClean="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095" y="1670849"/>
            <a:ext cx="3398313" cy="195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1810875281"/>
              </p:ext>
            </p:extLst>
          </p:nvPr>
        </p:nvGraphicFramePr>
        <p:xfrm>
          <a:off x="2495371" y="3007119"/>
          <a:ext cx="1321567" cy="538416"/>
        </p:xfrm>
        <a:graphic>
          <a:graphicData uri="http://schemas.openxmlformats.org/presentationml/2006/ole">
            <mc:AlternateContent xmlns:mc="http://schemas.openxmlformats.org/markup-compatibility/2006">
              <mc:Choice xmlns:v="urn:schemas-microsoft-com:vml" Requires="v">
                <p:oleObj spid="_x0000_s3216" name="Equation" r:id="rId5" imgW="1028520" imgH="419040" progId="Equation.3">
                  <p:embed/>
                </p:oleObj>
              </mc:Choice>
              <mc:Fallback>
                <p:oleObj name="Equation" r:id="rId5" imgW="1028520" imgH="419040" progId="Equation.3">
                  <p:embed/>
                  <p:pic>
                    <p:nvPicPr>
                      <p:cNvPr id="0" name=""/>
                      <p:cNvPicPr/>
                      <p:nvPr/>
                    </p:nvPicPr>
                    <p:blipFill>
                      <a:blip r:embed="rId6"/>
                      <a:stretch>
                        <a:fillRect/>
                      </a:stretch>
                    </p:blipFill>
                    <p:spPr>
                      <a:xfrm>
                        <a:off x="2495371" y="3007119"/>
                        <a:ext cx="1321567" cy="538416"/>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60512198"/>
              </p:ext>
            </p:extLst>
          </p:nvPr>
        </p:nvGraphicFramePr>
        <p:xfrm>
          <a:off x="2576388" y="3809834"/>
          <a:ext cx="916906" cy="242202"/>
        </p:xfrm>
        <a:graphic>
          <a:graphicData uri="http://schemas.openxmlformats.org/presentationml/2006/ole">
            <mc:AlternateContent xmlns:mc="http://schemas.openxmlformats.org/markup-compatibility/2006">
              <mc:Choice xmlns:v="urn:schemas-microsoft-com:vml" Requires="v">
                <p:oleObj spid="_x0000_s3217" name="Equation" r:id="rId7" imgW="672840" imgH="177480" progId="Equation.3">
                  <p:embed/>
                </p:oleObj>
              </mc:Choice>
              <mc:Fallback>
                <p:oleObj name="Equation" r:id="rId7" imgW="672840" imgH="177480" progId="Equation.3">
                  <p:embed/>
                  <p:pic>
                    <p:nvPicPr>
                      <p:cNvPr id="0" name=""/>
                      <p:cNvPicPr/>
                      <p:nvPr/>
                    </p:nvPicPr>
                    <p:blipFill>
                      <a:blip r:embed="rId8"/>
                      <a:stretch>
                        <a:fillRect/>
                      </a:stretch>
                    </p:blipFill>
                    <p:spPr>
                      <a:xfrm>
                        <a:off x="2576388" y="3809834"/>
                        <a:ext cx="916906" cy="242202"/>
                      </a:xfrm>
                      <a:prstGeom prst="rect">
                        <a:avLst/>
                      </a:prstGeom>
                    </p:spPr>
                  </p:pic>
                </p:oleObj>
              </mc:Fallback>
            </mc:AlternateContent>
          </a:graphicData>
        </a:graphic>
      </p:graphicFrame>
      <p:sp>
        <p:nvSpPr>
          <p:cNvPr id="3" name="TextBox 2"/>
          <p:cNvSpPr txBox="1"/>
          <p:nvPr/>
        </p:nvSpPr>
        <p:spPr>
          <a:xfrm>
            <a:off x="5264595" y="4048744"/>
            <a:ext cx="3257623" cy="1754326"/>
          </a:xfrm>
          <a:prstGeom prst="rect">
            <a:avLst/>
          </a:prstGeom>
          <a:noFill/>
        </p:spPr>
        <p:txBody>
          <a:bodyPr wrap="none" rtlCol="0">
            <a:spAutoFit/>
          </a:bodyPr>
          <a:lstStyle/>
          <a:p>
            <a:r>
              <a:rPr lang="en-US" dirty="0" smtClean="0">
                <a:solidFill>
                  <a:srgbClr val="C00000"/>
                </a:solidFill>
              </a:rPr>
              <a:t>Magnet and PS Specs:</a:t>
            </a:r>
          </a:p>
          <a:p>
            <a:endParaRPr lang="en-US" dirty="0" smtClean="0">
              <a:solidFill>
                <a:srgbClr val="C00000"/>
              </a:solidFill>
            </a:endParaRPr>
          </a:p>
          <a:p>
            <a:pPr marL="342900" indent="-342900">
              <a:buFont typeface="Arial" panose="020B0604020202020204" pitchFamily="34" charset="0"/>
              <a:buChar char="•"/>
            </a:pPr>
            <a:r>
              <a:rPr lang="en-US" sz="2000" dirty="0" smtClean="0">
                <a:solidFill>
                  <a:srgbClr val="C00000"/>
                </a:solidFill>
              </a:rPr>
              <a:t>Field distortions	&lt;1%</a:t>
            </a:r>
          </a:p>
          <a:p>
            <a:pPr marL="342900" indent="-342900">
              <a:buFont typeface="Arial" panose="020B0604020202020204" pitchFamily="34" charset="0"/>
              <a:buChar char="•"/>
            </a:pPr>
            <a:r>
              <a:rPr lang="en-US" sz="2000" dirty="0" smtClean="0">
                <a:solidFill>
                  <a:srgbClr val="C00000"/>
                </a:solidFill>
              </a:rPr>
              <a:t>Stability			&lt;0.5%</a:t>
            </a:r>
          </a:p>
          <a:p>
            <a:pPr marL="342900" indent="-342900">
              <a:buFont typeface="Arial" panose="020B0604020202020204" pitchFamily="34" charset="0"/>
              <a:buChar char="•"/>
            </a:pPr>
            <a:r>
              <a:rPr lang="en-US" sz="2000" dirty="0" smtClean="0">
                <a:solidFill>
                  <a:srgbClr val="C00000"/>
                </a:solidFill>
              </a:rPr>
              <a:t>Ripple			&lt;0.05%</a:t>
            </a:r>
            <a:endParaRPr lang="en-US" sz="2000" dirty="0">
              <a:solidFill>
                <a:srgbClr val="C00000"/>
              </a:solidFill>
            </a:endParaRPr>
          </a:p>
        </p:txBody>
      </p:sp>
    </p:spTree>
    <p:extLst>
      <p:ext uri="{BB962C8B-B14F-4D97-AF65-F5344CB8AC3E}">
        <p14:creationId xmlns:p14="http://schemas.microsoft.com/office/powerpoint/2010/main" val="822371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970780" y="103188"/>
            <a:ext cx="4922627"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r>
              <a:rPr lang="en-US" dirty="0">
                <a:solidFill>
                  <a:schemeClr val="tx1"/>
                </a:solidFill>
              </a:rPr>
              <a:t>Magnets:  Tune ramping quads</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19</a:t>
            </a:fld>
            <a:endParaRPr lang="en-US" altLang="en-US" sz="1200">
              <a:solidFill>
                <a:srgbClr val="004C97"/>
              </a:solidFill>
              <a:latin typeface="Helvetica" panose="020B0604020202020204" pitchFamily="34" charset="0"/>
            </a:endParaRPr>
          </a:p>
        </p:txBody>
      </p:sp>
      <p:sp>
        <p:nvSpPr>
          <p:cNvPr id="7" name="TextBox 6"/>
          <p:cNvSpPr txBox="1"/>
          <p:nvPr/>
        </p:nvSpPr>
        <p:spPr>
          <a:xfrm>
            <a:off x="478205" y="938980"/>
            <a:ext cx="5971807" cy="3416320"/>
          </a:xfrm>
          <a:prstGeom prst="rect">
            <a:avLst/>
          </a:prstGeom>
          <a:noFill/>
        </p:spPr>
        <p:txBody>
          <a:bodyPr wrap="square" rtlCol="0">
            <a:spAutoFit/>
          </a:bodyPr>
          <a:lstStyle/>
          <a:p>
            <a:r>
              <a:rPr lang="en-US" dirty="0" smtClean="0"/>
              <a:t>Choice of magnet types:  </a:t>
            </a:r>
          </a:p>
          <a:p>
            <a:r>
              <a:rPr lang="en-US" sz="1800" dirty="0"/>
              <a:t> </a:t>
            </a:r>
            <a:r>
              <a:rPr lang="en-US" sz="1800" dirty="0" smtClean="0"/>
              <a:t>      </a:t>
            </a:r>
            <a:r>
              <a:rPr lang="en-US" sz="1800" dirty="0" smtClean="0">
                <a:solidFill>
                  <a:srgbClr val="404040"/>
                </a:solidFill>
              </a:rPr>
              <a:t>CQA type, available in storage. Air cooled.</a:t>
            </a:r>
          </a:p>
          <a:p>
            <a:endParaRPr lang="en-US" sz="1800" dirty="0" smtClean="0"/>
          </a:p>
          <a:p>
            <a:r>
              <a:rPr lang="en-US" dirty="0" smtClean="0"/>
              <a:t>Power supplies:</a:t>
            </a:r>
          </a:p>
          <a:p>
            <a:r>
              <a:rPr lang="en-US" sz="1800" dirty="0"/>
              <a:t> </a:t>
            </a:r>
            <a:r>
              <a:rPr lang="en-US" sz="1800" dirty="0" smtClean="0"/>
              <a:t>     </a:t>
            </a:r>
            <a:r>
              <a:rPr lang="en-US" sz="1800" dirty="0" smtClean="0">
                <a:solidFill>
                  <a:srgbClr val="404040"/>
                </a:solidFill>
              </a:rPr>
              <a:t>	PS design is an extension of the existing       	</a:t>
            </a:r>
          </a:p>
          <a:p>
            <a:r>
              <a:rPr lang="en-US" sz="1800" dirty="0">
                <a:solidFill>
                  <a:srgbClr val="404040"/>
                </a:solidFill>
              </a:rPr>
              <a:t>	</a:t>
            </a:r>
            <a:r>
              <a:rPr lang="en-US" sz="1800" dirty="0" smtClean="0">
                <a:solidFill>
                  <a:srgbClr val="404040"/>
                </a:solidFill>
              </a:rPr>
              <a:t>Booster PS design.  Low risk.</a:t>
            </a:r>
          </a:p>
          <a:p>
            <a:endParaRPr lang="en-US" sz="1800" dirty="0" smtClean="0"/>
          </a:p>
          <a:p>
            <a:r>
              <a:rPr lang="en-US" dirty="0" smtClean="0"/>
              <a:t>Magnet tests performed:</a:t>
            </a:r>
            <a:endParaRPr lang="en-US" dirty="0"/>
          </a:p>
          <a:p>
            <a:r>
              <a:rPr lang="en-US" sz="1800" dirty="0"/>
              <a:t>      </a:t>
            </a:r>
            <a:r>
              <a:rPr lang="en-US" sz="1800" dirty="0">
                <a:solidFill>
                  <a:srgbClr val="404040"/>
                </a:solidFill>
              </a:rPr>
              <a:t>	</a:t>
            </a:r>
            <a:r>
              <a:rPr lang="en-US" sz="1800" dirty="0" smtClean="0">
                <a:solidFill>
                  <a:srgbClr val="404040"/>
                </a:solidFill>
              </a:rPr>
              <a:t>Magnet performs very well on the ramp.</a:t>
            </a:r>
          </a:p>
          <a:p>
            <a:r>
              <a:rPr lang="en-US" sz="1800" dirty="0">
                <a:solidFill>
                  <a:srgbClr val="404040"/>
                </a:solidFill>
              </a:rPr>
              <a:t>	</a:t>
            </a:r>
            <a:r>
              <a:rPr lang="en-US" sz="1800" dirty="0" smtClean="0">
                <a:solidFill>
                  <a:srgbClr val="404040"/>
                </a:solidFill>
              </a:rPr>
              <a:t>Field delay of  ~0.1ms detected with SS beam pipe</a:t>
            </a:r>
            <a:endParaRPr lang="en-US" sz="1800" dirty="0">
              <a:solidFill>
                <a:srgbClr val="404040"/>
              </a:solidFill>
            </a:endParaRPr>
          </a:p>
          <a:p>
            <a:endParaRPr lang="en-US" sz="18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275" y="1066799"/>
            <a:ext cx="2209800" cy="2059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a:stretch>
            <a:fillRect/>
          </a:stretch>
        </p:blipFill>
        <p:spPr>
          <a:xfrm>
            <a:off x="627114" y="4174282"/>
            <a:ext cx="3254477" cy="2078044"/>
          </a:xfrm>
          <a:prstGeom prst="rect">
            <a:avLst/>
          </a:prstGeom>
        </p:spPr>
      </p:pic>
      <p:pic>
        <p:nvPicPr>
          <p:cNvPr id="12" name="Picture 11"/>
          <p:cNvPicPr>
            <a:picLocks noChangeAspect="1"/>
          </p:cNvPicPr>
          <p:nvPr/>
        </p:nvPicPr>
        <p:blipFill>
          <a:blip r:embed="rId5"/>
          <a:stretch>
            <a:fillRect/>
          </a:stretch>
        </p:blipFill>
        <p:spPr>
          <a:xfrm>
            <a:off x="4606975" y="4214116"/>
            <a:ext cx="3170341" cy="2023977"/>
          </a:xfrm>
          <a:prstGeom prst="rect">
            <a:avLst/>
          </a:prstGeom>
        </p:spPr>
      </p:pic>
    </p:spTree>
    <p:extLst>
      <p:ext uri="{BB962C8B-B14F-4D97-AF65-F5344CB8AC3E}">
        <p14:creationId xmlns:p14="http://schemas.microsoft.com/office/powerpoint/2010/main" val="1143214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Motivation</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2</a:t>
            </a:fld>
            <a:endParaRPr lang="en-US" alt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345" y="1042220"/>
            <a:ext cx="4981101" cy="329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76275" y="4085331"/>
            <a:ext cx="7318607" cy="2000548"/>
          </a:xfrm>
          <a:prstGeom prst="rect">
            <a:avLst/>
          </a:prstGeom>
          <a:noFill/>
        </p:spPr>
        <p:txBody>
          <a:bodyPr wrap="none" rtlCol="0">
            <a:spAutoFit/>
          </a:bodyPr>
          <a:lstStyle/>
          <a:p>
            <a:r>
              <a:rPr lang="en-US" sz="2000" dirty="0" smtClean="0"/>
              <a:t>Mu2e Experiment:	</a:t>
            </a:r>
          </a:p>
          <a:p>
            <a:pPr lvl="1"/>
            <a:r>
              <a:rPr lang="en-US" sz="2000" dirty="0" smtClean="0"/>
              <a:t>Pulsed beam</a:t>
            </a:r>
          </a:p>
          <a:p>
            <a:pPr lvl="1"/>
            <a:r>
              <a:rPr lang="en-US" sz="2000" dirty="0" smtClean="0"/>
              <a:t>Detector dead time -  700ns</a:t>
            </a:r>
          </a:p>
          <a:p>
            <a:pPr lvl="1"/>
            <a:r>
              <a:rPr lang="en-US" sz="2000" dirty="0" smtClean="0"/>
              <a:t>Detector Live time   -  995ns</a:t>
            </a:r>
          </a:p>
          <a:p>
            <a:endParaRPr lang="en-US" sz="2000" dirty="0" smtClean="0"/>
          </a:p>
          <a:p>
            <a:r>
              <a:rPr lang="en-US" dirty="0" smtClean="0"/>
              <a:t>Slow extraction is important to deliver this time structure</a:t>
            </a:r>
          </a:p>
        </p:txBody>
      </p:sp>
    </p:spTree>
    <p:extLst>
      <p:ext uri="{BB962C8B-B14F-4D97-AF65-F5344CB8AC3E}">
        <p14:creationId xmlns:p14="http://schemas.microsoft.com/office/powerpoint/2010/main" val="559187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970780" y="103188"/>
            <a:ext cx="4922627"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a:solidFill>
                  <a:schemeClr val="tx1"/>
                </a:solidFill>
              </a:rPr>
              <a:t>Magnets:  </a:t>
            </a:r>
            <a:r>
              <a:rPr lang="en-US" dirty="0" err="1">
                <a:solidFill>
                  <a:schemeClr val="tx1"/>
                </a:solidFill>
              </a:rPr>
              <a:t>Sextupoles</a:t>
            </a:r>
            <a:endParaRPr lang="en-US" dirty="0">
              <a:solidFill>
                <a:schemeClr val="tx1"/>
              </a:solidFill>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20</a:t>
            </a:fld>
            <a:endParaRPr lang="en-US" altLang="en-US" sz="1200">
              <a:solidFill>
                <a:srgbClr val="004C97"/>
              </a:solidFill>
              <a:latin typeface="Helvetica" panose="020B0604020202020204" pitchFamily="34" charset="0"/>
            </a:endParaRPr>
          </a:p>
        </p:txBody>
      </p:sp>
      <p:sp>
        <p:nvSpPr>
          <p:cNvPr id="6" name="TextBox 5"/>
          <p:cNvSpPr txBox="1"/>
          <p:nvPr/>
        </p:nvSpPr>
        <p:spPr>
          <a:xfrm>
            <a:off x="649083" y="1204452"/>
            <a:ext cx="1371786" cy="461665"/>
          </a:xfrm>
          <a:prstGeom prst="rect">
            <a:avLst/>
          </a:prstGeom>
          <a:noFill/>
        </p:spPr>
        <p:txBody>
          <a:bodyPr wrap="none" rtlCol="0">
            <a:spAutoFit/>
          </a:bodyPr>
          <a:lstStyle/>
          <a:p>
            <a:r>
              <a:rPr lang="en-US" dirty="0" smtClean="0"/>
              <a:t>Strengths</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099452398"/>
              </p:ext>
            </p:extLst>
          </p:nvPr>
        </p:nvGraphicFramePr>
        <p:xfrm>
          <a:off x="2880237" y="1137009"/>
          <a:ext cx="2797175" cy="592137"/>
        </p:xfrm>
        <a:graphic>
          <a:graphicData uri="http://schemas.openxmlformats.org/presentationml/2006/ole">
            <mc:AlternateContent xmlns:mc="http://schemas.openxmlformats.org/markup-compatibility/2006">
              <mc:Choice xmlns:v="urn:schemas-microsoft-com:vml" Requires="v">
                <p:oleObj spid="_x0000_s6200" name="Equation" r:id="rId4" imgW="1981080" imgH="419040" progId="Equation.3">
                  <p:embed/>
                </p:oleObj>
              </mc:Choice>
              <mc:Fallback>
                <p:oleObj name="Equation" r:id="rId4" imgW="1981080" imgH="419040" progId="Equation.3">
                  <p:embed/>
                  <p:pic>
                    <p:nvPicPr>
                      <p:cNvPr id="0" name=""/>
                      <p:cNvPicPr/>
                      <p:nvPr/>
                    </p:nvPicPr>
                    <p:blipFill>
                      <a:blip r:embed="rId5"/>
                      <a:stretch>
                        <a:fillRect/>
                      </a:stretch>
                    </p:blipFill>
                    <p:spPr>
                      <a:xfrm>
                        <a:off x="2880237" y="1137009"/>
                        <a:ext cx="2797175" cy="592137"/>
                      </a:xfrm>
                      <a:prstGeom prst="rect">
                        <a:avLst/>
                      </a:prstGeom>
                    </p:spPr>
                  </p:pic>
                </p:oleObj>
              </mc:Fallback>
            </mc:AlternateContent>
          </a:graphicData>
        </a:graphic>
      </p:graphicFrame>
      <p:sp>
        <p:nvSpPr>
          <p:cNvPr id="2" name="TextBox 1"/>
          <p:cNvSpPr txBox="1"/>
          <p:nvPr/>
        </p:nvSpPr>
        <p:spPr>
          <a:xfrm>
            <a:off x="6826755" y="1204452"/>
            <a:ext cx="1399166" cy="400110"/>
          </a:xfrm>
          <a:prstGeom prst="rect">
            <a:avLst/>
          </a:prstGeom>
          <a:noFill/>
        </p:spPr>
        <p:txBody>
          <a:bodyPr wrap="none" rtlCol="0">
            <a:spAutoFit/>
          </a:bodyPr>
          <a:lstStyle/>
          <a:p>
            <a:r>
              <a:rPr lang="en-US" sz="2000" i="1" dirty="0" smtClean="0"/>
              <a:t>B”L=80 T/m</a:t>
            </a:r>
            <a:endParaRPr lang="en-US" sz="2000" i="1" dirty="0"/>
          </a:p>
        </p:txBody>
      </p:sp>
      <p:sp>
        <p:nvSpPr>
          <p:cNvPr id="3" name="Right Arrow 2"/>
          <p:cNvSpPr/>
          <p:nvPr/>
        </p:nvSpPr>
        <p:spPr>
          <a:xfrm>
            <a:off x="6006251" y="1301190"/>
            <a:ext cx="491665" cy="261610"/>
          </a:xfrm>
          <a:prstGeom prst="rightArrow">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67447" y="2191403"/>
            <a:ext cx="5943165" cy="1631216"/>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solidFill>
                  <a:srgbClr val="404040"/>
                </a:solidFill>
              </a:rPr>
              <a:t>Would like to have 2 orthogonal families of magnets</a:t>
            </a:r>
          </a:p>
          <a:p>
            <a:pPr marL="342900" indent="-342900">
              <a:buFont typeface="Arial" panose="020B0604020202020204" pitchFamily="34" charset="0"/>
              <a:buChar char="•"/>
            </a:pPr>
            <a:r>
              <a:rPr lang="en-US" sz="2000" dirty="0" smtClean="0">
                <a:solidFill>
                  <a:srgbClr val="404040"/>
                </a:solidFill>
              </a:rPr>
              <a:t>FODO cell PA 60° is ideal for adding up </a:t>
            </a:r>
          </a:p>
          <a:p>
            <a:pPr marL="342900" indent="-342900">
              <a:buFont typeface="Arial" panose="020B0604020202020204" pitchFamily="34" charset="0"/>
              <a:buChar char="•"/>
            </a:pPr>
            <a:r>
              <a:rPr lang="en-US" sz="2000" dirty="0" smtClean="0">
                <a:solidFill>
                  <a:srgbClr val="404040"/>
                </a:solidFill>
              </a:rPr>
              <a:t>Choice of locations available in  SS50 and SS10-60</a:t>
            </a:r>
          </a:p>
          <a:p>
            <a:pPr marL="342900" indent="-342900">
              <a:buFont typeface="Arial" panose="020B0604020202020204" pitchFamily="34" charset="0"/>
              <a:buChar char="•"/>
            </a:pPr>
            <a:r>
              <a:rPr lang="en-US" sz="2000" dirty="0" smtClean="0">
                <a:solidFill>
                  <a:srgbClr val="404040"/>
                </a:solidFill>
              </a:rPr>
              <a:t>Noticeable difference  Left-Right</a:t>
            </a:r>
          </a:p>
          <a:p>
            <a:pPr marL="342900" indent="-342900">
              <a:buFont typeface="Arial" panose="020B0604020202020204" pitchFamily="34" charset="0"/>
              <a:buChar char="•"/>
            </a:pPr>
            <a:r>
              <a:rPr lang="en-US" sz="2000" dirty="0" smtClean="0">
                <a:solidFill>
                  <a:srgbClr val="404040"/>
                </a:solidFill>
              </a:rPr>
              <a:t>Best choice:  10R+50L</a:t>
            </a:r>
            <a:endParaRPr lang="en-US" sz="2000" dirty="0">
              <a:solidFill>
                <a:srgbClr val="404040"/>
              </a:solidFill>
            </a:endParaRPr>
          </a:p>
        </p:txBody>
      </p:sp>
      <p:grpSp>
        <p:nvGrpSpPr>
          <p:cNvPr id="4" name="Group 3"/>
          <p:cNvGrpSpPr/>
          <p:nvPr/>
        </p:nvGrpSpPr>
        <p:grpSpPr>
          <a:xfrm>
            <a:off x="305004" y="3922041"/>
            <a:ext cx="2831486" cy="2290030"/>
            <a:chOff x="304800" y="914400"/>
            <a:chExt cx="3486150" cy="2828925"/>
          </a:xfrm>
        </p:grpSpPr>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914400"/>
              <a:ext cx="348615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160283" y="2895599"/>
              <a:ext cx="2294906" cy="429368"/>
            </a:xfrm>
            <a:prstGeom prst="rect">
              <a:avLst/>
            </a:prstGeom>
            <a:noFill/>
          </p:spPr>
          <p:txBody>
            <a:bodyPr wrap="none" rtlCol="0">
              <a:spAutoFit/>
            </a:bodyPr>
            <a:lstStyle/>
            <a:p>
              <a:r>
                <a:rPr lang="en-US" sz="1100" dirty="0" smtClean="0">
                  <a:solidFill>
                    <a:srgbClr val="283AE8"/>
                  </a:solidFill>
                </a:rPr>
                <a:t>SS 10:   Left and Right</a:t>
              </a:r>
              <a:endParaRPr lang="en-US" sz="1100" dirty="0">
                <a:solidFill>
                  <a:srgbClr val="283AE8"/>
                </a:solidFill>
              </a:endParaRPr>
            </a:p>
          </p:txBody>
        </p:sp>
      </p:grpSp>
      <p:grpSp>
        <p:nvGrpSpPr>
          <p:cNvPr id="5" name="Group 4"/>
          <p:cNvGrpSpPr/>
          <p:nvPr/>
        </p:nvGrpSpPr>
        <p:grpSpPr>
          <a:xfrm>
            <a:off x="3035912" y="3925530"/>
            <a:ext cx="2792362" cy="2317230"/>
            <a:chOff x="4504441" y="914400"/>
            <a:chExt cx="3486150" cy="2828925"/>
          </a:xfrm>
        </p:grpSpPr>
        <p:pic>
          <p:nvPicPr>
            <p:cNvPr id="1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4441" y="914400"/>
              <a:ext cx="348615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5334000" y="1143000"/>
              <a:ext cx="2297711" cy="431025"/>
            </a:xfrm>
            <a:prstGeom prst="rect">
              <a:avLst/>
            </a:prstGeom>
            <a:noFill/>
          </p:spPr>
          <p:txBody>
            <a:bodyPr wrap="none" rtlCol="0">
              <a:spAutoFit/>
            </a:bodyPr>
            <a:lstStyle/>
            <a:p>
              <a:r>
                <a:rPr lang="en-US" sz="1200" dirty="0" smtClean="0">
                  <a:solidFill>
                    <a:srgbClr val="283AE8"/>
                  </a:solidFill>
                </a:rPr>
                <a:t>SS 50:   Left and Right</a:t>
              </a:r>
              <a:endParaRPr lang="en-US" sz="1200" dirty="0">
                <a:solidFill>
                  <a:srgbClr val="283AE8"/>
                </a:solidFill>
              </a:endParaRPr>
            </a:p>
          </p:txBody>
        </p:sp>
      </p:grpSp>
      <p:grpSp>
        <p:nvGrpSpPr>
          <p:cNvPr id="20" name="Group 19"/>
          <p:cNvGrpSpPr/>
          <p:nvPr/>
        </p:nvGrpSpPr>
        <p:grpSpPr>
          <a:xfrm>
            <a:off x="5810865" y="3925836"/>
            <a:ext cx="2851354" cy="2320413"/>
            <a:chOff x="2438400" y="3743325"/>
            <a:chExt cx="3486150" cy="2828925"/>
          </a:xfrm>
        </p:grpSpPr>
        <p:pic>
          <p:nvPicPr>
            <p:cNvPr id="21"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3743325"/>
              <a:ext cx="348615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3276601" y="5715000"/>
              <a:ext cx="2294411" cy="418854"/>
            </a:xfrm>
            <a:prstGeom prst="rect">
              <a:avLst/>
            </a:prstGeom>
            <a:noFill/>
          </p:spPr>
          <p:txBody>
            <a:bodyPr wrap="none" rtlCol="0">
              <a:spAutoFit/>
            </a:bodyPr>
            <a:lstStyle/>
            <a:p>
              <a:r>
                <a:rPr lang="en-US" sz="1200" dirty="0" smtClean="0">
                  <a:solidFill>
                    <a:srgbClr val="283AE8"/>
                  </a:solidFill>
                </a:rPr>
                <a:t>SS 60:   Left and Right</a:t>
              </a:r>
              <a:endParaRPr lang="en-US" sz="1200" dirty="0">
                <a:solidFill>
                  <a:srgbClr val="283AE8"/>
                </a:solidFill>
              </a:endParaRPr>
            </a:p>
          </p:txBody>
        </p:sp>
      </p:grpSp>
    </p:spTree>
    <p:extLst>
      <p:ext uri="{BB962C8B-B14F-4D97-AF65-F5344CB8AC3E}">
        <p14:creationId xmlns:p14="http://schemas.microsoft.com/office/powerpoint/2010/main" val="1796194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970780" y="103188"/>
            <a:ext cx="4922627"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a:solidFill>
                  <a:schemeClr val="tx1"/>
                </a:solidFill>
              </a:rPr>
              <a:t>Magnets:  </a:t>
            </a:r>
            <a:r>
              <a:rPr lang="en-US" dirty="0" err="1">
                <a:solidFill>
                  <a:schemeClr val="tx1"/>
                </a:solidFill>
              </a:rPr>
              <a:t>Sextupoles</a:t>
            </a:r>
            <a:endParaRPr lang="en-US" dirty="0">
              <a:solidFill>
                <a:schemeClr val="tx1"/>
              </a:solidFill>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21</a:t>
            </a:fld>
            <a:endParaRPr lang="en-US" altLang="en-US" sz="1200">
              <a:solidFill>
                <a:srgbClr val="004C97"/>
              </a:solidFill>
              <a:latin typeface="Helvetica" panose="020B0604020202020204" pitchFamily="34" charset="0"/>
            </a:endParaRPr>
          </a:p>
        </p:txBody>
      </p:sp>
      <p:sp>
        <p:nvSpPr>
          <p:cNvPr id="6" name="TextBox 5"/>
          <p:cNvSpPr txBox="1"/>
          <p:nvPr/>
        </p:nvSpPr>
        <p:spPr>
          <a:xfrm>
            <a:off x="322005" y="889811"/>
            <a:ext cx="5175354" cy="3416320"/>
          </a:xfrm>
          <a:prstGeom prst="rect">
            <a:avLst/>
          </a:prstGeom>
          <a:noFill/>
        </p:spPr>
        <p:txBody>
          <a:bodyPr wrap="square" rtlCol="0">
            <a:spAutoFit/>
          </a:bodyPr>
          <a:lstStyle/>
          <a:p>
            <a:r>
              <a:rPr lang="en-US" dirty="0" smtClean="0"/>
              <a:t>Ramps:  </a:t>
            </a:r>
            <a:r>
              <a:rPr lang="en-US" sz="1800" dirty="0" smtClean="0">
                <a:solidFill>
                  <a:srgbClr val="404040"/>
                </a:solidFill>
              </a:rPr>
              <a:t>There is practically no cost difference between DC and AC options. It may be useful to reserve ramping </a:t>
            </a:r>
            <a:r>
              <a:rPr lang="en-US" sz="1800" dirty="0" smtClean="0">
                <a:solidFill>
                  <a:srgbClr val="404040"/>
                </a:solidFill>
              </a:rPr>
              <a:t>capability, e.g. </a:t>
            </a:r>
            <a:r>
              <a:rPr lang="en-US" sz="1800" dirty="0" smtClean="0">
                <a:solidFill>
                  <a:srgbClr val="404040"/>
                </a:solidFill>
              </a:rPr>
              <a:t>to adjust </a:t>
            </a:r>
            <a:r>
              <a:rPr lang="en-US" sz="1800" dirty="0" err="1" smtClean="0">
                <a:solidFill>
                  <a:srgbClr val="404040"/>
                </a:solidFill>
              </a:rPr>
              <a:t>separatrix</a:t>
            </a:r>
            <a:r>
              <a:rPr lang="en-US" sz="1800" dirty="0" smtClean="0">
                <a:solidFill>
                  <a:srgbClr val="404040"/>
                </a:solidFill>
              </a:rPr>
              <a:t> orientation instead of orbit control</a:t>
            </a:r>
          </a:p>
          <a:p>
            <a:endParaRPr lang="en-US" sz="1800" dirty="0" smtClean="0"/>
          </a:p>
          <a:p>
            <a:r>
              <a:rPr lang="en-US" dirty="0" smtClean="0"/>
              <a:t>Magnet choice:   </a:t>
            </a:r>
            <a:r>
              <a:rPr lang="en-US" sz="1800" dirty="0" smtClean="0">
                <a:solidFill>
                  <a:srgbClr val="404040"/>
                </a:solidFill>
              </a:rPr>
              <a:t>Existing design of ISA magnets is suitable, but no spares – will have to build them.</a:t>
            </a:r>
          </a:p>
          <a:p>
            <a:r>
              <a:rPr lang="en-US" sz="1800" dirty="0" smtClean="0">
                <a:solidFill>
                  <a:srgbClr val="404040"/>
                </a:solidFill>
              </a:rPr>
              <a:t>Water cooling is required.</a:t>
            </a:r>
          </a:p>
          <a:p>
            <a:endParaRPr lang="en-US" sz="1800" dirty="0" smtClean="0"/>
          </a:p>
          <a:p>
            <a:r>
              <a:rPr lang="en-US" dirty="0" smtClean="0"/>
              <a:t>Power </a:t>
            </a:r>
            <a:r>
              <a:rPr lang="en-US" dirty="0"/>
              <a:t>supplies</a:t>
            </a:r>
            <a:r>
              <a:rPr lang="en-US" dirty="0">
                <a:solidFill>
                  <a:srgbClr val="404040"/>
                </a:solidFill>
              </a:rPr>
              <a:t>: </a:t>
            </a:r>
            <a:r>
              <a:rPr lang="en-US" dirty="0" smtClean="0">
                <a:solidFill>
                  <a:srgbClr val="404040"/>
                </a:solidFill>
              </a:rPr>
              <a:t>  </a:t>
            </a:r>
            <a:r>
              <a:rPr lang="en-US" sz="1800" dirty="0" smtClean="0">
                <a:solidFill>
                  <a:srgbClr val="404040"/>
                </a:solidFill>
              </a:rPr>
              <a:t>PS </a:t>
            </a:r>
            <a:r>
              <a:rPr lang="en-US" sz="1800" dirty="0">
                <a:solidFill>
                  <a:srgbClr val="404040"/>
                </a:solidFill>
              </a:rPr>
              <a:t>design is an extension of the </a:t>
            </a:r>
            <a:r>
              <a:rPr lang="en-US" sz="1800" dirty="0" smtClean="0">
                <a:solidFill>
                  <a:srgbClr val="404040"/>
                </a:solidFill>
              </a:rPr>
              <a:t>existing  Booster </a:t>
            </a:r>
            <a:r>
              <a:rPr lang="en-US" sz="1800" dirty="0">
                <a:solidFill>
                  <a:srgbClr val="404040"/>
                </a:solidFill>
              </a:rPr>
              <a:t>PS design.  Low risk</a:t>
            </a:r>
            <a:r>
              <a:rPr lang="en-US" sz="1800" dirty="0" smtClean="0">
                <a:solidFill>
                  <a:srgbClr val="404040"/>
                </a:solidFill>
              </a:rPr>
              <a:t>.</a:t>
            </a:r>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359" y="3824748"/>
            <a:ext cx="3304508" cy="2205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7359" y="972158"/>
            <a:ext cx="3276600" cy="2187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35231" y="4337299"/>
            <a:ext cx="3185487" cy="1692771"/>
          </a:xfrm>
          <a:prstGeom prst="rect">
            <a:avLst/>
          </a:prstGeom>
          <a:noFill/>
        </p:spPr>
        <p:txBody>
          <a:bodyPr wrap="none" rtlCol="0">
            <a:spAutoFit/>
          </a:bodyPr>
          <a:lstStyle/>
          <a:p>
            <a:r>
              <a:rPr lang="en-US" dirty="0" smtClean="0">
                <a:solidFill>
                  <a:srgbClr val="C00000"/>
                </a:solidFill>
              </a:rPr>
              <a:t>Magnet and PS Specs:</a:t>
            </a:r>
          </a:p>
          <a:p>
            <a:pPr marL="342900" indent="-342900">
              <a:buFont typeface="Arial" panose="020B0604020202020204" pitchFamily="34" charset="0"/>
              <a:buChar char="•"/>
            </a:pPr>
            <a:endParaRPr lang="en-US" sz="2000" dirty="0" smtClean="0">
              <a:solidFill>
                <a:srgbClr val="C00000"/>
              </a:solidFill>
            </a:endParaRPr>
          </a:p>
          <a:p>
            <a:pPr marL="342900" indent="-342900">
              <a:buFont typeface="Arial" panose="020B0604020202020204" pitchFamily="34" charset="0"/>
              <a:buChar char="•"/>
            </a:pPr>
            <a:r>
              <a:rPr lang="en-US" sz="2000" dirty="0" smtClean="0">
                <a:solidFill>
                  <a:srgbClr val="C00000"/>
                </a:solidFill>
              </a:rPr>
              <a:t>Field distortions	&lt; 1%</a:t>
            </a:r>
          </a:p>
          <a:p>
            <a:pPr marL="342900" indent="-342900">
              <a:buFont typeface="Arial" panose="020B0604020202020204" pitchFamily="34" charset="0"/>
              <a:buChar char="•"/>
            </a:pPr>
            <a:r>
              <a:rPr lang="en-US" sz="2000" dirty="0" smtClean="0">
                <a:solidFill>
                  <a:srgbClr val="C00000"/>
                </a:solidFill>
              </a:rPr>
              <a:t>Stability			&lt; 0.5%</a:t>
            </a:r>
          </a:p>
          <a:p>
            <a:pPr marL="342900" indent="-342900">
              <a:buFont typeface="Arial" panose="020B0604020202020204" pitchFamily="34" charset="0"/>
              <a:buChar char="•"/>
            </a:pPr>
            <a:r>
              <a:rPr lang="en-US" sz="2000" dirty="0" smtClean="0">
                <a:solidFill>
                  <a:srgbClr val="C00000"/>
                </a:solidFill>
              </a:rPr>
              <a:t>Ripple			&lt; 1%</a:t>
            </a:r>
            <a:endParaRPr lang="en-US" sz="2000" dirty="0">
              <a:solidFill>
                <a:srgbClr val="C00000"/>
              </a:solidFill>
            </a:endParaRPr>
          </a:p>
        </p:txBody>
      </p:sp>
    </p:spTree>
    <p:extLst>
      <p:ext uri="{BB962C8B-B14F-4D97-AF65-F5344CB8AC3E}">
        <p14:creationId xmlns:p14="http://schemas.microsoft.com/office/powerpoint/2010/main" val="3189773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970780" y="103188"/>
            <a:ext cx="4922627"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a:solidFill>
                  <a:schemeClr val="tx1"/>
                </a:solidFill>
              </a:rPr>
              <a:t>Magnets:  DEX bump</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22</a:t>
            </a:fld>
            <a:endParaRPr lang="en-US" altLang="en-US" sz="1200">
              <a:solidFill>
                <a:srgbClr val="004C97"/>
              </a:solidFill>
              <a:latin typeface="Helvetica" panose="020B0604020202020204" pitchFamily="34" charset="0"/>
            </a:endParaRPr>
          </a:p>
        </p:txBody>
      </p:sp>
      <p:sp>
        <p:nvSpPr>
          <p:cNvPr id="6" name="TextBox 5"/>
          <p:cNvSpPr txBox="1"/>
          <p:nvPr/>
        </p:nvSpPr>
        <p:spPr>
          <a:xfrm>
            <a:off x="322733" y="1033426"/>
            <a:ext cx="4553238" cy="4616648"/>
          </a:xfrm>
          <a:prstGeom prst="rect">
            <a:avLst/>
          </a:prstGeom>
          <a:noFill/>
        </p:spPr>
        <p:txBody>
          <a:bodyPr wrap="square" rtlCol="0">
            <a:spAutoFit/>
          </a:bodyPr>
          <a:lstStyle/>
          <a:p>
            <a:r>
              <a:rPr lang="en-US" dirty="0" smtClean="0"/>
              <a:t>Locations:  </a:t>
            </a:r>
            <a:r>
              <a:rPr lang="en-US" sz="1800" dirty="0" smtClean="0">
                <a:solidFill>
                  <a:srgbClr val="404040"/>
                </a:solidFill>
              </a:rPr>
              <a:t>Very tight space in SS30 limits the choice of trim locations. Substantial orbit shifts, in particular, at Q205 is a concern.</a:t>
            </a:r>
          </a:p>
          <a:p>
            <a:endParaRPr lang="en-US" dirty="0" smtClean="0"/>
          </a:p>
          <a:p>
            <a:endParaRPr lang="en-US" dirty="0" smtClean="0"/>
          </a:p>
          <a:p>
            <a:r>
              <a:rPr lang="en-US" dirty="0" smtClean="0"/>
              <a:t>Kick: </a:t>
            </a:r>
          </a:p>
          <a:p>
            <a:endParaRPr lang="en-US" dirty="0"/>
          </a:p>
          <a:p>
            <a:endParaRPr lang="en-US" dirty="0" smtClean="0"/>
          </a:p>
          <a:p>
            <a:r>
              <a:rPr lang="en-US" dirty="0" smtClean="0"/>
              <a:t>Strengths:      </a:t>
            </a:r>
            <a:r>
              <a:rPr lang="en-US" sz="2000" i="1" dirty="0" smtClean="0">
                <a:solidFill>
                  <a:srgbClr val="404040"/>
                </a:solidFill>
              </a:rPr>
              <a:t>BL</a:t>
            </a:r>
            <a:r>
              <a:rPr lang="en-US" sz="2000" i="1" baseline="-25000" dirty="0" smtClean="0">
                <a:solidFill>
                  <a:srgbClr val="404040"/>
                </a:solidFill>
              </a:rPr>
              <a:t>Max</a:t>
            </a:r>
            <a:r>
              <a:rPr lang="en-US" sz="2000" i="1" dirty="0" smtClean="0">
                <a:solidFill>
                  <a:srgbClr val="404040"/>
                </a:solidFill>
              </a:rPr>
              <a:t>=0.014Tm</a:t>
            </a:r>
          </a:p>
          <a:p>
            <a:endParaRPr lang="en-US" dirty="0" smtClean="0"/>
          </a:p>
          <a:p>
            <a:endParaRPr lang="en-US" dirty="0" smtClean="0"/>
          </a:p>
          <a:p>
            <a:r>
              <a:rPr lang="en-US" dirty="0" smtClean="0"/>
              <a:t>Ramps:   </a:t>
            </a:r>
            <a:r>
              <a:rPr lang="en-US" sz="1800" dirty="0" smtClean="0">
                <a:solidFill>
                  <a:srgbClr val="404040"/>
                </a:solidFill>
              </a:rPr>
              <a:t>Calculated to keep the orbit angle at ESS1 constant.  </a:t>
            </a:r>
            <a:endParaRPr lang="en-US" dirty="0" smtClean="0"/>
          </a:p>
        </p:txBody>
      </p:sp>
      <p:grpSp>
        <p:nvGrpSpPr>
          <p:cNvPr id="26" name="Group 25"/>
          <p:cNvGrpSpPr/>
          <p:nvPr/>
        </p:nvGrpSpPr>
        <p:grpSpPr>
          <a:xfrm>
            <a:off x="4943475" y="1010651"/>
            <a:ext cx="3658152" cy="2060124"/>
            <a:chOff x="4800600" y="1001126"/>
            <a:chExt cx="3658152" cy="2060124"/>
          </a:xfrm>
        </p:grpSpPr>
        <p:grpSp>
          <p:nvGrpSpPr>
            <p:cNvPr id="9" name="Group 8"/>
            <p:cNvGrpSpPr/>
            <p:nvPr/>
          </p:nvGrpSpPr>
          <p:grpSpPr>
            <a:xfrm>
              <a:off x="4800600" y="1001126"/>
              <a:ext cx="3658152" cy="2060124"/>
              <a:chOff x="2182801" y="1732504"/>
              <a:chExt cx="5443897" cy="3146768"/>
            </a:xfrm>
          </p:grpSpPr>
          <p:pic>
            <p:nvPicPr>
              <p:cNvPr id="10" name="Picture 9" descr="OptiM_7 - [Beam trajectory 2]"/>
              <p:cNvPicPr>
                <a:picLocks noChangeAspect="1"/>
              </p:cNvPicPr>
              <p:nvPr/>
            </p:nvPicPr>
            <p:blipFill rotWithShape="1">
              <a:blip r:embed="rId4">
                <a:extLst>
                  <a:ext uri="{28A0092B-C50C-407E-A947-70E740481C1C}">
                    <a14:useLocalDpi xmlns:a14="http://schemas.microsoft.com/office/drawing/2010/main" val="0"/>
                  </a:ext>
                </a:extLst>
              </a:blip>
              <a:srcRect l="833" t="11533" r="833" b="2985"/>
              <a:stretch/>
            </p:blipFill>
            <p:spPr>
              <a:xfrm>
                <a:off x="2197875" y="1752600"/>
                <a:ext cx="5420046" cy="2755957"/>
              </a:xfrm>
              <a:prstGeom prst="rect">
                <a:avLst/>
              </a:prstGeom>
            </p:spPr>
          </p:pic>
          <p:sp>
            <p:nvSpPr>
              <p:cNvPr id="11" name="Rectangle 10"/>
              <p:cNvSpPr/>
              <p:nvPr/>
            </p:nvSpPr>
            <p:spPr>
              <a:xfrm>
                <a:off x="2182801" y="1732504"/>
                <a:ext cx="5443897" cy="306705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774487" y="4487803"/>
                <a:ext cx="531029" cy="251910"/>
              </a:xfrm>
              <a:prstGeom prst="rect">
                <a:avLst/>
              </a:prstGeom>
              <a:noFill/>
            </p:spPr>
            <p:txBody>
              <a:bodyPr wrap="square" rtlCol="0">
                <a:spAutoFit/>
              </a:bodyPr>
              <a:lstStyle/>
              <a:p>
                <a:r>
                  <a:rPr lang="en-US" sz="500" b="1" dirty="0" smtClean="0">
                    <a:solidFill>
                      <a:srgbClr val="276AF1"/>
                    </a:solidFill>
                  </a:rPr>
                  <a:t>2Q10</a:t>
                </a:r>
                <a:endParaRPr lang="en-US" sz="900" b="1" dirty="0">
                  <a:solidFill>
                    <a:srgbClr val="276AF1"/>
                  </a:solidFill>
                </a:endParaRPr>
              </a:p>
            </p:txBody>
          </p:sp>
          <p:sp>
            <p:nvSpPr>
              <p:cNvPr id="13" name="TextBox 12"/>
              <p:cNvSpPr txBox="1"/>
              <p:nvPr/>
            </p:nvSpPr>
            <p:spPr>
              <a:xfrm rot="16200000">
                <a:off x="3651008" y="4443758"/>
                <a:ext cx="531029" cy="274812"/>
              </a:xfrm>
              <a:prstGeom prst="rect">
                <a:avLst/>
              </a:prstGeom>
              <a:noFill/>
            </p:spPr>
            <p:txBody>
              <a:bodyPr wrap="square" rtlCol="0">
                <a:spAutoFit/>
              </a:bodyPr>
              <a:lstStyle/>
              <a:p>
                <a:r>
                  <a:rPr lang="en-US" sz="600" b="1" dirty="0" smtClean="0">
                    <a:solidFill>
                      <a:srgbClr val="276AF1"/>
                    </a:solidFill>
                  </a:rPr>
                  <a:t>2Q7</a:t>
                </a:r>
                <a:endParaRPr lang="en-US" sz="600" b="1" dirty="0">
                  <a:solidFill>
                    <a:srgbClr val="276AF1"/>
                  </a:solidFill>
                </a:endParaRPr>
              </a:p>
            </p:txBody>
          </p:sp>
          <p:sp>
            <p:nvSpPr>
              <p:cNvPr id="14" name="TextBox 13"/>
              <p:cNvSpPr txBox="1"/>
              <p:nvPr/>
            </p:nvSpPr>
            <p:spPr>
              <a:xfrm rot="16200000">
                <a:off x="4209543" y="4439355"/>
                <a:ext cx="531029" cy="274812"/>
              </a:xfrm>
              <a:prstGeom prst="rect">
                <a:avLst/>
              </a:prstGeom>
              <a:noFill/>
            </p:spPr>
            <p:txBody>
              <a:bodyPr wrap="square" rtlCol="0">
                <a:spAutoFit/>
              </a:bodyPr>
              <a:lstStyle/>
              <a:p>
                <a:r>
                  <a:rPr lang="en-US" sz="600" b="1" dirty="0" smtClean="0">
                    <a:solidFill>
                      <a:srgbClr val="276AF1"/>
                    </a:solidFill>
                  </a:rPr>
                  <a:t>2Q5</a:t>
                </a:r>
                <a:endParaRPr lang="en-US" sz="600" b="1" dirty="0">
                  <a:solidFill>
                    <a:srgbClr val="276AF1"/>
                  </a:solidFill>
                </a:endParaRPr>
              </a:p>
            </p:txBody>
          </p:sp>
          <p:sp>
            <p:nvSpPr>
              <p:cNvPr id="15" name="TextBox 14"/>
              <p:cNvSpPr txBox="1"/>
              <p:nvPr/>
            </p:nvSpPr>
            <p:spPr>
              <a:xfrm rot="16200000">
                <a:off x="5321241" y="4455208"/>
                <a:ext cx="531029" cy="251910"/>
              </a:xfrm>
              <a:prstGeom prst="rect">
                <a:avLst/>
              </a:prstGeom>
              <a:noFill/>
            </p:spPr>
            <p:txBody>
              <a:bodyPr wrap="square" rtlCol="0">
                <a:spAutoFit/>
              </a:bodyPr>
              <a:lstStyle/>
              <a:p>
                <a:r>
                  <a:rPr lang="en-US" sz="500" b="1" dirty="0">
                    <a:solidFill>
                      <a:srgbClr val="276AF1"/>
                    </a:solidFill>
                  </a:rPr>
                  <a:t>3</a:t>
                </a:r>
                <a:r>
                  <a:rPr lang="en-US" sz="500" b="1" dirty="0" smtClean="0">
                    <a:solidFill>
                      <a:srgbClr val="276AF1"/>
                    </a:solidFill>
                  </a:rPr>
                  <a:t>Q0</a:t>
                </a:r>
                <a:endParaRPr lang="en-US" sz="500" b="1" dirty="0">
                  <a:solidFill>
                    <a:srgbClr val="276AF1"/>
                  </a:solidFill>
                </a:endParaRPr>
              </a:p>
            </p:txBody>
          </p:sp>
          <p:sp>
            <p:nvSpPr>
              <p:cNvPr id="16" name="TextBox 15"/>
              <p:cNvSpPr txBox="1"/>
              <p:nvPr/>
            </p:nvSpPr>
            <p:spPr>
              <a:xfrm rot="16200000">
                <a:off x="5901771" y="4454327"/>
                <a:ext cx="531029" cy="251910"/>
              </a:xfrm>
              <a:prstGeom prst="rect">
                <a:avLst/>
              </a:prstGeom>
              <a:noFill/>
            </p:spPr>
            <p:txBody>
              <a:bodyPr wrap="square" rtlCol="0">
                <a:spAutoFit/>
              </a:bodyPr>
              <a:lstStyle/>
              <a:p>
                <a:r>
                  <a:rPr lang="en-US" sz="500" b="1" dirty="0" smtClean="0">
                    <a:solidFill>
                      <a:srgbClr val="276AF1"/>
                    </a:solidFill>
                  </a:rPr>
                  <a:t>3Q3</a:t>
                </a:r>
                <a:endParaRPr lang="en-US" sz="900" b="1" dirty="0">
                  <a:solidFill>
                    <a:srgbClr val="276AF1"/>
                  </a:solidFill>
                </a:endParaRPr>
              </a:p>
            </p:txBody>
          </p:sp>
          <p:sp>
            <p:nvSpPr>
              <p:cNvPr id="17" name="TextBox 16"/>
              <p:cNvSpPr txBox="1"/>
              <p:nvPr/>
            </p:nvSpPr>
            <p:spPr>
              <a:xfrm rot="16200000">
                <a:off x="6451468" y="4449042"/>
                <a:ext cx="531029" cy="251910"/>
              </a:xfrm>
              <a:prstGeom prst="rect">
                <a:avLst/>
              </a:prstGeom>
              <a:noFill/>
            </p:spPr>
            <p:txBody>
              <a:bodyPr wrap="square" rtlCol="0">
                <a:spAutoFit/>
              </a:bodyPr>
              <a:lstStyle/>
              <a:p>
                <a:r>
                  <a:rPr lang="en-US" sz="500" b="1" dirty="0" smtClean="0">
                    <a:solidFill>
                      <a:srgbClr val="276AF1"/>
                    </a:solidFill>
                  </a:rPr>
                  <a:t>3Q5</a:t>
                </a:r>
                <a:endParaRPr lang="en-US" sz="500" b="1" dirty="0">
                  <a:solidFill>
                    <a:srgbClr val="276AF1"/>
                  </a:solidFill>
                </a:endParaRPr>
              </a:p>
            </p:txBody>
          </p:sp>
          <p:sp>
            <p:nvSpPr>
              <p:cNvPr id="18" name="TextBox 17"/>
              <p:cNvSpPr txBox="1"/>
              <p:nvPr/>
            </p:nvSpPr>
            <p:spPr>
              <a:xfrm rot="16200000">
                <a:off x="2926886" y="4481637"/>
                <a:ext cx="531030" cy="251910"/>
              </a:xfrm>
              <a:prstGeom prst="rect">
                <a:avLst/>
              </a:prstGeom>
              <a:noFill/>
            </p:spPr>
            <p:txBody>
              <a:bodyPr wrap="square" rtlCol="0">
                <a:spAutoFit/>
              </a:bodyPr>
              <a:lstStyle/>
              <a:p>
                <a:r>
                  <a:rPr lang="en-US" sz="500" b="1" dirty="0" smtClean="0">
                    <a:solidFill>
                      <a:schemeClr val="accent6">
                        <a:lumMod val="75000"/>
                      </a:schemeClr>
                    </a:solidFill>
                  </a:rPr>
                  <a:t>H210</a:t>
                </a:r>
                <a:endParaRPr lang="en-US" sz="500" b="1" dirty="0">
                  <a:solidFill>
                    <a:schemeClr val="accent6">
                      <a:lumMod val="75000"/>
                    </a:schemeClr>
                  </a:solidFill>
                </a:endParaRPr>
              </a:p>
            </p:txBody>
          </p:sp>
          <p:sp>
            <p:nvSpPr>
              <p:cNvPr id="19" name="TextBox 18"/>
              <p:cNvSpPr txBox="1"/>
              <p:nvPr/>
            </p:nvSpPr>
            <p:spPr>
              <a:xfrm rot="16200000">
                <a:off x="3861549" y="4475470"/>
                <a:ext cx="531029" cy="251910"/>
              </a:xfrm>
              <a:prstGeom prst="rect">
                <a:avLst/>
              </a:prstGeom>
              <a:noFill/>
            </p:spPr>
            <p:txBody>
              <a:bodyPr wrap="square" rtlCol="0">
                <a:spAutoFit/>
              </a:bodyPr>
              <a:lstStyle/>
              <a:p>
                <a:r>
                  <a:rPr lang="en-US" sz="500" b="1" dirty="0" smtClean="0">
                    <a:solidFill>
                      <a:schemeClr val="accent6">
                        <a:lumMod val="75000"/>
                      </a:schemeClr>
                    </a:solidFill>
                  </a:rPr>
                  <a:t>H206</a:t>
                </a:r>
                <a:endParaRPr lang="en-US" sz="500" b="1" dirty="0">
                  <a:solidFill>
                    <a:schemeClr val="accent6">
                      <a:lumMod val="75000"/>
                    </a:schemeClr>
                  </a:solidFill>
                </a:endParaRPr>
              </a:p>
            </p:txBody>
          </p:sp>
          <p:sp>
            <p:nvSpPr>
              <p:cNvPr id="20" name="TextBox 19"/>
              <p:cNvSpPr txBox="1"/>
              <p:nvPr/>
            </p:nvSpPr>
            <p:spPr>
              <a:xfrm rot="16200000">
                <a:off x="5488700" y="4484635"/>
                <a:ext cx="531029" cy="251910"/>
              </a:xfrm>
              <a:prstGeom prst="rect">
                <a:avLst/>
              </a:prstGeom>
              <a:noFill/>
            </p:spPr>
            <p:txBody>
              <a:bodyPr wrap="square" rtlCol="0">
                <a:spAutoFit/>
              </a:bodyPr>
              <a:lstStyle/>
              <a:p>
                <a:r>
                  <a:rPr lang="en-US" sz="500" b="1" dirty="0" smtClean="0">
                    <a:solidFill>
                      <a:schemeClr val="accent6">
                        <a:lumMod val="75000"/>
                      </a:schemeClr>
                    </a:solidFill>
                  </a:rPr>
                  <a:t>H301</a:t>
                </a:r>
                <a:endParaRPr lang="en-US" sz="500" b="1" dirty="0">
                  <a:solidFill>
                    <a:schemeClr val="accent6">
                      <a:lumMod val="75000"/>
                    </a:schemeClr>
                  </a:solidFill>
                </a:endParaRPr>
              </a:p>
            </p:txBody>
          </p:sp>
          <p:sp>
            <p:nvSpPr>
              <p:cNvPr id="21" name="TextBox 20"/>
              <p:cNvSpPr txBox="1"/>
              <p:nvPr/>
            </p:nvSpPr>
            <p:spPr>
              <a:xfrm rot="16200000">
                <a:off x="6551892" y="4475470"/>
                <a:ext cx="531029" cy="251910"/>
              </a:xfrm>
              <a:prstGeom prst="rect">
                <a:avLst/>
              </a:prstGeom>
              <a:noFill/>
            </p:spPr>
            <p:txBody>
              <a:bodyPr wrap="square" rtlCol="0">
                <a:spAutoFit/>
              </a:bodyPr>
              <a:lstStyle/>
              <a:p>
                <a:r>
                  <a:rPr lang="en-US" sz="500" b="1" dirty="0" smtClean="0">
                    <a:solidFill>
                      <a:schemeClr val="accent6">
                        <a:lumMod val="75000"/>
                      </a:schemeClr>
                    </a:solidFill>
                  </a:rPr>
                  <a:t>H305</a:t>
                </a:r>
                <a:endParaRPr lang="en-US" sz="500" b="1" dirty="0">
                  <a:solidFill>
                    <a:schemeClr val="accent6">
                      <a:lumMod val="75000"/>
                    </a:schemeClr>
                  </a:solidFill>
                </a:endParaRPr>
              </a:p>
            </p:txBody>
          </p:sp>
        </p:grpSp>
        <p:cxnSp>
          <p:nvCxnSpPr>
            <p:cNvPr id="3" name="Straight Arrow Connector 2"/>
            <p:cNvCxnSpPr/>
            <p:nvPr/>
          </p:nvCxnSpPr>
          <p:spPr>
            <a:xfrm flipH="1" flipV="1">
              <a:off x="5204255" y="1041283"/>
              <a:ext cx="9939" cy="864214"/>
            </a:xfrm>
            <a:prstGeom prst="straightConnector1">
              <a:avLst/>
            </a:prstGeom>
            <a:ln w="6350">
              <a:solidFill>
                <a:srgbClr val="40404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rot="16200000">
              <a:off x="4851425" y="1328036"/>
              <a:ext cx="452368" cy="276999"/>
            </a:xfrm>
            <a:prstGeom prst="rect">
              <a:avLst/>
            </a:prstGeom>
            <a:noFill/>
          </p:spPr>
          <p:txBody>
            <a:bodyPr wrap="none" rtlCol="0">
              <a:spAutoFit/>
            </a:bodyPr>
            <a:lstStyle/>
            <a:p>
              <a:r>
                <a:rPr lang="en-US" sz="1200" dirty="0" smtClean="0"/>
                <a:t>1cm</a:t>
              </a:r>
              <a:endParaRPr lang="en-US" sz="1200" dirty="0"/>
            </a:p>
          </p:txBody>
        </p:sp>
        <p:sp>
          <p:nvSpPr>
            <p:cNvPr id="5" name="TextBox 4"/>
            <p:cNvSpPr txBox="1"/>
            <p:nvPr/>
          </p:nvSpPr>
          <p:spPr>
            <a:xfrm>
              <a:off x="6806269" y="1144361"/>
              <a:ext cx="720069" cy="338554"/>
            </a:xfrm>
            <a:prstGeom prst="rect">
              <a:avLst/>
            </a:prstGeom>
            <a:noFill/>
          </p:spPr>
          <p:txBody>
            <a:bodyPr wrap="none" rtlCol="0">
              <a:spAutoFit/>
            </a:bodyPr>
            <a:lstStyle/>
            <a:p>
              <a:r>
                <a:rPr lang="en-US" sz="1600" dirty="0" smtClean="0"/>
                <a:t>0.4mR</a:t>
              </a:r>
              <a:endParaRPr lang="en-US" sz="1600" dirty="0"/>
            </a:p>
          </p:txBody>
        </p:sp>
        <p:cxnSp>
          <p:nvCxnSpPr>
            <p:cNvPr id="23" name="Straight Arrow Connector 22"/>
            <p:cNvCxnSpPr/>
            <p:nvPr/>
          </p:nvCxnSpPr>
          <p:spPr>
            <a:xfrm flipH="1">
              <a:off x="6806271" y="1466535"/>
              <a:ext cx="197056" cy="3717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pic>
        <p:nvPicPr>
          <p:cNvPr id="31"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7609" y="3476550"/>
            <a:ext cx="3511955" cy="203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2" name="Object 31"/>
          <p:cNvGraphicFramePr>
            <a:graphicFrameLocks noChangeAspect="1"/>
          </p:cNvGraphicFramePr>
          <p:nvPr>
            <p:extLst>
              <p:ext uri="{D42A27DB-BD31-4B8C-83A1-F6EECF244321}">
                <p14:modId xmlns:p14="http://schemas.microsoft.com/office/powerpoint/2010/main" val="2629698267"/>
              </p:ext>
            </p:extLst>
          </p:nvPr>
        </p:nvGraphicFramePr>
        <p:xfrm>
          <a:off x="1756231" y="2575052"/>
          <a:ext cx="2076622" cy="698500"/>
        </p:xfrm>
        <a:graphic>
          <a:graphicData uri="http://schemas.openxmlformats.org/presentationml/2006/ole">
            <mc:AlternateContent xmlns:mc="http://schemas.openxmlformats.org/markup-compatibility/2006">
              <mc:Choice xmlns:v="urn:schemas-microsoft-com:vml" Requires="v">
                <p:oleObj spid="_x0000_s7223" name="Equation" r:id="rId6" imgW="1396800" imgH="469800" progId="Equation.3">
                  <p:embed/>
                </p:oleObj>
              </mc:Choice>
              <mc:Fallback>
                <p:oleObj name="Equation" r:id="rId6" imgW="1396800" imgH="469800" progId="Equation.3">
                  <p:embed/>
                  <p:pic>
                    <p:nvPicPr>
                      <p:cNvPr id="0" name=""/>
                      <p:cNvPicPr/>
                      <p:nvPr/>
                    </p:nvPicPr>
                    <p:blipFill>
                      <a:blip r:embed="rId7"/>
                      <a:stretch>
                        <a:fillRect/>
                      </a:stretch>
                    </p:blipFill>
                    <p:spPr>
                      <a:xfrm>
                        <a:off x="1756231" y="2575052"/>
                        <a:ext cx="2076622" cy="698500"/>
                      </a:xfrm>
                      <a:prstGeom prst="rect">
                        <a:avLst/>
                      </a:prstGeom>
                    </p:spPr>
                  </p:pic>
                </p:oleObj>
              </mc:Fallback>
            </mc:AlternateContent>
          </a:graphicData>
        </a:graphic>
      </p:graphicFrame>
    </p:spTree>
    <p:extLst>
      <p:ext uri="{BB962C8B-B14F-4D97-AF65-F5344CB8AC3E}">
        <p14:creationId xmlns:p14="http://schemas.microsoft.com/office/powerpoint/2010/main" val="2044255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970780" y="103188"/>
            <a:ext cx="4922627"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a:solidFill>
                  <a:schemeClr val="tx1"/>
                </a:solidFill>
              </a:rPr>
              <a:t>Magnets:  DEX bump</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23</a:t>
            </a:fld>
            <a:endParaRPr lang="en-US" altLang="en-US" sz="1200">
              <a:solidFill>
                <a:srgbClr val="004C97"/>
              </a:solidFill>
              <a:latin typeface="Helvetica" panose="020B0604020202020204" pitchFamily="34" charset="0"/>
            </a:endParaRPr>
          </a:p>
        </p:txBody>
      </p:sp>
      <p:sp>
        <p:nvSpPr>
          <p:cNvPr id="6" name="TextBox 5"/>
          <p:cNvSpPr txBox="1"/>
          <p:nvPr/>
        </p:nvSpPr>
        <p:spPr>
          <a:xfrm>
            <a:off x="371990" y="1249918"/>
            <a:ext cx="4695310" cy="4985980"/>
          </a:xfrm>
          <a:prstGeom prst="rect">
            <a:avLst/>
          </a:prstGeom>
          <a:noFill/>
        </p:spPr>
        <p:txBody>
          <a:bodyPr wrap="square" rtlCol="0">
            <a:spAutoFit/>
          </a:bodyPr>
          <a:lstStyle/>
          <a:p>
            <a:r>
              <a:rPr lang="en-US" dirty="0" smtClean="0"/>
              <a:t>Magnet choice:  </a:t>
            </a:r>
            <a:r>
              <a:rPr lang="en-US" sz="1800" dirty="0" err="1" smtClean="0">
                <a:solidFill>
                  <a:srgbClr val="404040"/>
                </a:solidFill>
              </a:rPr>
              <a:t>Debuncher</a:t>
            </a:r>
            <a:r>
              <a:rPr lang="en-US" sz="1800" dirty="0" smtClean="0">
                <a:solidFill>
                  <a:srgbClr val="404040"/>
                </a:solidFill>
              </a:rPr>
              <a:t> style </a:t>
            </a:r>
            <a:r>
              <a:rPr lang="en-US" sz="1800" dirty="0">
                <a:solidFill>
                  <a:srgbClr val="404040"/>
                </a:solidFill>
              </a:rPr>
              <a:t>NDB. Air cooling is sufficient</a:t>
            </a:r>
            <a:r>
              <a:rPr lang="en-US" sz="1800" dirty="0" smtClean="0">
                <a:solidFill>
                  <a:srgbClr val="404040"/>
                </a:solidFill>
              </a:rPr>
              <a:t>. </a:t>
            </a:r>
            <a:endParaRPr lang="en-US" dirty="0" smtClean="0">
              <a:solidFill>
                <a:srgbClr val="404040"/>
              </a:solidFill>
            </a:endParaRPr>
          </a:p>
          <a:p>
            <a:endParaRPr lang="en-US" dirty="0"/>
          </a:p>
          <a:p>
            <a:endParaRPr lang="en-US" dirty="0" smtClean="0"/>
          </a:p>
          <a:p>
            <a:r>
              <a:rPr lang="en-US" dirty="0" smtClean="0"/>
              <a:t>Power supplies:  </a:t>
            </a:r>
            <a:r>
              <a:rPr lang="en-US" sz="1800" dirty="0" smtClean="0">
                <a:solidFill>
                  <a:srgbClr val="404040"/>
                </a:solidFill>
              </a:rPr>
              <a:t>Only 7A , but needs lots of voltage to drive the fast ramp.  Splitting 2 coils in parallel, augmenting the PS with the 350V regulation.</a:t>
            </a:r>
          </a:p>
          <a:p>
            <a:endParaRPr lang="en-US" sz="1800" dirty="0" smtClean="0"/>
          </a:p>
          <a:p>
            <a:endParaRPr lang="en-US" sz="1800" dirty="0"/>
          </a:p>
          <a:p>
            <a:r>
              <a:rPr lang="en-US" dirty="0"/>
              <a:t>Magnet </a:t>
            </a:r>
            <a:r>
              <a:rPr lang="en-US" dirty="0" smtClean="0"/>
              <a:t>testing</a:t>
            </a:r>
            <a:r>
              <a:rPr lang="en-US" sz="1800" dirty="0" smtClean="0"/>
              <a:t>:  </a:t>
            </a:r>
            <a:r>
              <a:rPr lang="en-US" sz="1800" dirty="0" smtClean="0">
                <a:solidFill>
                  <a:srgbClr val="404040"/>
                </a:solidFill>
              </a:rPr>
              <a:t>FEA analysis show that magnet should perform well in the AC mode. However in the case of distorted lamination issues may appear, therefore testing was recommended.  Tests are in progress now.</a:t>
            </a:r>
            <a:endParaRPr lang="en-US" sz="1800" dirty="0">
              <a:solidFill>
                <a:srgbClr val="404040"/>
              </a:solidFill>
            </a:endParaRPr>
          </a:p>
          <a:p>
            <a:endParaRPr lang="en-US" sz="1800"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221" y="1055310"/>
            <a:ext cx="2818372"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300663" y="4005619"/>
            <a:ext cx="3055645" cy="1692771"/>
          </a:xfrm>
          <a:prstGeom prst="rect">
            <a:avLst/>
          </a:prstGeom>
          <a:noFill/>
        </p:spPr>
        <p:txBody>
          <a:bodyPr wrap="none" rtlCol="0">
            <a:spAutoFit/>
          </a:bodyPr>
          <a:lstStyle/>
          <a:p>
            <a:r>
              <a:rPr lang="en-US" dirty="0" smtClean="0">
                <a:solidFill>
                  <a:srgbClr val="C00000"/>
                </a:solidFill>
              </a:rPr>
              <a:t>Magnet and PS Specs:</a:t>
            </a:r>
          </a:p>
          <a:p>
            <a:pPr marL="342900" indent="-342900">
              <a:buFont typeface="Arial" panose="020B0604020202020204" pitchFamily="34" charset="0"/>
              <a:buChar char="•"/>
            </a:pPr>
            <a:endParaRPr lang="en-US" sz="2000" dirty="0" smtClean="0">
              <a:solidFill>
                <a:srgbClr val="C00000"/>
              </a:solidFill>
            </a:endParaRPr>
          </a:p>
          <a:p>
            <a:pPr marL="342900" indent="-342900">
              <a:buFont typeface="Arial" panose="020B0604020202020204" pitchFamily="34" charset="0"/>
              <a:buChar char="•"/>
            </a:pPr>
            <a:r>
              <a:rPr lang="en-US" sz="2000" dirty="0" smtClean="0">
                <a:solidFill>
                  <a:srgbClr val="C00000"/>
                </a:solidFill>
              </a:rPr>
              <a:t>Field distortions	&lt; 1%</a:t>
            </a:r>
          </a:p>
          <a:p>
            <a:pPr marL="342900" indent="-342900">
              <a:buFont typeface="Arial" panose="020B0604020202020204" pitchFamily="34" charset="0"/>
              <a:buChar char="•"/>
            </a:pPr>
            <a:r>
              <a:rPr lang="en-US" sz="2000" dirty="0" smtClean="0">
                <a:solidFill>
                  <a:srgbClr val="C00000"/>
                </a:solidFill>
              </a:rPr>
              <a:t>Stability			&lt; 1%</a:t>
            </a:r>
          </a:p>
          <a:p>
            <a:pPr marL="342900" indent="-342900">
              <a:buFont typeface="Arial" panose="020B0604020202020204" pitchFamily="34" charset="0"/>
              <a:buChar char="•"/>
            </a:pPr>
            <a:r>
              <a:rPr lang="en-US" sz="2000" dirty="0" smtClean="0">
                <a:solidFill>
                  <a:srgbClr val="C00000"/>
                </a:solidFill>
              </a:rPr>
              <a:t>Ripple			&lt; 1%</a:t>
            </a:r>
            <a:endParaRPr lang="en-US" sz="2000" dirty="0">
              <a:solidFill>
                <a:srgbClr val="C00000"/>
              </a:solidFill>
            </a:endParaRPr>
          </a:p>
        </p:txBody>
      </p:sp>
    </p:spTree>
    <p:extLst>
      <p:ext uri="{BB962C8B-B14F-4D97-AF65-F5344CB8AC3E}">
        <p14:creationId xmlns:p14="http://schemas.microsoft.com/office/powerpoint/2010/main" val="1253005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207" y="28082"/>
            <a:ext cx="5604393" cy="521468"/>
          </a:xfrm>
        </p:spPr>
        <p:txBody>
          <a:bodyPr/>
          <a:lstStyle/>
          <a:p>
            <a:r>
              <a:rPr lang="en-US" dirty="0" smtClean="0"/>
              <a:t>Transverse RF Knock-Out (RFKO)</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24</a:t>
            </a:fld>
            <a:endParaRPr lang="en-US" altLang="en-US"/>
          </a:p>
        </p:txBody>
      </p:sp>
      <p:sp>
        <p:nvSpPr>
          <p:cNvPr id="6" name="Title 1"/>
          <p:cNvSpPr txBox="1">
            <a:spLocks/>
          </p:cNvSpPr>
          <p:nvPr/>
        </p:nvSpPr>
        <p:spPr>
          <a:xfrm>
            <a:off x="1264720" y="1695450"/>
            <a:ext cx="6261618" cy="1121050"/>
          </a:xfrm>
          <a:prstGeom prst="rect">
            <a:avLst/>
          </a:prstGeom>
        </p:spPr>
        <p:txBody>
          <a:bodyPr lIns="0" tIns="0" rIns="0" bIns="0" anchor="b" anchorCtr="0"/>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3600" smtClean="0"/>
              <a:t>Transverse RF Knock-Out (RFKO)</a:t>
            </a:r>
            <a:endParaRPr lang="en-US" sz="3600" dirty="0"/>
          </a:p>
        </p:txBody>
      </p:sp>
      <p:sp>
        <p:nvSpPr>
          <p:cNvPr id="7" name="TextBox 6"/>
          <p:cNvSpPr txBox="1"/>
          <p:nvPr/>
        </p:nvSpPr>
        <p:spPr>
          <a:xfrm>
            <a:off x="1264720" y="3733800"/>
            <a:ext cx="3562385" cy="1200329"/>
          </a:xfrm>
          <a:prstGeom prst="rect">
            <a:avLst/>
          </a:prstGeom>
          <a:noFill/>
        </p:spPr>
        <p:txBody>
          <a:bodyPr wrap="none" rtlCol="0">
            <a:spAutoFit/>
          </a:bodyPr>
          <a:lstStyle/>
          <a:p>
            <a:pPr marL="457200" indent="-457200">
              <a:buFont typeface="+mj-lt"/>
              <a:buAutoNum type="arabicPeriod"/>
            </a:pPr>
            <a:r>
              <a:rPr lang="en-US" dirty="0" smtClean="0"/>
              <a:t>Overview</a:t>
            </a:r>
          </a:p>
          <a:p>
            <a:pPr marL="457200" indent="-457200">
              <a:buFont typeface="+mj-lt"/>
              <a:buAutoNum type="arabicPeriod"/>
            </a:pPr>
            <a:r>
              <a:rPr lang="en-US" dirty="0" smtClean="0"/>
              <a:t>Theory and simulations</a:t>
            </a:r>
          </a:p>
          <a:p>
            <a:pPr marL="457200" indent="-457200">
              <a:buFont typeface="+mj-lt"/>
              <a:buAutoNum type="arabicPeriod"/>
            </a:pPr>
            <a:r>
              <a:rPr lang="en-US" dirty="0" smtClean="0"/>
              <a:t>Measurements</a:t>
            </a:r>
            <a:endParaRPr lang="en-US" dirty="0"/>
          </a:p>
        </p:txBody>
      </p:sp>
    </p:spTree>
    <p:extLst>
      <p:ext uri="{BB962C8B-B14F-4D97-AF65-F5344CB8AC3E}">
        <p14:creationId xmlns:p14="http://schemas.microsoft.com/office/powerpoint/2010/main" val="387202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970780" y="103188"/>
            <a:ext cx="4922627"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a:solidFill>
                  <a:schemeClr val="tx1"/>
                </a:solidFill>
              </a:rPr>
              <a:t>RF </a:t>
            </a:r>
            <a:r>
              <a:rPr lang="en-US" dirty="0" smtClean="0">
                <a:solidFill>
                  <a:schemeClr val="tx1"/>
                </a:solidFill>
              </a:rPr>
              <a:t>Knock-Out – Overview</a:t>
            </a:r>
            <a:endParaRPr lang="en-US" dirty="0">
              <a:solidFill>
                <a:schemeClr val="tx1"/>
              </a:solidFill>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25</a:t>
            </a:fld>
            <a:endParaRPr lang="en-US" altLang="en-US" sz="1200">
              <a:solidFill>
                <a:srgbClr val="004C97"/>
              </a:solidFill>
              <a:latin typeface="Helvetica" panose="020B0604020202020204" pitchFamily="34" charset="0"/>
            </a:endParaRPr>
          </a:p>
        </p:txBody>
      </p:sp>
      <p:sp>
        <p:nvSpPr>
          <p:cNvPr id="6" name="Title 1"/>
          <p:cNvSpPr txBox="1">
            <a:spLocks/>
          </p:cNvSpPr>
          <p:nvPr/>
        </p:nvSpPr>
        <p:spPr>
          <a:xfrm>
            <a:off x="228600" y="103664"/>
            <a:ext cx="8686800" cy="64173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rgbClr val="FF0000"/>
              </a:solidFill>
            </a:endParaRPr>
          </a:p>
        </p:txBody>
      </p:sp>
      <p:sp>
        <p:nvSpPr>
          <p:cNvPr id="7" name="TextBox 6"/>
          <p:cNvSpPr txBox="1"/>
          <p:nvPr/>
        </p:nvSpPr>
        <p:spPr>
          <a:xfrm>
            <a:off x="228600" y="1050913"/>
            <a:ext cx="5343525" cy="5016758"/>
          </a:xfrm>
          <a:prstGeom prst="rect">
            <a:avLst/>
          </a:prstGeom>
          <a:noFill/>
        </p:spPr>
        <p:txBody>
          <a:bodyPr wrap="square" rtlCol="0">
            <a:spAutoFit/>
          </a:bodyPr>
          <a:lstStyle/>
          <a:p>
            <a:pPr marL="342900" indent="-342900">
              <a:buFont typeface="Wingdings" panose="05000000000000000000" pitchFamily="2" charset="2"/>
              <a:buChar char="§"/>
            </a:pPr>
            <a:r>
              <a:rPr lang="en-US" sz="2000" dirty="0" smtClean="0"/>
              <a:t>Transverse RFKO- fast </a:t>
            </a:r>
            <a:r>
              <a:rPr lang="en-US" sz="2000" dirty="0" err="1" smtClean="0"/>
              <a:t>betatron</a:t>
            </a:r>
            <a:r>
              <a:rPr lang="en-US" sz="2000" dirty="0" smtClean="0"/>
              <a:t> beam heating </a:t>
            </a:r>
          </a:p>
          <a:p>
            <a:pPr marL="342900" indent="-342900">
              <a:buFont typeface="Wingdings" panose="05000000000000000000" pitchFamily="2" charset="2"/>
              <a:buChar char="§"/>
            </a:pPr>
            <a:r>
              <a:rPr lang="en-US" sz="2000" dirty="0" smtClean="0"/>
              <a:t>We will use transverse RFKO for the regulation of fast spill rate ripples.</a:t>
            </a:r>
          </a:p>
          <a:p>
            <a:pPr marL="342900" indent="-342900">
              <a:buFont typeface="Wingdings" panose="05000000000000000000" pitchFamily="2" charset="2"/>
              <a:buChar char="§"/>
            </a:pPr>
            <a:r>
              <a:rPr lang="en-US" sz="2000" dirty="0" smtClean="0"/>
              <a:t>Simulations show that 1uR kick at max power is sufficient for fast spill regulation.  (!?)</a:t>
            </a:r>
          </a:p>
          <a:p>
            <a:pPr marL="342900" indent="-342900">
              <a:buFont typeface="Wingdings" panose="05000000000000000000" pitchFamily="2" charset="2"/>
              <a:buChar char="§"/>
            </a:pPr>
            <a:r>
              <a:rPr lang="en-US" sz="2000" dirty="0" smtClean="0"/>
              <a:t>Calculations of the emittance growth rate (EGR) are consistent with simulations and beam measurements.</a:t>
            </a:r>
          </a:p>
          <a:p>
            <a:pPr marL="342900" indent="-342900">
              <a:buFont typeface="Wingdings" panose="05000000000000000000" pitchFamily="2" charset="2"/>
              <a:buChar char="§"/>
            </a:pPr>
            <a:r>
              <a:rPr lang="en-US" sz="2000" dirty="0"/>
              <a:t>T</a:t>
            </a:r>
            <a:r>
              <a:rPr lang="en-US" sz="2000" dirty="0" smtClean="0"/>
              <a:t>he kicker waveform has to be FM-modulated with the BW covering the beam tune spread.</a:t>
            </a:r>
          </a:p>
          <a:p>
            <a:pPr marL="342900" indent="-342900">
              <a:buFont typeface="Wingdings" panose="05000000000000000000" pitchFamily="2" charset="2"/>
              <a:buChar char="§"/>
            </a:pPr>
            <a:r>
              <a:rPr lang="en-US" sz="2000" dirty="0" smtClean="0"/>
              <a:t>Spill regulation is made through regulating the RFKO power.</a:t>
            </a:r>
          </a:p>
          <a:p>
            <a:pPr marL="342900" indent="-342900">
              <a:buFont typeface="Wingdings" panose="05000000000000000000" pitchFamily="2" charset="2"/>
              <a:buChar char="§"/>
            </a:pPr>
            <a:endParaRPr lang="en-US" sz="2000" dirty="0" smtClean="0"/>
          </a:p>
          <a:p>
            <a:pPr marL="342900" indent="-342900">
              <a:buFont typeface="Wingdings" panose="05000000000000000000" pitchFamily="2" charset="2"/>
              <a:buChar char="§"/>
            </a:pPr>
            <a:r>
              <a:rPr lang="en-US" sz="2000" dirty="0" smtClean="0"/>
              <a:t>We will use the old </a:t>
            </a:r>
            <a:r>
              <a:rPr lang="en-US" sz="2000" dirty="0" err="1" smtClean="0"/>
              <a:t>Tevatron</a:t>
            </a:r>
            <a:r>
              <a:rPr lang="en-US" sz="2000" dirty="0" smtClean="0"/>
              <a:t> damper kicker. It’s already installed and tested with beam.</a:t>
            </a:r>
          </a:p>
          <a:p>
            <a:pPr marL="342900" indent="-342900">
              <a:buFont typeface="Wingdings" panose="05000000000000000000" pitchFamily="2" charset="2"/>
              <a:buChar char="§"/>
            </a:pPr>
            <a:endParaRPr lang="en-US" sz="2000" dirty="0" smtClean="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7825" y="3183838"/>
            <a:ext cx="3553900" cy="2665425"/>
          </a:xfrm>
          <a:prstGeom prst="rect">
            <a:avLst/>
          </a:prstGeom>
        </p:spPr>
      </p:pic>
      <p:grpSp>
        <p:nvGrpSpPr>
          <p:cNvPr id="9" name="Group 8"/>
          <p:cNvGrpSpPr/>
          <p:nvPr/>
        </p:nvGrpSpPr>
        <p:grpSpPr>
          <a:xfrm>
            <a:off x="6228264" y="1111071"/>
            <a:ext cx="2145714" cy="1803352"/>
            <a:chOff x="6228264" y="1111071"/>
            <a:chExt cx="2145714" cy="1803352"/>
          </a:xfrm>
        </p:grpSpPr>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264" y="1123473"/>
              <a:ext cx="2095792" cy="1790950"/>
            </a:xfrm>
            <a:prstGeom prst="rect">
              <a:avLst/>
            </a:prstGeom>
          </p:spPr>
        </p:pic>
        <p:sp>
          <p:nvSpPr>
            <p:cNvPr id="8" name="Rectangle 7"/>
            <p:cNvSpPr/>
            <p:nvPr/>
          </p:nvSpPr>
          <p:spPr>
            <a:xfrm>
              <a:off x="7602161" y="1111071"/>
              <a:ext cx="771817" cy="7459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5825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970780" y="103188"/>
            <a:ext cx="6325495"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a:solidFill>
                  <a:schemeClr val="tx1"/>
                </a:solidFill>
              </a:rPr>
              <a:t>RF </a:t>
            </a:r>
            <a:r>
              <a:rPr lang="en-US" dirty="0" smtClean="0">
                <a:solidFill>
                  <a:schemeClr val="tx1"/>
                </a:solidFill>
              </a:rPr>
              <a:t>Knock-Out – Theory and simulations</a:t>
            </a:r>
            <a:endParaRPr lang="en-US" dirty="0">
              <a:solidFill>
                <a:schemeClr val="tx1"/>
              </a:solidFill>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26</a:t>
            </a:fld>
            <a:endParaRPr lang="en-US" altLang="en-US" sz="1200">
              <a:solidFill>
                <a:srgbClr val="004C97"/>
              </a:solidFill>
              <a:latin typeface="Helvetica" panose="020B0604020202020204" pitchFamily="34" charset="0"/>
            </a:endParaRPr>
          </a:p>
        </p:txBody>
      </p:sp>
      <p:sp>
        <p:nvSpPr>
          <p:cNvPr id="6" name="Title 1"/>
          <p:cNvSpPr txBox="1">
            <a:spLocks/>
          </p:cNvSpPr>
          <p:nvPr/>
        </p:nvSpPr>
        <p:spPr>
          <a:xfrm>
            <a:off x="228600" y="103664"/>
            <a:ext cx="8686800" cy="64173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rgbClr val="FF0000"/>
              </a:solidFill>
            </a:endParaRPr>
          </a:p>
        </p:txBody>
      </p:sp>
      <p:sp>
        <p:nvSpPr>
          <p:cNvPr id="7" name="TextBox 6"/>
          <p:cNvSpPr txBox="1"/>
          <p:nvPr/>
        </p:nvSpPr>
        <p:spPr>
          <a:xfrm>
            <a:off x="437067" y="1365564"/>
            <a:ext cx="6564313" cy="1631216"/>
          </a:xfrm>
          <a:prstGeom prst="rect">
            <a:avLst/>
          </a:prstGeom>
          <a:noFill/>
        </p:spPr>
        <p:txBody>
          <a:bodyPr wrap="square" rtlCol="0">
            <a:spAutoFit/>
          </a:bodyPr>
          <a:lstStyle/>
          <a:p>
            <a:pPr marL="342900" indent="-342900">
              <a:buFont typeface="Wingdings" panose="05000000000000000000" pitchFamily="2" charset="2"/>
              <a:buChar char="§"/>
            </a:pPr>
            <a:r>
              <a:rPr lang="en-US" sz="2000" dirty="0" smtClean="0"/>
              <a:t>Two types of modulation were studied in tracking simulations: linear chirp and random “colored” noise. Performance is very similar.</a:t>
            </a:r>
          </a:p>
          <a:p>
            <a:pPr marL="342900" indent="-342900">
              <a:buFont typeface="Wingdings" panose="05000000000000000000" pitchFamily="2" charset="2"/>
              <a:buChar char="§"/>
            </a:pPr>
            <a:r>
              <a:rPr lang="en-US" sz="2000" dirty="0" smtClean="0"/>
              <a:t>Emittance growth rate (EGR) is the most essential characteristic of the RFKO heating.</a:t>
            </a:r>
          </a:p>
        </p:txBody>
      </p:sp>
      <p:graphicFrame>
        <p:nvGraphicFramePr>
          <p:cNvPr id="10" name="Object 9"/>
          <p:cNvGraphicFramePr>
            <a:graphicFrameLocks noChangeAspect="1"/>
          </p:cNvGraphicFramePr>
          <p:nvPr>
            <p:extLst>
              <p:ext uri="{D42A27DB-BD31-4B8C-83A1-F6EECF244321}">
                <p14:modId xmlns:p14="http://schemas.microsoft.com/office/powerpoint/2010/main" val="362701903"/>
              </p:ext>
            </p:extLst>
          </p:nvPr>
        </p:nvGraphicFramePr>
        <p:xfrm>
          <a:off x="1459020" y="3221074"/>
          <a:ext cx="2801938" cy="704850"/>
        </p:xfrm>
        <a:graphic>
          <a:graphicData uri="http://schemas.openxmlformats.org/presentationml/2006/ole">
            <mc:AlternateContent xmlns:mc="http://schemas.openxmlformats.org/markup-compatibility/2006">
              <mc:Choice xmlns:v="urn:schemas-microsoft-com:vml" Requires="v">
                <p:oleObj spid="_x0000_s9269" name="Equation" r:id="rId4" imgW="1815840" imgH="457200" progId="Equation.3">
                  <p:embed/>
                </p:oleObj>
              </mc:Choice>
              <mc:Fallback>
                <p:oleObj name="Equation" r:id="rId4" imgW="1815840" imgH="457200" progId="Equation.3">
                  <p:embed/>
                  <p:pic>
                    <p:nvPicPr>
                      <p:cNvPr id="0" name=""/>
                      <p:cNvPicPr>
                        <a:picLocks noChangeAspect="1" noChangeArrowheads="1"/>
                      </p:cNvPicPr>
                      <p:nvPr/>
                    </p:nvPicPr>
                    <p:blipFill>
                      <a:blip r:embed="rId5"/>
                      <a:srcRect/>
                      <a:stretch>
                        <a:fillRect/>
                      </a:stretch>
                    </p:blipFill>
                    <p:spPr bwMode="auto">
                      <a:xfrm>
                        <a:off x="1459020" y="3221074"/>
                        <a:ext cx="2801938" cy="704850"/>
                      </a:xfrm>
                      <a:prstGeom prst="rect">
                        <a:avLst/>
                      </a:prstGeom>
                      <a:noFill/>
                      <a:ln>
                        <a:noFill/>
                      </a:ln>
                    </p:spPr>
                  </p:pic>
                </p:oleObj>
              </mc:Fallback>
            </mc:AlternateContent>
          </a:graphicData>
        </a:graphic>
      </p:graphicFrame>
      <p:pic>
        <p:nvPicPr>
          <p:cNvPr id="11" name="Picture 10" descr="freqChirpScanChrom2.png"/>
          <p:cNvPicPr>
            <a:picLocks noChangeAspect="1"/>
          </p:cNvPicPr>
          <p:nvPr/>
        </p:nvPicPr>
        <p:blipFill>
          <a:blip r:embed="rId6"/>
          <a:stretch>
            <a:fillRect/>
          </a:stretch>
        </p:blipFill>
        <p:spPr>
          <a:xfrm>
            <a:off x="5238750" y="3573499"/>
            <a:ext cx="3525260" cy="2643945"/>
          </a:xfrm>
          <a:prstGeom prst="rect">
            <a:avLst/>
          </a:prstGeom>
        </p:spPr>
      </p:pic>
      <p:sp>
        <p:nvSpPr>
          <p:cNvPr id="2" name="TextBox 1"/>
          <p:cNvSpPr txBox="1"/>
          <p:nvPr/>
        </p:nvSpPr>
        <p:spPr>
          <a:xfrm>
            <a:off x="5238750" y="3348038"/>
            <a:ext cx="3583930" cy="307777"/>
          </a:xfrm>
          <a:prstGeom prst="rect">
            <a:avLst/>
          </a:prstGeom>
          <a:noFill/>
        </p:spPr>
        <p:txBody>
          <a:bodyPr wrap="none" rtlCol="0">
            <a:spAutoFit/>
          </a:bodyPr>
          <a:lstStyle/>
          <a:p>
            <a:r>
              <a:rPr lang="en-US" sz="1400" b="1" dirty="0" smtClean="0"/>
              <a:t>Beam tune spread and EGR in narrow </a:t>
            </a:r>
            <a:r>
              <a:rPr lang="en-US" sz="1400" b="1" dirty="0" smtClean="0">
                <a:latin typeface="Symbol" panose="05050102010706020507" pitchFamily="18" charset="2"/>
              </a:rPr>
              <a:t>D</a:t>
            </a:r>
            <a:r>
              <a:rPr lang="en-US" sz="1400" b="1" dirty="0" smtClean="0"/>
              <a:t>Q bins</a:t>
            </a:r>
            <a:endParaRPr lang="en-US" sz="1400" b="1" dirty="0"/>
          </a:p>
        </p:txBody>
      </p:sp>
      <p:sp>
        <p:nvSpPr>
          <p:cNvPr id="13" name="Rectangle 12"/>
          <p:cNvSpPr/>
          <p:nvPr/>
        </p:nvSpPr>
        <p:spPr>
          <a:xfrm>
            <a:off x="806450" y="4314825"/>
            <a:ext cx="4248150" cy="1754326"/>
          </a:xfrm>
          <a:prstGeom prst="rect">
            <a:avLst/>
          </a:prstGeom>
        </p:spPr>
        <p:txBody>
          <a:bodyPr wrap="square">
            <a:spAutoFit/>
          </a:bodyPr>
          <a:lstStyle/>
          <a:p>
            <a:r>
              <a:rPr lang="en-US" sz="1800" dirty="0" smtClean="0">
                <a:solidFill>
                  <a:srgbClr val="0070C0"/>
                </a:solidFill>
                <a:latin typeface="Comic Sans MS" pitchFamily="66" charset="0"/>
              </a:rPr>
              <a:t>Tune distribution and emittance growth rates in narrow BW:</a:t>
            </a:r>
          </a:p>
          <a:p>
            <a:endParaRPr lang="en-US" sz="1800" dirty="0" smtClean="0">
              <a:latin typeface="Comic Sans MS" pitchFamily="66" charset="0"/>
            </a:endParaRPr>
          </a:p>
          <a:p>
            <a:pPr>
              <a:lnSpc>
                <a:spcPct val="150000"/>
              </a:lnSpc>
              <a:buFont typeface="Arial" pitchFamily="34" charset="0"/>
              <a:buChar char="•"/>
            </a:pPr>
            <a:r>
              <a:rPr lang="en-US" sz="1800" dirty="0" smtClean="0">
                <a:solidFill>
                  <a:srgbClr val="00B050"/>
                </a:solidFill>
                <a:latin typeface="Comic Sans MS" pitchFamily="66" charset="0"/>
              </a:rPr>
              <a:t>   proportional to occupancy</a:t>
            </a:r>
          </a:p>
          <a:p>
            <a:pPr>
              <a:lnSpc>
                <a:spcPct val="150000"/>
              </a:lnSpc>
              <a:buFont typeface="Arial" pitchFamily="34" charset="0"/>
              <a:buChar char="•"/>
            </a:pPr>
            <a:r>
              <a:rPr lang="en-US" sz="1800" dirty="0" smtClean="0">
                <a:solidFill>
                  <a:srgbClr val="00B050"/>
                </a:solidFill>
                <a:latin typeface="Comic Sans MS" pitchFamily="66" charset="0"/>
              </a:rPr>
              <a:t>   close performance</a:t>
            </a:r>
            <a:endParaRPr lang="en-US" sz="1800" dirty="0">
              <a:solidFill>
                <a:srgbClr val="00B050"/>
              </a:solidFill>
              <a:latin typeface="Comic Sans MS" pitchFamily="66" charset="0"/>
            </a:endParaRPr>
          </a:p>
        </p:txBody>
      </p:sp>
      <p:sp>
        <p:nvSpPr>
          <p:cNvPr id="3" name="TextBox 2"/>
          <p:cNvSpPr txBox="1"/>
          <p:nvPr/>
        </p:nvSpPr>
        <p:spPr>
          <a:xfrm>
            <a:off x="4479441" y="920559"/>
            <a:ext cx="3941144" cy="338554"/>
          </a:xfrm>
          <a:prstGeom prst="rect">
            <a:avLst/>
          </a:prstGeom>
          <a:noFill/>
        </p:spPr>
        <p:txBody>
          <a:bodyPr wrap="none" rtlCol="0">
            <a:spAutoFit/>
          </a:bodyPr>
          <a:lstStyle/>
          <a:p>
            <a:r>
              <a:rPr lang="en-US" sz="1600" i="1" dirty="0" err="1" smtClean="0"/>
              <a:t>V.Nagaslaev</a:t>
            </a:r>
            <a:r>
              <a:rPr lang="en-US" sz="1600" i="1" dirty="0" smtClean="0"/>
              <a:t> et al., FERMILAB-CONF-11-475-A</a:t>
            </a:r>
            <a:endParaRPr lang="en-US" sz="1600" i="1" dirty="0"/>
          </a:p>
        </p:txBody>
      </p:sp>
    </p:spTree>
    <p:extLst>
      <p:ext uri="{BB962C8B-B14F-4D97-AF65-F5344CB8AC3E}">
        <p14:creationId xmlns:p14="http://schemas.microsoft.com/office/powerpoint/2010/main" val="4025854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970780" y="103188"/>
            <a:ext cx="6325495"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a:solidFill>
                  <a:schemeClr val="tx1"/>
                </a:solidFill>
              </a:rPr>
              <a:t>RF </a:t>
            </a:r>
            <a:r>
              <a:rPr lang="en-US" dirty="0" smtClean="0">
                <a:solidFill>
                  <a:schemeClr val="tx1"/>
                </a:solidFill>
              </a:rPr>
              <a:t>Knock-Out – Theory and simulations</a:t>
            </a:r>
            <a:endParaRPr lang="en-US" dirty="0">
              <a:solidFill>
                <a:schemeClr val="tx1"/>
              </a:solidFill>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27</a:t>
            </a:fld>
            <a:endParaRPr lang="en-US" altLang="en-US" sz="1200">
              <a:solidFill>
                <a:srgbClr val="004C97"/>
              </a:solidFill>
              <a:latin typeface="Helvetica" panose="020B0604020202020204" pitchFamily="34" charset="0"/>
            </a:endParaRPr>
          </a:p>
        </p:txBody>
      </p:sp>
      <p:sp>
        <p:nvSpPr>
          <p:cNvPr id="6" name="Title 1"/>
          <p:cNvSpPr txBox="1">
            <a:spLocks/>
          </p:cNvSpPr>
          <p:nvPr/>
        </p:nvSpPr>
        <p:spPr>
          <a:xfrm>
            <a:off x="228600" y="103664"/>
            <a:ext cx="8686800" cy="64173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rgbClr val="FF0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031712933"/>
              </p:ext>
            </p:extLst>
          </p:nvPr>
        </p:nvGraphicFramePr>
        <p:xfrm>
          <a:off x="946944" y="838201"/>
          <a:ext cx="2546350" cy="704850"/>
        </p:xfrm>
        <a:graphic>
          <a:graphicData uri="http://schemas.openxmlformats.org/presentationml/2006/ole">
            <mc:AlternateContent xmlns:mc="http://schemas.openxmlformats.org/markup-compatibility/2006">
              <mc:Choice xmlns:v="urn:schemas-microsoft-com:vml" Requires="v">
                <p:oleObj spid="_x0000_s10291" name="Equation" r:id="rId4" imgW="1650960" imgH="457200" progId="Equation.3">
                  <p:embed/>
                </p:oleObj>
              </mc:Choice>
              <mc:Fallback>
                <p:oleObj name="Equation" r:id="rId4" imgW="1650960" imgH="457200" progId="Equation.3">
                  <p:embed/>
                  <p:pic>
                    <p:nvPicPr>
                      <p:cNvPr id="0" name=""/>
                      <p:cNvPicPr>
                        <a:picLocks noChangeAspect="1" noChangeArrowheads="1"/>
                      </p:cNvPicPr>
                      <p:nvPr/>
                    </p:nvPicPr>
                    <p:blipFill>
                      <a:blip r:embed="rId5"/>
                      <a:srcRect/>
                      <a:stretch>
                        <a:fillRect/>
                      </a:stretch>
                    </p:blipFill>
                    <p:spPr bwMode="auto">
                      <a:xfrm>
                        <a:off x="946944" y="838201"/>
                        <a:ext cx="2546350" cy="704850"/>
                      </a:xfrm>
                      <a:prstGeom prst="rect">
                        <a:avLst/>
                      </a:prstGeom>
                      <a:noFill/>
                      <a:ln>
                        <a:noFill/>
                      </a:ln>
                    </p:spPr>
                  </p:pic>
                </p:oleObj>
              </mc:Fallback>
            </mc:AlternateContent>
          </a:graphicData>
        </a:graphic>
      </p:graphicFrame>
      <p:sp>
        <p:nvSpPr>
          <p:cNvPr id="2" name="TextBox 1"/>
          <p:cNvSpPr txBox="1"/>
          <p:nvPr/>
        </p:nvSpPr>
        <p:spPr>
          <a:xfrm>
            <a:off x="5181865" y="838201"/>
            <a:ext cx="3354123" cy="307777"/>
          </a:xfrm>
          <a:prstGeom prst="rect">
            <a:avLst/>
          </a:prstGeom>
          <a:noFill/>
        </p:spPr>
        <p:txBody>
          <a:bodyPr wrap="none" rtlCol="0">
            <a:spAutoFit/>
          </a:bodyPr>
          <a:lstStyle/>
          <a:p>
            <a:r>
              <a:rPr lang="en-US" sz="1400" dirty="0" smtClean="0"/>
              <a:t>Beam tune spread and EGR in wide </a:t>
            </a:r>
            <a:r>
              <a:rPr lang="en-US" sz="1400" dirty="0" smtClean="0">
                <a:latin typeface="Symbol" panose="05050102010706020507" pitchFamily="18" charset="2"/>
              </a:rPr>
              <a:t>D</a:t>
            </a:r>
            <a:r>
              <a:rPr lang="en-US" sz="1400" dirty="0" smtClean="0"/>
              <a:t>Q bins</a:t>
            </a:r>
            <a:endParaRPr lang="en-US" sz="1400" dirty="0"/>
          </a:p>
        </p:txBody>
      </p:sp>
      <p:sp>
        <p:nvSpPr>
          <p:cNvPr id="13" name="Rectangle 12"/>
          <p:cNvSpPr/>
          <p:nvPr/>
        </p:nvSpPr>
        <p:spPr>
          <a:xfrm>
            <a:off x="676275" y="2010656"/>
            <a:ext cx="4090295" cy="1338828"/>
          </a:xfrm>
          <a:prstGeom prst="rect">
            <a:avLst/>
          </a:prstGeom>
        </p:spPr>
        <p:txBody>
          <a:bodyPr wrap="square">
            <a:spAutoFit/>
          </a:bodyPr>
          <a:lstStyle/>
          <a:p>
            <a:r>
              <a:rPr lang="en-US" sz="1800" dirty="0" smtClean="0">
                <a:solidFill>
                  <a:srgbClr val="0070C0"/>
                </a:solidFill>
                <a:latin typeface="Comic Sans MS" pitchFamily="66" charset="0"/>
              </a:rPr>
              <a:t>Tune distribution and emittance growth rates with wide BW:</a:t>
            </a:r>
          </a:p>
          <a:p>
            <a:endParaRPr lang="en-US" sz="1800" dirty="0" smtClean="0">
              <a:latin typeface="Comic Sans MS" pitchFamily="66" charset="0"/>
            </a:endParaRPr>
          </a:p>
          <a:p>
            <a:pPr>
              <a:lnSpc>
                <a:spcPct val="150000"/>
              </a:lnSpc>
              <a:buFont typeface="Arial" pitchFamily="34" charset="0"/>
              <a:buChar char="•"/>
            </a:pPr>
            <a:r>
              <a:rPr lang="en-US" sz="1800" dirty="0" smtClean="0">
                <a:solidFill>
                  <a:srgbClr val="00B050"/>
                </a:solidFill>
                <a:latin typeface="Comic Sans MS" pitchFamily="66" charset="0"/>
              </a:rPr>
              <a:t>   ~1/width</a:t>
            </a:r>
          </a:p>
        </p:txBody>
      </p:sp>
      <p:pic>
        <p:nvPicPr>
          <p:cNvPr id="12" name="Picture 2" descr="U:\images\widthNoiseScanChrom2.png"/>
          <p:cNvPicPr>
            <a:picLocks noChangeAspect="1" noChangeArrowheads="1"/>
          </p:cNvPicPr>
          <p:nvPr/>
        </p:nvPicPr>
        <p:blipFill>
          <a:blip r:embed="rId6"/>
          <a:srcRect/>
          <a:stretch>
            <a:fillRect/>
          </a:stretch>
        </p:blipFill>
        <p:spPr bwMode="auto">
          <a:xfrm>
            <a:off x="5371440" y="1131336"/>
            <a:ext cx="2926423" cy="2194817"/>
          </a:xfrm>
          <a:prstGeom prst="rect">
            <a:avLst/>
          </a:prstGeom>
          <a:noFill/>
        </p:spPr>
      </p:pic>
      <p:pic>
        <p:nvPicPr>
          <p:cNvPr id="14" name="Picture 13" descr="widthNoiseCompareSConly.png"/>
          <p:cNvPicPr>
            <a:picLocks noChangeAspect="1"/>
          </p:cNvPicPr>
          <p:nvPr/>
        </p:nvPicPr>
        <p:blipFill>
          <a:blip r:embed="rId7"/>
          <a:stretch>
            <a:fillRect/>
          </a:stretch>
        </p:blipFill>
        <p:spPr>
          <a:xfrm>
            <a:off x="5324475" y="3726728"/>
            <a:ext cx="2971800" cy="2228850"/>
          </a:xfrm>
          <a:prstGeom prst="rect">
            <a:avLst/>
          </a:prstGeom>
        </p:spPr>
      </p:pic>
      <p:cxnSp>
        <p:nvCxnSpPr>
          <p:cNvPr id="4" name="Straight Connector 3"/>
          <p:cNvCxnSpPr/>
          <p:nvPr/>
        </p:nvCxnSpPr>
        <p:spPr>
          <a:xfrm>
            <a:off x="442912" y="3466188"/>
            <a:ext cx="8396288" cy="912"/>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94544" y="3641003"/>
            <a:ext cx="4162425" cy="707886"/>
          </a:xfrm>
          <a:prstGeom prst="rect">
            <a:avLst/>
          </a:prstGeom>
          <a:noFill/>
        </p:spPr>
        <p:txBody>
          <a:bodyPr wrap="square" rtlCol="0">
            <a:spAutoFit/>
          </a:bodyPr>
          <a:lstStyle/>
          <a:p>
            <a:pPr algn="ctr"/>
            <a:r>
              <a:rPr lang="en-US" sz="2000" dirty="0" smtClean="0"/>
              <a:t>What if the tune width is dominated by the Space Charge?</a:t>
            </a:r>
            <a:endParaRPr lang="en-US" sz="2000" dirty="0"/>
          </a:p>
        </p:txBody>
      </p:sp>
      <p:sp>
        <p:nvSpPr>
          <p:cNvPr id="9" name="TextBox 8"/>
          <p:cNvSpPr txBox="1"/>
          <p:nvPr/>
        </p:nvSpPr>
        <p:spPr>
          <a:xfrm>
            <a:off x="577850" y="4841153"/>
            <a:ext cx="4405313" cy="923330"/>
          </a:xfrm>
          <a:prstGeom prst="rect">
            <a:avLst/>
          </a:prstGeom>
          <a:noFill/>
        </p:spPr>
        <p:txBody>
          <a:bodyPr wrap="square" rtlCol="0">
            <a:spAutoFit/>
          </a:bodyPr>
          <a:lstStyle/>
          <a:p>
            <a:r>
              <a:rPr lang="en-US" sz="1800" dirty="0" smtClean="0">
                <a:solidFill>
                  <a:srgbClr val="0070C0"/>
                </a:solidFill>
                <a:latin typeface="Comic Sans MS" pitchFamily="66" charset="0"/>
              </a:rPr>
              <a:t>Tune width due to the SC alone does not provide any mixing, so EGR=0</a:t>
            </a:r>
            <a:endParaRPr lang="en-US" sz="1800" dirty="0">
              <a:solidFill>
                <a:srgbClr val="0070C0"/>
              </a:solidFill>
              <a:latin typeface="Comic Sans MS" pitchFamily="66" charset="0"/>
            </a:endParaRPr>
          </a:p>
          <a:p>
            <a:endParaRPr lang="en-US" sz="1800" dirty="0"/>
          </a:p>
        </p:txBody>
      </p:sp>
    </p:spTree>
    <p:extLst>
      <p:ext uri="{BB962C8B-B14F-4D97-AF65-F5344CB8AC3E}">
        <p14:creationId xmlns:p14="http://schemas.microsoft.com/office/powerpoint/2010/main" val="2679896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28</a:t>
            </a:fld>
            <a:endParaRPr lang="en-US" altLang="en-US"/>
          </a:p>
        </p:txBody>
      </p:sp>
      <p:sp>
        <p:nvSpPr>
          <p:cNvPr id="6" name="Title 28"/>
          <p:cNvSpPr>
            <a:spLocks noGrp="1"/>
          </p:cNvSpPr>
          <p:nvPr>
            <p:ph type="title"/>
          </p:nvPr>
        </p:nvSpPr>
        <p:spPr bwMode="auto">
          <a:xfrm>
            <a:off x="1799966" y="113807"/>
            <a:ext cx="6058159" cy="5214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a:solidFill>
                  <a:schemeClr val="tx1"/>
                </a:solidFill>
              </a:rPr>
              <a:t>RF </a:t>
            </a:r>
            <a:r>
              <a:rPr lang="en-US" dirty="0" smtClean="0">
                <a:solidFill>
                  <a:schemeClr val="tx1"/>
                </a:solidFill>
              </a:rPr>
              <a:t>Knock-Out – Theory and simulations</a:t>
            </a:r>
            <a:endParaRPr lang="en-US" dirty="0">
              <a:solidFill>
                <a:schemeClr val="tx1"/>
              </a:solidFill>
            </a:endParaRPr>
          </a:p>
        </p:txBody>
      </p:sp>
      <p:pic>
        <p:nvPicPr>
          <p:cNvPr id="7" name="Picture 6" descr="Chr-Decoherance.png"/>
          <p:cNvPicPr>
            <a:picLocks noChangeAspect="1"/>
          </p:cNvPicPr>
          <p:nvPr/>
        </p:nvPicPr>
        <p:blipFill>
          <a:blip r:embed="rId2"/>
          <a:stretch>
            <a:fillRect/>
          </a:stretch>
        </p:blipFill>
        <p:spPr>
          <a:xfrm>
            <a:off x="4648200" y="914400"/>
            <a:ext cx="2895600" cy="2171700"/>
          </a:xfrm>
          <a:prstGeom prst="rect">
            <a:avLst/>
          </a:prstGeom>
        </p:spPr>
      </p:pic>
      <p:pic>
        <p:nvPicPr>
          <p:cNvPr id="8" name="Picture 7" descr="SC-Decoherance.png"/>
          <p:cNvPicPr>
            <a:picLocks noChangeAspect="1"/>
          </p:cNvPicPr>
          <p:nvPr/>
        </p:nvPicPr>
        <p:blipFill>
          <a:blip r:embed="rId3"/>
          <a:stretch>
            <a:fillRect/>
          </a:stretch>
        </p:blipFill>
        <p:spPr>
          <a:xfrm>
            <a:off x="4648200" y="3724305"/>
            <a:ext cx="2895600" cy="2171700"/>
          </a:xfrm>
          <a:prstGeom prst="rect">
            <a:avLst/>
          </a:prstGeom>
        </p:spPr>
      </p:pic>
      <p:pic>
        <p:nvPicPr>
          <p:cNvPr id="9" name="Picture 8" descr="Chrom2tuneSpectr.png"/>
          <p:cNvPicPr>
            <a:picLocks noChangeAspect="1"/>
          </p:cNvPicPr>
          <p:nvPr/>
        </p:nvPicPr>
        <p:blipFill>
          <a:blip r:embed="rId4"/>
          <a:stretch>
            <a:fillRect/>
          </a:stretch>
        </p:blipFill>
        <p:spPr>
          <a:xfrm>
            <a:off x="609600" y="914400"/>
            <a:ext cx="2819400" cy="2114550"/>
          </a:xfrm>
          <a:prstGeom prst="rect">
            <a:avLst/>
          </a:prstGeom>
        </p:spPr>
      </p:pic>
      <p:pic>
        <p:nvPicPr>
          <p:cNvPr id="10" name="Picture 9" descr="SConlytuneSpectr.png"/>
          <p:cNvPicPr>
            <a:picLocks noChangeAspect="1"/>
          </p:cNvPicPr>
          <p:nvPr/>
        </p:nvPicPr>
        <p:blipFill>
          <a:blip r:embed="rId5"/>
          <a:stretch>
            <a:fillRect/>
          </a:stretch>
        </p:blipFill>
        <p:spPr>
          <a:xfrm>
            <a:off x="676275" y="3726478"/>
            <a:ext cx="2743200" cy="2057400"/>
          </a:xfrm>
          <a:prstGeom prst="rect">
            <a:avLst/>
          </a:prstGeom>
        </p:spPr>
      </p:pic>
      <p:sp>
        <p:nvSpPr>
          <p:cNvPr id="11" name="TextBox 10"/>
          <p:cNvSpPr txBox="1"/>
          <p:nvPr/>
        </p:nvSpPr>
        <p:spPr>
          <a:xfrm>
            <a:off x="1447800" y="3200400"/>
            <a:ext cx="5915402" cy="400110"/>
          </a:xfrm>
          <a:prstGeom prst="rect">
            <a:avLst/>
          </a:prstGeom>
          <a:noFill/>
        </p:spPr>
        <p:txBody>
          <a:bodyPr wrap="none" rtlCol="0">
            <a:spAutoFit/>
          </a:bodyPr>
          <a:lstStyle/>
          <a:p>
            <a:r>
              <a:rPr lang="en-US" sz="2000" dirty="0" err="1" smtClean="0">
                <a:solidFill>
                  <a:srgbClr val="0070C0"/>
                </a:solidFill>
                <a:latin typeface="Comic Sans MS" pitchFamily="66" charset="0"/>
              </a:rPr>
              <a:t>Cx</a:t>
            </a:r>
            <a:r>
              <a:rPr lang="en-US" sz="2000" dirty="0" smtClean="0">
                <a:solidFill>
                  <a:srgbClr val="0070C0"/>
                </a:solidFill>
                <a:latin typeface="Comic Sans MS" pitchFamily="66" charset="0"/>
              </a:rPr>
              <a:t>=2;  SC is off    Phase space after 1000 turns</a:t>
            </a:r>
            <a:endParaRPr lang="en-US" sz="2000" dirty="0">
              <a:solidFill>
                <a:srgbClr val="0070C0"/>
              </a:solidFill>
              <a:latin typeface="Comic Sans MS" pitchFamily="66" charset="0"/>
            </a:endParaRPr>
          </a:p>
        </p:txBody>
      </p:sp>
      <p:sp>
        <p:nvSpPr>
          <p:cNvPr id="12" name="TextBox 11"/>
          <p:cNvSpPr txBox="1"/>
          <p:nvPr/>
        </p:nvSpPr>
        <p:spPr>
          <a:xfrm>
            <a:off x="1063079" y="5919371"/>
            <a:ext cx="6300123" cy="369332"/>
          </a:xfrm>
          <a:prstGeom prst="rect">
            <a:avLst/>
          </a:prstGeom>
          <a:noFill/>
        </p:spPr>
        <p:txBody>
          <a:bodyPr wrap="none" rtlCol="0">
            <a:spAutoFit/>
          </a:bodyPr>
          <a:lstStyle/>
          <a:p>
            <a:r>
              <a:rPr lang="en-US" sz="1800" dirty="0" err="1" smtClean="0">
                <a:solidFill>
                  <a:srgbClr val="0070C0"/>
                </a:solidFill>
                <a:latin typeface="Comic Sans MS" pitchFamily="66" charset="0"/>
              </a:rPr>
              <a:t>Cx</a:t>
            </a:r>
            <a:r>
              <a:rPr lang="en-US" sz="1800" dirty="0" smtClean="0">
                <a:solidFill>
                  <a:srgbClr val="0070C0"/>
                </a:solidFill>
                <a:latin typeface="Comic Sans MS" pitchFamily="66" charset="0"/>
              </a:rPr>
              <a:t>=0;  SC is on    Phase space after </a:t>
            </a:r>
            <a:r>
              <a:rPr lang="en-US" sz="1800" dirty="0" smtClean="0">
                <a:solidFill>
                  <a:srgbClr val="FF0000"/>
                </a:solidFill>
                <a:latin typeface="Comic Sans MS" pitchFamily="66" charset="0"/>
              </a:rPr>
              <a:t>EACH</a:t>
            </a:r>
            <a:r>
              <a:rPr lang="en-US" sz="1800" dirty="0" smtClean="0">
                <a:solidFill>
                  <a:srgbClr val="0070C0"/>
                </a:solidFill>
                <a:latin typeface="Comic Sans MS" pitchFamily="66" charset="0"/>
              </a:rPr>
              <a:t> of  1000 turns</a:t>
            </a:r>
            <a:endParaRPr lang="en-US" sz="1800" dirty="0">
              <a:solidFill>
                <a:srgbClr val="0070C0"/>
              </a:solidFill>
              <a:latin typeface="Comic Sans MS" pitchFamily="66" charset="0"/>
            </a:endParaRPr>
          </a:p>
        </p:txBody>
      </p:sp>
    </p:spTree>
    <p:extLst>
      <p:ext uri="{BB962C8B-B14F-4D97-AF65-F5344CB8AC3E}">
        <p14:creationId xmlns:p14="http://schemas.microsoft.com/office/powerpoint/2010/main" val="3219394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523105" y="103664"/>
            <a:ext cx="7201795"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a:solidFill>
                  <a:schemeClr val="tx1"/>
                </a:solidFill>
              </a:rPr>
              <a:t>RF </a:t>
            </a:r>
            <a:r>
              <a:rPr lang="en-US" dirty="0" smtClean="0">
                <a:solidFill>
                  <a:schemeClr val="tx1"/>
                </a:solidFill>
              </a:rPr>
              <a:t>Knock-Out – Comparing with measurements</a:t>
            </a:r>
            <a:endParaRPr lang="en-US" dirty="0">
              <a:solidFill>
                <a:schemeClr val="tx1"/>
              </a:solidFill>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29</a:t>
            </a:fld>
            <a:endParaRPr lang="en-US" altLang="en-US" sz="1200">
              <a:solidFill>
                <a:srgbClr val="004C97"/>
              </a:solidFill>
              <a:latin typeface="Helvetica" panose="020B0604020202020204" pitchFamily="34" charset="0"/>
            </a:endParaRPr>
          </a:p>
        </p:txBody>
      </p:sp>
      <p:sp>
        <p:nvSpPr>
          <p:cNvPr id="6" name="Title 1"/>
          <p:cNvSpPr txBox="1">
            <a:spLocks/>
          </p:cNvSpPr>
          <p:nvPr/>
        </p:nvSpPr>
        <p:spPr>
          <a:xfrm>
            <a:off x="228600" y="103664"/>
            <a:ext cx="8686800" cy="64173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rgbClr val="FF000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279324557"/>
              </p:ext>
            </p:extLst>
          </p:nvPr>
        </p:nvGraphicFramePr>
        <p:xfrm>
          <a:off x="510166" y="1004888"/>
          <a:ext cx="1466850" cy="593484"/>
        </p:xfrm>
        <a:graphic>
          <a:graphicData uri="http://schemas.openxmlformats.org/presentationml/2006/ole">
            <mc:AlternateContent xmlns:mc="http://schemas.openxmlformats.org/markup-compatibility/2006">
              <mc:Choice xmlns:v="urn:schemas-microsoft-com:vml" Requires="v">
                <p:oleObj spid="_x0000_s11315" name="Equation" r:id="rId4" imgW="1130040" imgH="457200" progId="Equation.3">
                  <p:embed/>
                </p:oleObj>
              </mc:Choice>
              <mc:Fallback>
                <p:oleObj name="Equation" r:id="rId4" imgW="1130040" imgH="457200" progId="Equation.3">
                  <p:embed/>
                  <p:pic>
                    <p:nvPicPr>
                      <p:cNvPr id="0" name=""/>
                      <p:cNvPicPr>
                        <a:picLocks noChangeAspect="1" noChangeArrowheads="1"/>
                      </p:cNvPicPr>
                      <p:nvPr/>
                    </p:nvPicPr>
                    <p:blipFill>
                      <a:blip r:embed="rId5"/>
                      <a:srcRect/>
                      <a:stretch>
                        <a:fillRect/>
                      </a:stretch>
                    </p:blipFill>
                    <p:spPr bwMode="auto">
                      <a:xfrm>
                        <a:off x="510166" y="1004888"/>
                        <a:ext cx="1466850" cy="593484"/>
                      </a:xfrm>
                      <a:prstGeom prst="rect">
                        <a:avLst/>
                      </a:prstGeom>
                      <a:noFill/>
                      <a:ln>
                        <a:noFill/>
                      </a:ln>
                    </p:spPr>
                  </p:pic>
                </p:oleObj>
              </mc:Fallback>
            </mc:AlternateContent>
          </a:graphicData>
        </a:graphic>
      </p:graphicFrame>
      <p:pic>
        <p:nvPicPr>
          <p:cNvPr id="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3525" b="10799"/>
          <a:stretch/>
        </p:blipFill>
        <p:spPr bwMode="auto">
          <a:xfrm>
            <a:off x="3982897" y="945995"/>
            <a:ext cx="4470908" cy="276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51495" y="2329832"/>
            <a:ext cx="3383234" cy="400110"/>
          </a:xfrm>
          <a:prstGeom prst="rect">
            <a:avLst/>
          </a:prstGeom>
          <a:noFill/>
        </p:spPr>
        <p:txBody>
          <a:bodyPr wrap="none" rtlCol="0">
            <a:spAutoFit/>
          </a:bodyPr>
          <a:lstStyle/>
          <a:p>
            <a:r>
              <a:rPr lang="en-US" sz="2000" dirty="0" smtClean="0">
                <a:sym typeface="Wingdings" pitchFamily="2" charset="2"/>
              </a:rPr>
              <a:t>    </a:t>
            </a:r>
            <a:r>
              <a:rPr lang="en-US" sz="2000" b="1" dirty="0" smtClean="0">
                <a:solidFill>
                  <a:srgbClr val="FF0000"/>
                </a:solidFill>
                <a:sym typeface="Wingdings" pitchFamily="2" charset="2"/>
              </a:rPr>
              <a:t>EGR(Orbit)=33</a:t>
            </a:r>
            <a:r>
              <a:rPr lang="en-US" sz="2000" b="1" dirty="0" smtClean="0">
                <a:solidFill>
                  <a:srgbClr val="FF0000"/>
                </a:solidFill>
                <a:latin typeface="Symbol" pitchFamily="18" charset="2"/>
                <a:sym typeface="Wingdings" pitchFamily="2" charset="2"/>
              </a:rPr>
              <a:t>p</a:t>
            </a:r>
            <a:r>
              <a:rPr lang="en-US" sz="2000" b="1" dirty="0" smtClean="0">
                <a:solidFill>
                  <a:srgbClr val="FF0000"/>
                </a:solidFill>
                <a:sym typeface="Wingdings" pitchFamily="2" charset="2"/>
              </a:rPr>
              <a:t> mm-</a:t>
            </a:r>
            <a:r>
              <a:rPr lang="en-US" sz="2000" b="1" dirty="0" err="1" smtClean="0">
                <a:solidFill>
                  <a:srgbClr val="FF0000"/>
                </a:solidFill>
                <a:sym typeface="Wingdings" pitchFamily="2" charset="2"/>
              </a:rPr>
              <a:t>mr</a:t>
            </a:r>
            <a:r>
              <a:rPr lang="en-US" sz="2000" b="1" dirty="0" smtClean="0">
                <a:solidFill>
                  <a:srgbClr val="FF0000"/>
                </a:solidFill>
                <a:sym typeface="Wingdings" pitchFamily="2" charset="2"/>
              </a:rPr>
              <a:t>/sec</a:t>
            </a:r>
            <a:endParaRPr lang="en-US" sz="2000" b="1" dirty="0">
              <a:solidFill>
                <a:srgbClr val="FF0000"/>
              </a:solidFill>
            </a:endParaRPr>
          </a:p>
        </p:txBody>
      </p:sp>
      <p:sp>
        <p:nvSpPr>
          <p:cNvPr id="2" name="Rectangle 1"/>
          <p:cNvSpPr/>
          <p:nvPr/>
        </p:nvSpPr>
        <p:spPr>
          <a:xfrm>
            <a:off x="1776991" y="1810926"/>
            <a:ext cx="1881797" cy="400110"/>
          </a:xfrm>
          <a:prstGeom prst="rect">
            <a:avLst/>
          </a:prstGeom>
        </p:spPr>
        <p:txBody>
          <a:bodyPr wrap="none">
            <a:spAutoFit/>
          </a:bodyPr>
          <a:lstStyle/>
          <a:p>
            <a:r>
              <a:rPr lang="en-US" sz="2000" b="1" dirty="0" smtClean="0">
                <a:solidFill>
                  <a:srgbClr val="FF0000"/>
                </a:solidFill>
                <a:sym typeface="Wingdings" pitchFamily="2" charset="2"/>
              </a:rPr>
              <a:t>60</a:t>
            </a:r>
            <a:r>
              <a:rPr lang="en-US" sz="2000" b="1" dirty="0" smtClean="0">
                <a:solidFill>
                  <a:srgbClr val="FF0000"/>
                </a:solidFill>
                <a:latin typeface="Symbol" pitchFamily="18" charset="2"/>
                <a:sym typeface="Wingdings" pitchFamily="2" charset="2"/>
              </a:rPr>
              <a:t>p</a:t>
            </a:r>
            <a:r>
              <a:rPr lang="en-US" sz="2000" b="1" dirty="0" smtClean="0">
                <a:solidFill>
                  <a:srgbClr val="FF0000"/>
                </a:solidFill>
                <a:sym typeface="Wingdings" pitchFamily="2" charset="2"/>
              </a:rPr>
              <a:t> </a:t>
            </a:r>
            <a:r>
              <a:rPr lang="en-US" sz="2000" b="1" dirty="0">
                <a:solidFill>
                  <a:srgbClr val="FF0000"/>
                </a:solidFill>
                <a:sym typeface="Wingdings" pitchFamily="2" charset="2"/>
              </a:rPr>
              <a:t>mm-</a:t>
            </a:r>
            <a:r>
              <a:rPr lang="en-US" sz="2000" b="1" dirty="0" err="1">
                <a:solidFill>
                  <a:srgbClr val="FF0000"/>
                </a:solidFill>
                <a:sym typeface="Wingdings" pitchFamily="2" charset="2"/>
              </a:rPr>
              <a:t>mr</a:t>
            </a:r>
            <a:r>
              <a:rPr lang="en-US" sz="2000" b="1" dirty="0">
                <a:solidFill>
                  <a:srgbClr val="FF0000"/>
                </a:solidFill>
                <a:sym typeface="Wingdings" pitchFamily="2" charset="2"/>
              </a:rPr>
              <a:t>/sec</a:t>
            </a:r>
            <a:endParaRPr lang="en-US" sz="2000" dirty="0"/>
          </a:p>
        </p:txBody>
      </p:sp>
      <p:sp>
        <p:nvSpPr>
          <p:cNvPr id="3" name="Down Arrow 2"/>
          <p:cNvSpPr/>
          <p:nvPr/>
        </p:nvSpPr>
        <p:spPr>
          <a:xfrm rot="18676350">
            <a:off x="2069654" y="1473055"/>
            <a:ext cx="311061" cy="438150"/>
          </a:xfrm>
          <a:prstGeom prst="downArrow">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462666" y="2838450"/>
            <a:ext cx="1438214" cy="369332"/>
          </a:xfrm>
          <a:prstGeom prst="rect">
            <a:avLst/>
          </a:prstGeom>
          <a:noFill/>
        </p:spPr>
        <p:txBody>
          <a:bodyPr wrap="none" rtlCol="0">
            <a:spAutoFit/>
          </a:bodyPr>
          <a:lstStyle/>
          <a:p>
            <a:r>
              <a:rPr lang="en-US" sz="1800" dirty="0" smtClean="0"/>
              <a:t>@ 25W+25W</a:t>
            </a:r>
            <a:endParaRPr lang="en-US" sz="1800" dirty="0"/>
          </a:p>
        </p:txBody>
      </p:sp>
      <p:grpSp>
        <p:nvGrpSpPr>
          <p:cNvPr id="5" name="Group 4"/>
          <p:cNvGrpSpPr/>
          <p:nvPr/>
        </p:nvGrpSpPr>
        <p:grpSpPr>
          <a:xfrm>
            <a:off x="4076700" y="3781425"/>
            <a:ext cx="4190521" cy="2375351"/>
            <a:chOff x="801796" y="2118749"/>
            <a:chExt cx="6448727" cy="3685112"/>
          </a:xfrm>
        </p:grpSpPr>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3756" y="2209800"/>
              <a:ext cx="5833914"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055297" y="2546556"/>
              <a:ext cx="1024579" cy="485146"/>
            </a:xfrm>
            <a:prstGeom prst="rect">
              <a:avLst/>
            </a:prstGeom>
            <a:noFill/>
          </p:spPr>
          <p:txBody>
            <a:bodyPr wrap="square" rtlCol="0">
              <a:spAutoFit/>
            </a:bodyPr>
            <a:lstStyle/>
            <a:p>
              <a:r>
                <a:rPr lang="en-US" sz="1200" b="1" dirty="0" smtClean="0">
                  <a:solidFill>
                    <a:srgbClr val="FF0000"/>
                  </a:solidFill>
                </a:rPr>
                <a:t>Orbit</a:t>
              </a:r>
              <a:endParaRPr lang="en-US" b="1" dirty="0">
                <a:solidFill>
                  <a:srgbClr val="FF0000"/>
                </a:solidFill>
              </a:endParaRPr>
            </a:p>
          </p:txBody>
        </p:sp>
        <p:sp>
          <p:nvSpPr>
            <p:cNvPr id="16" name="Oval 15"/>
            <p:cNvSpPr/>
            <p:nvPr/>
          </p:nvSpPr>
          <p:spPr>
            <a:xfrm>
              <a:off x="3482549" y="3586316"/>
              <a:ext cx="261084" cy="2138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5" idx="2"/>
            </p:cNvCxnSpPr>
            <p:nvPr/>
          </p:nvCxnSpPr>
          <p:spPr>
            <a:xfrm flipH="1">
              <a:off x="3775590" y="3031702"/>
              <a:ext cx="791997" cy="5521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48325" y="5345668"/>
              <a:ext cx="1602198" cy="458193"/>
            </a:xfrm>
            <a:prstGeom prst="rect">
              <a:avLst/>
            </a:prstGeom>
            <a:noFill/>
          </p:spPr>
          <p:txBody>
            <a:bodyPr wrap="none" rtlCol="0">
              <a:spAutoFit/>
            </a:bodyPr>
            <a:lstStyle/>
            <a:p>
              <a:r>
                <a:rPr lang="en-US" sz="1050" dirty="0" smtClean="0"/>
                <a:t>FM width, kHz</a:t>
              </a:r>
              <a:endParaRPr lang="en-US" sz="1050" dirty="0"/>
            </a:p>
          </p:txBody>
        </p:sp>
        <p:sp>
          <p:nvSpPr>
            <p:cNvPr id="19" name="TextBox 18"/>
            <p:cNvSpPr txBox="1"/>
            <p:nvPr/>
          </p:nvSpPr>
          <p:spPr>
            <a:xfrm rot="16200000">
              <a:off x="101645" y="2818900"/>
              <a:ext cx="1842429" cy="442127"/>
            </a:xfrm>
            <a:prstGeom prst="rect">
              <a:avLst/>
            </a:prstGeom>
            <a:noFill/>
          </p:spPr>
          <p:txBody>
            <a:bodyPr wrap="none" rtlCol="0">
              <a:spAutoFit/>
            </a:bodyPr>
            <a:lstStyle/>
            <a:p>
              <a:r>
                <a:rPr lang="en-US" sz="1200" dirty="0" smtClean="0"/>
                <a:t>EGR,  </a:t>
              </a:r>
              <a:r>
                <a:rPr lang="en-US" sz="1200" dirty="0" smtClean="0">
                  <a:latin typeface="Symbol" panose="05050102010706020507" pitchFamily="18" charset="2"/>
                </a:rPr>
                <a:t>p</a:t>
              </a:r>
              <a:r>
                <a:rPr lang="en-US" sz="1200" dirty="0"/>
                <a:t> </a:t>
              </a:r>
              <a:r>
                <a:rPr lang="en-US" sz="1200" dirty="0">
                  <a:latin typeface="Symbol" panose="05050102010706020507" pitchFamily="18" charset="2"/>
                </a:rPr>
                <a:t>m</a:t>
              </a:r>
              <a:r>
                <a:rPr lang="en-US" sz="1200" dirty="0" smtClean="0"/>
                <a:t>/sec</a:t>
              </a:r>
              <a:endParaRPr lang="en-US" sz="1200" dirty="0"/>
            </a:p>
          </p:txBody>
        </p:sp>
      </p:grpSp>
      <p:sp>
        <p:nvSpPr>
          <p:cNvPr id="12" name="TextBox 11"/>
          <p:cNvSpPr txBox="1"/>
          <p:nvPr/>
        </p:nvSpPr>
        <p:spPr>
          <a:xfrm>
            <a:off x="351857" y="3859596"/>
            <a:ext cx="3090148" cy="1846659"/>
          </a:xfrm>
          <a:prstGeom prst="rect">
            <a:avLst/>
          </a:prstGeom>
          <a:noFill/>
        </p:spPr>
        <p:txBody>
          <a:bodyPr wrap="square" rtlCol="0">
            <a:spAutoFit/>
          </a:bodyPr>
          <a:lstStyle/>
          <a:p>
            <a:pPr algn="ctr"/>
            <a:r>
              <a:rPr lang="en-US" sz="2000" dirty="0" smtClean="0"/>
              <a:t>EGR measurement in the </a:t>
            </a:r>
            <a:r>
              <a:rPr lang="en-US" sz="2000" dirty="0" err="1" smtClean="0"/>
              <a:t>Debuncher</a:t>
            </a:r>
            <a:r>
              <a:rPr lang="en-US" sz="2000" dirty="0" smtClean="0"/>
              <a:t> ring:</a:t>
            </a:r>
          </a:p>
          <a:p>
            <a:endParaRPr lang="en-US" sz="2000" dirty="0"/>
          </a:p>
          <a:p>
            <a:pPr marL="342900" indent="-342900">
              <a:buFont typeface="Arial" panose="020B0604020202020204" pitchFamily="34" charset="0"/>
              <a:buChar char="•"/>
            </a:pPr>
            <a:r>
              <a:rPr lang="en-US" sz="1800" dirty="0" smtClean="0">
                <a:solidFill>
                  <a:srgbClr val="404040"/>
                </a:solidFill>
              </a:rPr>
              <a:t>Difficult measurements</a:t>
            </a:r>
          </a:p>
          <a:p>
            <a:pPr marL="342900" indent="-342900">
              <a:buFont typeface="Arial" panose="020B0604020202020204" pitchFamily="34" charset="0"/>
              <a:buChar char="•"/>
            </a:pPr>
            <a:r>
              <a:rPr lang="en-US" sz="1800" dirty="0" smtClean="0">
                <a:solidFill>
                  <a:srgbClr val="404040"/>
                </a:solidFill>
              </a:rPr>
              <a:t>Final results consistent with calculations</a:t>
            </a:r>
            <a:endParaRPr lang="en-US" sz="1800" dirty="0">
              <a:solidFill>
                <a:srgbClr val="404040"/>
              </a:solidFill>
            </a:endParaRPr>
          </a:p>
        </p:txBody>
      </p:sp>
    </p:spTree>
    <p:extLst>
      <p:ext uri="{BB962C8B-B14F-4D97-AF65-F5344CB8AC3E}">
        <p14:creationId xmlns:p14="http://schemas.microsoft.com/office/powerpoint/2010/main" val="37569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en-US" dirty="0" err="1" smtClean="0"/>
              <a:t>Debuncher</a:t>
            </a:r>
            <a:r>
              <a:rPr lang="en-US" dirty="0" smtClean="0"/>
              <a:t> Ring</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3</a:t>
            </a:fld>
            <a:endParaRPr lang="en-US" altLang="en-US"/>
          </a:p>
        </p:txBody>
      </p:sp>
      <p:graphicFrame>
        <p:nvGraphicFramePr>
          <p:cNvPr id="7" name="Table 6"/>
          <p:cNvGraphicFramePr>
            <a:graphicFrameLocks noGrp="1"/>
          </p:cNvGraphicFramePr>
          <p:nvPr>
            <p:extLst>
              <p:ext uri="{D42A27DB-BD31-4B8C-83A1-F6EECF244321}">
                <p14:modId xmlns:p14="http://schemas.microsoft.com/office/powerpoint/2010/main" val="1396492498"/>
              </p:ext>
            </p:extLst>
          </p:nvPr>
        </p:nvGraphicFramePr>
        <p:xfrm>
          <a:off x="513080" y="1264920"/>
          <a:ext cx="3619500" cy="2225040"/>
        </p:xfrm>
        <a:graphic>
          <a:graphicData uri="http://schemas.openxmlformats.org/drawingml/2006/table">
            <a:tbl>
              <a:tblPr firstRow="1" bandRow="1">
                <a:tableStyleId>{3B4B98B0-60AC-42C2-AFA5-B58CD77FA1E5}</a:tableStyleId>
              </a:tblPr>
              <a:tblGrid>
                <a:gridCol w="2239952"/>
                <a:gridCol w="1379548"/>
              </a:tblGrid>
              <a:tr h="370840">
                <a:tc>
                  <a:txBody>
                    <a:bodyPr/>
                    <a:lstStyle/>
                    <a:p>
                      <a:r>
                        <a:rPr lang="en-US" dirty="0" smtClean="0"/>
                        <a:t>Circumference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505m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t>#FODO</a:t>
                      </a:r>
                      <a:r>
                        <a:rPr lang="en-US" sz="1600" baseline="0" dirty="0" smtClean="0"/>
                        <a:t> cells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57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t>Max Beta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15m</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t>Operating</a:t>
                      </a:r>
                      <a:r>
                        <a:rPr lang="en-US" sz="1600" baseline="0" dirty="0" smtClean="0"/>
                        <a:t> point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9.763 / 9.769</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t>Max</a:t>
                      </a:r>
                      <a:r>
                        <a:rPr lang="en-US" sz="1600" baseline="0" dirty="0" smtClean="0"/>
                        <a:t> Intensity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3e8</a:t>
                      </a:r>
                      <a:r>
                        <a:rPr lang="en-US" sz="1600" baseline="0" dirty="0" smtClean="0"/>
                        <a:t> p</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t>Acceptance (</a:t>
                      </a:r>
                      <a:r>
                        <a:rPr lang="en-US" sz="1600" dirty="0" err="1" smtClean="0"/>
                        <a:t>unnorm</a:t>
                      </a:r>
                      <a:r>
                        <a:rPr lang="en-US" sz="160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36</a:t>
                      </a:r>
                      <a:r>
                        <a:rPr lang="en-US" sz="1600" baseline="0" dirty="0" smtClean="0"/>
                        <a:t> </a:t>
                      </a:r>
                      <a:r>
                        <a:rPr lang="en-US" sz="1600" baseline="0" dirty="0" smtClean="0">
                          <a:latin typeface="Symbol" panose="05050102010706020507" pitchFamily="18" charset="2"/>
                        </a:rPr>
                        <a:t>pm</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374" name="Group 373"/>
          <p:cNvGrpSpPr/>
          <p:nvPr/>
        </p:nvGrpSpPr>
        <p:grpSpPr>
          <a:xfrm>
            <a:off x="5129528" y="947819"/>
            <a:ext cx="3830536" cy="2766038"/>
            <a:chOff x="5195928" y="1557001"/>
            <a:chExt cx="3830536" cy="2766038"/>
          </a:xfrm>
        </p:grpSpPr>
        <p:grpSp>
          <p:nvGrpSpPr>
            <p:cNvPr id="190" name="Group 189"/>
            <p:cNvGrpSpPr/>
            <p:nvPr/>
          </p:nvGrpSpPr>
          <p:grpSpPr>
            <a:xfrm rot="16200000">
              <a:off x="5312143" y="1440786"/>
              <a:ext cx="2766038" cy="2998467"/>
              <a:chOff x="1650908" y="908313"/>
              <a:chExt cx="4312043" cy="5211124"/>
            </a:xfrm>
          </p:grpSpPr>
          <p:pic>
            <p:nvPicPr>
              <p:cNvPr id="1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403" t="9809" r="16836" b="7548"/>
              <a:stretch/>
            </p:blipFill>
            <p:spPr bwMode="auto">
              <a:xfrm>
                <a:off x="1650908" y="908313"/>
                <a:ext cx="4312043" cy="521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2" name="Rectangle 191"/>
              <p:cNvSpPr/>
              <p:nvPr/>
            </p:nvSpPr>
            <p:spPr>
              <a:xfrm rot="900000">
                <a:off x="5645733" y="4854912"/>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rot="420000">
                <a:off x="5703588" y="4470566"/>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5716148" y="4343414"/>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rot="1140000">
                <a:off x="5613381" y="4973974"/>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rot="1680000">
                <a:off x="5571514" y="5097799"/>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rot="1800000">
                <a:off x="5516324" y="5214479"/>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rot="1920000">
                <a:off x="5457328" y="5326402"/>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rot="2160000">
                <a:off x="5390721" y="5421651"/>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rot="2520000">
                <a:off x="5308888" y="5516904"/>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rot="2760000">
                <a:off x="5221134" y="5611971"/>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rot="3360000">
                <a:off x="5129784" y="5685791"/>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3" name="Straight Connector 202"/>
              <p:cNvCxnSpPr/>
              <p:nvPr/>
            </p:nvCxnSpPr>
            <p:spPr>
              <a:xfrm>
                <a:off x="5703588" y="353140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5703588" y="3650468"/>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5705491" y="3786200"/>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5705491" y="3907644"/>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5703588" y="4040994"/>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5703588" y="417434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5701685" y="4298171"/>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360000">
                <a:off x="5697879" y="4431521"/>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660000">
                <a:off x="5680751" y="4560110"/>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660000">
                <a:off x="5663624" y="4683934"/>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660000">
                <a:off x="5640786" y="4812524"/>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080000">
                <a:off x="5615836" y="4936477"/>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1500000">
                <a:off x="5579677" y="5062683"/>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920000">
                <a:off x="5532100" y="517936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2160000">
                <a:off x="5475007" y="5296048"/>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2460000">
                <a:off x="5412206" y="5398443"/>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2760000">
                <a:off x="5328430" y="5493693"/>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3060000">
                <a:off x="5244694" y="5586561"/>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3420000">
                <a:off x="5160958" y="5662762"/>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3660000">
                <a:off x="5061191" y="5735795"/>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rot="17215271" flipH="1">
                <a:off x="4160884" y="5848413"/>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rot="17695271" flipH="1">
                <a:off x="3849737" y="5714908"/>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rot="18115271" flipH="1">
                <a:off x="3746923" y="5665150"/>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rot="16975271" flipH="1">
                <a:off x="4271982" y="5877007"/>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rot="16435271" flipH="1">
                <a:off x="4381421" y="5898013"/>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rot="16315271" flipH="1">
                <a:off x="4499672" y="5901096"/>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rot="16195271" flipH="1">
                <a:off x="4606787" y="5893481"/>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rot="15955271" flipH="1">
                <a:off x="4719041" y="5871224"/>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rot="15595271" flipH="1">
                <a:off x="4821113" y="5844837"/>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rot="15355271" flipH="1">
                <a:off x="4936380" y="5808492"/>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rot="14755271" flipH="1">
                <a:off x="5034756" y="5754645"/>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4" name="Straight Connector 233"/>
              <p:cNvCxnSpPr/>
              <p:nvPr/>
            </p:nvCxnSpPr>
            <p:spPr>
              <a:xfrm rot="18115271" flipH="1">
                <a:off x="3188706" y="5328469"/>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rot="18115271" flipH="1">
                <a:off x="3279392" y="5391422"/>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rot="18115271" flipH="1">
                <a:off x="3380377" y="5456939"/>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8115271" flipH="1">
                <a:off x="3479292" y="5521152"/>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8115271" flipH="1">
                <a:off x="3578543" y="5589811"/>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18115271" flipH="1">
                <a:off x="3676772" y="5649126"/>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17755271" flipH="1">
                <a:off x="3779161" y="5715592"/>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7455271" flipH="1">
                <a:off x="3882059" y="5761256"/>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7455271" flipH="1">
                <a:off x="3985029" y="5804399"/>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17455271" flipH="1">
                <a:off x="4090945" y="5848137"/>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17035271" flipH="1">
                <a:off x="4201446" y="5883043"/>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16615271" flipH="1">
                <a:off x="4309484" y="5915511"/>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16195271" flipH="1">
                <a:off x="4427016" y="5922543"/>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5955271" flipH="1">
                <a:off x="4533048" y="5919465"/>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5655271" flipH="1">
                <a:off x="4652247" y="5906908"/>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5355271" flipH="1">
                <a:off x="4757109" y="5880563"/>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14695271" flipH="1">
                <a:off x="4867753" y="5851919"/>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4455271" flipH="1">
                <a:off x="4973356" y="5803372"/>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Rectangle 251"/>
              <p:cNvSpPr/>
              <p:nvPr/>
            </p:nvSpPr>
            <p:spPr>
              <a:xfrm rot="8096141">
                <a:off x="2141236" y="4497228"/>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rot="7616141">
                <a:off x="2395887" y="4748231"/>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rot="7196141">
                <a:off x="2486452" y="4817990"/>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rot="8336141">
                <a:off x="2064796" y="4401546"/>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rot="8876141">
                <a:off x="1999931" y="4297888"/>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rot="8996141">
                <a:off x="1938197" y="4190411"/>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rot="9116141">
                <a:off x="1884482" y="4074116"/>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rot="9356141">
                <a:off x="1846109" y="3954361"/>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rot="9716141">
                <a:off x="1809690" y="3825155"/>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rot="9956141">
                <a:off x="1791350" y="3696891"/>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rot="10556141">
                <a:off x="1782990" y="3575120"/>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3" name="Straight Connector 262"/>
              <p:cNvCxnSpPr/>
              <p:nvPr/>
            </p:nvCxnSpPr>
            <p:spPr>
              <a:xfrm rot="7196141">
                <a:off x="3105508" y="5267031"/>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7196141">
                <a:off x="3008433" y="5196643"/>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7196141">
                <a:off x="2904708" y="5134629"/>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7196141">
                <a:off x="2803061" y="5059394"/>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7196141">
                <a:off x="2711656" y="4998101"/>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7196141">
                <a:off x="2616376" y="4942528"/>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rot="7196141">
                <a:off x="2522798" y="4875015"/>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7556141">
                <a:off x="2423572" y="4804342"/>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7856141">
                <a:off x="2334293" y="4725257"/>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rot="7856141">
                <a:off x="2251236" y="4641235"/>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rot="7856141">
                <a:off x="2164806" y="4548648"/>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rot="8276141">
                <a:off x="2094513" y="4466672"/>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rot="8696141">
                <a:off x="2022327" y="4368011"/>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rot="9116141">
                <a:off x="1956794" y="4268790"/>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9356141">
                <a:off x="1898830" y="414865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9656141">
                <a:off x="1856433" y="4036519"/>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rot="9956141">
                <a:off x="1817165" y="390997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rot="10256141">
                <a:off x="1791812" y="3786956"/>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rot="10616141">
                <a:off x="1772360" y="3654602"/>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rot="10856141">
                <a:off x="1765922" y="3524100"/>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Rectangle 282"/>
              <p:cNvSpPr/>
              <p:nvPr/>
            </p:nvSpPr>
            <p:spPr>
              <a:xfrm rot="15509360">
                <a:off x="4160061" y="1178585"/>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rot="15029360">
                <a:off x="3845523" y="1305390"/>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rot="14609360">
                <a:off x="3742391" y="1365408"/>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rot="15749360">
                <a:off x="4268823" y="1144436"/>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rot="16289360">
                <a:off x="4380328" y="1121679"/>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rot="16409360">
                <a:off x="4492645" y="1120848"/>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rot="16529360">
                <a:off x="4603097" y="1124977"/>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rot="16769360">
                <a:off x="4713986" y="1147016"/>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rot="17129360">
                <a:off x="4820170" y="1172178"/>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p:nvPr/>
            </p:nvSpPr>
            <p:spPr>
              <a:xfrm rot="17369360">
                <a:off x="4925654" y="1215674"/>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rot="17969360">
                <a:off x="5034522" y="1270124"/>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4" name="Straight Connector 293"/>
              <p:cNvCxnSpPr/>
              <p:nvPr/>
            </p:nvCxnSpPr>
            <p:spPr>
              <a:xfrm rot="14609360">
                <a:off x="3096274" y="1786314"/>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rot="14609360">
                <a:off x="3193503" y="1736406"/>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rot="14609360">
                <a:off x="3288829" y="1670798"/>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rot="14609360">
                <a:off x="3395118" y="1602247"/>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4609360">
                <a:off x="3483156" y="1536675"/>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14609360">
                <a:off x="3586058" y="1468039"/>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rot="14609360">
                <a:off x="3676134" y="1411912"/>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rot="14969360">
                <a:off x="3774741" y="1351645"/>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15269360">
                <a:off x="3883372" y="1298123"/>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rot="15269360">
                <a:off x="3991853" y="1253817"/>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15269360">
                <a:off x="4094677" y="1210730"/>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15689360">
                <a:off x="4198969" y="1174763"/>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16109360">
                <a:off x="4314498" y="1154021"/>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529360">
                <a:off x="4423416" y="1148804"/>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16769360">
                <a:off x="4528852" y="1146487"/>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rot="17069360">
                <a:off x="4650117" y="1155983"/>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rot="17369360">
                <a:off x="4756102" y="1180843"/>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rot="17669360">
                <a:off x="4852049" y="1214125"/>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rot="18029360">
                <a:off x="4960873" y="1258721"/>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rot="18269360">
                <a:off x="5061267" y="1324139"/>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4" name="Rectangle 313"/>
              <p:cNvSpPr/>
              <p:nvPr/>
            </p:nvSpPr>
            <p:spPr>
              <a:xfrm rot="2870701" flipH="1">
                <a:off x="2140730" y="2531080"/>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rot="3350701" flipH="1">
                <a:off x="2387634" y="2270566"/>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rot="3770701" flipH="1">
                <a:off x="2485548" y="2198548"/>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rot="2630701" flipH="1">
                <a:off x="2062193" y="2612711"/>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rot="2090701" flipH="1">
                <a:off x="1996556" y="2715837"/>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p:nvPr/>
            </p:nvSpPr>
            <p:spPr>
              <a:xfrm rot="1970701" flipH="1">
                <a:off x="1932159" y="2826394"/>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rot="1850701" flipH="1">
                <a:off x="1882802" y="2943162"/>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p:nvPr/>
            </p:nvSpPr>
            <p:spPr>
              <a:xfrm rot="1610701" flipH="1">
                <a:off x="1838857" y="3060790"/>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rot="1250701" flipH="1">
                <a:off x="1805163" y="3195369"/>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rot="1010701" flipH="1">
                <a:off x="1788701" y="3316841"/>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rot="410701" flipH="1">
                <a:off x="1774591" y="3443957"/>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5" name="Straight Connector 324"/>
              <p:cNvCxnSpPr/>
              <p:nvPr/>
            </p:nvCxnSpPr>
            <p:spPr>
              <a:xfrm rot="3770701" flipH="1">
                <a:off x="2998024" y="1856895"/>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rot="3770701" flipH="1">
                <a:off x="2896824" y="1923649"/>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rot="3770701" flipH="1">
                <a:off x="2799052" y="1989254"/>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rot="3770701" flipH="1">
                <a:off x="2705093" y="2056371"/>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rot="3770701" flipH="1">
                <a:off x="2613574" y="2113093"/>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rot="3770701" flipH="1">
                <a:off x="2516470" y="2184139"/>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rot="3410701" flipH="1">
                <a:off x="2420075" y="2253375"/>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rot="3110701" flipH="1">
                <a:off x="2329839" y="2335271"/>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rot="3110701" flipH="1">
                <a:off x="2246295" y="2414990"/>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rot="3110701" flipH="1">
                <a:off x="2161972" y="2503242"/>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rot="2690701" flipH="1">
                <a:off x="2086251" y="2591730"/>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rot="2270701" flipH="1">
                <a:off x="2016316" y="2685449"/>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rot="1850701" flipH="1">
                <a:off x="1955056" y="2791674"/>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rot="1610701" flipH="1">
                <a:off x="1901463" y="2910971"/>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rot="1310701" flipH="1">
                <a:off x="1850683" y="3021004"/>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rot="1010701" flipH="1">
                <a:off x="1811080" y="3149229"/>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rot="710701" flipH="1">
                <a:off x="1783257" y="3280703"/>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rot="350701" flipH="1">
                <a:off x="1767288" y="3400432"/>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3" name="Rectangle 342"/>
              <p:cNvSpPr/>
              <p:nvPr/>
            </p:nvSpPr>
            <p:spPr>
              <a:xfrm rot="9900000" flipH="1">
                <a:off x="5638139" y="2159846"/>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p:cNvSpPr/>
              <p:nvPr/>
            </p:nvSpPr>
            <p:spPr>
              <a:xfrm rot="10380000" flipH="1">
                <a:off x="5705913" y="2540055"/>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p:cNvSpPr/>
              <p:nvPr/>
            </p:nvSpPr>
            <p:spPr>
              <a:xfrm rot="10800000" flipH="1">
                <a:off x="5711860" y="2663070"/>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p:cNvSpPr/>
              <p:nvPr/>
            </p:nvSpPr>
            <p:spPr>
              <a:xfrm rot="9660000" flipH="1">
                <a:off x="5612399" y="2032510"/>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rot="9120000" flipH="1">
                <a:off x="5570533" y="1908684"/>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p:nvPr/>
            </p:nvSpPr>
            <p:spPr>
              <a:xfrm rot="9000000" flipH="1">
                <a:off x="5518650" y="1800280"/>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p:nvPr/>
            </p:nvSpPr>
            <p:spPr>
              <a:xfrm rot="8880000" flipH="1">
                <a:off x="5456347" y="1684219"/>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349"/>
              <p:cNvSpPr/>
              <p:nvPr/>
            </p:nvSpPr>
            <p:spPr>
              <a:xfrm rot="8640000" flipH="1">
                <a:off x="5389739" y="1580694"/>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rot="8280000" flipH="1">
                <a:off x="5307908" y="1493717"/>
                <a:ext cx="36539" cy="4571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p:cNvSpPr/>
              <p:nvPr/>
            </p:nvSpPr>
            <p:spPr>
              <a:xfrm rot="8040000" flipH="1">
                <a:off x="5220152" y="1411968"/>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p:cNvSpPr/>
              <p:nvPr/>
            </p:nvSpPr>
            <p:spPr>
              <a:xfrm rot="7440000" flipH="1">
                <a:off x="5122189" y="1329873"/>
                <a:ext cx="45719"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4" name="Straight Connector 353"/>
              <p:cNvCxnSpPr/>
              <p:nvPr/>
            </p:nvCxnSpPr>
            <p:spPr>
              <a:xfrm rot="10800000" flipH="1">
                <a:off x="5699300" y="340173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rot="10800000" flipH="1">
                <a:off x="5701203" y="3270140"/>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rot="10800000" flipH="1">
                <a:off x="5697895" y="3148697"/>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rot="10800000" flipH="1">
                <a:off x="5699299" y="3011209"/>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rot="10800000" flipH="1">
                <a:off x="5699299" y="2881994"/>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rot="10800000" flipH="1">
                <a:off x="5704009" y="2754033"/>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rot="10440000" flipH="1">
                <a:off x="5700203" y="2620680"/>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rot="10140000" flipH="1">
                <a:off x="5679767" y="2496230"/>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rot="10140000" flipH="1">
                <a:off x="5659333" y="2376543"/>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rot="10140000" flipH="1">
                <a:off x="5639801" y="2243817"/>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rot="9720000" flipH="1">
                <a:off x="5614853" y="2111588"/>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rot="9300000" flipH="1">
                <a:off x="5581999" y="199365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rot="8880000" flipH="1">
                <a:off x="5527809" y="1881113"/>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rot="8640000" flipH="1">
                <a:off x="5477329" y="1764429"/>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rot="8340000" flipH="1">
                <a:off x="5404608" y="1653762"/>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rot="8040000" flipH="1">
                <a:off x="5334058" y="1562648"/>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rot="7740000" flipH="1">
                <a:off x="5243708" y="1469775"/>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1" name="Right Arrow 370"/>
            <p:cNvSpPr/>
            <p:nvPr/>
          </p:nvSpPr>
          <p:spPr>
            <a:xfrm rot="7271988">
              <a:off x="7967744" y="2234100"/>
              <a:ext cx="665344" cy="190134"/>
            </a:xfrm>
            <a:prstGeom prst="rightArrow">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112431" y="2547675"/>
              <a:ext cx="914033" cy="338554"/>
            </a:xfrm>
            <a:prstGeom prst="rect">
              <a:avLst/>
            </a:prstGeom>
            <a:noFill/>
          </p:spPr>
          <p:txBody>
            <a:bodyPr wrap="none" rtlCol="0">
              <a:spAutoFit/>
            </a:bodyPr>
            <a:lstStyle/>
            <a:p>
              <a:r>
                <a:rPr lang="en-US" sz="1600" dirty="0" smtClean="0"/>
                <a:t>Injection</a:t>
              </a:r>
              <a:endParaRPr lang="en-US" sz="1600" dirty="0"/>
            </a:p>
          </p:txBody>
        </p:sp>
        <p:sp>
          <p:nvSpPr>
            <p:cNvPr id="372" name="Right Arrow 371"/>
            <p:cNvSpPr/>
            <p:nvPr/>
          </p:nvSpPr>
          <p:spPr>
            <a:xfrm rot="15419127">
              <a:off x="5474927" y="3270779"/>
              <a:ext cx="665344" cy="190134"/>
            </a:xfrm>
            <a:prstGeom prst="rightArrow">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extBox 372"/>
            <p:cNvSpPr txBox="1"/>
            <p:nvPr/>
          </p:nvSpPr>
          <p:spPr>
            <a:xfrm>
              <a:off x="5868775" y="3123270"/>
              <a:ext cx="1244442" cy="523220"/>
            </a:xfrm>
            <a:prstGeom prst="rect">
              <a:avLst/>
            </a:prstGeom>
            <a:noFill/>
          </p:spPr>
          <p:txBody>
            <a:bodyPr wrap="square" rtlCol="0">
              <a:spAutoFit/>
            </a:bodyPr>
            <a:lstStyle/>
            <a:p>
              <a:pPr algn="ctr"/>
              <a:r>
                <a:rPr lang="en-US" sz="1400" dirty="0" smtClean="0"/>
                <a:t>Extraction to Accumulator</a:t>
              </a:r>
              <a:endParaRPr lang="en-US" sz="1400" dirty="0"/>
            </a:p>
          </p:txBody>
        </p:sp>
      </p:grpSp>
      <p:pic>
        <p:nvPicPr>
          <p:cNvPr id="375" name="Picture 37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733800"/>
            <a:ext cx="5223102" cy="2314647"/>
          </a:xfrm>
          <a:prstGeom prst="rect">
            <a:avLst/>
          </a:prstGeom>
        </p:spPr>
      </p:pic>
      <p:sp>
        <p:nvSpPr>
          <p:cNvPr id="376" name="TextBox 375"/>
          <p:cNvSpPr txBox="1"/>
          <p:nvPr/>
        </p:nvSpPr>
        <p:spPr>
          <a:xfrm>
            <a:off x="83130" y="3960673"/>
            <a:ext cx="3716082" cy="1938992"/>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t>Regular FODO,   60°per cell</a:t>
            </a:r>
          </a:p>
          <a:p>
            <a:pPr marL="342900" indent="-342900">
              <a:buFont typeface="Arial" panose="020B0604020202020204" pitchFamily="34" charset="0"/>
              <a:buChar char="•"/>
            </a:pPr>
            <a:r>
              <a:rPr lang="en-US" sz="2000" dirty="0" smtClean="0"/>
              <a:t>Zero Dispersion in SS</a:t>
            </a:r>
          </a:p>
          <a:p>
            <a:pPr marL="342900" indent="-342900">
              <a:buFont typeface="Arial" panose="020B0604020202020204" pitchFamily="34" charset="0"/>
              <a:buChar char="•"/>
            </a:pPr>
            <a:r>
              <a:rPr lang="en-US" sz="2000" dirty="0" smtClean="0"/>
              <a:t>Betas optimized for aperture</a:t>
            </a:r>
          </a:p>
          <a:p>
            <a:pPr marL="342900" indent="-342900">
              <a:buFont typeface="Arial" panose="020B0604020202020204" pitchFamily="34" charset="0"/>
              <a:buChar char="•"/>
            </a:pPr>
            <a:r>
              <a:rPr lang="en-US" sz="2000" dirty="0" smtClean="0"/>
              <a:t>Rapid 6D stochastic cooling</a:t>
            </a:r>
          </a:p>
          <a:p>
            <a:pPr marL="342900" indent="-342900">
              <a:buFont typeface="Arial" panose="020B0604020202020204" pitchFamily="34" charset="0"/>
              <a:buChar char="•"/>
            </a:pPr>
            <a:r>
              <a:rPr lang="en-US" sz="2000" dirty="0" smtClean="0"/>
              <a:t>RF bunch rotation/</a:t>
            </a:r>
            <a:r>
              <a:rPr lang="en-US" sz="2000" dirty="0" err="1" smtClean="0"/>
              <a:t>debunching</a:t>
            </a:r>
            <a:endParaRPr lang="en-US" sz="2000" dirty="0" smtClean="0"/>
          </a:p>
          <a:p>
            <a:pPr marL="342900" indent="-342900">
              <a:buFont typeface="Arial" panose="020B0604020202020204" pitchFamily="34" charset="0"/>
              <a:buChar char="•"/>
            </a:pPr>
            <a:r>
              <a:rPr lang="en-US" sz="2000" dirty="0" smtClean="0"/>
              <a:t>Transfer to Accumulator</a:t>
            </a:r>
            <a:endParaRPr lang="en-US" sz="2000" dirty="0"/>
          </a:p>
        </p:txBody>
      </p:sp>
      <p:sp>
        <p:nvSpPr>
          <p:cNvPr id="8" name="TextBox 7"/>
          <p:cNvSpPr txBox="1"/>
          <p:nvPr/>
        </p:nvSpPr>
        <p:spPr>
          <a:xfrm>
            <a:off x="5029200" y="6019800"/>
            <a:ext cx="2533066" cy="338554"/>
          </a:xfrm>
          <a:prstGeom prst="rect">
            <a:avLst/>
          </a:prstGeom>
          <a:noFill/>
        </p:spPr>
        <p:txBody>
          <a:bodyPr wrap="none" rtlCol="0">
            <a:spAutoFit/>
          </a:bodyPr>
          <a:lstStyle/>
          <a:p>
            <a:r>
              <a:rPr lang="en-US" sz="1600" dirty="0" err="1" smtClean="0"/>
              <a:t>Debuncher</a:t>
            </a:r>
            <a:r>
              <a:rPr lang="en-US" sz="1600" dirty="0" smtClean="0"/>
              <a:t> lattice functions </a:t>
            </a:r>
            <a:endParaRPr lang="en-US" sz="1600" dirty="0"/>
          </a:p>
        </p:txBody>
      </p:sp>
    </p:spTree>
    <p:extLst>
      <p:ext uri="{BB962C8B-B14F-4D97-AF65-F5344CB8AC3E}">
        <p14:creationId xmlns:p14="http://schemas.microsoft.com/office/powerpoint/2010/main" val="3214132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RFKO Summary</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30</a:t>
            </a:fld>
            <a:endParaRPr lang="en-US" altLang="en-US"/>
          </a:p>
        </p:txBody>
      </p:sp>
      <p:sp>
        <p:nvSpPr>
          <p:cNvPr id="6" name="TextBox 5"/>
          <p:cNvSpPr txBox="1"/>
          <p:nvPr/>
        </p:nvSpPr>
        <p:spPr>
          <a:xfrm>
            <a:off x="445367" y="1772522"/>
            <a:ext cx="8393834" cy="1938992"/>
          </a:xfrm>
          <a:prstGeom prst="rect">
            <a:avLst/>
          </a:prstGeom>
          <a:noFill/>
        </p:spPr>
        <p:txBody>
          <a:bodyPr wrap="square" rtlCol="0">
            <a:spAutoFit/>
          </a:bodyPr>
          <a:lstStyle/>
          <a:p>
            <a:pPr marL="457200" indent="-457200">
              <a:buFont typeface="+mj-lt"/>
              <a:buAutoNum type="arabicPeriod"/>
            </a:pPr>
            <a:r>
              <a:rPr lang="en-US" sz="2000" dirty="0" smtClean="0"/>
              <a:t>RFKO emittance growth is inversely proportional to the beam tune spread</a:t>
            </a:r>
          </a:p>
          <a:p>
            <a:pPr marL="457200" indent="-457200">
              <a:buFont typeface="+mj-lt"/>
              <a:buAutoNum type="arabicPeriod"/>
            </a:pPr>
            <a:r>
              <a:rPr lang="en-US" sz="2000" dirty="0" smtClean="0"/>
              <a:t>RFKO needs non-zero chromaticity and chromatic tune spread</a:t>
            </a:r>
          </a:p>
          <a:p>
            <a:pPr marL="457200" indent="-457200">
              <a:buFont typeface="+mj-lt"/>
              <a:buAutoNum type="arabicPeriod"/>
            </a:pPr>
            <a:r>
              <a:rPr lang="en-US" sz="2000" dirty="0" smtClean="0"/>
              <a:t>Chromatic tune spread should be large enough to ensure fast mixing</a:t>
            </a:r>
          </a:p>
          <a:p>
            <a:pPr marL="457200" indent="-457200">
              <a:buFont typeface="+mj-lt"/>
              <a:buAutoNum type="arabicPeriod"/>
            </a:pPr>
            <a:r>
              <a:rPr lang="en-US" sz="2000" dirty="0" smtClean="0"/>
              <a:t>Calculated emittance growth rates are consistent with simulations and beam measurements</a:t>
            </a:r>
          </a:p>
          <a:p>
            <a:pPr marL="457200" indent="-457200">
              <a:buFont typeface="+mj-lt"/>
              <a:buAutoNum type="arabicPeriod"/>
            </a:pPr>
            <a:endParaRPr lang="en-US" sz="2000" dirty="0"/>
          </a:p>
        </p:txBody>
      </p:sp>
    </p:spTree>
    <p:extLst>
      <p:ext uri="{BB962C8B-B14F-4D97-AF65-F5344CB8AC3E}">
        <p14:creationId xmlns:p14="http://schemas.microsoft.com/office/powerpoint/2010/main" val="7899805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Spill Control</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31</a:t>
            </a:fld>
            <a:endParaRPr lang="en-US" altLang="en-US"/>
          </a:p>
        </p:txBody>
      </p:sp>
      <p:sp>
        <p:nvSpPr>
          <p:cNvPr id="6" name="Title 1"/>
          <p:cNvSpPr txBox="1">
            <a:spLocks/>
          </p:cNvSpPr>
          <p:nvPr/>
        </p:nvSpPr>
        <p:spPr>
          <a:xfrm>
            <a:off x="2735004" y="1885457"/>
            <a:ext cx="4711959" cy="521468"/>
          </a:xfrm>
          <a:prstGeom prst="rect">
            <a:avLst/>
          </a:prstGeom>
        </p:spPr>
        <p:txBody>
          <a:bodyPr lIns="0" tIns="0" rIns="0" bIns="0" anchor="b" anchorCtr="0"/>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smtClean="0"/>
              <a:t>Spill Control</a:t>
            </a:r>
            <a:endParaRPr lang="en-US" sz="4000" dirty="0"/>
          </a:p>
        </p:txBody>
      </p:sp>
      <p:sp>
        <p:nvSpPr>
          <p:cNvPr id="7" name="TextBox 6"/>
          <p:cNvSpPr txBox="1"/>
          <p:nvPr/>
        </p:nvSpPr>
        <p:spPr>
          <a:xfrm>
            <a:off x="981075" y="3067050"/>
            <a:ext cx="2632644" cy="1569660"/>
          </a:xfrm>
          <a:prstGeom prst="rect">
            <a:avLst/>
          </a:prstGeom>
          <a:noFill/>
        </p:spPr>
        <p:txBody>
          <a:bodyPr wrap="none" rtlCol="0">
            <a:spAutoFit/>
          </a:bodyPr>
          <a:lstStyle/>
          <a:p>
            <a:pPr marL="457200" indent="-457200">
              <a:buFont typeface="+mj-lt"/>
              <a:buAutoNum type="arabicPeriod"/>
            </a:pPr>
            <a:r>
              <a:rPr lang="en-US" dirty="0" smtClean="0"/>
              <a:t>Simulations</a:t>
            </a:r>
          </a:p>
          <a:p>
            <a:pPr marL="457200" indent="-457200">
              <a:buFont typeface="+mj-lt"/>
              <a:buAutoNum type="arabicPeriod"/>
            </a:pPr>
            <a:r>
              <a:rPr lang="en-US" dirty="0" smtClean="0"/>
              <a:t>Regulation logic</a:t>
            </a:r>
          </a:p>
          <a:p>
            <a:pPr marL="457200" indent="-457200">
              <a:buFont typeface="+mj-lt"/>
              <a:buAutoNum type="arabicPeriod"/>
            </a:pPr>
            <a:r>
              <a:rPr lang="en-US" dirty="0" smtClean="0"/>
              <a:t>Spill Monitoring</a:t>
            </a:r>
          </a:p>
          <a:p>
            <a:pPr marL="457200" indent="-457200">
              <a:buFont typeface="+mj-lt"/>
              <a:buAutoNum type="arabicPeriod"/>
            </a:pPr>
            <a:endParaRPr lang="en-US" dirty="0"/>
          </a:p>
        </p:txBody>
      </p:sp>
    </p:spTree>
    <p:extLst>
      <p:ext uri="{BB962C8B-B14F-4D97-AF65-F5344CB8AC3E}">
        <p14:creationId xmlns:p14="http://schemas.microsoft.com/office/powerpoint/2010/main" val="128139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970780" y="103188"/>
            <a:ext cx="4922627"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smtClean="0">
                <a:solidFill>
                  <a:schemeClr val="tx1"/>
                </a:solidFill>
              </a:rPr>
              <a:t>Spill  Control  system</a:t>
            </a:r>
            <a:endParaRPr lang="en-US" altLang="en-US" dirty="0" smtClean="0">
              <a:solidFill>
                <a:schemeClr val="tx1"/>
              </a:solidFill>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32</a:t>
            </a:fld>
            <a:endParaRPr lang="en-US" altLang="en-US" sz="1200">
              <a:solidFill>
                <a:srgbClr val="004C97"/>
              </a:solidFill>
              <a:latin typeface="Helvetica" panose="020B0604020202020204" pitchFamily="34" charset="0"/>
            </a:endParaRPr>
          </a:p>
        </p:txBody>
      </p:sp>
      <p:sp>
        <p:nvSpPr>
          <p:cNvPr id="6" name="TextBox 5"/>
          <p:cNvSpPr txBox="1"/>
          <p:nvPr/>
        </p:nvSpPr>
        <p:spPr>
          <a:xfrm>
            <a:off x="452437" y="1041087"/>
            <a:ext cx="6337225" cy="1754326"/>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Required:  spill uniformity at the level of ±50%</a:t>
            </a:r>
          </a:p>
          <a:p>
            <a:pPr marL="285750" indent="-285750">
              <a:buFont typeface="Arial" panose="020B0604020202020204" pitchFamily="34" charset="0"/>
              <a:buChar char="•"/>
            </a:pPr>
            <a:r>
              <a:rPr lang="en-US" sz="1800" dirty="0" smtClean="0"/>
              <a:t>On average spill is controlled by the tune ramping quad circuit</a:t>
            </a:r>
          </a:p>
          <a:p>
            <a:pPr marL="285750" indent="-285750">
              <a:buFont typeface="Arial" panose="020B0604020202020204" pitchFamily="34" charset="0"/>
              <a:buChar char="•"/>
            </a:pPr>
            <a:r>
              <a:rPr lang="en-US" sz="1800" dirty="0" smtClean="0"/>
              <a:t>We plan to regulate fast spill variations with the RFKO kicker</a:t>
            </a:r>
          </a:p>
          <a:p>
            <a:pPr marL="285750" indent="-285750">
              <a:buFont typeface="Arial" panose="020B0604020202020204" pitchFamily="34" charset="0"/>
              <a:buChar char="•"/>
            </a:pPr>
            <a:r>
              <a:rPr lang="en-US" sz="1800" dirty="0" smtClean="0"/>
              <a:t>RFKO is fast and proved to be very effective in slow extraction for medical applications</a:t>
            </a:r>
          </a:p>
          <a:p>
            <a:pPr marL="285750" indent="-285750">
              <a:buFont typeface="Arial" panose="020B0604020202020204" pitchFamily="34" charset="0"/>
              <a:buChar char="•"/>
            </a:pPr>
            <a:r>
              <a:rPr lang="en-US" sz="1800" dirty="0" smtClean="0"/>
              <a:t>We are cautiously optimistic about use of.</a:t>
            </a:r>
          </a:p>
        </p:txBody>
      </p:sp>
      <p:pic>
        <p:nvPicPr>
          <p:cNvPr id="2" name="Picture 1"/>
          <p:cNvPicPr>
            <a:picLocks noChangeAspect="1"/>
          </p:cNvPicPr>
          <p:nvPr/>
        </p:nvPicPr>
        <p:blipFill>
          <a:blip r:embed="rId3"/>
          <a:stretch>
            <a:fillRect/>
          </a:stretch>
        </p:blipFill>
        <p:spPr>
          <a:xfrm>
            <a:off x="4596095" y="3179594"/>
            <a:ext cx="3168086" cy="2890540"/>
          </a:xfrm>
          <a:prstGeom prst="rect">
            <a:avLst/>
          </a:prstGeom>
        </p:spPr>
      </p:pic>
      <p:sp>
        <p:nvSpPr>
          <p:cNvPr id="3" name="TextBox 2"/>
          <p:cNvSpPr txBox="1"/>
          <p:nvPr/>
        </p:nvSpPr>
        <p:spPr>
          <a:xfrm>
            <a:off x="452437" y="3686175"/>
            <a:ext cx="3979656" cy="1815882"/>
          </a:xfrm>
          <a:prstGeom prst="rect">
            <a:avLst/>
          </a:prstGeom>
          <a:noFill/>
        </p:spPr>
        <p:txBody>
          <a:bodyPr wrap="square" rtlCol="0">
            <a:spAutoFit/>
          </a:bodyPr>
          <a:lstStyle/>
          <a:p>
            <a:r>
              <a:rPr lang="en-US" sz="2000" dirty="0" smtClean="0"/>
              <a:t>Early simulations of the RFKO regulation with ORBIT:</a:t>
            </a:r>
          </a:p>
          <a:p>
            <a:pPr marL="800100" lvl="1" indent="-342900">
              <a:buFont typeface="Courier New" panose="02070309020205020404" pitchFamily="49" charset="0"/>
              <a:buChar char="o"/>
            </a:pPr>
            <a:r>
              <a:rPr lang="en-US" sz="1800" dirty="0">
                <a:solidFill>
                  <a:srgbClr val="404040"/>
                </a:solidFill>
              </a:rPr>
              <a:t>N</a:t>
            </a:r>
            <a:r>
              <a:rPr lang="en-US" sz="1800" dirty="0" smtClean="0">
                <a:solidFill>
                  <a:srgbClr val="404040"/>
                </a:solidFill>
              </a:rPr>
              <a:t>o regulation when spill rate is high</a:t>
            </a:r>
          </a:p>
          <a:p>
            <a:pPr marL="800100" lvl="1" indent="-342900">
              <a:buFont typeface="Courier New" panose="02070309020205020404" pitchFamily="49" charset="0"/>
              <a:buChar char="o"/>
            </a:pPr>
            <a:r>
              <a:rPr lang="en-US" sz="1800" dirty="0" smtClean="0">
                <a:solidFill>
                  <a:srgbClr val="404040"/>
                </a:solidFill>
              </a:rPr>
              <a:t>Large variations</a:t>
            </a:r>
          </a:p>
          <a:p>
            <a:pPr marL="800100" lvl="1" indent="-342900">
              <a:buFont typeface="Courier New" panose="02070309020205020404" pitchFamily="49" charset="0"/>
              <a:buChar char="o"/>
            </a:pPr>
            <a:r>
              <a:rPr lang="en-US" sz="1800" dirty="0" smtClean="0">
                <a:solidFill>
                  <a:srgbClr val="404040"/>
                </a:solidFill>
              </a:rPr>
              <a:t>High statistical noise</a:t>
            </a:r>
            <a:endParaRPr lang="en-US" sz="1800" dirty="0">
              <a:solidFill>
                <a:srgbClr val="404040"/>
              </a:solidFill>
            </a:endParaRPr>
          </a:p>
        </p:txBody>
      </p:sp>
    </p:spTree>
    <p:extLst>
      <p:ext uri="{BB962C8B-B14F-4D97-AF65-F5344CB8AC3E}">
        <p14:creationId xmlns:p14="http://schemas.microsoft.com/office/powerpoint/2010/main" val="3064668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71739" y="837303"/>
            <a:ext cx="3913068" cy="3523304"/>
          </a:xfrm>
          <a:prstGeom prst="rect">
            <a:avLst/>
          </a:prstGeom>
        </p:spPr>
      </p:pic>
      <p:sp>
        <p:nvSpPr>
          <p:cNvPr id="24577" name="Title 28"/>
          <p:cNvSpPr>
            <a:spLocks noGrp="1"/>
          </p:cNvSpPr>
          <p:nvPr>
            <p:ph type="title"/>
          </p:nvPr>
        </p:nvSpPr>
        <p:spPr bwMode="auto">
          <a:xfrm>
            <a:off x="1970780" y="103188"/>
            <a:ext cx="4922627"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smtClean="0">
                <a:solidFill>
                  <a:schemeClr val="tx1"/>
                </a:solidFill>
              </a:rPr>
              <a:t>Spill  Control  system</a:t>
            </a:r>
            <a:endParaRPr lang="en-US" altLang="en-US" dirty="0" smtClean="0">
              <a:solidFill>
                <a:schemeClr val="tx1"/>
              </a:solidFill>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33</a:t>
            </a:fld>
            <a:endParaRPr lang="en-US" altLang="en-US" sz="1200">
              <a:solidFill>
                <a:srgbClr val="004C97"/>
              </a:solidFill>
              <a:latin typeface="Helvetica" panose="020B0604020202020204" pitchFamily="34" charset="0"/>
            </a:endParaRPr>
          </a:p>
        </p:txBody>
      </p:sp>
      <p:sp>
        <p:nvSpPr>
          <p:cNvPr id="3" name="TextBox 2"/>
          <p:cNvSpPr txBox="1"/>
          <p:nvPr/>
        </p:nvSpPr>
        <p:spPr>
          <a:xfrm>
            <a:off x="318457" y="1257607"/>
            <a:ext cx="3979656" cy="2092881"/>
          </a:xfrm>
          <a:prstGeom prst="rect">
            <a:avLst/>
          </a:prstGeom>
          <a:noFill/>
        </p:spPr>
        <p:txBody>
          <a:bodyPr wrap="square" rtlCol="0">
            <a:spAutoFit/>
          </a:bodyPr>
          <a:lstStyle/>
          <a:p>
            <a:r>
              <a:rPr lang="en-US" sz="2000" dirty="0" smtClean="0"/>
              <a:t>RFKO regulation simulations with </a:t>
            </a:r>
            <a:r>
              <a:rPr lang="en-US" sz="2000" dirty="0" err="1" smtClean="0"/>
              <a:t>Synergia</a:t>
            </a:r>
            <a:r>
              <a:rPr lang="en-US" sz="2000" dirty="0" smtClean="0"/>
              <a:t>:</a:t>
            </a:r>
          </a:p>
          <a:p>
            <a:pPr marL="800100" lvl="1" indent="-342900">
              <a:buFont typeface="Courier New" panose="02070309020205020404" pitchFamily="49" charset="0"/>
              <a:buChar char="o"/>
            </a:pPr>
            <a:r>
              <a:rPr lang="en-US" sz="1800" dirty="0" smtClean="0">
                <a:solidFill>
                  <a:srgbClr val="404040"/>
                </a:solidFill>
              </a:rPr>
              <a:t>Regulation responds to 10% increase in the reference spill rate</a:t>
            </a:r>
          </a:p>
          <a:p>
            <a:pPr marL="800100" lvl="1" indent="-342900">
              <a:buFont typeface="Courier New" panose="02070309020205020404" pitchFamily="49" charset="0"/>
              <a:buChar char="o"/>
            </a:pPr>
            <a:r>
              <a:rPr lang="en-US" sz="1800" dirty="0" smtClean="0">
                <a:solidFill>
                  <a:srgbClr val="404040"/>
                </a:solidFill>
              </a:rPr>
              <a:t>Large variations</a:t>
            </a:r>
          </a:p>
          <a:p>
            <a:pPr marL="800100" lvl="1" indent="-342900">
              <a:buFont typeface="Courier New" panose="02070309020205020404" pitchFamily="49" charset="0"/>
              <a:buChar char="o"/>
            </a:pPr>
            <a:r>
              <a:rPr lang="en-US" sz="1800" dirty="0" smtClean="0">
                <a:solidFill>
                  <a:srgbClr val="404040"/>
                </a:solidFill>
              </a:rPr>
              <a:t>High statistical noise</a:t>
            </a:r>
            <a:endParaRPr lang="en-US" sz="1800" dirty="0">
              <a:solidFill>
                <a:srgbClr val="404040"/>
              </a:solidFill>
            </a:endParaRPr>
          </a:p>
        </p:txBody>
      </p:sp>
      <p:sp>
        <p:nvSpPr>
          <p:cNvPr id="7" name="TextBox 6"/>
          <p:cNvSpPr txBox="1"/>
          <p:nvPr/>
        </p:nvSpPr>
        <p:spPr>
          <a:xfrm>
            <a:off x="533833" y="4793786"/>
            <a:ext cx="7528560" cy="707886"/>
          </a:xfrm>
          <a:prstGeom prst="rect">
            <a:avLst/>
          </a:prstGeom>
          <a:noFill/>
        </p:spPr>
        <p:txBody>
          <a:bodyPr wrap="square" rtlCol="0">
            <a:spAutoFit/>
          </a:bodyPr>
          <a:lstStyle/>
          <a:p>
            <a:r>
              <a:rPr lang="en-US" sz="2000" dirty="0" smtClean="0"/>
              <a:t>Proportional regulation seems to do the job, but it produces large oscillations due to the beam response latency and overregulation</a:t>
            </a:r>
            <a:endParaRPr lang="en-US" sz="2000" dirty="0"/>
          </a:p>
        </p:txBody>
      </p:sp>
    </p:spTree>
    <p:extLst>
      <p:ext uri="{BB962C8B-B14F-4D97-AF65-F5344CB8AC3E}">
        <p14:creationId xmlns:p14="http://schemas.microsoft.com/office/powerpoint/2010/main" val="18188044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970780" y="103188"/>
            <a:ext cx="5849245"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smtClean="0">
                <a:solidFill>
                  <a:schemeClr val="tx1"/>
                </a:solidFill>
              </a:rPr>
              <a:t>Spill  Control  system: overregulation</a:t>
            </a:r>
            <a:endParaRPr lang="en-US" altLang="en-US" dirty="0" smtClean="0">
              <a:solidFill>
                <a:schemeClr val="tx1"/>
              </a:solidFill>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34</a:t>
            </a:fld>
            <a:endParaRPr lang="en-US" altLang="en-US" sz="1200">
              <a:solidFill>
                <a:srgbClr val="004C97"/>
              </a:solidFill>
              <a:latin typeface="Helvetica" panose="020B0604020202020204" pitchFamily="34" charset="0"/>
            </a:endParaRPr>
          </a:p>
        </p:txBody>
      </p:sp>
      <p:sp>
        <p:nvSpPr>
          <p:cNvPr id="6" name="TextBox 5"/>
          <p:cNvSpPr txBox="1"/>
          <p:nvPr/>
        </p:nvSpPr>
        <p:spPr>
          <a:xfrm>
            <a:off x="452437" y="1041087"/>
            <a:ext cx="3890963" cy="3416320"/>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Oscillations in the spill rate appear as a result of beam response latency and overregulation with proportional loop P</a:t>
            </a:r>
          </a:p>
          <a:p>
            <a:pPr marL="285750" indent="-285750">
              <a:buFont typeface="Arial" panose="020B0604020202020204" pitchFamily="34" charset="0"/>
              <a:buChar char="•"/>
            </a:pPr>
            <a:endParaRPr lang="en-US" sz="1800" dirty="0"/>
          </a:p>
          <a:p>
            <a:endParaRPr lang="en-US" sz="1800" dirty="0" smtClean="0"/>
          </a:p>
          <a:p>
            <a:pPr marL="285750" indent="-285750">
              <a:buFont typeface="Arial" panose="020B0604020202020204" pitchFamily="34" charset="0"/>
              <a:buChar char="•"/>
            </a:pPr>
            <a:r>
              <a:rPr lang="en-US" sz="1800" dirty="0" smtClean="0"/>
              <a:t>This can be alleviated by using the derivative regulation loop D</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smtClean="0"/>
              <a:t>Or a combination of P and D</a:t>
            </a:r>
          </a:p>
        </p:txBody>
      </p:sp>
      <p:pic>
        <p:nvPicPr>
          <p:cNvPr id="4" name="Picture 3"/>
          <p:cNvPicPr>
            <a:picLocks noChangeAspect="1"/>
          </p:cNvPicPr>
          <p:nvPr/>
        </p:nvPicPr>
        <p:blipFill>
          <a:blip r:embed="rId3"/>
          <a:stretch>
            <a:fillRect/>
          </a:stretch>
        </p:blipFill>
        <p:spPr>
          <a:xfrm>
            <a:off x="4410075" y="1041087"/>
            <a:ext cx="4200020" cy="1426422"/>
          </a:xfrm>
          <a:prstGeom prst="rect">
            <a:avLst/>
          </a:prstGeom>
        </p:spPr>
      </p:pic>
      <p:pic>
        <p:nvPicPr>
          <p:cNvPr id="5" name="Picture 4"/>
          <p:cNvPicPr>
            <a:picLocks noChangeAspect="1"/>
          </p:cNvPicPr>
          <p:nvPr/>
        </p:nvPicPr>
        <p:blipFill>
          <a:blip r:embed="rId4"/>
          <a:stretch>
            <a:fillRect/>
          </a:stretch>
        </p:blipFill>
        <p:spPr>
          <a:xfrm>
            <a:off x="4401619" y="2572284"/>
            <a:ext cx="4205302" cy="1428216"/>
          </a:xfrm>
          <a:prstGeom prst="rect">
            <a:avLst/>
          </a:prstGeom>
        </p:spPr>
      </p:pic>
      <p:pic>
        <p:nvPicPr>
          <p:cNvPr id="7" name="Picture 6"/>
          <p:cNvPicPr>
            <a:picLocks noChangeAspect="1"/>
          </p:cNvPicPr>
          <p:nvPr/>
        </p:nvPicPr>
        <p:blipFill>
          <a:blip r:embed="rId5"/>
          <a:stretch>
            <a:fillRect/>
          </a:stretch>
        </p:blipFill>
        <p:spPr>
          <a:xfrm>
            <a:off x="4411144" y="4067347"/>
            <a:ext cx="4208476" cy="1429294"/>
          </a:xfrm>
          <a:prstGeom prst="rect">
            <a:avLst/>
          </a:prstGeom>
        </p:spPr>
      </p:pic>
      <p:sp>
        <p:nvSpPr>
          <p:cNvPr id="8" name="TextBox 7"/>
          <p:cNvSpPr txBox="1"/>
          <p:nvPr/>
        </p:nvSpPr>
        <p:spPr>
          <a:xfrm>
            <a:off x="279675" y="4981575"/>
            <a:ext cx="8243888" cy="1200329"/>
          </a:xfrm>
          <a:prstGeom prst="rect">
            <a:avLst/>
          </a:prstGeom>
          <a:noFill/>
        </p:spPr>
        <p:txBody>
          <a:bodyPr wrap="square" rtlCol="0">
            <a:spAutoFit/>
          </a:bodyPr>
          <a:lstStyle/>
          <a:p>
            <a:r>
              <a:rPr lang="en-US" sz="1800" dirty="0" smtClean="0"/>
              <a:t>Derivative loop has a “prediction” power </a:t>
            </a:r>
          </a:p>
          <a:p>
            <a:r>
              <a:rPr lang="en-US" sz="1800" dirty="0" smtClean="0"/>
              <a:t>and therefore has a potential to smoothen </a:t>
            </a:r>
          </a:p>
          <a:p>
            <a:r>
              <a:rPr lang="en-US" sz="1800" dirty="0" smtClean="0"/>
              <a:t>oscillations.  Problem of tracking simulations is that D signal is intrinsically very noisy.  Same problem may occur if the SM sensitivity is limited.</a:t>
            </a:r>
            <a:endParaRPr lang="en-US" sz="1800" dirty="0"/>
          </a:p>
        </p:txBody>
      </p:sp>
    </p:spTree>
    <p:extLst>
      <p:ext uri="{BB962C8B-B14F-4D97-AF65-F5344CB8AC3E}">
        <p14:creationId xmlns:p14="http://schemas.microsoft.com/office/powerpoint/2010/main" val="4871247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srcRect b="8731"/>
          <a:stretch/>
        </p:blipFill>
        <p:spPr>
          <a:xfrm>
            <a:off x="4349581" y="3997575"/>
            <a:ext cx="4784586" cy="2129955"/>
          </a:xfrm>
          <a:prstGeom prst="rect">
            <a:avLst/>
          </a:prstGeom>
        </p:spPr>
      </p:pic>
      <p:sp>
        <p:nvSpPr>
          <p:cNvPr id="24577" name="Title 28"/>
          <p:cNvSpPr>
            <a:spLocks noGrp="1"/>
          </p:cNvSpPr>
          <p:nvPr>
            <p:ph type="title"/>
          </p:nvPr>
        </p:nvSpPr>
        <p:spPr bwMode="auto">
          <a:xfrm>
            <a:off x="1571626" y="103188"/>
            <a:ext cx="6639556"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smtClean="0">
                <a:solidFill>
                  <a:schemeClr val="tx1"/>
                </a:solidFill>
              </a:rPr>
              <a:t>Spill  Control  system: noise-free simulations</a:t>
            </a:r>
            <a:endParaRPr lang="en-US" altLang="en-US" dirty="0" smtClean="0">
              <a:solidFill>
                <a:schemeClr val="tx1"/>
              </a:solidFill>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35</a:t>
            </a:fld>
            <a:endParaRPr lang="en-US" altLang="en-US" sz="1200">
              <a:solidFill>
                <a:srgbClr val="004C97"/>
              </a:solidFill>
              <a:latin typeface="Helvetica" panose="020B0604020202020204" pitchFamily="34" charset="0"/>
            </a:endParaRPr>
          </a:p>
        </p:txBody>
      </p:sp>
      <p:sp>
        <p:nvSpPr>
          <p:cNvPr id="6" name="TextBox 5"/>
          <p:cNvSpPr txBox="1"/>
          <p:nvPr/>
        </p:nvSpPr>
        <p:spPr>
          <a:xfrm>
            <a:off x="452437" y="1041087"/>
            <a:ext cx="6337225" cy="4524315"/>
          </a:xfrm>
          <a:prstGeom prst="rect">
            <a:avLst/>
          </a:prstGeom>
          <a:noFill/>
        </p:spPr>
        <p:txBody>
          <a:bodyPr wrap="square" rtlCol="0">
            <a:spAutoFit/>
          </a:bodyPr>
          <a:lstStyle/>
          <a:p>
            <a:r>
              <a:rPr lang="en-US" sz="1800" dirty="0" smtClean="0"/>
              <a:t>For practical purposes of the electronics FB simulations we developed a simplified NOISE-FREE semi-analytical model of RE:</a:t>
            </a:r>
          </a:p>
          <a:p>
            <a:pPr marL="285750" indent="-285750">
              <a:buFont typeface="Arial" panose="020B0604020202020204" pitchFamily="34" charset="0"/>
              <a:buChar char="•"/>
            </a:pPr>
            <a:r>
              <a:rPr lang="en-US" sz="1800" dirty="0" smtClean="0"/>
              <a:t>Beam distribution is assumed to have a Gaussian shape limited by the </a:t>
            </a:r>
            <a:r>
              <a:rPr lang="en-US" sz="1800" dirty="0" err="1" smtClean="0"/>
              <a:t>separatrix</a:t>
            </a:r>
            <a:r>
              <a:rPr lang="en-US" sz="1800" dirty="0" smtClean="0"/>
              <a:t> size A(t):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r>
              <a:rPr lang="en-US" sz="1800" dirty="0" smtClean="0"/>
              <a:t>On </a:t>
            </a:r>
            <a:r>
              <a:rPr lang="en-US" sz="1800" dirty="0" smtClean="0"/>
              <a:t>each step recalculate:</a:t>
            </a:r>
          </a:p>
          <a:p>
            <a:pPr marL="742950" lvl="1" indent="-285750">
              <a:buFont typeface="Arial" panose="020B0604020202020204" pitchFamily="34" charset="0"/>
              <a:buChar char="•"/>
            </a:pPr>
            <a:r>
              <a:rPr lang="en-US" sz="1800" dirty="0" smtClean="0"/>
              <a:t>New  </a:t>
            </a:r>
            <a:r>
              <a:rPr lang="en-US" sz="1800" dirty="0" err="1" smtClean="0">
                <a:latin typeface="Symbol" panose="05050102010706020507" pitchFamily="18" charset="2"/>
              </a:rPr>
              <a:t>e</a:t>
            </a:r>
            <a:r>
              <a:rPr lang="en-US" sz="1800" baseline="-25000" dirty="0" err="1" smtClean="0"/>
              <a:t>X</a:t>
            </a:r>
            <a:endParaRPr lang="en-US" sz="1800" dirty="0" smtClean="0"/>
          </a:p>
          <a:p>
            <a:pPr marL="742950" lvl="1" indent="-285750">
              <a:buFont typeface="Arial" panose="020B0604020202020204" pitchFamily="34" charset="0"/>
              <a:buChar char="•"/>
            </a:pPr>
            <a:r>
              <a:rPr lang="en-US" sz="1800" dirty="0" smtClean="0"/>
              <a:t>New A(t)</a:t>
            </a:r>
          </a:p>
          <a:p>
            <a:pPr marL="742950" lvl="1" indent="-285750">
              <a:buFont typeface="Arial" panose="020B0604020202020204" pitchFamily="34" charset="0"/>
              <a:buChar char="•"/>
            </a:pPr>
            <a:r>
              <a:rPr lang="en-US" sz="1800" dirty="0" smtClean="0"/>
              <a:t>New part of beam outside of the </a:t>
            </a:r>
            <a:r>
              <a:rPr lang="en-US" sz="1800" dirty="0" err="1" smtClean="0"/>
              <a:t>separatrix</a:t>
            </a:r>
            <a:endParaRPr lang="en-US" sz="1800" dirty="0"/>
          </a:p>
          <a:p>
            <a:pPr marL="742950" lvl="1" indent="-285750">
              <a:buFont typeface="Arial" panose="020B0604020202020204" pitchFamily="34" charset="0"/>
              <a:buChar char="•"/>
            </a:pPr>
            <a:r>
              <a:rPr lang="en-US" sz="1800" dirty="0" smtClean="0"/>
              <a:t>New extracted beam</a:t>
            </a:r>
            <a:endParaRPr lang="en-US" sz="1800" baseline="-25000" dirty="0"/>
          </a:p>
          <a:p>
            <a:pPr marL="742950" lvl="1" indent="-285750">
              <a:buFont typeface="Arial" panose="020B0604020202020204" pitchFamily="34" charset="0"/>
              <a:buChar char="•"/>
            </a:pPr>
            <a:r>
              <a:rPr lang="en-US" sz="1800" dirty="0" smtClean="0"/>
              <a:t>Spill Monitor response</a:t>
            </a:r>
          </a:p>
          <a:p>
            <a:pPr marL="742950" lvl="1" indent="-285750">
              <a:buFont typeface="Arial" panose="020B0604020202020204" pitchFamily="34" charset="0"/>
              <a:buChar char="•"/>
            </a:pPr>
            <a:r>
              <a:rPr lang="en-US" sz="1800" dirty="0" smtClean="0"/>
              <a:t>Spill error signal</a:t>
            </a:r>
          </a:p>
          <a:p>
            <a:pPr marL="742950" lvl="1" indent="-285750">
              <a:buFont typeface="Arial" panose="020B0604020202020204" pitchFamily="34" charset="0"/>
              <a:buChar char="•"/>
            </a:pPr>
            <a:r>
              <a:rPr lang="en-US" sz="1800" dirty="0" smtClean="0"/>
              <a:t>Regulation gain</a:t>
            </a:r>
          </a:p>
          <a:p>
            <a:pPr marL="742950" lvl="1" indent="-285750">
              <a:buFont typeface="Arial" panose="020B0604020202020204" pitchFamily="34" charset="0"/>
              <a:buChar char="•"/>
            </a:pPr>
            <a:r>
              <a:rPr lang="en-US" sz="1800" dirty="0" smtClean="0"/>
              <a:t>RFKO power</a:t>
            </a:r>
          </a:p>
        </p:txBody>
      </p:sp>
      <p:graphicFrame>
        <p:nvGraphicFramePr>
          <p:cNvPr id="4" name="Object 3"/>
          <p:cNvGraphicFramePr>
            <a:graphicFrameLocks noChangeAspect="1"/>
          </p:cNvGraphicFramePr>
          <p:nvPr>
            <p:extLst>
              <p:ext uri="{D42A27DB-BD31-4B8C-83A1-F6EECF244321}">
                <p14:modId xmlns:p14="http://schemas.microsoft.com/office/powerpoint/2010/main" val="1124614891"/>
              </p:ext>
            </p:extLst>
          </p:nvPr>
        </p:nvGraphicFramePr>
        <p:xfrm>
          <a:off x="4097500" y="2113275"/>
          <a:ext cx="1309525" cy="492693"/>
        </p:xfrm>
        <a:graphic>
          <a:graphicData uri="http://schemas.openxmlformats.org/presentationml/2006/ole">
            <mc:AlternateContent xmlns:mc="http://schemas.openxmlformats.org/markup-compatibility/2006">
              <mc:Choice xmlns:v="urn:schemas-microsoft-com:vml" Requires="v">
                <p:oleObj spid="_x0000_s8326" name="Equation" r:id="rId5" imgW="1282680" imgH="482400" progId="Equation.3">
                  <p:embed/>
                </p:oleObj>
              </mc:Choice>
              <mc:Fallback>
                <p:oleObj name="Equation" r:id="rId5" imgW="1282680" imgH="482400" progId="Equation.3">
                  <p:embed/>
                  <p:pic>
                    <p:nvPicPr>
                      <p:cNvPr id="0" name=""/>
                      <p:cNvPicPr/>
                      <p:nvPr/>
                    </p:nvPicPr>
                    <p:blipFill>
                      <a:blip r:embed="rId6"/>
                      <a:stretch>
                        <a:fillRect/>
                      </a:stretch>
                    </p:blipFill>
                    <p:spPr>
                      <a:xfrm>
                        <a:off x="4097500" y="2113275"/>
                        <a:ext cx="1309525" cy="49269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016542477"/>
              </p:ext>
            </p:extLst>
          </p:nvPr>
        </p:nvGraphicFramePr>
        <p:xfrm>
          <a:off x="7315200" y="2438400"/>
          <a:ext cx="849843" cy="347663"/>
        </p:xfrm>
        <a:graphic>
          <a:graphicData uri="http://schemas.openxmlformats.org/presentationml/2006/ole">
            <mc:AlternateContent xmlns:mc="http://schemas.openxmlformats.org/markup-compatibility/2006">
              <mc:Choice xmlns:v="urn:schemas-microsoft-com:vml" Requires="v">
                <p:oleObj spid="_x0000_s8327" name="Equation" r:id="rId7" imgW="558720" imgH="228600" progId="Equation.3">
                  <p:embed/>
                </p:oleObj>
              </mc:Choice>
              <mc:Fallback>
                <p:oleObj name="Equation" r:id="rId7" imgW="558720" imgH="228600" progId="Equation.3">
                  <p:embed/>
                  <p:pic>
                    <p:nvPicPr>
                      <p:cNvPr id="0" name=""/>
                      <p:cNvPicPr/>
                      <p:nvPr/>
                    </p:nvPicPr>
                    <p:blipFill>
                      <a:blip r:embed="rId8"/>
                      <a:stretch>
                        <a:fillRect/>
                      </a:stretch>
                    </p:blipFill>
                    <p:spPr>
                      <a:xfrm>
                        <a:off x="7315200" y="2438400"/>
                        <a:ext cx="849843" cy="347663"/>
                      </a:xfrm>
                      <a:prstGeom prst="rect">
                        <a:avLst/>
                      </a:prstGeom>
                    </p:spPr>
                  </p:pic>
                </p:oleObj>
              </mc:Fallback>
            </mc:AlternateContent>
          </a:graphicData>
        </a:graphic>
      </p:graphicFrame>
      <p:sp>
        <p:nvSpPr>
          <p:cNvPr id="7" name="Rectangle 6"/>
          <p:cNvSpPr/>
          <p:nvPr/>
        </p:nvSpPr>
        <p:spPr>
          <a:xfrm>
            <a:off x="452437" y="5605922"/>
            <a:ext cx="3861982" cy="646331"/>
          </a:xfrm>
          <a:prstGeom prst="rect">
            <a:avLst/>
          </a:prstGeom>
        </p:spPr>
        <p:txBody>
          <a:bodyPr wrap="square">
            <a:spAutoFit/>
          </a:bodyPr>
          <a:lstStyle/>
          <a:p>
            <a:pPr algn="ctr"/>
            <a:r>
              <a:rPr lang="en-US" sz="1800" dirty="0" smtClean="0">
                <a:solidFill>
                  <a:srgbClr val="404040"/>
                </a:solidFill>
              </a:rPr>
              <a:t>The model is now employed for the hardware optimizations</a:t>
            </a:r>
            <a:endParaRPr lang="en-US" sz="1800" dirty="0">
              <a:solidFill>
                <a:srgbClr val="40404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90923122"/>
              </p:ext>
            </p:extLst>
          </p:nvPr>
        </p:nvGraphicFramePr>
        <p:xfrm>
          <a:off x="4114800" y="2667000"/>
          <a:ext cx="679450" cy="246063"/>
        </p:xfrm>
        <a:graphic>
          <a:graphicData uri="http://schemas.openxmlformats.org/presentationml/2006/ole">
            <mc:AlternateContent xmlns:mc="http://schemas.openxmlformats.org/markup-compatibility/2006">
              <mc:Choice xmlns:v="urn:schemas-microsoft-com:vml" Requires="v">
                <p:oleObj spid="_x0000_s8328" name="Equation" r:id="rId9" imgW="558720" imgH="203040" progId="Equation.3">
                  <p:embed/>
                </p:oleObj>
              </mc:Choice>
              <mc:Fallback>
                <p:oleObj name="Equation" r:id="rId9" imgW="558720" imgH="203040" progId="Equation.3">
                  <p:embed/>
                  <p:pic>
                    <p:nvPicPr>
                      <p:cNvPr id="0" name="Object 3"/>
                      <p:cNvPicPr>
                        <a:picLocks noChangeAspect="1" noChangeArrowheads="1"/>
                      </p:cNvPicPr>
                      <p:nvPr/>
                    </p:nvPicPr>
                    <p:blipFill>
                      <a:blip r:embed="rId10"/>
                      <a:srcRect/>
                      <a:stretch>
                        <a:fillRect/>
                      </a:stretch>
                    </p:blipFill>
                    <p:spPr bwMode="auto">
                      <a:xfrm>
                        <a:off x="4114800" y="2667000"/>
                        <a:ext cx="679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661509736"/>
              </p:ext>
            </p:extLst>
          </p:nvPr>
        </p:nvGraphicFramePr>
        <p:xfrm>
          <a:off x="6115050" y="2667000"/>
          <a:ext cx="811213" cy="307975"/>
        </p:xfrm>
        <a:graphic>
          <a:graphicData uri="http://schemas.openxmlformats.org/presentationml/2006/ole">
            <mc:AlternateContent xmlns:mc="http://schemas.openxmlformats.org/markup-compatibility/2006">
              <mc:Choice xmlns:v="urn:schemas-microsoft-com:vml" Requires="v">
                <p:oleObj spid="_x0000_s8329" name="Equation" r:id="rId11" imgW="533160" imgH="203040" progId="Equation.3">
                  <p:embed/>
                </p:oleObj>
              </mc:Choice>
              <mc:Fallback>
                <p:oleObj name="Equation" r:id="rId11" imgW="533160" imgH="203040" progId="Equation.3">
                  <p:embed/>
                  <p:pic>
                    <p:nvPicPr>
                      <p:cNvPr id="0" name="Object 9"/>
                      <p:cNvPicPr>
                        <a:picLocks noChangeAspect="1" noChangeArrowheads="1"/>
                      </p:cNvPicPr>
                      <p:nvPr/>
                    </p:nvPicPr>
                    <p:blipFill>
                      <a:blip r:embed="rId12"/>
                      <a:srcRect/>
                      <a:stretch>
                        <a:fillRect/>
                      </a:stretch>
                    </p:blipFill>
                    <p:spPr bwMode="auto">
                      <a:xfrm>
                        <a:off x="6115050" y="2667000"/>
                        <a:ext cx="811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40062506"/>
              </p:ext>
            </p:extLst>
          </p:nvPr>
        </p:nvGraphicFramePr>
        <p:xfrm>
          <a:off x="6045200" y="2209800"/>
          <a:ext cx="811213" cy="307975"/>
        </p:xfrm>
        <a:graphic>
          <a:graphicData uri="http://schemas.openxmlformats.org/presentationml/2006/ole">
            <mc:AlternateContent xmlns:mc="http://schemas.openxmlformats.org/markup-compatibility/2006">
              <mc:Choice xmlns:v="urn:schemas-microsoft-com:vml" Requires="v">
                <p:oleObj spid="_x0000_s8330" name="Equation" r:id="rId13" imgW="533160" imgH="203040" progId="Equation.3">
                  <p:embed/>
                </p:oleObj>
              </mc:Choice>
              <mc:Fallback>
                <p:oleObj name="Equation" r:id="rId13" imgW="533160" imgH="203040" progId="Equation.3">
                  <p:embed/>
                  <p:pic>
                    <p:nvPicPr>
                      <p:cNvPr id="0" name="Object 2"/>
                      <p:cNvPicPr>
                        <a:picLocks noChangeAspect="1" noChangeArrowheads="1"/>
                      </p:cNvPicPr>
                      <p:nvPr/>
                    </p:nvPicPr>
                    <p:blipFill>
                      <a:blip r:embed="rId14"/>
                      <a:srcRect/>
                      <a:stretch>
                        <a:fillRect/>
                      </a:stretch>
                    </p:blipFill>
                    <p:spPr bwMode="auto">
                      <a:xfrm>
                        <a:off x="6045200" y="2209800"/>
                        <a:ext cx="811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Down Arrow 8"/>
          <p:cNvSpPr/>
          <p:nvPr/>
        </p:nvSpPr>
        <p:spPr>
          <a:xfrm rot="5400000">
            <a:off x="5678749" y="2246051"/>
            <a:ext cx="186431" cy="266330"/>
          </a:xfrm>
          <a:prstGeom prst="downArrow">
            <a:avLst/>
          </a:prstGeom>
          <a:no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rot="5400000">
            <a:off x="5678749" y="2627051"/>
            <a:ext cx="186431" cy="266330"/>
          </a:xfrm>
          <a:prstGeom prst="downArrow">
            <a:avLst/>
          </a:prstGeom>
          <a:no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972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682022" y="55062"/>
            <a:ext cx="6668395"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smtClean="0">
                <a:solidFill>
                  <a:schemeClr val="tx1"/>
                </a:solidFill>
              </a:rPr>
              <a:t>Spill  Control  system: regulation topology</a:t>
            </a:r>
            <a:endParaRPr lang="en-US" altLang="en-US" dirty="0" smtClean="0">
              <a:solidFill>
                <a:schemeClr val="tx1"/>
              </a:solidFill>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36</a:t>
            </a:fld>
            <a:endParaRPr lang="en-US" altLang="en-US" sz="1200">
              <a:solidFill>
                <a:srgbClr val="004C97"/>
              </a:solidFill>
              <a:latin typeface="Helvetica" panose="020B0604020202020204" pitchFamily="34" charset="0"/>
            </a:endParaRPr>
          </a:p>
        </p:txBody>
      </p:sp>
      <p:grpSp>
        <p:nvGrpSpPr>
          <p:cNvPr id="2" name="Group 1"/>
          <p:cNvGrpSpPr/>
          <p:nvPr/>
        </p:nvGrpSpPr>
        <p:grpSpPr>
          <a:xfrm>
            <a:off x="0" y="1026708"/>
            <a:ext cx="9172575" cy="3809115"/>
            <a:chOff x="-28575" y="1883958"/>
            <a:chExt cx="9172575" cy="3809115"/>
          </a:xfrm>
        </p:grpSpPr>
        <p:cxnSp>
          <p:nvCxnSpPr>
            <p:cNvPr id="8" name="Straight Arrow Connector 7"/>
            <p:cNvCxnSpPr/>
            <p:nvPr/>
          </p:nvCxnSpPr>
          <p:spPr>
            <a:xfrm>
              <a:off x="212260" y="2812689"/>
              <a:ext cx="11485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5515348" y="3779844"/>
              <a:ext cx="646771" cy="6579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stCxn id="9" idx="6"/>
            </p:cNvCxnSpPr>
            <p:nvPr/>
          </p:nvCxnSpPr>
          <p:spPr>
            <a:xfrm>
              <a:off x="6162119" y="4108805"/>
              <a:ext cx="1407868" cy="94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387675" y="2229421"/>
              <a:ext cx="2970481" cy="1015663"/>
            </a:xfrm>
            <a:prstGeom prst="rect">
              <a:avLst/>
            </a:prstGeom>
            <a:noFill/>
            <a:ln>
              <a:solidFill>
                <a:schemeClr val="accent5"/>
              </a:solidFill>
            </a:ln>
          </p:spPr>
          <p:txBody>
            <a:bodyPr wrap="square" rtlCol="0">
              <a:spAutoFit/>
            </a:bodyPr>
            <a:lstStyle/>
            <a:p>
              <a:endParaRPr lang="en-US" sz="2000" b="0" dirty="0" smtClean="0"/>
            </a:p>
            <a:p>
              <a:r>
                <a:rPr lang="en-US" sz="2000" b="0" dirty="0" smtClean="0"/>
                <a:t>Learning function filter</a:t>
              </a:r>
            </a:p>
            <a:p>
              <a:r>
                <a:rPr lang="en-US" sz="2000" i="1" dirty="0" smtClean="0">
                  <a:latin typeface="Cambria Math" panose="02040503050406030204" pitchFamily="18" charset="0"/>
                </a:rPr>
                <a:t>     (feedforward)</a:t>
              </a:r>
            </a:p>
          </p:txBody>
        </p:sp>
        <p:sp>
          <p:nvSpPr>
            <p:cNvPr id="12" name="TextBox 11"/>
            <p:cNvSpPr txBox="1"/>
            <p:nvPr/>
          </p:nvSpPr>
          <p:spPr>
            <a:xfrm>
              <a:off x="5463710" y="3367249"/>
              <a:ext cx="501805" cy="461665"/>
            </a:xfrm>
            <a:prstGeom prst="rect">
              <a:avLst/>
            </a:prstGeom>
            <a:noFill/>
          </p:spPr>
          <p:txBody>
            <a:bodyPr wrap="square" rtlCol="0">
              <a:spAutoFit/>
            </a:bodyPr>
            <a:lstStyle/>
            <a:p>
              <a:r>
                <a:rPr lang="en-US" dirty="0" smtClean="0"/>
                <a:t>+</a:t>
              </a:r>
              <a:endParaRPr lang="en-US" dirty="0"/>
            </a:p>
          </p:txBody>
        </p:sp>
        <p:sp>
          <p:nvSpPr>
            <p:cNvPr id="13" name="TextBox 12"/>
            <p:cNvSpPr txBox="1"/>
            <p:nvPr/>
          </p:nvSpPr>
          <p:spPr>
            <a:xfrm>
              <a:off x="4876954" y="3573924"/>
              <a:ext cx="269875" cy="461665"/>
            </a:xfrm>
            <a:prstGeom prst="rect">
              <a:avLst/>
            </a:prstGeom>
            <a:noFill/>
          </p:spPr>
          <p:txBody>
            <a:bodyPr wrap="square" rtlCol="0">
              <a:spAutoFit/>
            </a:bodyPr>
            <a:lstStyle/>
            <a:p>
              <a:r>
                <a:rPr lang="en-US" dirty="0" smtClean="0"/>
                <a:t>+</a:t>
              </a:r>
              <a:endParaRPr lang="en-US" dirty="0"/>
            </a:p>
          </p:txBody>
        </p:sp>
        <p:sp>
          <p:nvSpPr>
            <p:cNvPr id="14" name="Rectangle 13"/>
            <p:cNvSpPr/>
            <p:nvPr/>
          </p:nvSpPr>
          <p:spPr>
            <a:xfrm>
              <a:off x="2162807" y="3629971"/>
              <a:ext cx="2442647" cy="1030594"/>
            </a:xfrm>
            <a:prstGeom prst="rect">
              <a:avLst/>
            </a:prstGeom>
            <a:solidFill>
              <a:schemeClr val="bg2"/>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535894" y="3789017"/>
              <a:ext cx="2005131" cy="830997"/>
            </a:xfrm>
            <a:prstGeom prst="rect">
              <a:avLst/>
            </a:prstGeom>
            <a:noFill/>
          </p:spPr>
          <p:txBody>
            <a:bodyPr wrap="square" rtlCol="0">
              <a:spAutoFit/>
            </a:bodyPr>
            <a:lstStyle/>
            <a:p>
              <a:r>
                <a:rPr lang="en-US" dirty="0" smtClean="0"/>
                <a:t>PID filter</a:t>
              </a:r>
            </a:p>
            <a:p>
              <a:r>
                <a:rPr lang="en-US" i="1" dirty="0" smtClean="0"/>
                <a:t>(feedback)</a:t>
              </a:r>
              <a:endParaRPr lang="en-US" i="1" dirty="0"/>
            </a:p>
          </p:txBody>
        </p:sp>
        <p:sp>
          <p:nvSpPr>
            <p:cNvPr id="16" name="Oval 15"/>
            <p:cNvSpPr/>
            <p:nvPr/>
          </p:nvSpPr>
          <p:spPr>
            <a:xfrm>
              <a:off x="942278" y="3940532"/>
              <a:ext cx="574288" cy="563693"/>
            </a:xfrm>
            <a:prstGeom prst="ellipse">
              <a:avLst/>
            </a:prstGeom>
            <a:solidFill>
              <a:schemeClr val="bg2"/>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6" idx="6"/>
            </p:cNvCxnSpPr>
            <p:nvPr/>
          </p:nvCxnSpPr>
          <p:spPr>
            <a:xfrm flipV="1">
              <a:off x="1516566" y="4222378"/>
              <a:ext cx="646241"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16" idx="4"/>
            </p:cNvCxnSpPr>
            <p:nvPr/>
          </p:nvCxnSpPr>
          <p:spPr>
            <a:xfrm flipV="1">
              <a:off x="1229422" y="4504225"/>
              <a:ext cx="0" cy="6133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229422" y="5117542"/>
              <a:ext cx="174795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6" idx="2"/>
            </p:cNvCxnSpPr>
            <p:nvPr/>
          </p:nvCxnSpPr>
          <p:spPr>
            <a:xfrm>
              <a:off x="367990" y="4222379"/>
              <a:ext cx="57428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977376" y="4862076"/>
              <a:ext cx="1092819" cy="830997"/>
            </a:xfrm>
            <a:prstGeom prst="rect">
              <a:avLst/>
            </a:prstGeom>
            <a:noFill/>
          </p:spPr>
          <p:txBody>
            <a:bodyPr wrap="square" rtlCol="0">
              <a:spAutoFit/>
            </a:bodyPr>
            <a:lstStyle/>
            <a:p>
              <a:r>
                <a:rPr lang="en-US" dirty="0" smtClean="0"/>
                <a:t>Spill Mon</a:t>
              </a:r>
              <a:endParaRPr lang="en-US" dirty="0"/>
            </a:p>
          </p:txBody>
        </p:sp>
        <p:sp>
          <p:nvSpPr>
            <p:cNvPr id="22" name="TextBox 21"/>
            <p:cNvSpPr txBox="1"/>
            <p:nvPr/>
          </p:nvSpPr>
          <p:spPr>
            <a:xfrm>
              <a:off x="-10505" y="3277808"/>
              <a:ext cx="1084108" cy="830997"/>
            </a:xfrm>
            <a:prstGeom prst="rect">
              <a:avLst/>
            </a:prstGeom>
            <a:noFill/>
          </p:spPr>
          <p:txBody>
            <a:bodyPr wrap="square" rtlCol="0">
              <a:spAutoFit/>
            </a:bodyPr>
            <a:lstStyle/>
            <a:p>
              <a:r>
                <a:rPr lang="en-US" dirty="0" smtClean="0"/>
                <a:t>Ideal Spill</a:t>
              </a:r>
              <a:endParaRPr lang="en-US" dirty="0"/>
            </a:p>
          </p:txBody>
        </p:sp>
        <p:sp>
          <p:nvSpPr>
            <p:cNvPr id="23" name="TextBox 22"/>
            <p:cNvSpPr txBox="1"/>
            <p:nvPr/>
          </p:nvSpPr>
          <p:spPr>
            <a:xfrm>
              <a:off x="839589" y="4142975"/>
              <a:ext cx="420571" cy="923330"/>
            </a:xfrm>
            <a:prstGeom prst="rect">
              <a:avLst/>
            </a:prstGeom>
            <a:noFill/>
          </p:spPr>
          <p:txBody>
            <a:bodyPr wrap="square" rtlCol="0">
              <a:spAutoFit/>
            </a:bodyPr>
            <a:lstStyle/>
            <a:p>
              <a:r>
                <a:rPr lang="en-US" sz="5400" dirty="0"/>
                <a:t>-</a:t>
              </a:r>
            </a:p>
          </p:txBody>
        </p:sp>
        <p:sp>
          <p:nvSpPr>
            <p:cNvPr id="24" name="TextBox 23"/>
            <p:cNvSpPr txBox="1"/>
            <p:nvPr/>
          </p:nvSpPr>
          <p:spPr>
            <a:xfrm>
              <a:off x="546410" y="4175264"/>
              <a:ext cx="712497" cy="461665"/>
            </a:xfrm>
            <a:prstGeom prst="rect">
              <a:avLst/>
            </a:prstGeom>
            <a:noFill/>
          </p:spPr>
          <p:txBody>
            <a:bodyPr wrap="square" rtlCol="0">
              <a:spAutoFit/>
            </a:bodyPr>
            <a:lstStyle/>
            <a:p>
              <a:r>
                <a:rPr lang="en-US" dirty="0" smtClean="0"/>
                <a:t>+</a:t>
              </a:r>
              <a:endParaRPr lang="en-US" dirty="0"/>
            </a:p>
          </p:txBody>
        </p:sp>
        <p:sp>
          <p:nvSpPr>
            <p:cNvPr id="25" name="TextBox 24"/>
            <p:cNvSpPr txBox="1"/>
            <p:nvPr/>
          </p:nvSpPr>
          <p:spPr>
            <a:xfrm>
              <a:off x="1569464" y="3756354"/>
              <a:ext cx="481831" cy="461665"/>
            </a:xfrm>
            <a:prstGeom prst="rect">
              <a:avLst/>
            </a:prstGeom>
            <a:noFill/>
          </p:spPr>
          <p:txBody>
            <a:bodyPr wrap="square" rtlCol="0">
              <a:spAutoFit/>
            </a:bodyPr>
            <a:lstStyle/>
            <a:p>
              <a:r>
                <a:rPr lang="en-US" dirty="0" smtClean="0"/>
                <a:t>e</a:t>
              </a:r>
              <a:endParaRPr lang="en-US" dirty="0"/>
            </a:p>
          </p:txBody>
        </p:sp>
        <p:cxnSp>
          <p:nvCxnSpPr>
            <p:cNvPr id="26" name="Straight Arrow Connector 25"/>
            <p:cNvCxnSpPr>
              <a:endCxn id="9" idx="2"/>
            </p:cNvCxnSpPr>
            <p:nvPr/>
          </p:nvCxnSpPr>
          <p:spPr>
            <a:xfrm>
              <a:off x="4605454" y="4108805"/>
              <a:ext cx="90989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8575" y="1883958"/>
              <a:ext cx="892170" cy="830997"/>
            </a:xfrm>
            <a:prstGeom prst="rect">
              <a:avLst/>
            </a:prstGeom>
            <a:noFill/>
          </p:spPr>
          <p:txBody>
            <a:bodyPr wrap="square" rtlCol="0">
              <a:spAutoFit/>
            </a:bodyPr>
            <a:lstStyle/>
            <a:p>
              <a:r>
                <a:rPr lang="en-US" dirty="0" smtClean="0"/>
                <a:t>Spill Mon</a:t>
              </a:r>
              <a:endParaRPr lang="en-US" dirty="0"/>
            </a:p>
          </p:txBody>
        </p:sp>
        <p:cxnSp>
          <p:nvCxnSpPr>
            <p:cNvPr id="28" name="Straight Arrow Connector 27"/>
            <p:cNvCxnSpPr/>
            <p:nvPr/>
          </p:nvCxnSpPr>
          <p:spPr>
            <a:xfrm>
              <a:off x="5834224" y="2554538"/>
              <a:ext cx="0" cy="1201816"/>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028559" y="3172050"/>
              <a:ext cx="950943" cy="830997"/>
            </a:xfrm>
            <a:prstGeom prst="rect">
              <a:avLst/>
            </a:prstGeom>
            <a:noFill/>
          </p:spPr>
          <p:txBody>
            <a:bodyPr wrap="square" rtlCol="0">
              <a:spAutoFit/>
            </a:bodyPr>
            <a:lstStyle/>
            <a:p>
              <a:r>
                <a:rPr lang="en-US" dirty="0" smtClean="0"/>
                <a:t>AM Signal</a:t>
              </a:r>
              <a:endParaRPr lang="en-US" dirty="0"/>
            </a:p>
          </p:txBody>
        </p:sp>
        <p:sp>
          <p:nvSpPr>
            <p:cNvPr id="30" name="Rectangle 29"/>
            <p:cNvSpPr/>
            <p:nvPr/>
          </p:nvSpPr>
          <p:spPr>
            <a:xfrm>
              <a:off x="7594925" y="3629971"/>
              <a:ext cx="1127621" cy="1260653"/>
            </a:xfrm>
            <a:prstGeom prst="rect">
              <a:avLst/>
            </a:prstGeom>
            <a:solidFill>
              <a:schemeClr val="bg2"/>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7594925" y="3760714"/>
              <a:ext cx="1212846" cy="923330"/>
            </a:xfrm>
            <a:prstGeom prst="rect">
              <a:avLst/>
            </a:prstGeom>
            <a:noFill/>
          </p:spPr>
          <p:txBody>
            <a:bodyPr wrap="square" rtlCol="0">
              <a:spAutoFit/>
            </a:bodyPr>
            <a:lstStyle/>
            <a:p>
              <a:r>
                <a:rPr lang="en-US" sz="1800" dirty="0" smtClean="0"/>
                <a:t>External Generator</a:t>
              </a:r>
              <a:endParaRPr lang="en-US" sz="1800" dirty="0"/>
            </a:p>
            <a:p>
              <a:r>
                <a:rPr lang="en-US" sz="1800" dirty="0" smtClean="0"/>
                <a:t>FM Signal</a:t>
              </a:r>
              <a:endParaRPr lang="en-US" sz="1800" dirty="0"/>
            </a:p>
          </p:txBody>
        </p:sp>
        <p:sp>
          <p:nvSpPr>
            <p:cNvPr id="32" name="Rectangle 31"/>
            <p:cNvSpPr/>
            <p:nvPr/>
          </p:nvSpPr>
          <p:spPr>
            <a:xfrm>
              <a:off x="676275" y="1963902"/>
              <a:ext cx="6247471" cy="3033131"/>
            </a:xfrm>
            <a:prstGeom prst="rect">
              <a:avLst/>
            </a:prstGeom>
            <a:noFill/>
            <a:ln>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7511986" y="2405951"/>
              <a:ext cx="1555720" cy="830997"/>
            </a:xfrm>
            <a:prstGeom prst="rect">
              <a:avLst/>
            </a:prstGeom>
            <a:noFill/>
          </p:spPr>
          <p:txBody>
            <a:bodyPr wrap="square" rtlCol="0">
              <a:spAutoFit/>
            </a:bodyPr>
            <a:lstStyle/>
            <a:p>
              <a:r>
                <a:rPr lang="en-US" dirty="0" smtClean="0"/>
                <a:t>Done in </a:t>
              </a:r>
              <a:r>
                <a:rPr lang="en-US" dirty="0" err="1" smtClean="0"/>
                <a:t>uP</a:t>
              </a:r>
              <a:endParaRPr lang="en-US" dirty="0" smtClean="0"/>
            </a:p>
            <a:p>
              <a:r>
                <a:rPr lang="en-US" dirty="0" smtClean="0"/>
                <a:t>And FPGA</a:t>
              </a:r>
              <a:endParaRPr lang="en-US" dirty="0"/>
            </a:p>
          </p:txBody>
        </p:sp>
        <p:cxnSp>
          <p:nvCxnSpPr>
            <p:cNvPr id="34" name="Curved Connector 33"/>
            <p:cNvCxnSpPr/>
            <p:nvPr/>
          </p:nvCxnSpPr>
          <p:spPr>
            <a:xfrm rot="5400000">
              <a:off x="6976239" y="2633203"/>
              <a:ext cx="381177" cy="357304"/>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4384995" y="2554538"/>
              <a:ext cx="1449229" cy="93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8683442" y="4175264"/>
              <a:ext cx="4605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4" name="Straight Arrow Connector 3"/>
          <p:cNvCxnSpPr>
            <a:endCxn id="14" idx="0"/>
          </p:cNvCxnSpPr>
          <p:nvPr/>
        </p:nvCxnSpPr>
        <p:spPr>
          <a:xfrm>
            <a:off x="3412706" y="2429982"/>
            <a:ext cx="0" cy="342739"/>
          </a:xfrm>
          <a:prstGeom prst="straightConnector1">
            <a:avLst/>
          </a:prstGeom>
          <a:ln w="28575">
            <a:solidFill>
              <a:srgbClr val="40404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5862799" y="3580516"/>
            <a:ext cx="0" cy="1080523"/>
          </a:xfrm>
          <a:prstGeom prst="straightConnector1">
            <a:avLst/>
          </a:prstGeom>
          <a:ln>
            <a:solidFill>
              <a:schemeClr val="accent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5862799" y="4661039"/>
            <a:ext cx="18238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7686675" y="4420324"/>
            <a:ext cx="952500" cy="72317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7808595" y="4474517"/>
            <a:ext cx="735330" cy="584775"/>
          </a:xfrm>
          <a:prstGeom prst="rect">
            <a:avLst/>
          </a:prstGeom>
          <a:noFill/>
        </p:spPr>
        <p:txBody>
          <a:bodyPr wrap="square" rtlCol="0">
            <a:spAutoFit/>
          </a:bodyPr>
          <a:lstStyle/>
          <a:p>
            <a:r>
              <a:rPr lang="en-US" sz="1600" dirty="0" smtClean="0"/>
              <a:t>Tune Quads</a:t>
            </a:r>
            <a:endParaRPr lang="en-US" sz="1600" dirty="0"/>
          </a:p>
        </p:txBody>
      </p:sp>
      <p:cxnSp>
        <p:nvCxnSpPr>
          <p:cNvPr id="49" name="Straight Arrow Connector 48"/>
          <p:cNvCxnSpPr/>
          <p:nvPr/>
        </p:nvCxnSpPr>
        <p:spPr>
          <a:xfrm>
            <a:off x="8673917" y="4689614"/>
            <a:ext cx="4605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41" idx="0"/>
          </p:cNvCxnSpPr>
          <p:nvPr/>
        </p:nvCxnSpPr>
        <p:spPr>
          <a:xfrm flipV="1">
            <a:off x="8162925" y="4048125"/>
            <a:ext cx="0" cy="3721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326262" y="5250438"/>
            <a:ext cx="5108963" cy="830997"/>
          </a:xfrm>
          <a:prstGeom prst="rect">
            <a:avLst/>
          </a:prstGeom>
          <a:noFill/>
        </p:spPr>
        <p:txBody>
          <a:bodyPr wrap="none" rtlCol="0">
            <a:spAutoFit/>
          </a:bodyPr>
          <a:lstStyle/>
          <a:p>
            <a:pPr marL="342900" indent="-342900">
              <a:buFont typeface="Arial" panose="020B0604020202020204" pitchFamily="34" charset="0"/>
              <a:buChar char="•"/>
            </a:pPr>
            <a:r>
              <a:rPr lang="en-US" dirty="0" smtClean="0"/>
              <a:t>Very flexible and adaptive system</a:t>
            </a:r>
          </a:p>
          <a:p>
            <a:pPr marL="342900" indent="-342900">
              <a:buFont typeface="Arial" panose="020B0604020202020204" pitchFamily="34" charset="0"/>
              <a:buChar char="•"/>
            </a:pPr>
            <a:r>
              <a:rPr lang="en-US" dirty="0" smtClean="0"/>
              <a:t>Based on past experience with MI SE</a:t>
            </a:r>
            <a:endParaRPr lang="en-US" dirty="0"/>
          </a:p>
        </p:txBody>
      </p:sp>
    </p:spTree>
    <p:extLst>
      <p:ext uri="{BB962C8B-B14F-4D97-AF65-F5344CB8AC3E}">
        <p14:creationId xmlns:p14="http://schemas.microsoft.com/office/powerpoint/2010/main" val="754251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970780" y="103188"/>
            <a:ext cx="4922627"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smtClean="0">
                <a:solidFill>
                  <a:srgbClr val="FF0000"/>
                </a:solidFill>
              </a:rPr>
              <a:t>Spill Monitoring</a:t>
            </a:r>
            <a:endParaRPr lang="en-US" altLang="en-US" dirty="0" smtClean="0">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37</a:t>
            </a:fld>
            <a:endParaRPr lang="en-US" altLang="en-US" sz="1200">
              <a:solidFill>
                <a:srgbClr val="004C97"/>
              </a:solidFill>
              <a:latin typeface="Helvetica" panose="020B0604020202020204" pitchFamily="34" charset="0"/>
            </a:endParaRPr>
          </a:p>
        </p:txBody>
      </p:sp>
      <p:sp>
        <p:nvSpPr>
          <p:cNvPr id="6" name="TextBox 5"/>
          <p:cNvSpPr txBox="1"/>
          <p:nvPr/>
        </p:nvSpPr>
        <p:spPr>
          <a:xfrm>
            <a:off x="228600" y="1271394"/>
            <a:ext cx="4007487"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Dedicated  WCM device for SM</a:t>
            </a:r>
          </a:p>
          <a:p>
            <a:pPr marL="800100" lvl="1" indent="-342900">
              <a:buFont typeface="Arial" panose="020B0604020202020204" pitchFamily="34" charset="0"/>
              <a:buChar char="•"/>
            </a:pPr>
            <a:r>
              <a:rPr lang="en-US" sz="2000" dirty="0" smtClean="0"/>
              <a:t>Enhanced sensitivity</a:t>
            </a:r>
          </a:p>
          <a:p>
            <a:pPr marL="800100" lvl="1" indent="-342900">
              <a:buFont typeface="Arial" panose="020B0604020202020204" pitchFamily="34" charset="0"/>
              <a:buChar char="•"/>
            </a:pPr>
            <a:r>
              <a:rPr lang="en-US" sz="2000" dirty="0" smtClean="0"/>
              <a:t>Beam tested</a:t>
            </a:r>
          </a:p>
          <a:p>
            <a:pPr marL="800100" lvl="1" indent="-342900">
              <a:buFont typeface="Arial" panose="020B0604020202020204" pitchFamily="34" charset="0"/>
              <a:buChar char="•"/>
            </a:pPr>
            <a:r>
              <a:rPr lang="en-US" sz="2000" dirty="0" smtClean="0"/>
              <a:t>Ready for use</a:t>
            </a:r>
          </a:p>
          <a:p>
            <a:pPr marL="800100" lvl="1"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Will use DR DCCT  for additional I-loop input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Will need additional instrument for the  D-loop input. Plan to use the Extinction Monitor output.</a:t>
            </a:r>
            <a:endParaRPr lang="en-US" sz="2000" dirty="0"/>
          </a:p>
          <a:p>
            <a:pPr marL="342900" indent="-342900">
              <a:buFont typeface="Arial" panose="020B0604020202020204" pitchFamily="34" charset="0"/>
              <a:buChar char="•"/>
            </a:pPr>
            <a:endParaRPr lang="en-US" sz="2000" dirty="0"/>
          </a:p>
          <a:p>
            <a:endParaRPr lang="en-US" sz="20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881" y="1260261"/>
            <a:ext cx="4546885" cy="3410164"/>
          </a:xfrm>
          <a:prstGeom prst="rect">
            <a:avLst/>
          </a:prstGeom>
        </p:spPr>
      </p:pic>
    </p:spTree>
    <p:extLst>
      <p:ext uri="{BB962C8B-B14F-4D97-AF65-F5344CB8AC3E}">
        <p14:creationId xmlns:p14="http://schemas.microsoft.com/office/powerpoint/2010/main" val="32505165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Electrostatic Septum Design</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38</a:t>
            </a:fld>
            <a:endParaRPr lang="en-US" altLang="en-US"/>
          </a:p>
        </p:txBody>
      </p:sp>
      <p:sp>
        <p:nvSpPr>
          <p:cNvPr id="6" name="Title 1"/>
          <p:cNvSpPr txBox="1">
            <a:spLocks/>
          </p:cNvSpPr>
          <p:nvPr/>
        </p:nvSpPr>
        <p:spPr>
          <a:xfrm>
            <a:off x="2059907" y="1366683"/>
            <a:ext cx="4711959" cy="1111046"/>
          </a:xfrm>
          <a:prstGeom prst="rect">
            <a:avLst/>
          </a:prstGeom>
        </p:spPr>
        <p:txBody>
          <a:bodyPr lIns="0" tIns="0" rIns="0" bIns="0" anchor="b" anchorCtr="0"/>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3600" smtClean="0"/>
              <a:t>Electrostatic Septum Design</a:t>
            </a:r>
            <a:endParaRPr lang="en-US" sz="3600" dirty="0"/>
          </a:p>
        </p:txBody>
      </p:sp>
      <p:sp>
        <p:nvSpPr>
          <p:cNvPr id="7" name="TextBox 6"/>
          <p:cNvSpPr txBox="1"/>
          <p:nvPr/>
        </p:nvSpPr>
        <p:spPr>
          <a:xfrm>
            <a:off x="1130710" y="3136490"/>
            <a:ext cx="3375732" cy="1569660"/>
          </a:xfrm>
          <a:prstGeom prst="rect">
            <a:avLst/>
          </a:prstGeom>
          <a:noFill/>
        </p:spPr>
        <p:txBody>
          <a:bodyPr wrap="none" rtlCol="0">
            <a:spAutoFit/>
          </a:bodyPr>
          <a:lstStyle/>
          <a:p>
            <a:pPr marL="457200" indent="-457200">
              <a:buFont typeface="+mj-lt"/>
              <a:buAutoNum type="arabicPeriod"/>
            </a:pPr>
            <a:r>
              <a:rPr lang="en-US" dirty="0" smtClean="0"/>
              <a:t>Design considerations</a:t>
            </a:r>
          </a:p>
          <a:p>
            <a:pPr marL="457200" indent="-457200">
              <a:buFont typeface="+mj-lt"/>
              <a:buAutoNum type="arabicPeriod"/>
            </a:pPr>
            <a:r>
              <a:rPr lang="en-US" dirty="0" smtClean="0"/>
              <a:t>Beam losses budget</a:t>
            </a:r>
          </a:p>
          <a:p>
            <a:pPr marL="457200" indent="-457200">
              <a:buFont typeface="+mj-lt"/>
              <a:buAutoNum type="arabicPeriod"/>
            </a:pPr>
            <a:r>
              <a:rPr lang="en-US" dirty="0" smtClean="0"/>
              <a:t>Prototyping</a:t>
            </a:r>
          </a:p>
          <a:p>
            <a:pPr marL="457200" indent="-457200">
              <a:buFont typeface="+mj-lt"/>
              <a:buAutoNum type="arabicPeriod"/>
            </a:pPr>
            <a:r>
              <a:rPr lang="en-US" dirty="0" smtClean="0"/>
              <a:t>Full scale prototype</a:t>
            </a:r>
            <a:endParaRPr lang="en-US" dirty="0"/>
          </a:p>
        </p:txBody>
      </p:sp>
    </p:spTree>
    <p:extLst>
      <p:ext uri="{BB962C8B-B14F-4D97-AF65-F5344CB8AC3E}">
        <p14:creationId xmlns:p14="http://schemas.microsoft.com/office/powerpoint/2010/main" val="23105459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970780" y="103188"/>
            <a:ext cx="4922627"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lvl="0" algn="ctr"/>
            <a:r>
              <a:rPr lang="en-US" dirty="0">
                <a:solidFill>
                  <a:schemeClr val="tx1"/>
                </a:solidFill>
              </a:rPr>
              <a:t>ESS </a:t>
            </a:r>
            <a:r>
              <a:rPr lang="en-US" dirty="0" smtClean="0">
                <a:solidFill>
                  <a:schemeClr val="tx1"/>
                </a:solidFill>
              </a:rPr>
              <a:t>design considerations: foils</a:t>
            </a:r>
            <a:endParaRPr lang="en-US" dirty="0">
              <a:solidFill>
                <a:schemeClr val="tx1"/>
              </a:solidFill>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39</a:t>
            </a:fld>
            <a:endParaRPr lang="en-US" altLang="en-US" sz="1200">
              <a:solidFill>
                <a:srgbClr val="004C97"/>
              </a:solidFill>
              <a:latin typeface="Helvetica" panose="020B0604020202020204" pitchFamily="34" charset="0"/>
            </a:endParaRPr>
          </a:p>
        </p:txBody>
      </p:sp>
      <p:sp>
        <p:nvSpPr>
          <p:cNvPr id="7" name="Content Placeholder 2"/>
          <p:cNvSpPr txBox="1">
            <a:spLocks/>
          </p:cNvSpPr>
          <p:nvPr/>
        </p:nvSpPr>
        <p:spPr>
          <a:xfrm>
            <a:off x="228600" y="1677124"/>
            <a:ext cx="4124960" cy="2054042"/>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 indent="0">
              <a:buNone/>
            </a:pPr>
            <a:r>
              <a:rPr lang="en-US" sz="2000" dirty="0" smtClean="0"/>
              <a:t>MARS:</a:t>
            </a:r>
            <a:endParaRPr lang="en-US" sz="1800" dirty="0" smtClean="0">
              <a:solidFill>
                <a:schemeClr val="tx2">
                  <a:lumMod val="60000"/>
                  <a:lumOff val="40000"/>
                </a:schemeClr>
              </a:solidFill>
            </a:endParaRPr>
          </a:p>
          <a:p>
            <a:pPr marL="800100" lvl="1">
              <a:buFont typeface="Wingdings" panose="05000000000000000000" pitchFamily="2" charset="2"/>
              <a:buChar char="ü"/>
            </a:pPr>
            <a:r>
              <a:rPr lang="en-US" sz="1800" dirty="0" smtClean="0">
                <a:solidFill>
                  <a:schemeClr val="tx2">
                    <a:lumMod val="60000"/>
                    <a:lumOff val="40000"/>
                  </a:schemeClr>
                </a:solidFill>
              </a:rPr>
              <a:t>100u </a:t>
            </a:r>
            <a:r>
              <a:rPr lang="en-US" sz="1800" dirty="0" err="1" smtClean="0">
                <a:solidFill>
                  <a:schemeClr val="tx2">
                    <a:lumMod val="60000"/>
                    <a:lumOff val="40000"/>
                  </a:schemeClr>
                </a:solidFill>
              </a:rPr>
              <a:t>dia</a:t>
            </a:r>
            <a:r>
              <a:rPr lang="en-US" sz="1800" dirty="0" smtClean="0">
                <a:solidFill>
                  <a:schemeClr val="tx2">
                    <a:lumMod val="60000"/>
                    <a:lumOff val="40000"/>
                  </a:schemeClr>
                </a:solidFill>
              </a:rPr>
              <a:t> wires; 50u foils</a:t>
            </a:r>
          </a:p>
          <a:p>
            <a:pPr marL="800100" lvl="1">
              <a:buFont typeface="Wingdings" panose="05000000000000000000" pitchFamily="2" charset="2"/>
              <a:buChar char="ü"/>
            </a:pPr>
            <a:r>
              <a:rPr lang="en-US" sz="1800" dirty="0" smtClean="0">
                <a:solidFill>
                  <a:schemeClr val="tx2">
                    <a:lumMod val="60000"/>
                    <a:lumOff val="40000"/>
                  </a:schemeClr>
                </a:solidFill>
              </a:rPr>
              <a:t>Conservative case </a:t>
            </a:r>
          </a:p>
          <a:p>
            <a:pPr marL="800100" lvl="1">
              <a:buFont typeface="Wingdings" panose="05000000000000000000" pitchFamily="2" charset="2"/>
              <a:buChar char="ü"/>
            </a:pPr>
            <a:r>
              <a:rPr lang="en-US" sz="1800" dirty="0" smtClean="0">
                <a:solidFill>
                  <a:schemeClr val="tx2">
                    <a:lumMod val="60000"/>
                    <a:lumOff val="40000"/>
                  </a:schemeClr>
                </a:solidFill>
              </a:rPr>
              <a:t>Narrow angle spread beam</a:t>
            </a:r>
          </a:p>
          <a:p>
            <a:pPr marL="800100" lvl="1">
              <a:buFont typeface="Wingdings" panose="05000000000000000000" pitchFamily="2" charset="2"/>
              <a:buChar char="ü"/>
            </a:pPr>
            <a:r>
              <a:rPr lang="en-US" sz="1800" dirty="0" smtClean="0">
                <a:solidFill>
                  <a:schemeClr val="tx2">
                    <a:lumMod val="60000"/>
                    <a:lumOff val="40000"/>
                  </a:schemeClr>
                </a:solidFill>
              </a:rPr>
              <a:t>No significant advantage</a:t>
            </a:r>
          </a:p>
          <a:p>
            <a:pPr marL="457200">
              <a:buFont typeface="Wingdings" panose="05000000000000000000" pitchFamily="2" charset="2"/>
              <a:buChar char="§"/>
            </a:pPr>
            <a:endParaRPr lang="en-US" sz="2000" dirty="0"/>
          </a:p>
        </p:txBody>
      </p:sp>
      <p:sp>
        <p:nvSpPr>
          <p:cNvPr id="8" name="TextBox 7"/>
          <p:cNvSpPr txBox="1"/>
          <p:nvPr/>
        </p:nvSpPr>
        <p:spPr>
          <a:xfrm>
            <a:off x="4985285" y="4104571"/>
            <a:ext cx="3581400" cy="369332"/>
          </a:xfrm>
          <a:prstGeom prst="rect">
            <a:avLst/>
          </a:prstGeom>
          <a:noFill/>
        </p:spPr>
        <p:txBody>
          <a:bodyPr wrap="square" rtlCol="0">
            <a:spAutoFit/>
          </a:bodyPr>
          <a:lstStyle/>
          <a:p>
            <a:pPr algn="ctr"/>
            <a:r>
              <a:rPr lang="en-US" sz="1800" dirty="0" smtClean="0">
                <a:solidFill>
                  <a:srgbClr val="FF0000"/>
                </a:solidFill>
              </a:rPr>
              <a:t>Red- 100</a:t>
            </a:r>
            <a:r>
              <a:rPr lang="en-US" sz="1800" dirty="0" smtClean="0">
                <a:solidFill>
                  <a:srgbClr val="FF0000"/>
                </a:solidFill>
                <a:latin typeface="Symbol" panose="05050102010706020507" pitchFamily="18" charset="2"/>
              </a:rPr>
              <a:t>m</a:t>
            </a:r>
            <a:r>
              <a:rPr lang="en-US" sz="1800" dirty="0" smtClean="0">
                <a:solidFill>
                  <a:srgbClr val="FF0000"/>
                </a:solidFill>
              </a:rPr>
              <a:t> wires;    </a:t>
            </a:r>
            <a:r>
              <a:rPr lang="en-US" sz="1800" dirty="0" smtClean="0">
                <a:solidFill>
                  <a:srgbClr val="00B050"/>
                </a:solidFill>
              </a:rPr>
              <a:t>Green-  50</a:t>
            </a:r>
            <a:r>
              <a:rPr lang="en-US" sz="1800" dirty="0" smtClean="0">
                <a:solidFill>
                  <a:srgbClr val="00B050"/>
                </a:solidFill>
                <a:latin typeface="Symbol" panose="05050102010706020507" pitchFamily="18" charset="2"/>
              </a:rPr>
              <a:t>m</a:t>
            </a:r>
            <a:r>
              <a:rPr lang="en-US" sz="1800" dirty="0" smtClean="0">
                <a:solidFill>
                  <a:srgbClr val="00B050"/>
                </a:solidFill>
              </a:rPr>
              <a:t> foils</a:t>
            </a:r>
            <a:endParaRPr lang="en-US" sz="1800" dirty="0">
              <a:solidFill>
                <a:srgbClr val="00B050"/>
              </a:solidFill>
            </a:endParaRPr>
          </a:p>
        </p:txBody>
      </p:sp>
      <p:sp>
        <p:nvSpPr>
          <p:cNvPr id="9" name="TextBox 8"/>
          <p:cNvSpPr txBox="1"/>
          <p:nvPr/>
        </p:nvSpPr>
        <p:spPr>
          <a:xfrm>
            <a:off x="5290085" y="1281154"/>
            <a:ext cx="3187831" cy="400110"/>
          </a:xfrm>
          <a:prstGeom prst="rect">
            <a:avLst/>
          </a:prstGeom>
          <a:noFill/>
        </p:spPr>
        <p:txBody>
          <a:bodyPr wrap="square" rtlCol="0">
            <a:spAutoFit/>
          </a:bodyPr>
          <a:lstStyle/>
          <a:p>
            <a:r>
              <a:rPr lang="en-US" sz="2000" dirty="0" smtClean="0"/>
              <a:t>Total losses </a:t>
            </a:r>
            <a:r>
              <a:rPr lang="en-US" sz="2000" dirty="0"/>
              <a:t>vs beam angle.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4002" y="1573554"/>
            <a:ext cx="3465759" cy="2599320"/>
          </a:xfrm>
          <a:prstGeom prst="rect">
            <a:avLst/>
          </a:prstGeom>
        </p:spPr>
      </p:pic>
      <p:sp>
        <p:nvSpPr>
          <p:cNvPr id="2" name="TextBox 1"/>
          <p:cNvSpPr txBox="1"/>
          <p:nvPr/>
        </p:nvSpPr>
        <p:spPr>
          <a:xfrm>
            <a:off x="1970780" y="988830"/>
            <a:ext cx="2004844" cy="461665"/>
          </a:xfrm>
          <a:prstGeom prst="rect">
            <a:avLst/>
          </a:prstGeom>
          <a:noFill/>
        </p:spPr>
        <p:txBody>
          <a:bodyPr wrap="none" rtlCol="0">
            <a:spAutoFit/>
          </a:bodyPr>
          <a:lstStyle/>
          <a:p>
            <a:r>
              <a:rPr lang="en-US" b="1" dirty="0" smtClean="0"/>
              <a:t>Foils or wires?</a:t>
            </a:r>
            <a:endParaRPr lang="en-US" b="1" dirty="0"/>
          </a:p>
        </p:txBody>
      </p:sp>
      <p:sp>
        <p:nvSpPr>
          <p:cNvPr id="3" name="TextBox 2"/>
          <p:cNvSpPr txBox="1"/>
          <p:nvPr/>
        </p:nvSpPr>
        <p:spPr>
          <a:xfrm>
            <a:off x="228600" y="4104571"/>
            <a:ext cx="5613781"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Would the foils stay flat?</a:t>
            </a:r>
          </a:p>
          <a:p>
            <a:pPr marL="342900" indent="-342900">
              <a:buFont typeface="Arial" panose="020B0604020202020204" pitchFamily="34" charset="0"/>
              <a:buChar char="•"/>
            </a:pPr>
            <a:r>
              <a:rPr lang="en-US" sz="2000" dirty="0" smtClean="0"/>
              <a:t>Would a wire be destroyed by a single spark</a:t>
            </a:r>
            <a:r>
              <a:rPr lang="en-US" sz="2000" dirty="0" smtClean="0"/>
              <a:t>?</a:t>
            </a:r>
            <a:endParaRPr lang="en-US" sz="2000" dirty="0"/>
          </a:p>
        </p:txBody>
      </p:sp>
      <p:sp>
        <p:nvSpPr>
          <p:cNvPr id="4" name="TextBox 3"/>
          <p:cNvSpPr txBox="1"/>
          <p:nvPr/>
        </p:nvSpPr>
        <p:spPr>
          <a:xfrm>
            <a:off x="430067" y="5313058"/>
            <a:ext cx="7602407" cy="830997"/>
          </a:xfrm>
          <a:prstGeom prst="rect">
            <a:avLst/>
          </a:prstGeom>
          <a:noFill/>
        </p:spPr>
        <p:txBody>
          <a:bodyPr wrap="square" rtlCol="0">
            <a:spAutoFit/>
          </a:bodyPr>
          <a:lstStyle/>
          <a:p>
            <a:r>
              <a:rPr lang="en-US" dirty="0" smtClean="0">
                <a:solidFill>
                  <a:srgbClr val="404040"/>
                </a:solidFill>
              </a:rPr>
              <a:t>The choice does not appear to be obvious, but at this point we prefer foils as a more mechanically stable option</a:t>
            </a:r>
            <a:endParaRPr lang="en-US" dirty="0">
              <a:solidFill>
                <a:srgbClr val="404040"/>
              </a:solidFill>
            </a:endParaRPr>
          </a:p>
        </p:txBody>
      </p:sp>
      <p:sp>
        <p:nvSpPr>
          <p:cNvPr id="5" name="Rectangle 4"/>
          <p:cNvSpPr/>
          <p:nvPr/>
        </p:nvSpPr>
        <p:spPr>
          <a:xfrm>
            <a:off x="228600" y="5220929"/>
            <a:ext cx="7803874" cy="92312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021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574854" y="102681"/>
            <a:ext cx="6362515"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smtClean="0">
                <a:solidFill>
                  <a:srgbClr val="FF0000"/>
                </a:solidFill>
              </a:rPr>
              <a:t>Implementation of RE in the DR</a:t>
            </a:r>
            <a:endParaRPr lang="en-US" altLang="en-US" dirty="0" smtClean="0">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4</a:t>
            </a:fld>
            <a:endParaRPr lang="en-US" altLang="en-US" sz="1200">
              <a:solidFill>
                <a:srgbClr val="004C97"/>
              </a:solidFill>
              <a:latin typeface="Helvetica" panose="020B0604020202020204" pitchFamily="34" charset="0"/>
            </a:endParaRPr>
          </a:p>
        </p:txBody>
      </p:sp>
      <p:sp>
        <p:nvSpPr>
          <p:cNvPr id="24584" name="TextBox 24583"/>
          <p:cNvSpPr txBox="1"/>
          <p:nvPr/>
        </p:nvSpPr>
        <p:spPr>
          <a:xfrm>
            <a:off x="452437" y="1307691"/>
            <a:ext cx="2911182" cy="3539430"/>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solidFill>
                  <a:schemeClr val="accent6">
                    <a:lumMod val="40000"/>
                    <a:lumOff val="60000"/>
                  </a:schemeClr>
                </a:solidFill>
              </a:rPr>
              <a:t>New injection point</a:t>
            </a:r>
          </a:p>
          <a:p>
            <a:pPr marL="342900" indent="-342900">
              <a:buFont typeface="Arial" panose="020B0604020202020204" pitchFamily="34" charset="0"/>
              <a:buChar char="•"/>
            </a:pPr>
            <a:r>
              <a:rPr lang="en-US" sz="2000" dirty="0" smtClean="0"/>
              <a:t>Extraction in SS30</a:t>
            </a:r>
          </a:p>
          <a:p>
            <a:pPr marL="342900" indent="-342900">
              <a:buFont typeface="Arial" panose="020B0604020202020204" pitchFamily="34" charset="0"/>
              <a:buChar char="•"/>
            </a:pPr>
            <a:r>
              <a:rPr lang="en-US" sz="2000" dirty="0" smtClean="0"/>
              <a:t>ESS</a:t>
            </a:r>
          </a:p>
          <a:p>
            <a:pPr marL="342900" indent="-342900">
              <a:buFont typeface="Arial" panose="020B0604020202020204" pitchFamily="34" charset="0"/>
              <a:buChar char="•"/>
            </a:pPr>
            <a:r>
              <a:rPr lang="en-US" sz="2000" dirty="0" smtClean="0"/>
              <a:t>2 families of Sext.</a:t>
            </a:r>
          </a:p>
          <a:p>
            <a:pPr marL="342900" indent="-342900">
              <a:buFont typeface="Arial" panose="020B0604020202020204" pitchFamily="34" charset="0"/>
              <a:buChar char="•"/>
            </a:pPr>
            <a:r>
              <a:rPr lang="en-US" sz="2000" dirty="0" smtClean="0"/>
              <a:t>A family of tune Quads</a:t>
            </a:r>
          </a:p>
          <a:p>
            <a:pPr marL="342900" indent="-342900">
              <a:buFont typeface="Arial" panose="020B0604020202020204" pitchFamily="34" charset="0"/>
              <a:buChar char="•"/>
            </a:pPr>
            <a:r>
              <a:rPr lang="en-US" sz="2000" dirty="0" smtClean="0">
                <a:solidFill>
                  <a:schemeClr val="accent6">
                    <a:lumMod val="40000"/>
                    <a:lumOff val="60000"/>
                  </a:schemeClr>
                </a:solidFill>
              </a:rPr>
              <a:t>Magnetic septa</a:t>
            </a:r>
          </a:p>
          <a:p>
            <a:pPr marL="342900" indent="-342900">
              <a:buFont typeface="Arial" panose="020B0604020202020204" pitchFamily="34" charset="0"/>
              <a:buChar char="•"/>
            </a:pPr>
            <a:r>
              <a:rPr lang="en-US" sz="2000" dirty="0" smtClean="0"/>
              <a:t>Dynamic orbit control</a:t>
            </a:r>
          </a:p>
          <a:p>
            <a:pPr marL="342900" indent="-342900">
              <a:buFont typeface="Arial" panose="020B0604020202020204" pitchFamily="34" charset="0"/>
              <a:buChar char="•"/>
            </a:pPr>
            <a:r>
              <a:rPr lang="en-US" sz="2000" dirty="0" smtClean="0">
                <a:solidFill>
                  <a:schemeClr val="accent6">
                    <a:lumMod val="40000"/>
                    <a:lumOff val="60000"/>
                  </a:schemeClr>
                </a:solidFill>
              </a:rPr>
              <a:t>Abort line</a:t>
            </a:r>
          </a:p>
          <a:p>
            <a:pPr marL="342900" indent="-342900">
              <a:buFont typeface="Arial" panose="020B0604020202020204" pitchFamily="34" charset="0"/>
              <a:buChar char="•"/>
            </a:pPr>
            <a:r>
              <a:rPr lang="en-US" sz="2000" dirty="0" smtClean="0"/>
              <a:t>RFKO system</a:t>
            </a:r>
          </a:p>
          <a:p>
            <a:pPr marL="342900" indent="-342900">
              <a:buFont typeface="Arial" panose="020B0604020202020204" pitchFamily="34" charset="0"/>
              <a:buChar char="•"/>
            </a:pPr>
            <a:r>
              <a:rPr lang="en-US" sz="2000" dirty="0" smtClean="0"/>
              <a:t>Spill monitoring</a:t>
            </a:r>
          </a:p>
          <a:p>
            <a:pPr marL="342900" indent="-342900">
              <a:buFont typeface="Arial" panose="020B0604020202020204" pitchFamily="34" charset="0"/>
              <a:buChar char="•"/>
            </a:pPr>
            <a:r>
              <a:rPr lang="en-US" sz="2000" dirty="0" smtClean="0"/>
              <a:t>Spill regulation</a:t>
            </a:r>
          </a:p>
        </p:txBody>
      </p:sp>
      <p:sp>
        <p:nvSpPr>
          <p:cNvPr id="24585" name="TextBox 24584"/>
          <p:cNvSpPr txBox="1"/>
          <p:nvPr/>
        </p:nvSpPr>
        <p:spPr>
          <a:xfrm>
            <a:off x="4749893" y="1079458"/>
            <a:ext cx="2747740" cy="707886"/>
          </a:xfrm>
          <a:prstGeom prst="rect">
            <a:avLst/>
          </a:prstGeom>
          <a:noFill/>
        </p:spPr>
        <p:txBody>
          <a:bodyPr wrap="none" rtlCol="0">
            <a:spAutoFit/>
          </a:bodyPr>
          <a:lstStyle/>
          <a:p>
            <a:pPr marL="342900" indent="-342900">
              <a:buFont typeface="Courier New" panose="02070309020205020404" pitchFamily="49" charset="0"/>
              <a:buChar char="o"/>
            </a:pPr>
            <a:r>
              <a:rPr lang="en-US" sz="2000" dirty="0" smtClean="0"/>
              <a:t>3</a:t>
            </a:r>
            <a:r>
              <a:rPr lang="en-US" sz="2000" baseline="30000" dirty="0" smtClean="0"/>
              <a:t>rd</a:t>
            </a:r>
            <a:r>
              <a:rPr lang="en-US" sz="2000" dirty="0" smtClean="0"/>
              <a:t> Integer resonance</a:t>
            </a:r>
          </a:p>
          <a:p>
            <a:pPr marL="342900" indent="-342900">
              <a:buFont typeface="Courier New" panose="02070309020205020404" pitchFamily="49" charset="0"/>
              <a:buChar char="o"/>
            </a:pPr>
            <a:r>
              <a:rPr lang="en-US" sz="2000" dirty="0" err="1" smtClean="0"/>
              <a:t>Qx</a:t>
            </a:r>
            <a:r>
              <a:rPr lang="en-US" sz="2000" dirty="0" smtClean="0"/>
              <a:t>/</a:t>
            </a:r>
            <a:r>
              <a:rPr lang="en-US" sz="2000" dirty="0" err="1" smtClean="0"/>
              <a:t>Qy</a:t>
            </a:r>
            <a:r>
              <a:rPr lang="en-US" sz="2000" dirty="0" smtClean="0"/>
              <a:t>=9.650/9.735</a:t>
            </a:r>
          </a:p>
        </p:txBody>
      </p:sp>
      <p:grpSp>
        <p:nvGrpSpPr>
          <p:cNvPr id="6" name="Group 5"/>
          <p:cNvGrpSpPr/>
          <p:nvPr/>
        </p:nvGrpSpPr>
        <p:grpSpPr>
          <a:xfrm>
            <a:off x="3730855" y="2053629"/>
            <a:ext cx="5109842" cy="3697091"/>
            <a:chOff x="3730855" y="2053629"/>
            <a:chExt cx="5109842" cy="3697091"/>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9079" t="9975" r="10436" b="12228"/>
            <a:stretch/>
          </p:blipFill>
          <p:spPr>
            <a:xfrm>
              <a:off x="4059329" y="2284462"/>
              <a:ext cx="4781368" cy="3466258"/>
            </a:xfrm>
            <a:prstGeom prst="rect">
              <a:avLst/>
            </a:prstGeom>
          </p:spPr>
        </p:pic>
        <p:sp>
          <p:nvSpPr>
            <p:cNvPr id="2" name="TextBox 1"/>
            <p:cNvSpPr txBox="1"/>
            <p:nvPr/>
          </p:nvSpPr>
          <p:spPr>
            <a:xfrm>
              <a:off x="3730855" y="4394334"/>
              <a:ext cx="1183337" cy="461665"/>
            </a:xfrm>
            <a:prstGeom prst="rect">
              <a:avLst/>
            </a:prstGeom>
            <a:noFill/>
          </p:spPr>
          <p:txBody>
            <a:bodyPr wrap="none" rtlCol="0">
              <a:spAutoFit/>
            </a:bodyPr>
            <a:lstStyle/>
            <a:p>
              <a:r>
                <a:rPr lang="en-US" dirty="0" smtClean="0"/>
                <a:t>SS10-60</a:t>
              </a:r>
              <a:endParaRPr lang="en-US" dirty="0"/>
            </a:p>
          </p:txBody>
        </p:sp>
        <p:sp>
          <p:nvSpPr>
            <p:cNvPr id="10" name="TextBox 9"/>
            <p:cNvSpPr txBox="1"/>
            <p:nvPr/>
          </p:nvSpPr>
          <p:spPr>
            <a:xfrm>
              <a:off x="7584445" y="4706532"/>
              <a:ext cx="1183337" cy="461665"/>
            </a:xfrm>
            <a:prstGeom prst="rect">
              <a:avLst/>
            </a:prstGeom>
            <a:noFill/>
          </p:spPr>
          <p:txBody>
            <a:bodyPr wrap="none" rtlCol="0">
              <a:spAutoFit/>
            </a:bodyPr>
            <a:lstStyle/>
            <a:p>
              <a:r>
                <a:rPr lang="en-US" dirty="0" smtClean="0"/>
                <a:t>SS40-50</a:t>
              </a:r>
              <a:endParaRPr lang="en-US" dirty="0"/>
            </a:p>
          </p:txBody>
        </p:sp>
        <p:sp>
          <p:nvSpPr>
            <p:cNvPr id="11" name="TextBox 10"/>
            <p:cNvSpPr txBox="1"/>
            <p:nvPr/>
          </p:nvSpPr>
          <p:spPr>
            <a:xfrm>
              <a:off x="6343000" y="2053629"/>
              <a:ext cx="1183337" cy="461665"/>
            </a:xfrm>
            <a:prstGeom prst="rect">
              <a:avLst/>
            </a:prstGeom>
            <a:noFill/>
          </p:spPr>
          <p:txBody>
            <a:bodyPr wrap="none" rtlCol="0">
              <a:spAutoFit/>
            </a:bodyPr>
            <a:lstStyle/>
            <a:p>
              <a:r>
                <a:rPr lang="en-US" dirty="0" smtClean="0"/>
                <a:t>SS20-30</a:t>
              </a:r>
              <a:endParaRPr lang="en-US" dirty="0"/>
            </a:p>
          </p:txBody>
        </p:sp>
        <p:sp>
          <p:nvSpPr>
            <p:cNvPr id="3" name="Rectangle 2"/>
            <p:cNvSpPr/>
            <p:nvPr/>
          </p:nvSpPr>
          <p:spPr>
            <a:xfrm>
              <a:off x="6934669" y="3364637"/>
              <a:ext cx="591670" cy="230819"/>
            </a:xfrm>
            <a:prstGeom prst="rect">
              <a:avLst/>
            </a:prstGeom>
            <a:noFill/>
            <a:ln w="19050">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404040"/>
                  </a:solidFill>
                </a:rPr>
                <a:t>RFKO kicker</a:t>
              </a:r>
              <a:endParaRPr lang="en-US" sz="800" b="1" dirty="0">
                <a:solidFill>
                  <a:srgbClr val="404040"/>
                </a:solidFill>
              </a:endParaRPr>
            </a:p>
          </p:txBody>
        </p:sp>
        <p:cxnSp>
          <p:nvCxnSpPr>
            <p:cNvPr id="5" name="Straight Arrow Connector 4"/>
            <p:cNvCxnSpPr/>
            <p:nvPr/>
          </p:nvCxnSpPr>
          <p:spPr>
            <a:xfrm flipH="1" flipV="1">
              <a:off x="7102136" y="2982897"/>
              <a:ext cx="128368" cy="381740"/>
            </a:xfrm>
            <a:prstGeom prst="straightConnector1">
              <a:avLst/>
            </a:prstGeom>
            <a:ln w="12700">
              <a:solidFill>
                <a:srgbClr val="40404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813265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475" y="3163953"/>
            <a:ext cx="3581400" cy="2686050"/>
          </a:xfrm>
          <a:prstGeom prst="rect">
            <a:avLst/>
          </a:prstGeom>
        </p:spPr>
      </p:pic>
      <p:sp>
        <p:nvSpPr>
          <p:cNvPr id="24577" name="Title 28"/>
          <p:cNvSpPr>
            <a:spLocks noGrp="1"/>
          </p:cNvSpPr>
          <p:nvPr>
            <p:ph type="title"/>
          </p:nvPr>
        </p:nvSpPr>
        <p:spPr bwMode="auto">
          <a:xfrm>
            <a:off x="1595180" y="73349"/>
            <a:ext cx="7391504"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a:solidFill>
                  <a:schemeClr val="tx1"/>
                </a:solidFill>
              </a:rPr>
              <a:t>ESS design </a:t>
            </a:r>
            <a:r>
              <a:rPr lang="en-US" dirty="0" smtClean="0">
                <a:solidFill>
                  <a:schemeClr val="tx1"/>
                </a:solidFill>
              </a:rPr>
              <a:t>considerations: pre-scattering</a:t>
            </a:r>
            <a:endParaRPr lang="en-US" altLang="en-US" dirty="0" smtClean="0">
              <a:solidFill>
                <a:schemeClr val="tx1"/>
              </a:solidFill>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40</a:t>
            </a:fld>
            <a:endParaRPr lang="en-US" altLang="en-US" sz="1200">
              <a:solidFill>
                <a:srgbClr val="004C97"/>
              </a:solidFill>
              <a:latin typeface="Helvetica" panose="020B0604020202020204" pitchFamily="34" charset="0"/>
            </a:endParaRPr>
          </a:p>
        </p:txBody>
      </p:sp>
      <p:sp>
        <p:nvSpPr>
          <p:cNvPr id="6" name="Content Placeholder 2"/>
          <p:cNvSpPr txBox="1">
            <a:spLocks/>
          </p:cNvSpPr>
          <p:nvPr/>
        </p:nvSpPr>
        <p:spPr>
          <a:xfrm>
            <a:off x="334567" y="1687821"/>
            <a:ext cx="4009228" cy="3153014"/>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a:buFont typeface="Wingdings" panose="05000000000000000000" pitchFamily="2" charset="2"/>
              <a:buChar char="ü"/>
            </a:pPr>
            <a:r>
              <a:rPr lang="en-US" sz="1800" dirty="0" smtClean="0">
                <a:solidFill>
                  <a:schemeClr val="tx2">
                    <a:lumMod val="60000"/>
                    <a:lumOff val="40000"/>
                  </a:schemeClr>
                </a:solidFill>
              </a:rPr>
              <a:t>Losses </a:t>
            </a:r>
            <a:r>
              <a:rPr lang="en-US" sz="1800" dirty="0" smtClean="0">
                <a:solidFill>
                  <a:schemeClr val="tx2">
                    <a:lumMod val="60000"/>
                    <a:lumOff val="40000"/>
                  </a:schemeClr>
                </a:solidFill>
              </a:rPr>
              <a:t>predominantly occur for those particles that pass through the septum plane at low angle</a:t>
            </a:r>
          </a:p>
          <a:p>
            <a:pPr marL="400050">
              <a:buFont typeface="Wingdings" panose="05000000000000000000" pitchFamily="2" charset="2"/>
              <a:buChar char="ü"/>
            </a:pPr>
            <a:r>
              <a:rPr lang="en-US" sz="1800" dirty="0" smtClean="0">
                <a:solidFill>
                  <a:schemeClr val="tx2">
                    <a:lumMod val="60000"/>
                    <a:lumOff val="40000"/>
                  </a:schemeClr>
                </a:solidFill>
              </a:rPr>
              <a:t>These particles can be deflected to a small angle by the diffuser plane in front of the septum plane</a:t>
            </a:r>
          </a:p>
          <a:p>
            <a:pPr marL="400050">
              <a:buFont typeface="Wingdings" panose="05000000000000000000" pitchFamily="2" charset="2"/>
              <a:buChar char="ü"/>
            </a:pPr>
            <a:r>
              <a:rPr lang="en-US" sz="1800" dirty="0" smtClean="0">
                <a:solidFill>
                  <a:schemeClr val="tx2">
                    <a:lumMod val="60000"/>
                    <a:lumOff val="40000"/>
                  </a:schemeClr>
                </a:solidFill>
              </a:rPr>
              <a:t>Works best with low density materials (e.g. </a:t>
            </a:r>
            <a:r>
              <a:rPr lang="en-US" sz="1800" dirty="0">
                <a:solidFill>
                  <a:schemeClr val="tx2">
                    <a:lumMod val="60000"/>
                    <a:lumOff val="40000"/>
                  </a:schemeClr>
                </a:solidFill>
              </a:rPr>
              <a:t>C</a:t>
            </a:r>
            <a:r>
              <a:rPr lang="en-US" sz="1800" dirty="0" smtClean="0">
                <a:solidFill>
                  <a:schemeClr val="tx2">
                    <a:lumMod val="60000"/>
                    <a:lumOff val="40000"/>
                  </a:schemeClr>
                </a:solidFill>
              </a:rPr>
              <a:t>arbon)</a:t>
            </a:r>
          </a:p>
          <a:p>
            <a:pPr marL="400050">
              <a:buFont typeface="Wingdings" panose="05000000000000000000" pitchFamily="2" charset="2"/>
              <a:buChar char="ü"/>
            </a:pPr>
            <a:r>
              <a:rPr lang="en-US" sz="1800" dirty="0" smtClean="0">
                <a:solidFill>
                  <a:schemeClr val="tx2">
                    <a:lumMod val="60000"/>
                    <a:lumOff val="40000"/>
                  </a:schemeClr>
                </a:solidFill>
              </a:rPr>
              <a:t>Mo foil plane can also be effective with foil spacing of 20mm</a:t>
            </a:r>
          </a:p>
        </p:txBody>
      </p:sp>
      <p:sp>
        <p:nvSpPr>
          <p:cNvPr id="7" name="TextBox 6"/>
          <p:cNvSpPr txBox="1"/>
          <p:nvPr/>
        </p:nvSpPr>
        <p:spPr>
          <a:xfrm>
            <a:off x="5197475" y="5714370"/>
            <a:ext cx="3581400" cy="523220"/>
          </a:xfrm>
          <a:prstGeom prst="rect">
            <a:avLst/>
          </a:prstGeom>
          <a:noFill/>
        </p:spPr>
        <p:txBody>
          <a:bodyPr wrap="square" rtlCol="0">
            <a:spAutoFit/>
          </a:bodyPr>
          <a:lstStyle/>
          <a:p>
            <a:pPr algn="ctr"/>
            <a:r>
              <a:rPr lang="en-US" sz="1400" dirty="0" smtClean="0">
                <a:solidFill>
                  <a:srgbClr val="404040"/>
                </a:solidFill>
              </a:rPr>
              <a:t>50u foils, 2.6mm spacing:</a:t>
            </a:r>
          </a:p>
          <a:p>
            <a:pPr algn="ctr"/>
            <a:r>
              <a:rPr lang="en-US" sz="1400" dirty="0" smtClean="0">
                <a:solidFill>
                  <a:srgbClr val="00B050"/>
                </a:solidFill>
              </a:rPr>
              <a:t>Green</a:t>
            </a:r>
            <a:r>
              <a:rPr lang="en-US" sz="1400" dirty="0" smtClean="0">
                <a:solidFill>
                  <a:srgbClr val="404040"/>
                </a:solidFill>
              </a:rPr>
              <a:t>– with diffuser;   </a:t>
            </a:r>
            <a:r>
              <a:rPr lang="en-US" sz="1400" dirty="0" smtClean="0">
                <a:solidFill>
                  <a:srgbClr val="FF0000"/>
                </a:solidFill>
              </a:rPr>
              <a:t>Red – </a:t>
            </a:r>
            <a:r>
              <a:rPr lang="en-US" sz="1400" dirty="0" smtClean="0">
                <a:solidFill>
                  <a:srgbClr val="404040"/>
                </a:solidFill>
              </a:rPr>
              <a:t>without diffuser</a:t>
            </a:r>
            <a:endParaRPr lang="en-US" sz="1400" dirty="0">
              <a:solidFill>
                <a:srgbClr val="404040"/>
              </a:solidFill>
            </a:endParaRPr>
          </a:p>
        </p:txBody>
      </p:sp>
      <p:sp>
        <p:nvSpPr>
          <p:cNvPr id="9" name="TextBox 8"/>
          <p:cNvSpPr txBox="1"/>
          <p:nvPr/>
        </p:nvSpPr>
        <p:spPr>
          <a:xfrm>
            <a:off x="5731668" y="2894996"/>
            <a:ext cx="3187831" cy="369332"/>
          </a:xfrm>
          <a:prstGeom prst="rect">
            <a:avLst/>
          </a:prstGeom>
          <a:noFill/>
        </p:spPr>
        <p:txBody>
          <a:bodyPr wrap="square" rtlCol="0">
            <a:spAutoFit/>
          </a:bodyPr>
          <a:lstStyle/>
          <a:p>
            <a:r>
              <a:rPr lang="en-US" sz="1800" dirty="0" smtClean="0"/>
              <a:t>Total losses </a:t>
            </a:r>
            <a:r>
              <a:rPr lang="en-US" sz="1800" dirty="0"/>
              <a:t>vs beam angle. </a:t>
            </a:r>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0013" y="937179"/>
            <a:ext cx="2445980" cy="1935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833715" y="1087077"/>
            <a:ext cx="1431120" cy="923330"/>
          </a:xfrm>
          <a:prstGeom prst="rect">
            <a:avLst/>
          </a:prstGeom>
          <a:noFill/>
        </p:spPr>
        <p:txBody>
          <a:bodyPr wrap="square" rtlCol="0">
            <a:spAutoFit/>
          </a:bodyPr>
          <a:lstStyle/>
          <a:p>
            <a:r>
              <a:rPr lang="en-US" sz="1800" dirty="0" smtClean="0"/>
              <a:t>Optimal geometry for the diffuser</a:t>
            </a:r>
            <a:endParaRPr lang="en-US" sz="1800" dirty="0"/>
          </a:p>
        </p:txBody>
      </p:sp>
      <p:sp>
        <p:nvSpPr>
          <p:cNvPr id="2" name="TextBox 1"/>
          <p:cNvSpPr txBox="1"/>
          <p:nvPr/>
        </p:nvSpPr>
        <p:spPr>
          <a:xfrm>
            <a:off x="334567" y="5220979"/>
            <a:ext cx="4581562" cy="707886"/>
          </a:xfrm>
          <a:prstGeom prst="rect">
            <a:avLst/>
          </a:prstGeom>
          <a:noFill/>
        </p:spPr>
        <p:txBody>
          <a:bodyPr wrap="square" rtlCol="0">
            <a:spAutoFit/>
          </a:bodyPr>
          <a:lstStyle/>
          <a:p>
            <a:r>
              <a:rPr lang="en-US" sz="2000" dirty="0" smtClean="0"/>
              <a:t>We reserve 0.5m of frame length in front of the foil plane of ESS1 for the diffuser.</a:t>
            </a:r>
            <a:endParaRPr lang="en-US" sz="2000" dirty="0"/>
          </a:p>
        </p:txBody>
      </p:sp>
      <p:sp>
        <p:nvSpPr>
          <p:cNvPr id="15" name="Rectangle 14"/>
          <p:cNvSpPr/>
          <p:nvPr/>
        </p:nvSpPr>
        <p:spPr>
          <a:xfrm>
            <a:off x="228600" y="5220929"/>
            <a:ext cx="4903839" cy="74725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216849" y="988829"/>
            <a:ext cx="3126946" cy="461665"/>
          </a:xfrm>
          <a:prstGeom prst="rect">
            <a:avLst/>
          </a:prstGeom>
          <a:noFill/>
        </p:spPr>
        <p:txBody>
          <a:bodyPr wrap="none" rtlCol="0">
            <a:spAutoFit/>
          </a:bodyPr>
          <a:lstStyle/>
          <a:p>
            <a:r>
              <a:rPr lang="en-US" b="1" dirty="0" smtClean="0"/>
              <a:t>Do we need a diffuser?</a:t>
            </a:r>
            <a:endParaRPr lang="en-US" b="1" dirty="0"/>
          </a:p>
        </p:txBody>
      </p:sp>
    </p:spTree>
    <p:extLst>
      <p:ext uri="{BB962C8B-B14F-4D97-AF65-F5344CB8AC3E}">
        <p14:creationId xmlns:p14="http://schemas.microsoft.com/office/powerpoint/2010/main" val="24165147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595180" y="73349"/>
            <a:ext cx="6996239"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a:solidFill>
                  <a:schemeClr val="tx1"/>
                </a:solidFill>
              </a:rPr>
              <a:t>ESS design considerations</a:t>
            </a:r>
            <a:r>
              <a:rPr lang="en-US" dirty="0" smtClean="0">
                <a:solidFill>
                  <a:schemeClr val="tx1"/>
                </a:solidFill>
              </a:rPr>
              <a:t>: septa lengths</a:t>
            </a:r>
            <a:endParaRPr lang="en-US" altLang="en-US" dirty="0" smtClean="0">
              <a:solidFill>
                <a:schemeClr val="tx1"/>
              </a:solidFill>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41</a:t>
            </a:fld>
            <a:endParaRPr lang="en-US" altLang="en-US" sz="1200">
              <a:solidFill>
                <a:srgbClr val="004C97"/>
              </a:solidFill>
              <a:latin typeface="Helvetica" panose="020B0604020202020204" pitchFamily="34" charset="0"/>
            </a:endParaRPr>
          </a:p>
        </p:txBody>
      </p:sp>
      <p:sp>
        <p:nvSpPr>
          <p:cNvPr id="6" name="Content Placeholder 2"/>
          <p:cNvSpPr txBox="1">
            <a:spLocks/>
          </p:cNvSpPr>
          <p:nvPr/>
        </p:nvSpPr>
        <p:spPr>
          <a:xfrm>
            <a:off x="279486" y="2280087"/>
            <a:ext cx="4124960" cy="2376188"/>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00100" lvl="1">
              <a:buFont typeface="Wingdings" panose="05000000000000000000" pitchFamily="2" charset="2"/>
              <a:buChar char="ü"/>
            </a:pPr>
            <a:r>
              <a:rPr lang="en-US" sz="1800" dirty="0" smtClean="0">
                <a:solidFill>
                  <a:schemeClr val="tx2">
                    <a:lumMod val="60000"/>
                    <a:lumOff val="40000"/>
                  </a:schemeClr>
                </a:solidFill>
              </a:rPr>
              <a:t>Losses </a:t>
            </a:r>
            <a:r>
              <a:rPr lang="en-US" sz="1800" dirty="0" smtClean="0">
                <a:solidFill>
                  <a:schemeClr val="tx2">
                    <a:lumMod val="60000"/>
                    <a:lumOff val="40000"/>
                  </a:schemeClr>
                </a:solidFill>
              </a:rPr>
              <a:t>are most significant in ESS1</a:t>
            </a:r>
          </a:p>
          <a:p>
            <a:pPr marL="800100" lvl="1">
              <a:buFont typeface="Wingdings" panose="05000000000000000000" pitchFamily="2" charset="2"/>
              <a:buChar char="ü"/>
            </a:pPr>
            <a:r>
              <a:rPr lang="en-US" sz="1800" dirty="0" smtClean="0">
                <a:solidFill>
                  <a:schemeClr val="tx2">
                    <a:lumMod val="60000"/>
                    <a:lumOff val="40000"/>
                  </a:schemeClr>
                </a:solidFill>
              </a:rPr>
              <a:t>Losses grow with ESS1 length due to the beam angle spread</a:t>
            </a:r>
          </a:p>
          <a:p>
            <a:pPr marL="800100" lvl="1">
              <a:buFont typeface="Wingdings" panose="05000000000000000000" pitchFamily="2" charset="2"/>
              <a:buChar char="ü"/>
            </a:pPr>
            <a:r>
              <a:rPr lang="en-US" sz="1800" dirty="0" smtClean="0">
                <a:solidFill>
                  <a:schemeClr val="tx2">
                    <a:lumMod val="60000"/>
                    <a:lumOff val="40000"/>
                  </a:schemeClr>
                </a:solidFill>
              </a:rPr>
              <a:t>Performance can be improved by making L1 &lt; L2</a:t>
            </a:r>
          </a:p>
          <a:p>
            <a:pPr marL="800100" lvl="1">
              <a:buFont typeface="Wingdings" panose="05000000000000000000" pitchFamily="2" charset="2"/>
              <a:buChar char="ü"/>
            </a:pPr>
            <a:endParaRPr lang="en-US" sz="1800" dirty="0">
              <a:solidFill>
                <a:schemeClr val="tx2">
                  <a:lumMod val="60000"/>
                  <a:lumOff val="40000"/>
                </a:schemeClr>
              </a:solidFill>
            </a:endParaRPr>
          </a:p>
        </p:txBody>
      </p:sp>
      <p:sp>
        <p:nvSpPr>
          <p:cNvPr id="7" name="TextBox 6"/>
          <p:cNvSpPr txBox="1"/>
          <p:nvPr/>
        </p:nvSpPr>
        <p:spPr>
          <a:xfrm>
            <a:off x="4896516" y="4522061"/>
            <a:ext cx="3581400" cy="738664"/>
          </a:xfrm>
          <a:prstGeom prst="rect">
            <a:avLst/>
          </a:prstGeom>
          <a:noFill/>
        </p:spPr>
        <p:txBody>
          <a:bodyPr wrap="square" rtlCol="0">
            <a:spAutoFit/>
          </a:bodyPr>
          <a:lstStyle/>
          <a:p>
            <a:pPr algn="ctr"/>
            <a:r>
              <a:rPr lang="en-US" sz="1400" dirty="0" smtClean="0">
                <a:solidFill>
                  <a:srgbClr val="404040"/>
                </a:solidFill>
              </a:rPr>
              <a:t>ESS1/ESS2 length ratio:</a:t>
            </a:r>
          </a:p>
          <a:p>
            <a:pPr algn="ctr"/>
            <a:r>
              <a:rPr lang="en-US" sz="1400" dirty="0" smtClean="0">
                <a:solidFill>
                  <a:srgbClr val="B12582"/>
                </a:solidFill>
              </a:rPr>
              <a:t>Purple-0.5m/2.5m</a:t>
            </a:r>
            <a:r>
              <a:rPr lang="en-US" sz="1400" dirty="0" smtClean="0">
                <a:solidFill>
                  <a:srgbClr val="404040"/>
                </a:solidFill>
              </a:rPr>
              <a:t>; </a:t>
            </a:r>
            <a:r>
              <a:rPr lang="en-US" sz="1400" dirty="0" smtClean="0">
                <a:solidFill>
                  <a:schemeClr val="tx2">
                    <a:lumMod val="60000"/>
                    <a:lumOff val="40000"/>
                  </a:schemeClr>
                </a:solidFill>
              </a:rPr>
              <a:t>Blue-0.7m/2.3m</a:t>
            </a:r>
            <a:r>
              <a:rPr lang="en-US" sz="1400" dirty="0" smtClean="0">
                <a:solidFill>
                  <a:srgbClr val="404040"/>
                </a:solidFill>
              </a:rPr>
              <a:t>; </a:t>
            </a:r>
            <a:r>
              <a:rPr lang="en-US" sz="1400" dirty="0" smtClean="0">
                <a:solidFill>
                  <a:srgbClr val="00B050"/>
                </a:solidFill>
              </a:rPr>
              <a:t>Green-1m/2m</a:t>
            </a:r>
            <a:r>
              <a:rPr lang="en-US" sz="1400" dirty="0" smtClean="0">
                <a:solidFill>
                  <a:srgbClr val="404040"/>
                </a:solidFill>
              </a:rPr>
              <a:t>; </a:t>
            </a:r>
            <a:r>
              <a:rPr lang="en-US" sz="1400" dirty="0" smtClean="0">
                <a:solidFill>
                  <a:srgbClr val="FF0000"/>
                </a:solidFill>
              </a:rPr>
              <a:t>Red-1.5m/1.5m</a:t>
            </a:r>
            <a:endParaRPr lang="en-US" sz="1400" dirty="0">
              <a:solidFill>
                <a:srgbClr val="FF0000"/>
              </a:solidFill>
            </a:endParaRPr>
          </a:p>
        </p:txBody>
      </p:sp>
      <p:sp>
        <p:nvSpPr>
          <p:cNvPr id="9" name="TextBox 8"/>
          <p:cNvSpPr txBox="1"/>
          <p:nvPr/>
        </p:nvSpPr>
        <p:spPr>
          <a:xfrm>
            <a:off x="5186451" y="1372471"/>
            <a:ext cx="3187831" cy="707886"/>
          </a:xfrm>
          <a:prstGeom prst="rect">
            <a:avLst/>
          </a:prstGeom>
          <a:noFill/>
        </p:spPr>
        <p:txBody>
          <a:bodyPr wrap="square" rtlCol="0">
            <a:spAutoFit/>
          </a:bodyPr>
          <a:lstStyle/>
          <a:p>
            <a:pPr algn="ctr"/>
            <a:r>
              <a:rPr lang="en-US" sz="2000" dirty="0" smtClean="0"/>
              <a:t>MARS:</a:t>
            </a:r>
          </a:p>
          <a:p>
            <a:pPr algn="ctr"/>
            <a:r>
              <a:rPr lang="en-US" sz="2000" dirty="0" smtClean="0"/>
              <a:t>Total losses </a:t>
            </a:r>
            <a:r>
              <a:rPr lang="en-US" sz="2000" dirty="0"/>
              <a:t>vs beam angle. </a:t>
            </a:r>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4896516" y="2061586"/>
            <a:ext cx="3277870" cy="2458085"/>
          </a:xfrm>
          <a:prstGeom prst="rect">
            <a:avLst/>
          </a:prstGeom>
        </p:spPr>
      </p:pic>
      <p:sp>
        <p:nvSpPr>
          <p:cNvPr id="2" name="Rectangle 1"/>
          <p:cNvSpPr/>
          <p:nvPr/>
        </p:nvSpPr>
        <p:spPr>
          <a:xfrm>
            <a:off x="228600" y="5194220"/>
            <a:ext cx="6024716" cy="1015663"/>
          </a:xfrm>
          <a:prstGeom prst="rect">
            <a:avLst/>
          </a:prstGeom>
        </p:spPr>
        <p:txBody>
          <a:bodyPr wrap="square">
            <a:spAutoFit/>
          </a:bodyPr>
          <a:lstStyle/>
          <a:p>
            <a:pPr marL="57150" indent="0">
              <a:buNone/>
            </a:pPr>
            <a:r>
              <a:rPr lang="en-US" sz="2000" dirty="0"/>
              <a:t>Practical choice:  </a:t>
            </a:r>
            <a:r>
              <a:rPr lang="en-US" sz="2000" dirty="0" smtClean="0"/>
              <a:t>L1=1.25m (+0.5m diffuser) </a:t>
            </a:r>
          </a:p>
          <a:p>
            <a:pPr marL="57150" indent="0">
              <a:buNone/>
            </a:pPr>
            <a:r>
              <a:rPr lang="en-US" sz="2000" dirty="0" smtClean="0"/>
              <a:t>and L2=1.75m </a:t>
            </a:r>
            <a:r>
              <a:rPr lang="en-US" sz="2000" dirty="0"/>
              <a:t>leads to equal total vessel </a:t>
            </a:r>
            <a:r>
              <a:rPr lang="en-US" sz="2000" dirty="0" smtClean="0"/>
              <a:t>lengths. This makes design of two septa fully interchangeable.</a:t>
            </a:r>
            <a:endParaRPr lang="en-US" sz="2000" dirty="0"/>
          </a:p>
        </p:txBody>
      </p:sp>
      <p:sp>
        <p:nvSpPr>
          <p:cNvPr id="13" name="Rectangle 12"/>
          <p:cNvSpPr/>
          <p:nvPr/>
        </p:nvSpPr>
        <p:spPr>
          <a:xfrm>
            <a:off x="228600" y="5220929"/>
            <a:ext cx="5808406" cy="92312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030418" y="1042107"/>
            <a:ext cx="3499330" cy="830997"/>
          </a:xfrm>
          <a:prstGeom prst="rect">
            <a:avLst/>
          </a:prstGeom>
          <a:noFill/>
        </p:spPr>
        <p:txBody>
          <a:bodyPr wrap="square" rtlCol="0">
            <a:spAutoFit/>
          </a:bodyPr>
          <a:lstStyle/>
          <a:p>
            <a:pPr algn="ctr"/>
            <a:r>
              <a:rPr lang="en-US" b="1" dirty="0" smtClean="0"/>
              <a:t>What’s the optimum ESS length ratio?</a:t>
            </a:r>
            <a:endParaRPr lang="en-US" b="1" dirty="0"/>
          </a:p>
        </p:txBody>
      </p:sp>
    </p:spTree>
    <p:extLst>
      <p:ext uri="{BB962C8B-B14F-4D97-AF65-F5344CB8AC3E}">
        <p14:creationId xmlns:p14="http://schemas.microsoft.com/office/powerpoint/2010/main" val="8840118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3282" y="28082"/>
            <a:ext cx="5639709" cy="521468"/>
          </a:xfrm>
        </p:spPr>
        <p:txBody>
          <a:bodyPr/>
          <a:lstStyle/>
          <a:p>
            <a:r>
              <a:rPr lang="en-US" dirty="0" smtClean="0"/>
              <a:t>ESS alignment and flatness</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42</a:t>
            </a:fld>
            <a:endParaRPr lang="en-US" altLang="en-US"/>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5879690" y="1176236"/>
            <a:ext cx="2747420" cy="2287262"/>
          </a:xfrm>
          <a:prstGeom prst="rect">
            <a:avLst/>
          </a:prstGeom>
        </p:spPr>
      </p:pic>
      <p:sp>
        <p:nvSpPr>
          <p:cNvPr id="8" name="TextBox 7"/>
          <p:cNvSpPr txBox="1"/>
          <p:nvPr/>
        </p:nvSpPr>
        <p:spPr>
          <a:xfrm>
            <a:off x="490730" y="3665223"/>
            <a:ext cx="8256427" cy="2554545"/>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t>Optimal ESS alignment angle</a:t>
            </a:r>
          </a:p>
          <a:p>
            <a:pPr marL="342900" indent="-342900">
              <a:buFont typeface="Arial" panose="020B0604020202020204" pitchFamily="34" charset="0"/>
              <a:buChar char="•"/>
            </a:pPr>
            <a:r>
              <a:rPr lang="en-US" sz="2000" dirty="0" smtClean="0"/>
              <a:t>Losses sensitive to misalignment or wide angle spread</a:t>
            </a:r>
          </a:p>
          <a:p>
            <a:pPr marL="342900" indent="-342900">
              <a:buFont typeface="Arial" panose="020B0604020202020204" pitchFamily="34" charset="0"/>
              <a:buChar char="•"/>
            </a:pPr>
            <a:r>
              <a:rPr lang="en-US" sz="2000" dirty="0" smtClean="0"/>
              <a:t>Flatness  is most important in first part of ESS1</a:t>
            </a:r>
          </a:p>
          <a:p>
            <a:pPr marL="342900" indent="-342900">
              <a:buFont typeface="Arial" panose="020B0604020202020204" pitchFamily="34" charset="0"/>
              <a:buChar char="•"/>
            </a:pPr>
            <a:r>
              <a:rPr lang="en-US" sz="2000" dirty="0" smtClean="0"/>
              <a:t>Small positive bend acceptable in the end of ESS1</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a:solidFill>
                  <a:srgbClr val="404040"/>
                </a:solidFill>
              </a:rPr>
              <a:t>Design should allow flipping the frames</a:t>
            </a:r>
          </a:p>
          <a:p>
            <a:pPr marL="342900" indent="-342900">
              <a:buFont typeface="Arial" panose="020B0604020202020204" pitchFamily="34" charset="0"/>
              <a:buChar char="•"/>
            </a:pPr>
            <a:r>
              <a:rPr lang="en-US" sz="2000" dirty="0" smtClean="0">
                <a:solidFill>
                  <a:srgbClr val="404040"/>
                </a:solidFill>
              </a:rPr>
              <a:t>It </a:t>
            </a:r>
            <a:r>
              <a:rPr lang="en-US" sz="2000" dirty="0">
                <a:solidFill>
                  <a:srgbClr val="404040"/>
                </a:solidFill>
              </a:rPr>
              <a:t>might be beneficial to introduce a small positive bend in the end of </a:t>
            </a:r>
            <a:r>
              <a:rPr lang="en-US" sz="2000" dirty="0" smtClean="0">
                <a:solidFill>
                  <a:srgbClr val="404040"/>
                </a:solidFill>
              </a:rPr>
              <a:t>ESS1</a:t>
            </a:r>
          </a:p>
          <a:p>
            <a:pPr marL="342900" indent="-342900">
              <a:buFont typeface="Arial" panose="020B0604020202020204" pitchFamily="34" charset="0"/>
              <a:buChar char="•"/>
            </a:pPr>
            <a:r>
              <a:rPr lang="en-US" sz="2000" dirty="0">
                <a:solidFill>
                  <a:srgbClr val="404040"/>
                </a:solidFill>
              </a:rPr>
              <a:t>M</a:t>
            </a:r>
            <a:r>
              <a:rPr lang="en-US" sz="2000" dirty="0" smtClean="0">
                <a:solidFill>
                  <a:srgbClr val="404040"/>
                </a:solidFill>
              </a:rPr>
              <a:t>otion control better than  50u</a:t>
            </a:r>
            <a:endParaRPr lang="en-US" sz="2000" dirty="0">
              <a:solidFill>
                <a:srgbClr val="404040"/>
              </a:solidFill>
            </a:endParaRP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126" y="855088"/>
            <a:ext cx="3716441" cy="2929558"/>
          </a:xfrm>
          <a:prstGeom prst="rect">
            <a:avLst/>
          </a:prstGeom>
        </p:spPr>
      </p:pic>
      <p:sp>
        <p:nvSpPr>
          <p:cNvPr id="10" name="Down Arrow 9"/>
          <p:cNvSpPr/>
          <p:nvPr/>
        </p:nvSpPr>
        <p:spPr>
          <a:xfrm>
            <a:off x="7526338" y="2733368"/>
            <a:ext cx="211649" cy="462116"/>
          </a:xfrm>
          <a:prstGeom prst="downArrow">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66694" y="5190878"/>
            <a:ext cx="8411286" cy="98824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9490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106" y="28082"/>
            <a:ext cx="5196047" cy="521468"/>
          </a:xfrm>
        </p:spPr>
        <p:txBody>
          <a:bodyPr/>
          <a:lstStyle/>
          <a:p>
            <a:r>
              <a:rPr lang="en-US" dirty="0">
                <a:solidFill>
                  <a:schemeClr val="tx1"/>
                </a:solidFill>
              </a:rPr>
              <a:t>ESS design considerations: </a:t>
            </a:r>
            <a:r>
              <a:rPr lang="en-US" dirty="0" smtClean="0">
                <a:solidFill>
                  <a:schemeClr val="tx1"/>
                </a:solidFill>
              </a:rPr>
              <a:t>ions</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43</a:t>
            </a:fld>
            <a:endParaRPr lang="en-US" alt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734" y="1349313"/>
            <a:ext cx="4340635" cy="2848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182" y="879644"/>
            <a:ext cx="2475125" cy="201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181" y="2901190"/>
            <a:ext cx="2475125" cy="3283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894734" y="5451365"/>
            <a:ext cx="4627613" cy="707886"/>
          </a:xfrm>
          <a:prstGeom prst="rect">
            <a:avLst/>
          </a:prstGeom>
          <a:noFill/>
        </p:spPr>
        <p:txBody>
          <a:bodyPr wrap="none" rtlCol="0">
            <a:spAutoFit/>
          </a:bodyPr>
          <a:lstStyle/>
          <a:p>
            <a:r>
              <a:rPr lang="en-US" sz="2000" dirty="0">
                <a:solidFill>
                  <a:srgbClr val="404040"/>
                </a:solidFill>
              </a:rPr>
              <a:t>Clearing electrodes </a:t>
            </a:r>
            <a:r>
              <a:rPr lang="en-US" sz="2000" dirty="0" smtClean="0">
                <a:solidFill>
                  <a:srgbClr val="404040"/>
                </a:solidFill>
              </a:rPr>
              <a:t>required (up </a:t>
            </a:r>
            <a:r>
              <a:rPr lang="en-US" sz="2000" dirty="0">
                <a:solidFill>
                  <a:srgbClr val="404040"/>
                </a:solidFill>
              </a:rPr>
              <a:t>to </a:t>
            </a:r>
            <a:r>
              <a:rPr lang="en-US" sz="2000" dirty="0" smtClean="0">
                <a:solidFill>
                  <a:srgbClr val="404040"/>
                </a:solidFill>
              </a:rPr>
              <a:t>10kV)</a:t>
            </a:r>
            <a:endParaRPr lang="en-US" sz="2000" dirty="0">
              <a:solidFill>
                <a:srgbClr val="404040"/>
              </a:solidFill>
            </a:endParaRPr>
          </a:p>
          <a:p>
            <a:r>
              <a:rPr lang="en-US" sz="2000" dirty="0" smtClean="0">
                <a:solidFill>
                  <a:srgbClr val="404040"/>
                </a:solidFill>
              </a:rPr>
              <a:t>Allowed spacing = </a:t>
            </a:r>
            <a:r>
              <a:rPr lang="en-US" sz="2000" dirty="0" smtClean="0">
                <a:solidFill>
                  <a:srgbClr val="FF0000"/>
                </a:solidFill>
              </a:rPr>
              <a:t>2.6 mm  </a:t>
            </a:r>
            <a:r>
              <a:rPr lang="en-US" sz="2000" dirty="0" smtClean="0">
                <a:solidFill>
                  <a:srgbClr val="404040"/>
                </a:solidFill>
              </a:rPr>
              <a:t>center-center</a:t>
            </a:r>
          </a:p>
        </p:txBody>
      </p:sp>
      <p:sp>
        <p:nvSpPr>
          <p:cNvPr id="11" name="TextBox 10"/>
          <p:cNvSpPr txBox="1"/>
          <p:nvPr/>
        </p:nvSpPr>
        <p:spPr>
          <a:xfrm>
            <a:off x="311974" y="4225917"/>
            <a:ext cx="6083711" cy="1200329"/>
          </a:xfrm>
          <a:prstGeom prst="rect">
            <a:avLst/>
          </a:prstGeom>
          <a:noFill/>
        </p:spPr>
        <p:txBody>
          <a:bodyPr wrap="square" rtlCol="0">
            <a:spAutoFit/>
          </a:bodyPr>
          <a:lstStyle/>
          <a:p>
            <a:r>
              <a:rPr lang="en-US" sz="1800" dirty="0" smtClean="0"/>
              <a:t>It is believed that if ions created in residual gas are pulled into the strong field gap, they assist spark generation. Field penetration from the ESS gap into the area of high density proton beam should be avoided even if there is a broken foil.</a:t>
            </a:r>
            <a:endParaRPr lang="en-US" sz="1800" dirty="0"/>
          </a:p>
        </p:txBody>
      </p:sp>
      <p:sp>
        <p:nvSpPr>
          <p:cNvPr id="12" name="Rectangle 11"/>
          <p:cNvSpPr/>
          <p:nvPr/>
        </p:nvSpPr>
        <p:spPr>
          <a:xfrm>
            <a:off x="228600" y="5447071"/>
            <a:ext cx="5631426" cy="69698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051570" y="899945"/>
            <a:ext cx="4313939" cy="461665"/>
          </a:xfrm>
          <a:prstGeom prst="rect">
            <a:avLst/>
          </a:prstGeom>
          <a:noFill/>
        </p:spPr>
        <p:txBody>
          <a:bodyPr wrap="square" rtlCol="0">
            <a:spAutoFit/>
          </a:bodyPr>
          <a:lstStyle/>
          <a:p>
            <a:pPr algn="ctr"/>
            <a:r>
              <a:rPr lang="en-US" b="1" dirty="0" smtClean="0"/>
              <a:t>How to minimize effect of ions?</a:t>
            </a:r>
            <a:endParaRPr lang="en-US" b="1" dirty="0"/>
          </a:p>
        </p:txBody>
      </p:sp>
    </p:spTree>
    <p:extLst>
      <p:ext uri="{BB962C8B-B14F-4D97-AF65-F5344CB8AC3E}">
        <p14:creationId xmlns:p14="http://schemas.microsoft.com/office/powerpoint/2010/main" val="8321254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970780" y="103188"/>
            <a:ext cx="4922627"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lvl="0" algn="ctr"/>
            <a:r>
              <a:rPr lang="en-US" dirty="0">
                <a:solidFill>
                  <a:schemeClr val="tx1"/>
                </a:solidFill>
              </a:rPr>
              <a:t>ESS Design studies </a:t>
            </a:r>
            <a:r>
              <a:rPr lang="en-US" dirty="0" smtClean="0">
                <a:solidFill>
                  <a:schemeClr val="tx1"/>
                </a:solidFill>
              </a:rPr>
              <a:t>overview</a:t>
            </a:r>
            <a:endParaRPr lang="en-US" altLang="en-US" dirty="0" smtClean="0">
              <a:solidFill>
                <a:schemeClr val="tx1"/>
              </a:solidFill>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44</a:t>
            </a:fld>
            <a:endParaRPr lang="en-US" altLang="en-US" sz="1200">
              <a:solidFill>
                <a:srgbClr val="004C97"/>
              </a:solidFill>
              <a:latin typeface="Helvetica" panose="020B0604020202020204" pitchFamily="34" charset="0"/>
            </a:endParaRPr>
          </a:p>
        </p:txBody>
      </p:sp>
      <p:sp>
        <p:nvSpPr>
          <p:cNvPr id="2" name="TextBox 1"/>
          <p:cNvSpPr txBox="1"/>
          <p:nvPr/>
        </p:nvSpPr>
        <p:spPr>
          <a:xfrm>
            <a:off x="676275" y="2476964"/>
            <a:ext cx="4752070" cy="1938992"/>
          </a:xfrm>
          <a:prstGeom prst="rect">
            <a:avLst/>
          </a:prstGeom>
          <a:noFill/>
        </p:spPr>
        <p:txBody>
          <a:bodyPr wrap="none" rtlCol="0">
            <a:spAutoFit/>
          </a:bodyPr>
          <a:lstStyle/>
          <a:p>
            <a:pPr marL="342900" indent="-342900">
              <a:buFont typeface="Arial" panose="020B0604020202020204" pitchFamily="34" charset="0"/>
              <a:buChar char="•"/>
            </a:pPr>
            <a:r>
              <a:rPr lang="en-US" dirty="0" smtClean="0"/>
              <a:t>Foil </a:t>
            </a:r>
            <a:r>
              <a:rPr lang="en-US" dirty="0" smtClean="0"/>
              <a:t>strength, yield</a:t>
            </a:r>
          </a:p>
          <a:p>
            <a:pPr marL="342900" indent="-342900">
              <a:buFont typeface="Arial" panose="020B0604020202020204" pitchFamily="34" charset="0"/>
              <a:buChar char="•"/>
            </a:pPr>
            <a:r>
              <a:rPr lang="en-US" dirty="0" smtClean="0"/>
              <a:t>Attaching foils:  crimping, brazing</a:t>
            </a:r>
          </a:p>
          <a:p>
            <a:pPr marL="342900" indent="-342900">
              <a:buFont typeface="Arial" panose="020B0604020202020204" pitchFamily="34" charset="0"/>
              <a:buChar char="•"/>
            </a:pPr>
            <a:r>
              <a:rPr lang="en-US" dirty="0" smtClean="0"/>
              <a:t>Foil stretching, removal, assembly</a:t>
            </a:r>
          </a:p>
          <a:p>
            <a:pPr marL="342900" indent="-342900">
              <a:buFont typeface="Arial" panose="020B0604020202020204" pitchFamily="34" charset="0"/>
              <a:buChar char="•"/>
            </a:pPr>
            <a:r>
              <a:rPr lang="en-US" dirty="0" smtClean="0"/>
              <a:t>Foil flatness</a:t>
            </a:r>
          </a:p>
          <a:p>
            <a:pPr marL="342900" indent="-342900">
              <a:buFont typeface="Arial" panose="020B0604020202020204" pitchFamily="34" charset="0"/>
              <a:buChar char="•"/>
            </a:pPr>
            <a:r>
              <a:rPr lang="en-US" dirty="0" smtClean="0"/>
              <a:t>High voltage studies</a:t>
            </a:r>
            <a:endParaRPr lang="en-US" dirty="0"/>
          </a:p>
        </p:txBody>
      </p:sp>
      <p:sp>
        <p:nvSpPr>
          <p:cNvPr id="7" name="TextBox 6"/>
          <p:cNvSpPr txBox="1"/>
          <p:nvPr/>
        </p:nvSpPr>
        <p:spPr>
          <a:xfrm>
            <a:off x="1168259" y="1468143"/>
            <a:ext cx="5011879" cy="461665"/>
          </a:xfrm>
          <a:prstGeom prst="rect">
            <a:avLst/>
          </a:prstGeom>
          <a:noFill/>
        </p:spPr>
        <p:txBody>
          <a:bodyPr wrap="square" rtlCol="0">
            <a:spAutoFit/>
          </a:bodyPr>
          <a:lstStyle/>
          <a:p>
            <a:pPr algn="ctr"/>
            <a:r>
              <a:rPr lang="en-US" b="1" dirty="0" smtClean="0"/>
              <a:t>Need to do the engineering studies:</a:t>
            </a:r>
            <a:endParaRPr lang="en-US" b="1" dirty="0"/>
          </a:p>
        </p:txBody>
      </p:sp>
    </p:spTree>
    <p:extLst>
      <p:ext uri="{BB962C8B-B14F-4D97-AF65-F5344CB8AC3E}">
        <p14:creationId xmlns:p14="http://schemas.microsoft.com/office/powerpoint/2010/main" val="33677530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45</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0260" y="1854969"/>
            <a:ext cx="5296260" cy="3521185"/>
          </a:xfrm>
          <a:prstGeom prst="rect">
            <a:avLst/>
          </a:prstGeom>
        </p:spPr>
      </p:pic>
      <p:sp>
        <p:nvSpPr>
          <p:cNvPr id="7" name="TextBox 6"/>
          <p:cNvSpPr txBox="1"/>
          <p:nvPr/>
        </p:nvSpPr>
        <p:spPr>
          <a:xfrm>
            <a:off x="228600" y="2045901"/>
            <a:ext cx="2481257" cy="1569660"/>
          </a:xfrm>
          <a:prstGeom prst="rect">
            <a:avLst/>
          </a:prstGeom>
          <a:noFill/>
        </p:spPr>
        <p:txBody>
          <a:bodyPr wrap="none" rtlCol="0">
            <a:spAutoFit/>
          </a:bodyPr>
          <a:lstStyle/>
          <a:p>
            <a:pPr marL="342900" indent="-342900">
              <a:buFont typeface="Arial" panose="020B0604020202020204" pitchFamily="34" charset="0"/>
              <a:buChar char="•"/>
            </a:pPr>
            <a:r>
              <a:rPr lang="en-US" dirty="0" smtClean="0"/>
              <a:t>Foil attachment</a:t>
            </a:r>
          </a:p>
          <a:p>
            <a:pPr marL="342900" indent="-342900">
              <a:buFont typeface="Arial" panose="020B0604020202020204" pitchFamily="34" charset="0"/>
              <a:buChar char="•"/>
            </a:pPr>
            <a:r>
              <a:rPr lang="en-US" dirty="0" smtClean="0"/>
              <a:t>Stretching</a:t>
            </a:r>
          </a:p>
          <a:p>
            <a:pPr marL="342900" indent="-342900">
              <a:buFont typeface="Arial" panose="020B0604020202020204" pitchFamily="34" charset="0"/>
              <a:buChar char="•"/>
            </a:pPr>
            <a:r>
              <a:rPr lang="en-US" dirty="0" smtClean="0"/>
              <a:t>Test flatness</a:t>
            </a:r>
          </a:p>
          <a:p>
            <a:pPr marL="342900" indent="-342900">
              <a:buFont typeface="Arial" panose="020B0604020202020204" pitchFamily="34" charset="0"/>
              <a:buChar char="•"/>
            </a:pPr>
            <a:r>
              <a:rPr lang="en-US" dirty="0" smtClean="0"/>
              <a:t>Completed</a:t>
            </a:r>
            <a:endParaRPr lang="en-US" dirty="0"/>
          </a:p>
        </p:txBody>
      </p:sp>
      <p:sp>
        <p:nvSpPr>
          <p:cNvPr id="8" name="TextBox 7"/>
          <p:cNvSpPr txBox="1"/>
          <p:nvPr/>
        </p:nvSpPr>
        <p:spPr>
          <a:xfrm>
            <a:off x="3044757" y="1067006"/>
            <a:ext cx="2135841" cy="523220"/>
          </a:xfrm>
          <a:prstGeom prst="rect">
            <a:avLst/>
          </a:prstGeom>
          <a:noFill/>
        </p:spPr>
        <p:txBody>
          <a:bodyPr wrap="none" rtlCol="0">
            <a:spAutoFit/>
          </a:bodyPr>
          <a:lstStyle/>
          <a:p>
            <a:r>
              <a:rPr lang="en-US" sz="2800" dirty="0" smtClean="0"/>
              <a:t>“Prototype-I”</a:t>
            </a:r>
            <a:endParaRPr lang="en-US" sz="2800" dirty="0"/>
          </a:p>
        </p:txBody>
      </p:sp>
      <p:sp>
        <p:nvSpPr>
          <p:cNvPr id="9" name="Title 1"/>
          <p:cNvSpPr>
            <a:spLocks noGrp="1"/>
          </p:cNvSpPr>
          <p:nvPr>
            <p:ph type="title"/>
          </p:nvPr>
        </p:nvSpPr>
        <p:spPr/>
        <p:txBody>
          <a:bodyPr/>
          <a:lstStyle/>
          <a:p>
            <a:pPr algn="ctr"/>
            <a:r>
              <a:rPr lang="en-US" dirty="0" smtClean="0"/>
              <a:t>ESS prototyping</a:t>
            </a:r>
            <a:endParaRPr lang="en-US" dirty="0"/>
          </a:p>
        </p:txBody>
      </p:sp>
    </p:spTree>
    <p:extLst>
      <p:ext uri="{BB962C8B-B14F-4D97-AF65-F5344CB8AC3E}">
        <p14:creationId xmlns:p14="http://schemas.microsoft.com/office/powerpoint/2010/main" val="11744023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6216" y="0"/>
            <a:ext cx="4711959" cy="521468"/>
          </a:xfrm>
        </p:spPr>
        <p:txBody>
          <a:bodyPr/>
          <a:lstStyle/>
          <a:p>
            <a:pPr algn="ctr"/>
            <a:r>
              <a:rPr lang="en-US" dirty="0" smtClean="0"/>
              <a:t>ESS prototyping</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46</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2566" y="2356721"/>
            <a:ext cx="4393885" cy="3629907"/>
          </a:xfrm>
          <a:prstGeom prst="rect">
            <a:avLst/>
          </a:prstGeom>
        </p:spPr>
      </p:pic>
      <p:sp>
        <p:nvSpPr>
          <p:cNvPr id="7" name="TextBox 6"/>
          <p:cNvSpPr txBox="1"/>
          <p:nvPr/>
        </p:nvSpPr>
        <p:spPr>
          <a:xfrm>
            <a:off x="2626468" y="1084368"/>
            <a:ext cx="3197222" cy="523220"/>
          </a:xfrm>
          <a:prstGeom prst="rect">
            <a:avLst/>
          </a:prstGeom>
          <a:noFill/>
        </p:spPr>
        <p:txBody>
          <a:bodyPr wrap="none" rtlCol="0">
            <a:spAutoFit/>
          </a:bodyPr>
          <a:lstStyle/>
          <a:p>
            <a:r>
              <a:rPr lang="en-US" sz="2800" dirty="0" smtClean="0"/>
              <a:t>Stretching prototype</a:t>
            </a:r>
            <a:endParaRPr lang="en-US" sz="2800" dirty="0"/>
          </a:p>
        </p:txBody>
      </p:sp>
      <p:sp>
        <p:nvSpPr>
          <p:cNvPr id="8" name="TextBox 7"/>
          <p:cNvSpPr txBox="1"/>
          <p:nvPr/>
        </p:nvSpPr>
        <p:spPr>
          <a:xfrm>
            <a:off x="378316" y="2220345"/>
            <a:ext cx="3664529" cy="2246769"/>
          </a:xfrm>
          <a:prstGeom prst="rect">
            <a:avLst/>
          </a:prstGeom>
          <a:noFill/>
        </p:spPr>
        <p:txBody>
          <a:bodyPr wrap="none" rtlCol="0">
            <a:spAutoFit/>
          </a:bodyPr>
          <a:lstStyle/>
          <a:p>
            <a:pPr marL="342900" indent="-342900">
              <a:buFont typeface="Arial" panose="020B0604020202020204" pitchFamily="34" charset="0"/>
              <a:buChar char="•"/>
            </a:pPr>
            <a:r>
              <a:rPr lang="en-US" dirty="0" smtClean="0"/>
              <a:t>Foil attachment</a:t>
            </a:r>
          </a:p>
          <a:p>
            <a:pPr marL="342900" indent="-342900">
              <a:buFont typeface="Arial" panose="020B0604020202020204" pitchFamily="34" charset="0"/>
              <a:buChar char="•"/>
            </a:pPr>
            <a:r>
              <a:rPr lang="en-US" dirty="0" smtClean="0"/>
              <a:t>Foil assembly techniques</a:t>
            </a:r>
          </a:p>
          <a:p>
            <a:pPr marL="342900" indent="-342900">
              <a:buFont typeface="Arial" panose="020B0604020202020204" pitchFamily="34" charset="0"/>
              <a:buChar char="•"/>
            </a:pPr>
            <a:r>
              <a:rPr lang="en-US" dirty="0" smtClean="0"/>
              <a:t>Test flatness</a:t>
            </a:r>
          </a:p>
          <a:p>
            <a:pPr marL="342900" indent="-342900">
              <a:buFont typeface="Arial" panose="020B0604020202020204" pitchFamily="34" charset="0"/>
              <a:buChar char="•"/>
            </a:pPr>
            <a:r>
              <a:rPr lang="en-US" dirty="0" smtClean="0"/>
              <a:t>In progress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000" i="1" dirty="0" smtClean="0"/>
              <a:t>See presentation of </a:t>
            </a:r>
            <a:r>
              <a:rPr lang="en-US" sz="2000" i="1" dirty="0" err="1" smtClean="0"/>
              <a:t>M.Alvarez</a:t>
            </a:r>
            <a:endParaRPr lang="en-US" sz="2000" i="1" dirty="0"/>
          </a:p>
        </p:txBody>
      </p:sp>
    </p:spTree>
    <p:extLst>
      <p:ext uri="{BB962C8B-B14F-4D97-AF65-F5344CB8AC3E}">
        <p14:creationId xmlns:p14="http://schemas.microsoft.com/office/powerpoint/2010/main" val="25981091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47</a:t>
            </a:fld>
            <a:endParaRPr lang="en-US" altLang="en-US"/>
          </a:p>
        </p:txBody>
      </p:sp>
      <p:pic>
        <p:nvPicPr>
          <p:cNvPr id="6" name="Picture 5"/>
          <p:cNvPicPr>
            <a:picLocks noChangeAspect="1"/>
          </p:cNvPicPr>
          <p:nvPr/>
        </p:nvPicPr>
        <p:blipFill>
          <a:blip r:embed="rId2"/>
          <a:stretch>
            <a:fillRect/>
          </a:stretch>
        </p:blipFill>
        <p:spPr>
          <a:xfrm>
            <a:off x="5249387" y="926330"/>
            <a:ext cx="3641694" cy="2731270"/>
          </a:xfrm>
          <a:prstGeom prst="rect">
            <a:avLst/>
          </a:prstGeom>
        </p:spPr>
      </p:pic>
      <p:pic>
        <p:nvPicPr>
          <p:cNvPr id="7" name="Picture 6"/>
          <p:cNvPicPr>
            <a:picLocks noChangeAspect="1"/>
          </p:cNvPicPr>
          <p:nvPr/>
        </p:nvPicPr>
        <p:blipFill>
          <a:blip r:embed="rId3"/>
          <a:stretch>
            <a:fillRect/>
          </a:stretch>
        </p:blipFill>
        <p:spPr>
          <a:xfrm>
            <a:off x="298093" y="2627602"/>
            <a:ext cx="4877021" cy="3657766"/>
          </a:xfrm>
          <a:prstGeom prst="rect">
            <a:avLst/>
          </a:prstGeom>
        </p:spPr>
      </p:pic>
      <p:pic>
        <p:nvPicPr>
          <p:cNvPr id="9" name="Picture 8"/>
          <p:cNvPicPr>
            <a:picLocks noChangeAspect="1"/>
          </p:cNvPicPr>
          <p:nvPr/>
        </p:nvPicPr>
        <p:blipFill>
          <a:blip r:embed="rId4"/>
          <a:stretch>
            <a:fillRect/>
          </a:stretch>
        </p:blipFill>
        <p:spPr>
          <a:xfrm>
            <a:off x="5659487" y="3897229"/>
            <a:ext cx="3031507" cy="2011358"/>
          </a:xfrm>
          <a:prstGeom prst="rect">
            <a:avLst/>
          </a:prstGeom>
        </p:spPr>
      </p:pic>
      <p:sp>
        <p:nvSpPr>
          <p:cNvPr id="10" name="Title 1"/>
          <p:cNvSpPr>
            <a:spLocks noGrp="1"/>
          </p:cNvSpPr>
          <p:nvPr>
            <p:ph type="title"/>
          </p:nvPr>
        </p:nvSpPr>
        <p:spPr/>
        <p:txBody>
          <a:bodyPr/>
          <a:lstStyle/>
          <a:p>
            <a:pPr algn="ctr"/>
            <a:r>
              <a:rPr lang="en-US" dirty="0" smtClean="0"/>
              <a:t>ESS prototyping</a:t>
            </a:r>
            <a:endParaRPr lang="en-US" dirty="0"/>
          </a:p>
        </p:txBody>
      </p:sp>
      <p:sp>
        <p:nvSpPr>
          <p:cNvPr id="11" name="TextBox 10"/>
          <p:cNvSpPr txBox="1"/>
          <p:nvPr/>
        </p:nvSpPr>
        <p:spPr>
          <a:xfrm>
            <a:off x="1664674" y="1189953"/>
            <a:ext cx="2143857" cy="523220"/>
          </a:xfrm>
          <a:prstGeom prst="rect">
            <a:avLst/>
          </a:prstGeom>
          <a:noFill/>
        </p:spPr>
        <p:txBody>
          <a:bodyPr wrap="none" rtlCol="0">
            <a:spAutoFit/>
          </a:bodyPr>
          <a:lstStyle/>
          <a:p>
            <a:r>
              <a:rPr lang="en-US" sz="2800" dirty="0" smtClean="0"/>
              <a:t>HV Prototype</a:t>
            </a:r>
            <a:endParaRPr lang="en-US" sz="2800" dirty="0"/>
          </a:p>
        </p:txBody>
      </p:sp>
      <p:sp>
        <p:nvSpPr>
          <p:cNvPr id="12" name="TextBox 11"/>
          <p:cNvSpPr txBox="1"/>
          <p:nvPr/>
        </p:nvSpPr>
        <p:spPr>
          <a:xfrm>
            <a:off x="298093" y="2061132"/>
            <a:ext cx="2877454" cy="461665"/>
          </a:xfrm>
          <a:prstGeom prst="rect">
            <a:avLst/>
          </a:prstGeom>
          <a:noFill/>
        </p:spPr>
        <p:txBody>
          <a:bodyPr wrap="none" rtlCol="0">
            <a:spAutoFit/>
          </a:bodyPr>
          <a:lstStyle/>
          <a:p>
            <a:r>
              <a:rPr lang="en-US" dirty="0" smtClean="0"/>
              <a:t>Vacuum facility- NWA</a:t>
            </a:r>
            <a:endParaRPr lang="en-US" dirty="0"/>
          </a:p>
        </p:txBody>
      </p:sp>
    </p:spTree>
    <p:extLst>
      <p:ext uri="{BB962C8B-B14F-4D97-AF65-F5344CB8AC3E}">
        <p14:creationId xmlns:p14="http://schemas.microsoft.com/office/powerpoint/2010/main" val="11434952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48</a:t>
            </a:fld>
            <a:endParaRPr lang="en-US" altLang="en-US"/>
          </a:p>
        </p:txBody>
      </p:sp>
      <p:sp>
        <p:nvSpPr>
          <p:cNvPr id="6" name="Title 1"/>
          <p:cNvSpPr>
            <a:spLocks noGrp="1"/>
          </p:cNvSpPr>
          <p:nvPr>
            <p:ph type="title"/>
          </p:nvPr>
        </p:nvSpPr>
        <p:spPr/>
        <p:txBody>
          <a:bodyPr/>
          <a:lstStyle/>
          <a:p>
            <a:pPr algn="ctr"/>
            <a:r>
              <a:rPr lang="en-US" dirty="0" smtClean="0"/>
              <a:t>ESS prototyping</a:t>
            </a:r>
            <a:endParaRPr lang="en-US" dirty="0"/>
          </a:p>
        </p:txBody>
      </p:sp>
      <p:pic>
        <p:nvPicPr>
          <p:cNvPr id="7" name="Picture 6"/>
          <p:cNvPicPr>
            <a:picLocks noChangeAspect="1"/>
          </p:cNvPicPr>
          <p:nvPr/>
        </p:nvPicPr>
        <p:blipFill>
          <a:blip r:embed="rId2"/>
          <a:stretch>
            <a:fillRect/>
          </a:stretch>
        </p:blipFill>
        <p:spPr>
          <a:xfrm>
            <a:off x="4640095" y="949585"/>
            <a:ext cx="4302976" cy="3295238"/>
          </a:xfrm>
          <a:prstGeom prst="rect">
            <a:avLst/>
          </a:prstGeom>
        </p:spPr>
      </p:pic>
      <p:sp>
        <p:nvSpPr>
          <p:cNvPr id="8" name="TextBox 7"/>
          <p:cNvSpPr txBox="1"/>
          <p:nvPr/>
        </p:nvSpPr>
        <p:spPr>
          <a:xfrm>
            <a:off x="1664674" y="1005723"/>
            <a:ext cx="2143857" cy="523220"/>
          </a:xfrm>
          <a:prstGeom prst="rect">
            <a:avLst/>
          </a:prstGeom>
          <a:noFill/>
        </p:spPr>
        <p:txBody>
          <a:bodyPr wrap="none" rtlCol="0">
            <a:spAutoFit/>
          </a:bodyPr>
          <a:lstStyle/>
          <a:p>
            <a:r>
              <a:rPr lang="en-US" sz="2800" dirty="0" smtClean="0"/>
              <a:t>HV Prototype</a:t>
            </a:r>
            <a:endParaRPr lang="en-US" sz="2800" dirty="0"/>
          </a:p>
        </p:txBody>
      </p:sp>
      <p:sp>
        <p:nvSpPr>
          <p:cNvPr id="9" name="TextBox 8"/>
          <p:cNvSpPr txBox="1"/>
          <p:nvPr/>
        </p:nvSpPr>
        <p:spPr>
          <a:xfrm>
            <a:off x="301658" y="1635337"/>
            <a:ext cx="4259820" cy="3477875"/>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t>Foil breaking limit</a:t>
            </a:r>
          </a:p>
          <a:p>
            <a:pPr marL="342900" indent="-342900">
              <a:buFont typeface="Arial" panose="020B0604020202020204" pitchFamily="34" charset="0"/>
              <a:buChar char="•"/>
            </a:pPr>
            <a:r>
              <a:rPr lang="en-US" sz="2000" dirty="0" smtClean="0"/>
              <a:t>Cathode material, handling</a:t>
            </a:r>
          </a:p>
          <a:p>
            <a:pPr marL="342900" indent="-342900">
              <a:buFont typeface="Arial" panose="020B0604020202020204" pitchFamily="34" charset="0"/>
              <a:buChar char="•"/>
            </a:pPr>
            <a:r>
              <a:rPr lang="en-US" sz="2000" dirty="0" smtClean="0"/>
              <a:t>Feedthrough</a:t>
            </a:r>
          </a:p>
          <a:p>
            <a:pPr marL="342900" indent="-342900">
              <a:buFont typeface="Arial" panose="020B0604020202020204" pitchFamily="34" charset="0"/>
              <a:buChar char="•"/>
            </a:pPr>
            <a:r>
              <a:rPr lang="en-US" sz="2000" dirty="0" smtClean="0"/>
              <a:t>Foil materials</a:t>
            </a:r>
          </a:p>
          <a:p>
            <a:pPr marL="342900" indent="-342900">
              <a:buFont typeface="Arial" panose="020B0604020202020204" pitchFamily="34" charset="0"/>
              <a:buChar char="•"/>
            </a:pPr>
            <a:r>
              <a:rPr lang="en-US" sz="2000" dirty="0" smtClean="0"/>
              <a:t>Conditioning techniques</a:t>
            </a:r>
          </a:p>
          <a:p>
            <a:pPr marL="342900" indent="-342900">
              <a:buFont typeface="Arial" panose="020B0604020202020204" pitchFamily="34" charset="0"/>
              <a:buChar char="•"/>
            </a:pPr>
            <a:r>
              <a:rPr lang="en-US" sz="2000" dirty="0" smtClean="0"/>
              <a:t>Period of extremely hard conditions</a:t>
            </a:r>
          </a:p>
          <a:p>
            <a:pPr marL="342900" indent="-342900">
              <a:buFont typeface="Arial" panose="020B0604020202020204" pitchFamily="34" charset="0"/>
              <a:buChar char="•"/>
            </a:pPr>
            <a:r>
              <a:rPr lang="en-US" sz="2000" dirty="0" smtClean="0"/>
              <a:t>Lots of interesting observations</a:t>
            </a:r>
          </a:p>
          <a:p>
            <a:pPr marL="342900" indent="-342900">
              <a:buFont typeface="Arial" panose="020B0604020202020204" pitchFamily="34" charset="0"/>
              <a:buChar char="•"/>
            </a:pPr>
            <a:r>
              <a:rPr lang="en-US" sz="2000" dirty="0" smtClean="0"/>
              <a:t>In progress</a:t>
            </a:r>
          </a:p>
          <a:p>
            <a:pPr marL="342900" indent="-342900">
              <a:buFont typeface="Arial" panose="020B0604020202020204" pitchFamily="34" charset="0"/>
              <a:buChar char="•"/>
            </a:pPr>
            <a:r>
              <a:rPr lang="en-US" sz="2000" i="1" dirty="0"/>
              <a:t>See presentation of </a:t>
            </a:r>
            <a:r>
              <a:rPr lang="en-US" sz="2000" i="1" dirty="0" err="1"/>
              <a:t>M.Alvarez</a:t>
            </a:r>
            <a:endParaRPr lang="en-US" sz="2000" i="1"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54" y="4496923"/>
            <a:ext cx="4809543" cy="1730552"/>
          </a:xfrm>
          <a:prstGeom prst="rect">
            <a:avLst/>
          </a:prstGeom>
        </p:spPr>
      </p:pic>
      <p:sp>
        <p:nvSpPr>
          <p:cNvPr id="11" name="TextBox 10"/>
          <p:cNvSpPr txBox="1"/>
          <p:nvPr/>
        </p:nvSpPr>
        <p:spPr>
          <a:xfrm>
            <a:off x="194654" y="5126476"/>
            <a:ext cx="910827" cy="400110"/>
          </a:xfrm>
          <a:prstGeom prst="rect">
            <a:avLst/>
          </a:prstGeom>
          <a:noFill/>
        </p:spPr>
        <p:txBody>
          <a:bodyPr wrap="none" rtlCol="0">
            <a:spAutoFit/>
          </a:bodyPr>
          <a:lstStyle/>
          <a:p>
            <a:r>
              <a:rPr lang="en-US" sz="2000" dirty="0" smtClean="0"/>
              <a:t>R=3.5u</a:t>
            </a:r>
            <a:endParaRPr lang="en-US" sz="2000" dirty="0"/>
          </a:p>
        </p:txBody>
      </p:sp>
      <p:sp>
        <p:nvSpPr>
          <p:cNvPr id="12" name="TextBox 11"/>
          <p:cNvSpPr txBox="1"/>
          <p:nvPr/>
        </p:nvSpPr>
        <p:spPr>
          <a:xfrm>
            <a:off x="3275080" y="5162144"/>
            <a:ext cx="846707" cy="400110"/>
          </a:xfrm>
          <a:prstGeom prst="rect">
            <a:avLst/>
          </a:prstGeom>
          <a:noFill/>
        </p:spPr>
        <p:txBody>
          <a:bodyPr wrap="none" rtlCol="0">
            <a:spAutoFit/>
          </a:bodyPr>
          <a:lstStyle/>
          <a:p>
            <a:r>
              <a:rPr lang="en-US" sz="2000" dirty="0" smtClean="0"/>
              <a:t>R=26u</a:t>
            </a:r>
            <a:endParaRPr lang="en-US" sz="2000" dirty="0"/>
          </a:p>
        </p:txBody>
      </p:sp>
    </p:spTree>
    <p:extLst>
      <p:ext uri="{BB962C8B-B14F-4D97-AF65-F5344CB8AC3E}">
        <p14:creationId xmlns:p14="http://schemas.microsoft.com/office/powerpoint/2010/main" val="3354957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972" y="2986390"/>
            <a:ext cx="5185828" cy="3094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49</a:t>
            </a:fld>
            <a:endParaRPr lang="en-US" altLang="en-US"/>
          </a:p>
        </p:txBody>
      </p:sp>
      <p:sp>
        <p:nvSpPr>
          <p:cNvPr id="6" name="Title 1"/>
          <p:cNvSpPr>
            <a:spLocks noGrp="1"/>
          </p:cNvSpPr>
          <p:nvPr>
            <p:ph type="title"/>
          </p:nvPr>
        </p:nvSpPr>
        <p:spPr/>
        <p:txBody>
          <a:bodyPr/>
          <a:lstStyle/>
          <a:p>
            <a:pPr algn="ctr"/>
            <a:r>
              <a:rPr lang="en-US" dirty="0" smtClean="0"/>
              <a:t>ESS prototyping</a:t>
            </a:r>
            <a:endParaRPr lang="en-US" dirty="0"/>
          </a:p>
        </p:txBody>
      </p:sp>
      <p:sp>
        <p:nvSpPr>
          <p:cNvPr id="7" name="TextBox 6"/>
          <p:cNvSpPr txBox="1"/>
          <p:nvPr/>
        </p:nvSpPr>
        <p:spPr>
          <a:xfrm>
            <a:off x="676275" y="1086942"/>
            <a:ext cx="3308021" cy="523220"/>
          </a:xfrm>
          <a:prstGeom prst="rect">
            <a:avLst/>
          </a:prstGeom>
          <a:noFill/>
        </p:spPr>
        <p:txBody>
          <a:bodyPr wrap="none" rtlCol="0">
            <a:spAutoFit/>
          </a:bodyPr>
          <a:lstStyle/>
          <a:p>
            <a:r>
              <a:rPr lang="en-US" sz="2800" dirty="0" smtClean="0"/>
              <a:t>Large scale prototype</a:t>
            </a:r>
            <a:endParaRPr lang="en-US" sz="2800" dirty="0"/>
          </a:p>
        </p:txBody>
      </p:sp>
      <p:pic>
        <p:nvPicPr>
          <p:cNvPr id="9" name="Content Placeholder 6"/>
          <p:cNvPicPr>
            <a:picLocks noChangeAspect="1"/>
          </p:cNvPicPr>
          <p:nvPr/>
        </p:nvPicPr>
        <p:blipFill>
          <a:blip r:embed="rId3"/>
          <a:stretch>
            <a:fillRect/>
          </a:stretch>
        </p:blipFill>
        <p:spPr>
          <a:xfrm>
            <a:off x="4656448" y="984195"/>
            <a:ext cx="3587129" cy="2185263"/>
          </a:xfrm>
          <a:prstGeom prst="rect">
            <a:avLst/>
          </a:prstGeom>
        </p:spPr>
      </p:pic>
      <p:sp>
        <p:nvSpPr>
          <p:cNvPr id="10" name="Rectangle 9"/>
          <p:cNvSpPr/>
          <p:nvPr/>
        </p:nvSpPr>
        <p:spPr>
          <a:xfrm>
            <a:off x="228599" y="1905188"/>
            <a:ext cx="3964021" cy="2554545"/>
          </a:xfrm>
          <a:prstGeom prst="rect">
            <a:avLst/>
          </a:prstGeom>
        </p:spPr>
        <p:txBody>
          <a:bodyPr wrap="square">
            <a:spAutoFit/>
          </a:bodyPr>
          <a:lstStyle/>
          <a:p>
            <a:pPr marL="342900" indent="-342900">
              <a:buFont typeface="Arial" panose="020B0604020202020204" pitchFamily="34" charset="0"/>
              <a:buChar char="•"/>
            </a:pPr>
            <a:r>
              <a:rPr lang="en-US" sz="2000" dirty="0"/>
              <a:t>Working towards the full scale prototype </a:t>
            </a:r>
          </a:p>
          <a:p>
            <a:pPr marL="342900" indent="-342900">
              <a:buFont typeface="Arial" panose="020B0604020202020204" pitchFamily="34" charset="0"/>
              <a:buChar char="•"/>
            </a:pPr>
            <a:r>
              <a:rPr lang="en-US" sz="2000" dirty="0" smtClean="0"/>
              <a:t>Test </a:t>
            </a:r>
            <a:r>
              <a:rPr lang="en-US" sz="2000" dirty="0"/>
              <a:t>design solutions in real </a:t>
            </a:r>
            <a:r>
              <a:rPr lang="en-US" sz="2000" dirty="0" smtClean="0"/>
              <a:t>scale</a:t>
            </a:r>
          </a:p>
          <a:p>
            <a:pPr marL="342900" indent="-342900">
              <a:buFont typeface="Arial" panose="020B0604020202020204" pitchFamily="34" charset="0"/>
              <a:buChar char="•"/>
            </a:pPr>
            <a:r>
              <a:rPr lang="en-US" sz="2000" dirty="0" smtClean="0"/>
              <a:t>Satisfy </a:t>
            </a:r>
            <a:r>
              <a:rPr lang="en-US" sz="2000" dirty="0"/>
              <a:t>ESS </a:t>
            </a:r>
            <a:r>
              <a:rPr lang="en-US" sz="2000" dirty="0" smtClean="0"/>
              <a:t>specifications</a:t>
            </a:r>
          </a:p>
          <a:p>
            <a:pPr marL="342900" indent="-342900">
              <a:buFont typeface="Arial" panose="020B0604020202020204" pitchFamily="34" charset="0"/>
              <a:buChar char="•"/>
            </a:pPr>
            <a:r>
              <a:rPr lang="en-US" sz="2000" dirty="0" smtClean="0"/>
              <a:t>Preproduction prototype</a:t>
            </a:r>
          </a:p>
          <a:p>
            <a:pPr marL="342900" indent="-342900">
              <a:buFont typeface="Arial" panose="020B0604020202020204" pitchFamily="34" charset="0"/>
              <a:buChar char="•"/>
            </a:pPr>
            <a:r>
              <a:rPr lang="en-US" sz="2000" dirty="0" smtClean="0"/>
              <a:t>May reuse parts in production</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i="1" dirty="0" smtClean="0"/>
              <a:t>See presentation of </a:t>
            </a:r>
            <a:r>
              <a:rPr lang="en-US" sz="2000" i="1" dirty="0" err="1" smtClean="0"/>
              <a:t>D.Tinsley’s</a:t>
            </a:r>
            <a:endParaRPr lang="en-US" sz="2000" i="1" dirty="0"/>
          </a:p>
        </p:txBody>
      </p:sp>
    </p:spTree>
    <p:extLst>
      <p:ext uri="{BB962C8B-B14F-4D97-AF65-F5344CB8AC3E}">
        <p14:creationId xmlns:p14="http://schemas.microsoft.com/office/powerpoint/2010/main" val="2484734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970780" y="103188"/>
            <a:ext cx="4922627"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smtClean="0">
                <a:solidFill>
                  <a:srgbClr val="FF0000"/>
                </a:solidFill>
              </a:rPr>
              <a:t>Requirements</a:t>
            </a:r>
            <a:endParaRPr lang="en-US" altLang="en-US" dirty="0" smtClean="0">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5</a:t>
            </a:fld>
            <a:endParaRPr lang="en-US" altLang="en-US" sz="1200">
              <a:solidFill>
                <a:srgbClr val="004C97"/>
              </a:solidFill>
              <a:latin typeface="Helvetica" panose="020B0604020202020204" pitchFamily="34" charset="0"/>
            </a:endParaRPr>
          </a:p>
        </p:txBody>
      </p:sp>
      <p:graphicFrame>
        <p:nvGraphicFramePr>
          <p:cNvPr id="36" name="Table 35"/>
          <p:cNvGraphicFramePr>
            <a:graphicFrameLocks noGrp="1"/>
          </p:cNvGraphicFramePr>
          <p:nvPr>
            <p:extLst>
              <p:ext uri="{D42A27DB-BD31-4B8C-83A1-F6EECF244321}">
                <p14:modId xmlns:p14="http://schemas.microsoft.com/office/powerpoint/2010/main" val="1300726918"/>
              </p:ext>
            </p:extLst>
          </p:nvPr>
        </p:nvGraphicFramePr>
        <p:xfrm>
          <a:off x="806450" y="1929947"/>
          <a:ext cx="6965952" cy="2047240"/>
        </p:xfrm>
        <a:graphic>
          <a:graphicData uri="http://schemas.openxmlformats.org/drawingml/2006/table">
            <a:tbl>
              <a:tblPr firstRow="1" bandRow="1">
                <a:tableStyleId>{BDBED569-4797-4DF1-A0F4-6AAB3CD982D8}</a:tableStyleId>
              </a:tblPr>
              <a:tblGrid>
                <a:gridCol w="3271304"/>
                <a:gridCol w="1754958"/>
                <a:gridCol w="1939690"/>
              </a:tblGrid>
              <a:tr h="370840">
                <a:tc>
                  <a:txBody>
                    <a:bodyPr/>
                    <a:lstStyle/>
                    <a:p>
                      <a:pPr algn="ctr"/>
                      <a:r>
                        <a:rPr lang="en-US" sz="2000" dirty="0" smtClean="0"/>
                        <a:t>Parameter</a:t>
                      </a:r>
                      <a:endParaRPr lang="en-US" sz="2000" dirty="0"/>
                    </a:p>
                  </a:txBody>
                  <a:tcPr/>
                </a:tc>
                <a:tc>
                  <a:txBody>
                    <a:bodyPr/>
                    <a:lstStyle/>
                    <a:p>
                      <a:pPr algn="ctr"/>
                      <a:r>
                        <a:rPr lang="en-US" sz="2000" dirty="0" smtClean="0"/>
                        <a:t>Design </a:t>
                      </a:r>
                      <a:endParaRPr lang="en-US" sz="2000" dirty="0"/>
                    </a:p>
                  </a:txBody>
                  <a:tcPr/>
                </a:tc>
                <a:tc>
                  <a:txBody>
                    <a:bodyPr/>
                    <a:lstStyle/>
                    <a:p>
                      <a:pPr algn="ctr"/>
                      <a:r>
                        <a:rPr lang="en-US" sz="2000" dirty="0" smtClean="0"/>
                        <a:t>Limit</a:t>
                      </a:r>
                      <a:endParaRPr lang="en-US" sz="2000" dirty="0"/>
                    </a:p>
                  </a:txBody>
                  <a:tcPr/>
                </a:tc>
              </a:tr>
              <a:tr h="370840">
                <a:tc>
                  <a:txBody>
                    <a:bodyPr/>
                    <a:lstStyle/>
                    <a:p>
                      <a:r>
                        <a:rPr lang="en-US" dirty="0" smtClean="0"/>
                        <a:t>Length of slow spill period </a:t>
                      </a:r>
                      <a:endParaRPr lang="en-US" dirty="0"/>
                    </a:p>
                  </a:txBody>
                  <a:tcPr anchor="ctr"/>
                </a:tc>
                <a:tc>
                  <a:txBody>
                    <a:bodyPr/>
                    <a:lstStyle/>
                    <a:p>
                      <a:pPr algn="ctr"/>
                      <a:r>
                        <a:rPr lang="en-US" dirty="0" smtClean="0"/>
                        <a:t>54 </a:t>
                      </a:r>
                      <a:r>
                        <a:rPr lang="en-US" dirty="0" err="1" smtClean="0"/>
                        <a:t>ms</a:t>
                      </a:r>
                      <a:endParaRPr lang="en-US" dirty="0"/>
                    </a:p>
                  </a:txBody>
                  <a:tcPr anchor="ctr"/>
                </a:tc>
                <a:tc>
                  <a:txBody>
                    <a:bodyPr/>
                    <a:lstStyle/>
                    <a:p>
                      <a:pPr algn="ctr"/>
                      <a:r>
                        <a:rPr lang="en-US" dirty="0" smtClean="0"/>
                        <a:t>&gt;20 </a:t>
                      </a:r>
                      <a:r>
                        <a:rPr lang="en-US" dirty="0" err="1" smtClean="0"/>
                        <a:t>ms</a:t>
                      </a:r>
                      <a:endParaRPr lang="en-US" dirty="0"/>
                    </a:p>
                  </a:txBody>
                  <a:tcPr anchor="ctr"/>
                </a:tc>
              </a:tr>
              <a:tr h="370840">
                <a:tc>
                  <a:txBody>
                    <a:bodyPr/>
                    <a:lstStyle/>
                    <a:p>
                      <a:r>
                        <a:rPr lang="en-US" dirty="0" smtClean="0"/>
                        <a:t>Average intensity per pulse on target</a:t>
                      </a:r>
                      <a:endParaRPr lang="en-US" dirty="0"/>
                    </a:p>
                  </a:txBody>
                  <a:tcPr anchor="ctr"/>
                </a:tc>
                <a:tc>
                  <a:txBody>
                    <a:bodyPr/>
                    <a:lstStyle/>
                    <a:p>
                      <a:pPr algn="ctr"/>
                      <a:r>
                        <a:rPr lang="en-US" dirty="0" smtClean="0"/>
                        <a:t>31 </a:t>
                      </a:r>
                      <a:r>
                        <a:rPr lang="en-US" dirty="0" err="1" smtClean="0"/>
                        <a:t>Mp</a:t>
                      </a:r>
                      <a:endParaRPr lang="en-US" dirty="0"/>
                    </a:p>
                  </a:txBody>
                  <a:tcPr anchor="ctr"/>
                </a:tc>
                <a:tc>
                  <a:txBody>
                    <a:bodyPr/>
                    <a:lstStyle/>
                    <a:p>
                      <a:pPr algn="ctr"/>
                      <a:r>
                        <a:rPr lang="en-US" dirty="0" smtClean="0"/>
                        <a:t>&lt;50 </a:t>
                      </a:r>
                      <a:r>
                        <a:rPr lang="en-US" dirty="0" err="1" smtClean="0"/>
                        <a:t>Mp</a:t>
                      </a:r>
                      <a:endParaRPr lang="en-US" dirty="0"/>
                    </a:p>
                  </a:txBody>
                  <a:tcPr anchor="ctr"/>
                </a:tc>
              </a:tr>
              <a:tr h="370840">
                <a:tc>
                  <a:txBody>
                    <a:bodyPr/>
                    <a:lstStyle/>
                    <a:p>
                      <a:r>
                        <a:rPr lang="en-US" dirty="0" smtClean="0"/>
                        <a:t>Maximum variation of pulse intensity on target</a:t>
                      </a:r>
                      <a:endParaRPr lang="en-US" dirty="0"/>
                    </a:p>
                  </a:txBody>
                  <a:tcPr anchor="ctr"/>
                </a:tc>
                <a:tc>
                  <a:txBody>
                    <a:bodyPr/>
                    <a:lstStyle/>
                    <a:p>
                      <a:pPr algn="ctr"/>
                      <a:r>
                        <a:rPr lang="en-US" dirty="0" smtClean="0"/>
                        <a:t>±50%</a:t>
                      </a:r>
                      <a:endParaRPr lang="en-US" dirty="0"/>
                    </a:p>
                  </a:txBody>
                  <a:tcPr anchor="ctr"/>
                </a:tc>
                <a:tc>
                  <a:txBody>
                    <a:bodyPr/>
                    <a:lstStyle/>
                    <a:p>
                      <a:pPr algn="ctr"/>
                      <a:r>
                        <a:rPr lang="en-US" dirty="0" smtClean="0"/>
                        <a:t>±50%</a:t>
                      </a:r>
                      <a:endParaRPr lang="en-US" dirty="0"/>
                    </a:p>
                  </a:txBody>
                  <a:tcPr anchor="ctr"/>
                </a:tc>
              </a:tr>
            </a:tbl>
          </a:graphicData>
        </a:graphic>
      </p:graphicFrame>
      <p:sp>
        <p:nvSpPr>
          <p:cNvPr id="37" name="Content Placeholder 2"/>
          <p:cNvSpPr txBox="1">
            <a:spLocks/>
          </p:cNvSpPr>
          <p:nvPr/>
        </p:nvSpPr>
        <p:spPr>
          <a:xfrm>
            <a:off x="383611" y="1194579"/>
            <a:ext cx="7597776" cy="58264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2000" dirty="0" smtClean="0"/>
              <a:t>Mu2e Proton Beam Requirements  (doc-1105)</a:t>
            </a:r>
            <a:endParaRPr lang="en-US" sz="2000" dirty="0" smtClean="0">
              <a:solidFill>
                <a:srgbClr val="C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858655089"/>
              </p:ext>
            </p:extLst>
          </p:nvPr>
        </p:nvGraphicFramePr>
        <p:xfrm>
          <a:off x="806450" y="4994848"/>
          <a:ext cx="6965952" cy="741680"/>
        </p:xfrm>
        <a:graphic>
          <a:graphicData uri="http://schemas.openxmlformats.org/drawingml/2006/table">
            <a:tbl>
              <a:tblPr firstRow="1" bandRow="1">
                <a:tableStyleId>{BDBED569-4797-4DF1-A0F4-6AAB3CD982D8}</a:tableStyleId>
              </a:tblPr>
              <a:tblGrid>
                <a:gridCol w="3271304"/>
                <a:gridCol w="1754958"/>
                <a:gridCol w="1939690"/>
              </a:tblGrid>
              <a:tr h="370840">
                <a:tc>
                  <a:txBody>
                    <a:bodyPr/>
                    <a:lstStyle/>
                    <a:p>
                      <a:r>
                        <a:rPr lang="en-US" dirty="0" smtClean="0"/>
                        <a:t>Extraction efficiency</a:t>
                      </a:r>
                      <a:endParaRPr lang="en-US" dirty="0"/>
                    </a:p>
                  </a:txBody>
                  <a:tcPr anchor="ctr"/>
                </a:tc>
                <a:tc>
                  <a:txBody>
                    <a:bodyPr/>
                    <a:lstStyle/>
                    <a:p>
                      <a:pPr algn="ctr"/>
                      <a:r>
                        <a:rPr lang="en-US" dirty="0" smtClean="0"/>
                        <a:t>98%</a:t>
                      </a:r>
                      <a:endParaRPr lang="en-US" dirty="0"/>
                    </a:p>
                  </a:txBody>
                  <a:tcPr anchor="ctr"/>
                </a:tc>
                <a:tc>
                  <a:txBody>
                    <a:bodyPr/>
                    <a:lstStyle/>
                    <a:p>
                      <a:pPr algn="ctr"/>
                      <a:endParaRPr lang="en-US" dirty="0"/>
                    </a:p>
                  </a:txBody>
                  <a:tcPr anchor="ctr"/>
                </a:tc>
              </a:tr>
              <a:tr h="370840">
                <a:tc>
                  <a:txBody>
                    <a:bodyPr/>
                    <a:lstStyle/>
                    <a:p>
                      <a:r>
                        <a:rPr lang="en-US" dirty="0" err="1" smtClean="0"/>
                        <a:t>Unextracted</a:t>
                      </a:r>
                      <a:r>
                        <a:rPr lang="en-US" dirty="0" smtClean="0"/>
                        <a:t> left over</a:t>
                      </a:r>
                      <a:endParaRPr lang="en-US" dirty="0"/>
                    </a:p>
                  </a:txBody>
                  <a:tcPr anchor="ctr"/>
                </a:tc>
                <a:tc>
                  <a:txBody>
                    <a:bodyPr/>
                    <a:lstStyle/>
                    <a:p>
                      <a:pPr algn="ctr"/>
                      <a:r>
                        <a:rPr lang="en-US" dirty="0" smtClean="0"/>
                        <a:t>&lt;5%</a:t>
                      </a:r>
                      <a:endParaRPr lang="en-US" dirty="0"/>
                    </a:p>
                  </a:txBody>
                  <a:tcPr anchor="ctr"/>
                </a:tc>
                <a:tc>
                  <a:txBody>
                    <a:bodyPr/>
                    <a:lstStyle/>
                    <a:p>
                      <a:pPr algn="ctr"/>
                      <a:endParaRPr lang="en-US" dirty="0"/>
                    </a:p>
                  </a:txBody>
                  <a:tcPr anchor="ctr"/>
                </a:tc>
              </a:tr>
            </a:tbl>
          </a:graphicData>
        </a:graphic>
      </p:graphicFrame>
      <p:sp>
        <p:nvSpPr>
          <p:cNvPr id="9" name="Content Placeholder 2"/>
          <p:cNvSpPr txBox="1">
            <a:spLocks/>
          </p:cNvSpPr>
          <p:nvPr/>
        </p:nvSpPr>
        <p:spPr>
          <a:xfrm>
            <a:off x="452437" y="4375315"/>
            <a:ext cx="7597776" cy="58264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2000" dirty="0" smtClean="0"/>
              <a:t>Additional Requirements</a:t>
            </a:r>
            <a:endParaRPr lang="en-US" sz="2000" dirty="0" smtClean="0">
              <a:solidFill>
                <a:srgbClr val="C00000"/>
              </a:solidFill>
            </a:endParaRPr>
          </a:p>
        </p:txBody>
      </p:sp>
    </p:spTree>
    <p:extLst>
      <p:ext uri="{BB962C8B-B14F-4D97-AF65-F5344CB8AC3E}">
        <p14:creationId xmlns:p14="http://schemas.microsoft.com/office/powerpoint/2010/main" val="24950710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163286" y="2738104"/>
            <a:ext cx="4922627"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sz="4800" dirty="0" smtClean="0">
                <a:solidFill>
                  <a:srgbClr val="FF0000"/>
                </a:solidFill>
              </a:rPr>
              <a:t>Conclusions</a:t>
            </a:r>
            <a:endParaRPr lang="en-US" altLang="en-US" sz="4800" dirty="0" smtClean="0">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50</a:t>
            </a:fld>
            <a:endParaRPr lang="en-US" altLang="en-US" sz="1200">
              <a:solidFill>
                <a:srgbClr val="004C97"/>
              </a:solidFill>
              <a:latin typeface="Helvetica" panose="020B0604020202020204" pitchFamily="34" charset="0"/>
            </a:endParaRPr>
          </a:p>
        </p:txBody>
      </p:sp>
    </p:spTree>
    <p:extLst>
      <p:ext uri="{BB962C8B-B14F-4D97-AF65-F5344CB8AC3E}">
        <p14:creationId xmlns:p14="http://schemas.microsoft.com/office/powerpoint/2010/main" val="35327778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3282" y="32101"/>
            <a:ext cx="4711959" cy="521468"/>
          </a:xfrm>
        </p:spPr>
        <p:txBody>
          <a:bodyPr/>
          <a:lstStyle/>
          <a:p>
            <a:pPr algn="ctr"/>
            <a:r>
              <a:rPr lang="en-US" dirty="0" smtClean="0"/>
              <a:t>Conclusions</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51</a:t>
            </a:fld>
            <a:endParaRPr lang="en-US" altLang="en-US"/>
          </a:p>
        </p:txBody>
      </p:sp>
      <p:sp>
        <p:nvSpPr>
          <p:cNvPr id="6" name="TextBox 5"/>
          <p:cNvSpPr txBox="1"/>
          <p:nvPr/>
        </p:nvSpPr>
        <p:spPr>
          <a:xfrm>
            <a:off x="1022683" y="1205589"/>
            <a:ext cx="7068371" cy="4154984"/>
          </a:xfrm>
          <a:prstGeom prst="rect">
            <a:avLst/>
          </a:prstGeom>
          <a:noFill/>
        </p:spPr>
        <p:txBody>
          <a:bodyPr wrap="square" rtlCol="0">
            <a:spAutoFit/>
          </a:bodyPr>
          <a:lstStyle/>
          <a:p>
            <a:pPr marL="342900" indent="-342900">
              <a:buFont typeface="Arial" panose="020B0604020202020204" pitchFamily="34" charset="0"/>
              <a:buChar char="•"/>
            </a:pPr>
            <a:r>
              <a:rPr lang="en-US" dirty="0" smtClean="0"/>
              <a:t>The physics model of slow extraction has been developed to determine the key system parameters and hardware specs</a:t>
            </a:r>
          </a:p>
          <a:p>
            <a:pPr marL="342900" indent="-342900">
              <a:buFont typeface="Arial" panose="020B0604020202020204" pitchFamily="34" charset="0"/>
              <a:buChar char="•"/>
            </a:pPr>
            <a:r>
              <a:rPr lang="en-US" dirty="0" smtClean="0"/>
              <a:t>We have a plan of building the new hardware and a plan to ensure the performance parameters will be met.</a:t>
            </a:r>
          </a:p>
          <a:p>
            <a:pPr marL="342900" indent="-342900">
              <a:buFont typeface="Arial" panose="020B0604020202020204" pitchFamily="34" charset="0"/>
              <a:buChar char="•"/>
            </a:pPr>
            <a:r>
              <a:rPr lang="en-US" dirty="0" smtClean="0"/>
              <a:t>Material and design studies for the ESS with the foil plane are in progress and we proceed with the full scale preproduction prototype.</a:t>
            </a:r>
          </a:p>
          <a:p>
            <a:pPr marL="342900" indent="-342900">
              <a:buFont typeface="Arial" panose="020B0604020202020204" pitchFamily="34" charset="0"/>
              <a:buChar char="•"/>
            </a:pPr>
            <a:r>
              <a:rPr lang="en-US" dirty="0" smtClean="0"/>
              <a:t>Technical and operational risks are being addressed and in most cases mitigated.</a:t>
            </a:r>
            <a:endParaRPr lang="en-US" dirty="0"/>
          </a:p>
        </p:txBody>
      </p:sp>
    </p:spTree>
    <p:extLst>
      <p:ext uri="{BB962C8B-B14F-4D97-AF65-F5344CB8AC3E}">
        <p14:creationId xmlns:p14="http://schemas.microsoft.com/office/powerpoint/2010/main" val="39149710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814370" y="2906546"/>
            <a:ext cx="4922627"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sz="4000" dirty="0" smtClean="0">
                <a:solidFill>
                  <a:schemeClr val="tx1"/>
                </a:solidFill>
              </a:rPr>
              <a:t>Supplemental slides</a:t>
            </a:r>
            <a:endParaRPr lang="en-US" altLang="en-US" sz="4000" dirty="0" smtClean="0">
              <a:solidFill>
                <a:schemeClr val="tx1"/>
              </a:solidFill>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52</a:t>
            </a:fld>
            <a:endParaRPr lang="en-US" altLang="en-US" sz="1200">
              <a:solidFill>
                <a:srgbClr val="004C97"/>
              </a:solidFill>
              <a:latin typeface="Helvetica" panose="020B0604020202020204" pitchFamily="34" charset="0"/>
            </a:endParaRPr>
          </a:p>
        </p:txBody>
      </p:sp>
    </p:spTree>
    <p:extLst>
      <p:ext uri="{BB962C8B-B14F-4D97-AF65-F5344CB8AC3E}">
        <p14:creationId xmlns:p14="http://schemas.microsoft.com/office/powerpoint/2010/main" val="458709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970780" y="103188"/>
            <a:ext cx="4922627"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a:solidFill>
                  <a:srgbClr val="FF0000"/>
                </a:solidFill>
              </a:rPr>
              <a:t>Extraction </a:t>
            </a:r>
            <a:r>
              <a:rPr lang="en-US" dirty="0" smtClean="0">
                <a:solidFill>
                  <a:srgbClr val="FF0000"/>
                </a:solidFill>
              </a:rPr>
              <a:t>channel</a:t>
            </a:r>
            <a:endParaRPr lang="en-US" altLang="en-US" dirty="0" smtClean="0">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53</a:t>
            </a:fld>
            <a:endParaRPr lang="en-US" altLang="en-US" sz="1200">
              <a:solidFill>
                <a:srgbClr val="004C97"/>
              </a:solidFill>
              <a:latin typeface="Helvetica" panose="020B0604020202020204" pitchFamily="34" charset="0"/>
            </a:endParaRPr>
          </a:p>
        </p:txBody>
      </p:sp>
      <p:grpSp>
        <p:nvGrpSpPr>
          <p:cNvPr id="7" name="Group 6"/>
          <p:cNvGrpSpPr/>
          <p:nvPr/>
        </p:nvGrpSpPr>
        <p:grpSpPr>
          <a:xfrm>
            <a:off x="62418" y="1437312"/>
            <a:ext cx="8991600" cy="3920814"/>
            <a:chOff x="0" y="1268108"/>
            <a:chExt cx="8991600" cy="3920814"/>
          </a:xfrm>
        </p:grpSpPr>
        <p:grpSp>
          <p:nvGrpSpPr>
            <p:cNvPr id="8" name="Group 7"/>
            <p:cNvGrpSpPr/>
            <p:nvPr/>
          </p:nvGrpSpPr>
          <p:grpSpPr>
            <a:xfrm>
              <a:off x="0" y="1268108"/>
              <a:ext cx="8991600" cy="3903256"/>
              <a:chOff x="0" y="1261635"/>
              <a:chExt cx="9144000" cy="3909863"/>
            </a:xfrm>
          </p:grpSpPr>
          <p:grpSp>
            <p:nvGrpSpPr>
              <p:cNvPr id="11" name="Group 10"/>
              <p:cNvGrpSpPr/>
              <p:nvPr/>
            </p:nvGrpSpPr>
            <p:grpSpPr>
              <a:xfrm>
                <a:off x="0" y="1261635"/>
                <a:ext cx="9144000" cy="3646041"/>
                <a:chOff x="0" y="1261635"/>
                <a:chExt cx="9144000" cy="3646041"/>
              </a:xfrm>
            </p:grpSpPr>
            <p:pic>
              <p:nvPicPr>
                <p:cNvPr id="16" name="Picture 1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0323"/>
                  <a:ext cx="9144000" cy="2957353"/>
                </a:xfrm>
                <a:prstGeom prst="rect">
                  <a:avLst/>
                </a:prstGeom>
              </p:spPr>
            </p:pic>
            <p:sp>
              <p:nvSpPr>
                <p:cNvPr id="17" name="Rectangle 16"/>
                <p:cNvSpPr/>
                <p:nvPr/>
              </p:nvSpPr>
              <p:spPr>
                <a:xfrm>
                  <a:off x="937995" y="3959871"/>
                  <a:ext cx="474440" cy="159296"/>
                </a:xfrm>
                <a:prstGeom prst="rect">
                  <a:avLst/>
                </a:prstGeom>
                <a:solidFill>
                  <a:srgbClr val="3BD933"/>
                </a:solidFill>
                <a:ln>
                  <a:solidFill>
                    <a:srgbClr val="3BD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8" name="Rectangle 17"/>
                <p:cNvSpPr/>
                <p:nvPr/>
              </p:nvSpPr>
              <p:spPr>
                <a:xfrm>
                  <a:off x="63476" y="3970937"/>
                  <a:ext cx="429001" cy="138969"/>
                </a:xfrm>
                <a:prstGeom prst="rect">
                  <a:avLst/>
                </a:prstGeom>
                <a:solidFill>
                  <a:srgbClr val="3BD933"/>
                </a:solidFill>
                <a:ln>
                  <a:solidFill>
                    <a:srgbClr val="3BD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9" name="TextBox 18"/>
                <p:cNvSpPr txBox="1"/>
                <p:nvPr/>
              </p:nvSpPr>
              <p:spPr>
                <a:xfrm>
                  <a:off x="30637" y="1261635"/>
                  <a:ext cx="623248" cy="369332"/>
                </a:xfrm>
                <a:prstGeom prst="rect">
                  <a:avLst/>
                </a:prstGeom>
                <a:noFill/>
              </p:spPr>
              <p:txBody>
                <a:bodyPr wrap="none" rtlCol="0">
                  <a:spAutoFit/>
                </a:bodyPr>
                <a:lstStyle/>
                <a:p>
                  <a:r>
                    <a:rPr lang="en-US" dirty="0" smtClean="0"/>
                    <a:t>ESS1</a:t>
                  </a:r>
                  <a:endParaRPr lang="en-US" dirty="0"/>
                </a:p>
              </p:txBody>
            </p:sp>
            <p:sp>
              <p:nvSpPr>
                <p:cNvPr id="20" name="TextBox 19"/>
                <p:cNvSpPr txBox="1"/>
                <p:nvPr/>
              </p:nvSpPr>
              <p:spPr>
                <a:xfrm>
                  <a:off x="851010" y="1262486"/>
                  <a:ext cx="623248" cy="369332"/>
                </a:xfrm>
                <a:prstGeom prst="rect">
                  <a:avLst/>
                </a:prstGeom>
                <a:noFill/>
              </p:spPr>
              <p:txBody>
                <a:bodyPr wrap="none" rtlCol="0">
                  <a:spAutoFit/>
                </a:bodyPr>
                <a:lstStyle/>
                <a:p>
                  <a:r>
                    <a:rPr lang="en-US" dirty="0" smtClean="0"/>
                    <a:t>ESS2</a:t>
                  </a:r>
                  <a:endParaRPr lang="en-US" dirty="0"/>
                </a:p>
              </p:txBody>
            </p:sp>
            <p:sp>
              <p:nvSpPr>
                <p:cNvPr id="21" name="TextBox 20"/>
                <p:cNvSpPr txBox="1"/>
                <p:nvPr/>
              </p:nvSpPr>
              <p:spPr>
                <a:xfrm>
                  <a:off x="394817" y="1629895"/>
                  <a:ext cx="691215" cy="369332"/>
                </a:xfrm>
                <a:prstGeom prst="rect">
                  <a:avLst/>
                </a:prstGeom>
                <a:noFill/>
              </p:spPr>
              <p:txBody>
                <a:bodyPr wrap="none" rtlCol="0">
                  <a:spAutoFit/>
                </a:bodyPr>
                <a:lstStyle/>
                <a:p>
                  <a:r>
                    <a:rPr lang="en-US" dirty="0" smtClean="0"/>
                    <a:t>Q203</a:t>
                  </a:r>
                  <a:endParaRPr lang="en-US" dirty="0"/>
                </a:p>
              </p:txBody>
            </p:sp>
            <p:sp>
              <p:nvSpPr>
                <p:cNvPr id="22" name="TextBox 21"/>
                <p:cNvSpPr txBox="1"/>
                <p:nvPr/>
              </p:nvSpPr>
              <p:spPr>
                <a:xfrm>
                  <a:off x="1626042" y="1634783"/>
                  <a:ext cx="691215" cy="369332"/>
                </a:xfrm>
                <a:prstGeom prst="rect">
                  <a:avLst/>
                </a:prstGeom>
                <a:noFill/>
              </p:spPr>
              <p:txBody>
                <a:bodyPr wrap="none" rtlCol="0">
                  <a:spAutoFit/>
                </a:bodyPr>
                <a:lstStyle/>
                <a:p>
                  <a:r>
                    <a:rPr lang="en-US" dirty="0" smtClean="0"/>
                    <a:t>Q204</a:t>
                  </a:r>
                  <a:endParaRPr lang="en-US" dirty="0"/>
                </a:p>
              </p:txBody>
            </p:sp>
            <p:sp>
              <p:nvSpPr>
                <p:cNvPr id="23" name="TextBox 22"/>
                <p:cNvSpPr txBox="1"/>
                <p:nvPr/>
              </p:nvSpPr>
              <p:spPr>
                <a:xfrm>
                  <a:off x="2820586" y="1629174"/>
                  <a:ext cx="691215" cy="369332"/>
                </a:xfrm>
                <a:prstGeom prst="rect">
                  <a:avLst/>
                </a:prstGeom>
                <a:noFill/>
              </p:spPr>
              <p:txBody>
                <a:bodyPr wrap="none" rtlCol="0">
                  <a:spAutoFit/>
                </a:bodyPr>
                <a:lstStyle/>
                <a:p>
                  <a:r>
                    <a:rPr lang="en-US" dirty="0" smtClean="0"/>
                    <a:t>Q205</a:t>
                  </a:r>
                  <a:endParaRPr lang="en-US" dirty="0"/>
                </a:p>
              </p:txBody>
            </p:sp>
            <p:sp>
              <p:nvSpPr>
                <p:cNvPr id="24" name="TextBox 23"/>
                <p:cNvSpPr txBox="1"/>
                <p:nvPr/>
              </p:nvSpPr>
              <p:spPr>
                <a:xfrm>
                  <a:off x="2493650" y="1262498"/>
                  <a:ext cx="612668" cy="369332"/>
                </a:xfrm>
                <a:prstGeom prst="rect">
                  <a:avLst/>
                </a:prstGeom>
                <a:noFill/>
              </p:spPr>
              <p:txBody>
                <a:bodyPr wrap="none" rtlCol="0">
                  <a:spAutoFit/>
                </a:bodyPr>
                <a:lstStyle/>
                <a:p>
                  <a:r>
                    <a:rPr lang="en-US" dirty="0" smtClean="0"/>
                    <a:t>LAM</a:t>
                  </a:r>
                  <a:endParaRPr lang="en-US" dirty="0"/>
                </a:p>
              </p:txBody>
            </p:sp>
            <p:sp>
              <p:nvSpPr>
                <p:cNvPr id="25" name="TextBox 24"/>
                <p:cNvSpPr txBox="1"/>
                <p:nvPr/>
              </p:nvSpPr>
              <p:spPr>
                <a:xfrm>
                  <a:off x="3294070" y="1268108"/>
                  <a:ext cx="795411" cy="369332"/>
                </a:xfrm>
                <a:prstGeom prst="rect">
                  <a:avLst/>
                </a:prstGeom>
                <a:noFill/>
              </p:spPr>
              <p:txBody>
                <a:bodyPr wrap="none" rtlCol="0">
                  <a:spAutoFit/>
                </a:bodyPr>
                <a:lstStyle/>
                <a:p>
                  <a:r>
                    <a:rPr lang="en-US" dirty="0" smtClean="0"/>
                    <a:t>C-Mag</a:t>
                  </a:r>
                  <a:endParaRPr lang="en-US" dirty="0"/>
                </a:p>
              </p:txBody>
            </p:sp>
            <p:cxnSp>
              <p:nvCxnSpPr>
                <p:cNvPr id="26" name="Straight Arrow Connector 25"/>
                <p:cNvCxnSpPr/>
                <p:nvPr/>
              </p:nvCxnSpPr>
              <p:spPr>
                <a:xfrm>
                  <a:off x="300743" y="1603166"/>
                  <a:ext cx="0" cy="23235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151703" y="1604051"/>
                  <a:ext cx="0" cy="23235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15892" y="1963924"/>
                  <a:ext cx="0" cy="19471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940708" y="1969952"/>
                  <a:ext cx="0" cy="19471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511774" y="3947861"/>
                  <a:ext cx="464168" cy="14490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31" name="Rectangle 30"/>
                <p:cNvSpPr/>
                <p:nvPr/>
              </p:nvSpPr>
              <p:spPr>
                <a:xfrm>
                  <a:off x="3386427" y="3979520"/>
                  <a:ext cx="606902" cy="10725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32" name="Straight Arrow Connector 31"/>
                <p:cNvCxnSpPr/>
                <p:nvPr/>
              </p:nvCxnSpPr>
              <p:spPr>
                <a:xfrm>
                  <a:off x="2781467" y="1594721"/>
                  <a:ext cx="0" cy="23235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666740" y="1627952"/>
                  <a:ext cx="0" cy="23235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151509" y="1968533"/>
                  <a:ext cx="0" cy="19471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486" y="3430571"/>
                  <a:ext cx="4079996" cy="125455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650831" y="4802166"/>
                <a:ext cx="1556580" cy="369332"/>
              </a:xfrm>
              <a:prstGeom prst="rect">
                <a:avLst/>
              </a:prstGeom>
              <a:noFill/>
            </p:spPr>
            <p:txBody>
              <a:bodyPr wrap="none" rtlCol="0">
                <a:spAutoFit/>
              </a:bodyPr>
              <a:lstStyle/>
              <a:p>
                <a:r>
                  <a:rPr lang="en-US" b="1" dirty="0" smtClean="0">
                    <a:solidFill>
                      <a:srgbClr val="0070C0"/>
                    </a:solidFill>
                  </a:rPr>
                  <a:t>Extraction line</a:t>
                </a:r>
                <a:endParaRPr lang="en-US" b="1" dirty="0">
                  <a:solidFill>
                    <a:srgbClr val="0070C0"/>
                  </a:solidFill>
                </a:endParaRPr>
              </a:p>
            </p:txBody>
          </p:sp>
          <p:sp>
            <p:nvSpPr>
              <p:cNvPr id="13" name="TextBox 12"/>
              <p:cNvSpPr txBox="1"/>
              <p:nvPr/>
            </p:nvSpPr>
            <p:spPr>
              <a:xfrm>
                <a:off x="5776234" y="1584991"/>
                <a:ext cx="1443537" cy="369332"/>
              </a:xfrm>
              <a:prstGeom prst="rect">
                <a:avLst/>
              </a:prstGeom>
              <a:noFill/>
            </p:spPr>
            <p:txBody>
              <a:bodyPr wrap="none" rtlCol="0">
                <a:spAutoFit/>
              </a:bodyPr>
              <a:lstStyle/>
              <a:p>
                <a:r>
                  <a:rPr lang="en-US" b="1" dirty="0" smtClean="0">
                    <a:solidFill>
                      <a:srgbClr val="0070C0"/>
                    </a:solidFill>
                  </a:rPr>
                  <a:t>Delivery Ring</a:t>
                </a:r>
                <a:endParaRPr lang="en-US" b="1" dirty="0">
                  <a:solidFill>
                    <a:srgbClr val="0070C0"/>
                  </a:solidFill>
                </a:endParaRPr>
              </a:p>
            </p:txBody>
          </p:sp>
          <p:cxnSp>
            <p:nvCxnSpPr>
              <p:cNvPr id="14" name="Straight Arrow Connector 13"/>
              <p:cNvCxnSpPr/>
              <p:nvPr/>
            </p:nvCxnSpPr>
            <p:spPr>
              <a:xfrm>
                <a:off x="6858000" y="1969952"/>
                <a:ext cx="1371600" cy="161144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946769" y="4044099"/>
                <a:ext cx="1358245" cy="678911"/>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2692617" y="4819590"/>
              <a:ext cx="1957331" cy="369332"/>
            </a:xfrm>
            <a:prstGeom prst="rect">
              <a:avLst/>
            </a:prstGeom>
            <a:noFill/>
          </p:spPr>
          <p:txBody>
            <a:bodyPr wrap="none" rtlCol="0">
              <a:spAutoFit/>
            </a:bodyPr>
            <a:lstStyle/>
            <a:p>
              <a:r>
                <a:rPr lang="en-US" b="1" dirty="0" smtClean="0">
                  <a:solidFill>
                    <a:srgbClr val="FF0000"/>
                  </a:solidFill>
                </a:rPr>
                <a:t>Extraction channel</a:t>
              </a:r>
              <a:endParaRPr lang="en-US" b="1" dirty="0">
                <a:solidFill>
                  <a:srgbClr val="FF0000"/>
                </a:solidFill>
              </a:endParaRPr>
            </a:p>
          </p:txBody>
        </p:sp>
        <p:cxnSp>
          <p:nvCxnSpPr>
            <p:cNvPr id="10" name="Straight Arrow Connector 9"/>
            <p:cNvCxnSpPr/>
            <p:nvPr/>
          </p:nvCxnSpPr>
          <p:spPr>
            <a:xfrm flipH="1" flipV="1">
              <a:off x="2209800" y="4723634"/>
              <a:ext cx="519665" cy="2633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970780" y="103188"/>
            <a:ext cx="6376807"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smtClean="0">
                <a:solidFill>
                  <a:srgbClr val="FF0000"/>
                </a:solidFill>
              </a:rPr>
              <a:t>Extracting from multiple </a:t>
            </a:r>
            <a:r>
              <a:rPr lang="en-US" dirty="0" err="1" smtClean="0">
                <a:solidFill>
                  <a:srgbClr val="FF0000"/>
                </a:solidFill>
              </a:rPr>
              <a:t>separatices</a:t>
            </a:r>
            <a:endParaRPr lang="en-US" altLang="en-US" dirty="0" smtClean="0">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54</a:t>
            </a:fld>
            <a:endParaRPr lang="en-US" altLang="en-US" sz="1200">
              <a:solidFill>
                <a:srgbClr val="004C97"/>
              </a:solidFill>
              <a:latin typeface="Helvetica" panose="020B0604020202020204" pitchFamily="34" charset="0"/>
            </a:endParaRPr>
          </a:p>
        </p:txBody>
      </p:sp>
      <p:pic>
        <p:nvPicPr>
          <p:cNvPr id="2" name="Picture 1"/>
          <p:cNvPicPr>
            <a:picLocks noChangeAspect="1"/>
          </p:cNvPicPr>
          <p:nvPr/>
        </p:nvPicPr>
        <p:blipFill>
          <a:blip r:embed="rId3"/>
          <a:stretch>
            <a:fillRect/>
          </a:stretch>
        </p:blipFill>
        <p:spPr>
          <a:xfrm>
            <a:off x="1517807" y="2079579"/>
            <a:ext cx="5828571" cy="2504762"/>
          </a:xfrm>
          <a:prstGeom prst="rect">
            <a:avLst/>
          </a:prstGeom>
        </p:spPr>
      </p:pic>
    </p:spTree>
    <p:extLst>
      <p:ext uri="{BB962C8B-B14F-4D97-AF65-F5344CB8AC3E}">
        <p14:creationId xmlns:p14="http://schemas.microsoft.com/office/powerpoint/2010/main" val="38762146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970780" y="103188"/>
            <a:ext cx="4922627"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smtClean="0">
                <a:solidFill>
                  <a:srgbClr val="FF0000"/>
                </a:solidFill>
              </a:rPr>
              <a:t>Approaching resonance with SC</a:t>
            </a:r>
            <a:endParaRPr lang="en-US" altLang="en-US" dirty="0" smtClean="0">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55</a:t>
            </a:fld>
            <a:endParaRPr lang="en-US" altLang="en-US" sz="1200">
              <a:solidFill>
                <a:srgbClr val="004C97"/>
              </a:solidFill>
              <a:latin typeface="Helvetica" panose="020B0604020202020204" pitchFamily="34" charset="0"/>
            </a:endParaRPr>
          </a:p>
        </p:txBody>
      </p:sp>
      <p:pic>
        <p:nvPicPr>
          <p:cNvPr id="2" name="Picture 1"/>
          <p:cNvPicPr>
            <a:picLocks noChangeAspect="1"/>
          </p:cNvPicPr>
          <p:nvPr/>
        </p:nvPicPr>
        <p:blipFill>
          <a:blip r:embed="rId3"/>
          <a:stretch>
            <a:fillRect/>
          </a:stretch>
        </p:blipFill>
        <p:spPr>
          <a:xfrm>
            <a:off x="1086286" y="2081381"/>
            <a:ext cx="6971428" cy="2695238"/>
          </a:xfrm>
          <a:prstGeom prst="rect">
            <a:avLst/>
          </a:prstGeom>
        </p:spPr>
      </p:pic>
    </p:spTree>
    <p:extLst>
      <p:ext uri="{BB962C8B-B14F-4D97-AF65-F5344CB8AC3E}">
        <p14:creationId xmlns:p14="http://schemas.microsoft.com/office/powerpoint/2010/main" val="29539406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882" y="28082"/>
            <a:ext cx="4711959" cy="521468"/>
          </a:xfrm>
        </p:spPr>
        <p:txBody>
          <a:bodyPr/>
          <a:lstStyle/>
          <a:p>
            <a:r>
              <a:rPr lang="en-US" dirty="0" smtClean="0"/>
              <a:t>Special Topics</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56</a:t>
            </a:fld>
            <a:endParaRPr lang="en-US" altLang="en-US"/>
          </a:p>
        </p:txBody>
      </p:sp>
      <p:sp>
        <p:nvSpPr>
          <p:cNvPr id="6" name="Title 1"/>
          <p:cNvSpPr txBox="1">
            <a:spLocks/>
          </p:cNvSpPr>
          <p:nvPr/>
        </p:nvSpPr>
        <p:spPr>
          <a:xfrm>
            <a:off x="2276216" y="1743811"/>
            <a:ext cx="4711959" cy="521468"/>
          </a:xfrm>
          <a:prstGeom prst="rect">
            <a:avLst/>
          </a:prstGeom>
        </p:spPr>
        <p:txBody>
          <a:bodyPr lIns="0" tIns="0" rIns="0" bIns="0" anchor="b" anchorCtr="0"/>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dirty="0" smtClean="0"/>
              <a:t>Special Topics</a:t>
            </a:r>
            <a:endParaRPr lang="en-US" sz="4000" dirty="0"/>
          </a:p>
        </p:txBody>
      </p:sp>
      <p:sp>
        <p:nvSpPr>
          <p:cNvPr id="7" name="TextBox 6"/>
          <p:cNvSpPr txBox="1"/>
          <p:nvPr/>
        </p:nvSpPr>
        <p:spPr>
          <a:xfrm>
            <a:off x="1081548" y="3028335"/>
            <a:ext cx="3209597" cy="1569660"/>
          </a:xfrm>
          <a:prstGeom prst="rect">
            <a:avLst/>
          </a:prstGeom>
          <a:noFill/>
        </p:spPr>
        <p:txBody>
          <a:bodyPr wrap="none" rtlCol="0">
            <a:spAutoFit/>
          </a:bodyPr>
          <a:lstStyle/>
          <a:p>
            <a:pPr marL="457200" indent="-457200">
              <a:buFont typeface="+mj-lt"/>
              <a:buAutoNum type="arabicPeriod"/>
            </a:pPr>
            <a:r>
              <a:rPr lang="en-US" dirty="0" smtClean="0"/>
              <a:t>Instrumentation</a:t>
            </a:r>
          </a:p>
          <a:p>
            <a:pPr marL="457200" indent="-457200">
              <a:buFont typeface="+mj-lt"/>
              <a:buAutoNum type="arabicPeriod"/>
            </a:pPr>
            <a:r>
              <a:rPr lang="en-US" dirty="0" smtClean="0"/>
              <a:t>Technical risks</a:t>
            </a:r>
          </a:p>
          <a:p>
            <a:pPr marL="457200" indent="-457200">
              <a:buFont typeface="+mj-lt"/>
              <a:buAutoNum type="arabicPeriod"/>
            </a:pPr>
            <a:r>
              <a:rPr lang="en-US" dirty="0" smtClean="0"/>
              <a:t>Radiation protection</a:t>
            </a:r>
          </a:p>
          <a:p>
            <a:pPr marL="457200" indent="-457200">
              <a:buFont typeface="+mj-lt"/>
              <a:buAutoNum type="arabicPeriod"/>
            </a:pPr>
            <a:r>
              <a:rPr lang="en-US" dirty="0" smtClean="0"/>
              <a:t>Machine protection</a:t>
            </a:r>
          </a:p>
        </p:txBody>
      </p:sp>
    </p:spTree>
    <p:extLst>
      <p:ext uri="{BB962C8B-B14F-4D97-AF65-F5344CB8AC3E}">
        <p14:creationId xmlns:p14="http://schemas.microsoft.com/office/powerpoint/2010/main" val="40799784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  BPMs</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57</a:t>
            </a:fld>
            <a:endParaRPr lang="en-US" altLang="en-US"/>
          </a:p>
        </p:txBody>
      </p:sp>
      <p:sp>
        <p:nvSpPr>
          <p:cNvPr id="6" name="Content Placeholder 2"/>
          <p:cNvSpPr txBox="1">
            <a:spLocks/>
          </p:cNvSpPr>
          <p:nvPr/>
        </p:nvSpPr>
        <p:spPr>
          <a:xfrm>
            <a:off x="228600" y="1066800"/>
            <a:ext cx="4343400" cy="3192684"/>
          </a:xfrm>
          <a:prstGeom prst="rect">
            <a:avLst/>
          </a:prstGeom>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182880"/>
            <a:r>
              <a:rPr lang="en-US" sz="1800" smtClean="0"/>
              <a:t>Debuncher BPMs can only see 53MHz and will be upgraded to Echotech standard with 2.5MHz electronics.</a:t>
            </a:r>
          </a:p>
          <a:p>
            <a:pPr marL="305753" lvl="1" indent="-91440"/>
            <a:r>
              <a:rPr lang="en-US" sz="1400" smtClean="0"/>
              <a:t>Repurpose Tevatron BPM crates</a:t>
            </a:r>
          </a:p>
          <a:p>
            <a:pPr marL="305753" lvl="1" indent="-91440"/>
            <a:r>
              <a:rPr lang="en-US" sz="1400" smtClean="0"/>
              <a:t>Repurpose Recycler BPM electronics</a:t>
            </a:r>
          </a:p>
          <a:p>
            <a:pPr marL="0" indent="-185737"/>
            <a:r>
              <a:rPr lang="en-US" sz="1800" smtClean="0"/>
              <a:t>Tunnel hardware will be repurposed.</a:t>
            </a:r>
          </a:p>
          <a:p>
            <a:pPr marL="0" indent="-185737"/>
            <a:r>
              <a:rPr lang="en-US" sz="1800" smtClean="0"/>
              <a:t>BPMs will have sub-millimeter resolution.</a:t>
            </a:r>
          </a:p>
          <a:p>
            <a:pPr marL="305753" lvl="1" indent="-91440"/>
            <a:r>
              <a:rPr lang="en-US" sz="1400" smtClean="0"/>
              <a:t>Closed orbit and TBT available.</a:t>
            </a:r>
          </a:p>
          <a:p>
            <a:pPr marL="0" indent="-185737"/>
            <a:r>
              <a:rPr lang="en-US" sz="1800" smtClean="0"/>
              <a:t>Delivery Ring BPM system is off-project on the Delivery Ring AIP.</a:t>
            </a:r>
            <a:endParaRPr lang="en-US" sz="1800"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990600"/>
            <a:ext cx="4292859"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011723" y="5708340"/>
            <a:ext cx="2015039" cy="369332"/>
          </a:xfrm>
          <a:prstGeom prst="rect">
            <a:avLst/>
          </a:prstGeom>
          <a:noFill/>
        </p:spPr>
        <p:txBody>
          <a:bodyPr wrap="none" rtlCol="0">
            <a:spAutoFit/>
          </a:bodyPr>
          <a:lstStyle/>
          <a:p>
            <a:r>
              <a:rPr lang="en-US" sz="1800" i="1" dirty="0" smtClean="0"/>
              <a:t>Courtesy  </a:t>
            </a:r>
            <a:r>
              <a:rPr lang="en-US" sz="1800" i="1" dirty="0" err="1" smtClean="0"/>
              <a:t>B.Drendel</a:t>
            </a:r>
            <a:endParaRPr lang="en-US" sz="1800" i="1" dirty="0"/>
          </a:p>
        </p:txBody>
      </p:sp>
    </p:spTree>
    <p:extLst>
      <p:ext uri="{BB962C8B-B14F-4D97-AF65-F5344CB8AC3E}">
        <p14:creationId xmlns:p14="http://schemas.microsoft.com/office/powerpoint/2010/main" val="22975186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58</a:t>
            </a:fld>
            <a:endParaRPr lang="en-US" altLang="en-US"/>
          </a:p>
        </p:txBody>
      </p:sp>
      <p:pic>
        <p:nvPicPr>
          <p:cNvPr id="6" name="Picture 5" descr="Clipboard05.jpg"/>
          <p:cNvPicPr/>
          <p:nvPr/>
        </p:nvPicPr>
        <p:blipFill>
          <a:blip r:embed="rId2">
            <a:extLst>
              <a:ext uri="{28A0092B-C50C-407E-A947-70E740481C1C}">
                <a14:useLocalDpi xmlns:a14="http://schemas.microsoft.com/office/drawing/2010/main" val="0"/>
              </a:ext>
            </a:extLst>
          </a:blip>
          <a:stretch>
            <a:fillRect/>
          </a:stretch>
        </p:blipFill>
        <p:spPr>
          <a:xfrm>
            <a:off x="3448100" y="890863"/>
            <a:ext cx="5695900" cy="4020970"/>
          </a:xfrm>
          <a:prstGeom prst="rect">
            <a:avLst/>
          </a:prstGeom>
        </p:spPr>
      </p:pic>
      <p:sp>
        <p:nvSpPr>
          <p:cNvPr id="7" name="Content Placeholder 2"/>
          <p:cNvSpPr txBox="1">
            <a:spLocks/>
          </p:cNvSpPr>
          <p:nvPr/>
        </p:nvSpPr>
        <p:spPr>
          <a:xfrm>
            <a:off x="806450" y="2410310"/>
            <a:ext cx="4832498" cy="376347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Delivery Ring DCCT hardware repurposed.</a:t>
            </a:r>
          </a:p>
          <a:p>
            <a:r>
              <a:rPr lang="en-US" sz="2000" dirty="0"/>
              <a:t>A</a:t>
            </a:r>
            <a:r>
              <a:rPr lang="en-US" sz="2000" dirty="0" smtClean="0"/>
              <a:t>nalog conditioning and VME electronics modified for Mu2e operation.   </a:t>
            </a:r>
          </a:p>
          <a:p>
            <a:r>
              <a:rPr lang="en-US" sz="2000" dirty="0">
                <a:solidFill>
                  <a:schemeClr val="tx1"/>
                </a:solidFill>
              </a:rPr>
              <a:t>The system has an accuracy of one part in 10</a:t>
            </a:r>
            <a:r>
              <a:rPr lang="en-US" sz="2000" baseline="30000" dirty="0">
                <a:solidFill>
                  <a:schemeClr val="tx1"/>
                </a:solidFill>
              </a:rPr>
              <a:t>5</a:t>
            </a:r>
            <a:r>
              <a:rPr lang="en-US" sz="2000" dirty="0">
                <a:solidFill>
                  <a:schemeClr val="tx1"/>
                </a:solidFill>
              </a:rPr>
              <a:t> over the range of 1 x 10</a:t>
            </a:r>
            <a:r>
              <a:rPr lang="en-US" sz="2000" baseline="30000" dirty="0">
                <a:solidFill>
                  <a:schemeClr val="tx1"/>
                </a:solidFill>
              </a:rPr>
              <a:t>10</a:t>
            </a:r>
            <a:r>
              <a:rPr lang="en-US" sz="2000" dirty="0">
                <a:solidFill>
                  <a:schemeClr val="tx1"/>
                </a:solidFill>
              </a:rPr>
              <a:t> to 2 x 10</a:t>
            </a:r>
            <a:r>
              <a:rPr lang="en-US" sz="2000" baseline="30000" dirty="0">
                <a:solidFill>
                  <a:schemeClr val="tx1"/>
                </a:solidFill>
              </a:rPr>
              <a:t>12</a:t>
            </a:r>
            <a:r>
              <a:rPr lang="en-US" sz="2000" dirty="0">
                <a:solidFill>
                  <a:schemeClr val="tx1"/>
                </a:solidFill>
              </a:rPr>
              <a:t> particles with a noise floor of 2 x 10</a:t>
            </a:r>
            <a:r>
              <a:rPr lang="en-US" sz="2000" baseline="30000" dirty="0">
                <a:solidFill>
                  <a:schemeClr val="tx1"/>
                </a:solidFill>
              </a:rPr>
              <a:t>9</a:t>
            </a:r>
            <a:r>
              <a:rPr lang="en-US" sz="2000" dirty="0">
                <a:solidFill>
                  <a:schemeClr val="tx1"/>
                </a:solidFill>
              </a:rPr>
              <a:t>.</a:t>
            </a:r>
            <a:endParaRPr lang="en-US" sz="2000" dirty="0" smtClean="0"/>
          </a:p>
          <a:p>
            <a:r>
              <a:rPr lang="en-US" sz="2000" dirty="0" smtClean="0"/>
              <a:t>The Accumulator unit will become a working spare.</a:t>
            </a:r>
          </a:p>
          <a:p>
            <a:endParaRPr lang="en-US" dirty="0" smtClean="0"/>
          </a:p>
          <a:p>
            <a:endParaRPr lang="en-US" dirty="0"/>
          </a:p>
        </p:txBody>
      </p:sp>
      <p:sp>
        <p:nvSpPr>
          <p:cNvPr id="8" name="Title 1"/>
          <p:cNvSpPr>
            <a:spLocks noGrp="1"/>
          </p:cNvSpPr>
          <p:nvPr>
            <p:ph type="title"/>
          </p:nvPr>
        </p:nvSpPr>
        <p:spPr/>
        <p:txBody>
          <a:bodyPr/>
          <a:lstStyle/>
          <a:p>
            <a:r>
              <a:rPr lang="en-US" dirty="0" smtClean="0"/>
              <a:t>Instrumentation:  DCCT</a:t>
            </a:r>
            <a:endParaRPr lang="en-US" dirty="0"/>
          </a:p>
        </p:txBody>
      </p:sp>
      <p:sp>
        <p:nvSpPr>
          <p:cNvPr id="9" name="TextBox 8"/>
          <p:cNvSpPr txBox="1"/>
          <p:nvPr/>
        </p:nvSpPr>
        <p:spPr>
          <a:xfrm>
            <a:off x="6518818" y="5708340"/>
            <a:ext cx="2015039" cy="369332"/>
          </a:xfrm>
          <a:prstGeom prst="rect">
            <a:avLst/>
          </a:prstGeom>
          <a:noFill/>
        </p:spPr>
        <p:txBody>
          <a:bodyPr wrap="none" rtlCol="0">
            <a:spAutoFit/>
          </a:bodyPr>
          <a:lstStyle/>
          <a:p>
            <a:r>
              <a:rPr lang="en-US" sz="1800" i="1" dirty="0" smtClean="0"/>
              <a:t>Courtesy  </a:t>
            </a:r>
            <a:r>
              <a:rPr lang="en-US" sz="1800" i="1" dirty="0" err="1" smtClean="0"/>
              <a:t>B.Drendel</a:t>
            </a:r>
            <a:endParaRPr lang="en-US" sz="1800" i="1" dirty="0"/>
          </a:p>
        </p:txBody>
      </p:sp>
    </p:spTree>
    <p:extLst>
      <p:ext uri="{BB962C8B-B14F-4D97-AF65-F5344CB8AC3E}">
        <p14:creationId xmlns:p14="http://schemas.microsoft.com/office/powerpoint/2010/main" val="17590011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59</a:t>
            </a:fld>
            <a:endParaRPr lang="en-US" altLang="en-US"/>
          </a:p>
        </p:txBody>
      </p:sp>
      <p:sp>
        <p:nvSpPr>
          <p:cNvPr id="6" name="Title 1"/>
          <p:cNvSpPr>
            <a:spLocks noGrp="1"/>
          </p:cNvSpPr>
          <p:nvPr>
            <p:ph type="title"/>
          </p:nvPr>
        </p:nvSpPr>
        <p:spPr/>
        <p:txBody>
          <a:bodyPr/>
          <a:lstStyle/>
          <a:p>
            <a:r>
              <a:rPr lang="en-US" dirty="0" smtClean="0"/>
              <a:t>Instrumentation:  </a:t>
            </a:r>
            <a:r>
              <a:rPr lang="en-US" dirty="0" err="1" smtClean="0"/>
              <a:t>Schottky</a:t>
            </a:r>
            <a:endParaRPr lang="en-US" dirty="0"/>
          </a:p>
        </p:txBody>
      </p:sp>
      <p:sp>
        <p:nvSpPr>
          <p:cNvPr id="7" name="Content Placeholder 2"/>
          <p:cNvSpPr txBox="1">
            <a:spLocks/>
          </p:cNvSpPr>
          <p:nvPr/>
        </p:nvSpPr>
        <p:spPr>
          <a:xfrm>
            <a:off x="228601" y="964096"/>
            <a:ext cx="3776870" cy="3794516"/>
          </a:xfrm>
          <a:prstGeom prst="rect">
            <a:avLst/>
          </a:prstGeom>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smtClean="0"/>
              <a:t>Repurpose Tevatron 21.4MHz Schottky which has an acceptable aperture.</a:t>
            </a:r>
          </a:p>
          <a:p>
            <a:r>
              <a:rPr lang="en-US" sz="1600" smtClean="0"/>
              <a:t>Down convert from 36</a:t>
            </a:r>
            <a:r>
              <a:rPr lang="en-US" sz="1600" baseline="30000" smtClean="0"/>
              <a:t>th</a:t>
            </a:r>
            <a:r>
              <a:rPr lang="en-US" sz="1600" smtClean="0"/>
              <a:t>/37</a:t>
            </a:r>
            <a:r>
              <a:rPr lang="en-US" sz="1600" baseline="30000" smtClean="0"/>
              <a:t>th</a:t>
            </a:r>
            <a:r>
              <a:rPr lang="en-US" sz="1600" smtClean="0"/>
              <a:t> harmonics to 1</a:t>
            </a:r>
            <a:r>
              <a:rPr lang="en-US" sz="1600" baseline="30000" smtClean="0"/>
              <a:t>st</a:t>
            </a:r>
            <a:r>
              <a:rPr lang="en-US" sz="1600" smtClean="0"/>
              <a:t> harmonic (0 to 590 KHz)</a:t>
            </a:r>
          </a:p>
          <a:p>
            <a:r>
              <a:rPr lang="en-US" sz="1600" smtClean="0"/>
              <a:t>Use 24-bit ADC to sample signal</a:t>
            </a:r>
          </a:p>
          <a:p>
            <a:pPr lvl="1"/>
            <a:r>
              <a:rPr lang="en-US" sz="1400" smtClean="0"/>
              <a:t>2 to 4 MHz sampling</a:t>
            </a:r>
          </a:p>
          <a:p>
            <a:pPr lvl="1"/>
            <a:r>
              <a:rPr lang="en-US" sz="1400" smtClean="0"/>
              <a:t>100 db dynamic range</a:t>
            </a:r>
          </a:p>
          <a:p>
            <a:r>
              <a:rPr lang="en-US" sz="1600" smtClean="0"/>
              <a:t>Use digital signal processing to produce tunes</a:t>
            </a:r>
          </a:p>
          <a:p>
            <a:pPr lvl="1"/>
            <a:r>
              <a:rPr lang="en-US" sz="1400" smtClean="0"/>
              <a:t>Tunes to ±0.001 at 590 Hz</a:t>
            </a:r>
          </a:p>
          <a:p>
            <a:pPr lvl="1"/>
            <a:r>
              <a:rPr lang="en-US" sz="1400" smtClean="0"/>
              <a:t>Tunes to ± 0.0001  with averaging over many spills</a:t>
            </a:r>
          </a:p>
          <a:p>
            <a:endParaRPr lang="en-US" sz="1800" smtClean="0"/>
          </a:p>
          <a:p>
            <a:endParaRPr lang="en-US" sz="1800"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520180" y="3896527"/>
            <a:ext cx="3307715" cy="2075180"/>
          </a:xfrm>
          <a:prstGeom prst="rect">
            <a:avLst/>
          </a:prstGeom>
        </p:spPr>
      </p:pic>
      <p:pic>
        <p:nvPicPr>
          <p:cNvPr id="9"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427" y="1110132"/>
            <a:ext cx="4404686" cy="2705100"/>
          </a:xfrm>
          <a:prstGeom prst="rect">
            <a:avLst/>
          </a:prstGeom>
        </p:spPr>
      </p:pic>
      <p:pic>
        <p:nvPicPr>
          <p:cNvPr id="10"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213" y="4911801"/>
            <a:ext cx="4530011" cy="1059905"/>
          </a:xfrm>
          <a:prstGeom prst="rect">
            <a:avLst/>
          </a:prstGeom>
        </p:spPr>
      </p:pic>
      <p:sp>
        <p:nvSpPr>
          <p:cNvPr id="11" name="TextBox 10"/>
          <p:cNvSpPr txBox="1"/>
          <p:nvPr/>
        </p:nvSpPr>
        <p:spPr>
          <a:xfrm>
            <a:off x="5520180" y="5962827"/>
            <a:ext cx="2015039" cy="369332"/>
          </a:xfrm>
          <a:prstGeom prst="rect">
            <a:avLst/>
          </a:prstGeom>
          <a:noFill/>
        </p:spPr>
        <p:txBody>
          <a:bodyPr wrap="none" rtlCol="0">
            <a:spAutoFit/>
          </a:bodyPr>
          <a:lstStyle/>
          <a:p>
            <a:r>
              <a:rPr lang="en-US" sz="1800" i="1" dirty="0" smtClean="0"/>
              <a:t>Courtesy  </a:t>
            </a:r>
            <a:r>
              <a:rPr lang="en-US" sz="1800" i="1" dirty="0" err="1" smtClean="0"/>
              <a:t>B.Drendel</a:t>
            </a:r>
            <a:endParaRPr lang="en-US" sz="1800" i="1" dirty="0"/>
          </a:p>
        </p:txBody>
      </p:sp>
    </p:spTree>
    <p:extLst>
      <p:ext uri="{BB962C8B-B14F-4D97-AF65-F5344CB8AC3E}">
        <p14:creationId xmlns:p14="http://schemas.microsoft.com/office/powerpoint/2010/main" val="1906864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1970779" y="103188"/>
            <a:ext cx="6052343"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en-US" dirty="0">
                <a:solidFill>
                  <a:srgbClr val="FF0000"/>
                </a:solidFill>
              </a:rPr>
              <a:t>Beam </a:t>
            </a:r>
            <a:r>
              <a:rPr lang="en-US" dirty="0" smtClean="0">
                <a:solidFill>
                  <a:srgbClr val="FF0000"/>
                </a:solidFill>
              </a:rPr>
              <a:t>scenario </a:t>
            </a:r>
            <a:r>
              <a:rPr lang="en-US" dirty="0">
                <a:solidFill>
                  <a:srgbClr val="FF0000"/>
                </a:solidFill>
              </a:rPr>
              <a:t>in the Delivery </a:t>
            </a:r>
            <a:r>
              <a:rPr lang="en-US" dirty="0" smtClean="0">
                <a:solidFill>
                  <a:srgbClr val="FF0000"/>
                </a:solidFill>
              </a:rPr>
              <a:t>Ring (DR)</a:t>
            </a:r>
            <a:endParaRPr lang="en-US" altLang="en-US" dirty="0" smtClean="0">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8/25/2015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V.Nagaslaev | Mu2e Resonant Extraction Technical Design Review</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6</a:t>
            </a:fld>
            <a:endParaRPr lang="en-US" altLang="en-US" sz="1200">
              <a:solidFill>
                <a:srgbClr val="004C97"/>
              </a:solidFill>
              <a:latin typeface="Helvetica"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051130723"/>
              </p:ext>
            </p:extLst>
          </p:nvPr>
        </p:nvGraphicFramePr>
        <p:xfrm>
          <a:off x="1377511" y="1026154"/>
          <a:ext cx="6478462" cy="4955136"/>
        </p:xfrm>
        <a:graphic>
          <a:graphicData uri="http://schemas.openxmlformats.org/drawingml/2006/table">
            <a:tbl>
              <a:tblPr firstRow="1" firstCol="1" bandRow="1">
                <a:tableStyleId>{5FD0F851-EC5A-4D38-B0AD-8093EC10F338}</a:tableStyleId>
              </a:tblPr>
              <a:tblGrid>
                <a:gridCol w="3862823"/>
                <a:gridCol w="1248956"/>
                <a:gridCol w="1366683"/>
              </a:tblGrid>
              <a:tr h="304069">
                <a:tc>
                  <a:txBody>
                    <a:bodyPr/>
                    <a:lstStyle/>
                    <a:p>
                      <a:pPr marL="163830" marR="0" algn="ctr">
                        <a:lnSpc>
                          <a:spcPts val="1600"/>
                        </a:lnSpc>
                        <a:spcBef>
                          <a:spcPts val="0"/>
                        </a:spcBef>
                        <a:spcAft>
                          <a:spcPts val="0"/>
                        </a:spcAft>
                      </a:pPr>
                      <a:r>
                        <a:rPr lang="en-US" sz="1600" dirty="0">
                          <a:effectLst/>
                        </a:rPr>
                        <a:t>Parameter</a:t>
                      </a:r>
                      <a:endParaRPr lang="en-US" sz="18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dirty="0">
                          <a:effectLst/>
                        </a:rPr>
                        <a:t>Value</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dirty="0">
                          <a:effectLst/>
                        </a:rPr>
                        <a:t>Units</a:t>
                      </a:r>
                      <a:endParaRPr lang="en-US" sz="18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6400">
                <a:tc>
                  <a:txBody>
                    <a:bodyPr/>
                    <a:lstStyle/>
                    <a:p>
                      <a:pPr marL="163830" marR="0" lvl="0" algn="l">
                        <a:lnSpc>
                          <a:spcPts val="1600"/>
                        </a:lnSpc>
                        <a:spcBef>
                          <a:spcPts val="0"/>
                        </a:spcBef>
                        <a:spcAft>
                          <a:spcPts val="0"/>
                        </a:spcAft>
                      </a:pPr>
                      <a:r>
                        <a:rPr lang="en-US" sz="1600" dirty="0">
                          <a:effectLst/>
                        </a:rPr>
                        <a:t>MI Cycle time</a:t>
                      </a:r>
                      <a:endParaRPr lang="en-US" sz="18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1.333</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sec</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6400">
                <a:tc>
                  <a:txBody>
                    <a:bodyPr/>
                    <a:lstStyle/>
                    <a:p>
                      <a:pPr marL="163830" marR="0" lvl="0" algn="l">
                        <a:lnSpc>
                          <a:spcPts val="1600"/>
                        </a:lnSpc>
                        <a:spcBef>
                          <a:spcPts val="0"/>
                        </a:spcBef>
                        <a:spcAft>
                          <a:spcPts val="0"/>
                        </a:spcAft>
                      </a:pPr>
                      <a:r>
                        <a:rPr lang="en-US" sz="1600" dirty="0">
                          <a:effectLst/>
                        </a:rPr>
                        <a:t>Number of spills per MI cycle</a:t>
                      </a:r>
                      <a:endParaRPr lang="en-US" sz="18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8</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 </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6400">
                <a:tc>
                  <a:txBody>
                    <a:bodyPr/>
                    <a:lstStyle/>
                    <a:p>
                      <a:pPr marL="163830" marR="0" lvl="0" algn="l">
                        <a:lnSpc>
                          <a:spcPts val="1600"/>
                        </a:lnSpc>
                        <a:spcBef>
                          <a:spcPts val="0"/>
                        </a:spcBef>
                        <a:spcAft>
                          <a:spcPts val="0"/>
                        </a:spcAft>
                      </a:pPr>
                      <a:r>
                        <a:rPr lang="en-US" sz="1600" dirty="0">
                          <a:effectLst/>
                        </a:rPr>
                        <a:t>Number of protons per micro-pulse</a:t>
                      </a:r>
                      <a:endParaRPr lang="en-US" sz="18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3.1×10</a:t>
                      </a:r>
                      <a:r>
                        <a:rPr lang="en-US" sz="1600" b="1" baseline="30000" dirty="0">
                          <a:effectLst/>
                        </a:rPr>
                        <a:t>7</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protons</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6400">
                <a:tc>
                  <a:txBody>
                    <a:bodyPr/>
                    <a:lstStyle/>
                    <a:p>
                      <a:pPr marL="163830" marR="0" lvl="0" algn="l">
                        <a:lnSpc>
                          <a:spcPts val="1600"/>
                        </a:lnSpc>
                        <a:spcBef>
                          <a:spcPts val="0"/>
                        </a:spcBef>
                        <a:spcAft>
                          <a:spcPts val="0"/>
                        </a:spcAft>
                      </a:pPr>
                      <a:r>
                        <a:rPr lang="en-US" sz="1600" dirty="0">
                          <a:effectLst/>
                        </a:rPr>
                        <a:t>Maximum </a:t>
                      </a:r>
                      <a:r>
                        <a:rPr lang="en-US" sz="1600" dirty="0" smtClean="0">
                          <a:effectLst/>
                        </a:rPr>
                        <a:t>DR Beam </a:t>
                      </a:r>
                      <a:r>
                        <a:rPr lang="en-US" sz="1600" dirty="0">
                          <a:effectLst/>
                        </a:rPr>
                        <a:t>Intensity</a:t>
                      </a:r>
                      <a:endParaRPr lang="en-US" sz="18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1.0×10</a:t>
                      </a:r>
                      <a:r>
                        <a:rPr lang="en-US" sz="1600" b="1" baseline="30000" dirty="0">
                          <a:effectLst/>
                        </a:rPr>
                        <a:t>12</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protons</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6400">
                <a:tc>
                  <a:txBody>
                    <a:bodyPr/>
                    <a:lstStyle/>
                    <a:p>
                      <a:pPr marL="163830" marR="0" lvl="0" algn="l">
                        <a:lnSpc>
                          <a:spcPts val="1600"/>
                        </a:lnSpc>
                        <a:spcBef>
                          <a:spcPts val="0"/>
                        </a:spcBef>
                        <a:spcAft>
                          <a:spcPts val="0"/>
                        </a:spcAft>
                      </a:pPr>
                      <a:r>
                        <a:rPr lang="en-US" sz="1600" dirty="0">
                          <a:effectLst/>
                        </a:rPr>
                        <a:t>Instantaneous spill rate</a:t>
                      </a:r>
                      <a:endParaRPr lang="en-US" sz="18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18.5×10</a:t>
                      </a:r>
                      <a:r>
                        <a:rPr lang="en-US" sz="1600" b="1" baseline="30000" dirty="0">
                          <a:effectLst/>
                        </a:rPr>
                        <a:t>12</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protons/sec</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6400">
                <a:tc>
                  <a:txBody>
                    <a:bodyPr/>
                    <a:lstStyle/>
                    <a:p>
                      <a:pPr marL="163830" marR="0" lvl="0" algn="l">
                        <a:lnSpc>
                          <a:spcPts val="1600"/>
                        </a:lnSpc>
                        <a:spcBef>
                          <a:spcPts val="0"/>
                        </a:spcBef>
                        <a:spcAft>
                          <a:spcPts val="0"/>
                        </a:spcAft>
                      </a:pPr>
                      <a:r>
                        <a:rPr lang="en-US" sz="1600" dirty="0">
                          <a:effectLst/>
                        </a:rPr>
                        <a:t>Average spill rate</a:t>
                      </a:r>
                      <a:endParaRPr lang="en-US" sz="18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6.0×10</a:t>
                      </a:r>
                      <a:r>
                        <a:rPr lang="en-US" sz="1600" b="1" baseline="30000" dirty="0">
                          <a:effectLst/>
                        </a:rPr>
                        <a:t>12</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protons/sec</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87067">
                <a:tc>
                  <a:txBody>
                    <a:bodyPr/>
                    <a:lstStyle/>
                    <a:p>
                      <a:pPr marL="163830" marR="0" lvl="0" algn="l">
                        <a:lnSpc>
                          <a:spcPts val="1600"/>
                        </a:lnSpc>
                        <a:spcBef>
                          <a:spcPts val="0"/>
                        </a:spcBef>
                        <a:spcAft>
                          <a:spcPts val="0"/>
                        </a:spcAft>
                      </a:pPr>
                      <a:r>
                        <a:rPr lang="en-US" sz="1600" dirty="0">
                          <a:effectLst/>
                        </a:rPr>
                        <a:t>Duty Factor (Total Spill Time ÷ MI Cycle Length)</a:t>
                      </a:r>
                      <a:endParaRPr lang="en-US" sz="18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32</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6400">
                <a:tc>
                  <a:txBody>
                    <a:bodyPr/>
                    <a:lstStyle/>
                    <a:p>
                      <a:pPr marL="163830" marR="0" lvl="0" algn="l">
                        <a:lnSpc>
                          <a:spcPts val="1600"/>
                        </a:lnSpc>
                        <a:spcBef>
                          <a:spcPts val="0"/>
                        </a:spcBef>
                        <a:spcAft>
                          <a:spcPts val="0"/>
                        </a:spcAft>
                      </a:pPr>
                      <a:r>
                        <a:rPr lang="en-US" sz="1600" dirty="0">
                          <a:effectLst/>
                        </a:rPr>
                        <a:t>Duration of each spill</a:t>
                      </a:r>
                      <a:endParaRPr lang="en-US" sz="18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54</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err="1">
                          <a:effectLst/>
                        </a:rPr>
                        <a:t>msec</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6400">
                <a:tc>
                  <a:txBody>
                    <a:bodyPr/>
                    <a:lstStyle/>
                    <a:p>
                      <a:pPr marL="163830" marR="0" lvl="0" algn="l">
                        <a:lnSpc>
                          <a:spcPts val="1600"/>
                        </a:lnSpc>
                        <a:spcBef>
                          <a:spcPts val="0"/>
                        </a:spcBef>
                        <a:spcAft>
                          <a:spcPts val="0"/>
                        </a:spcAft>
                      </a:pPr>
                      <a:r>
                        <a:rPr lang="en-US" sz="1600" dirty="0">
                          <a:effectLst/>
                        </a:rPr>
                        <a:t>Spill On Time per MI cycle</a:t>
                      </a:r>
                      <a:endParaRPr lang="en-US" sz="18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497</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err="1">
                          <a:effectLst/>
                        </a:rPr>
                        <a:t>msec</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6400">
                <a:tc>
                  <a:txBody>
                    <a:bodyPr/>
                    <a:lstStyle/>
                    <a:p>
                      <a:pPr marL="163830" marR="0" lvl="0" algn="l">
                        <a:lnSpc>
                          <a:spcPts val="1600"/>
                        </a:lnSpc>
                        <a:spcBef>
                          <a:spcPts val="0"/>
                        </a:spcBef>
                        <a:spcAft>
                          <a:spcPts val="0"/>
                        </a:spcAft>
                      </a:pPr>
                      <a:r>
                        <a:rPr lang="en-US" sz="1600" dirty="0">
                          <a:effectLst/>
                        </a:rPr>
                        <a:t>Spill Off Time per MI cycle</a:t>
                      </a:r>
                      <a:endParaRPr lang="en-US" sz="18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836</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err="1">
                          <a:effectLst/>
                        </a:rPr>
                        <a:t>msec</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6400">
                <a:tc>
                  <a:txBody>
                    <a:bodyPr/>
                    <a:lstStyle/>
                    <a:p>
                      <a:pPr marL="163830" marR="0" lvl="0" algn="l">
                        <a:lnSpc>
                          <a:spcPts val="1600"/>
                        </a:lnSpc>
                        <a:spcBef>
                          <a:spcPts val="0"/>
                        </a:spcBef>
                        <a:spcAft>
                          <a:spcPts val="0"/>
                        </a:spcAft>
                      </a:pPr>
                      <a:r>
                        <a:rPr lang="en-US" sz="1600" dirty="0">
                          <a:effectLst/>
                        </a:rPr>
                        <a:t>Time Gap between spills</a:t>
                      </a:r>
                      <a:endParaRPr lang="en-US" sz="1800"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a:effectLst/>
                        </a:rPr>
                        <a:t>5</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600"/>
                        </a:lnSpc>
                        <a:spcBef>
                          <a:spcPts val="0"/>
                        </a:spcBef>
                        <a:spcAft>
                          <a:spcPts val="0"/>
                        </a:spcAft>
                      </a:pPr>
                      <a:r>
                        <a:rPr lang="en-US" sz="1600" b="1" dirty="0" err="1">
                          <a:effectLst/>
                        </a:rPr>
                        <a:t>msec</a:t>
                      </a:r>
                      <a:endParaRPr lang="en-US" sz="1800" b="1" dirty="0">
                        <a:effectLst/>
                        <a:latin typeface="Times New Roman"/>
                        <a:ea typeface="MS Mincho"/>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Oval 1"/>
          <p:cNvSpPr/>
          <p:nvPr/>
        </p:nvSpPr>
        <p:spPr>
          <a:xfrm>
            <a:off x="5161936" y="1356851"/>
            <a:ext cx="1386400" cy="36379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137355" y="1755058"/>
            <a:ext cx="1386400" cy="36379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166853" y="4360606"/>
            <a:ext cx="1386400" cy="36379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157020" y="5579805"/>
            <a:ext cx="1386400" cy="363794"/>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147187" y="4768645"/>
            <a:ext cx="1386400" cy="36379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152103" y="3834579"/>
            <a:ext cx="1386400" cy="42770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846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60</a:t>
            </a:fld>
            <a:endParaRPr lang="en-US" altLang="en-US"/>
          </a:p>
        </p:txBody>
      </p:sp>
      <p:sp>
        <p:nvSpPr>
          <p:cNvPr id="6" name="Title 1"/>
          <p:cNvSpPr>
            <a:spLocks noGrp="1"/>
          </p:cNvSpPr>
          <p:nvPr>
            <p:ph type="title"/>
          </p:nvPr>
        </p:nvSpPr>
        <p:spPr/>
        <p:txBody>
          <a:bodyPr/>
          <a:lstStyle/>
          <a:p>
            <a:r>
              <a:rPr lang="en-US" dirty="0" smtClean="0"/>
              <a:t>Instrumentation:  BLMs</a:t>
            </a:r>
            <a:endParaRPr lang="en-US" dirty="0"/>
          </a:p>
        </p:txBody>
      </p:sp>
      <p:sp>
        <p:nvSpPr>
          <p:cNvPr id="7" name="Content Placeholder 2"/>
          <p:cNvSpPr txBox="1">
            <a:spLocks/>
          </p:cNvSpPr>
          <p:nvPr/>
        </p:nvSpPr>
        <p:spPr>
          <a:xfrm>
            <a:off x="676275" y="3132159"/>
            <a:ext cx="7687340" cy="2843339"/>
          </a:xfrm>
          <a:prstGeom prst="rect">
            <a:avLst/>
          </a:prstGeom>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smtClean="0">
                <a:solidFill>
                  <a:schemeClr val="tx1"/>
                </a:solidFill>
              </a:rPr>
              <a:t>The M4 Line Beam Loss Monitor (BLM) system has been designed to measure a 0.2% localized loss with microsecond integration.  </a:t>
            </a:r>
          </a:p>
          <a:p>
            <a:r>
              <a:rPr lang="en-US" sz="1600" smtClean="0">
                <a:solidFill>
                  <a:schemeClr val="tx1"/>
                </a:solidFill>
              </a:rPr>
              <a:t>This will allow seeing losses develop inside of an individual slow spill.  </a:t>
            </a:r>
          </a:p>
          <a:p>
            <a:r>
              <a:rPr lang="en-US" sz="1600" smtClean="0">
                <a:solidFill>
                  <a:schemeClr val="tx1"/>
                </a:solidFill>
              </a:rPr>
              <a:t>30 BLMs will be placed at key locations along the 245m beam line. </a:t>
            </a:r>
          </a:p>
          <a:p>
            <a:r>
              <a:rPr lang="en-US" sz="1600" smtClean="0">
                <a:solidFill>
                  <a:schemeClr val="tx1"/>
                </a:solidFill>
              </a:rPr>
              <a:t>This system design is identical to the existing Main Injector, P1, P2, M1 and M3 line BLM systems.  </a:t>
            </a:r>
          </a:p>
          <a:p>
            <a:r>
              <a:rPr lang="en-US" sz="1600" smtClean="0">
                <a:solidFill>
                  <a:schemeClr val="tx1"/>
                </a:solidFill>
              </a:rPr>
              <a:t>There is not a sufficient pool of spare hardware and electronics so new parts will need to be purchased and constructed to build the system.</a:t>
            </a:r>
          </a:p>
          <a:p>
            <a:endParaRPr lang="en-US" sz="18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311" y="1012326"/>
            <a:ext cx="3513582" cy="1796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011723" y="5708340"/>
            <a:ext cx="2015039" cy="369332"/>
          </a:xfrm>
          <a:prstGeom prst="rect">
            <a:avLst/>
          </a:prstGeom>
          <a:noFill/>
        </p:spPr>
        <p:txBody>
          <a:bodyPr wrap="none" rtlCol="0">
            <a:spAutoFit/>
          </a:bodyPr>
          <a:lstStyle/>
          <a:p>
            <a:r>
              <a:rPr lang="en-US" sz="1800" i="1" dirty="0" smtClean="0"/>
              <a:t>Courtesy  </a:t>
            </a:r>
            <a:r>
              <a:rPr lang="en-US" sz="1800" i="1" dirty="0" err="1" smtClean="0"/>
              <a:t>B.Drendel</a:t>
            </a:r>
            <a:endParaRPr lang="en-US" sz="1800" i="1" dirty="0"/>
          </a:p>
        </p:txBody>
      </p:sp>
    </p:spTree>
    <p:extLst>
      <p:ext uri="{BB962C8B-B14F-4D97-AF65-F5344CB8AC3E}">
        <p14:creationId xmlns:p14="http://schemas.microsoft.com/office/powerpoint/2010/main" val="10103568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risks</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61</a:t>
            </a:fld>
            <a:endParaRPr lang="en-US" altLang="en-US"/>
          </a:p>
        </p:txBody>
      </p:sp>
      <p:sp>
        <p:nvSpPr>
          <p:cNvPr id="6" name="TextBox 5"/>
          <p:cNvSpPr txBox="1"/>
          <p:nvPr/>
        </p:nvSpPr>
        <p:spPr>
          <a:xfrm>
            <a:off x="806450" y="912473"/>
            <a:ext cx="5430333" cy="4555093"/>
          </a:xfrm>
          <a:prstGeom prst="rect">
            <a:avLst/>
          </a:prstGeom>
          <a:noFill/>
        </p:spPr>
        <p:txBody>
          <a:bodyPr wrap="none" rtlCol="0">
            <a:spAutoFit/>
          </a:bodyPr>
          <a:lstStyle/>
          <a:p>
            <a:pPr marL="457200" indent="-457200">
              <a:buFont typeface="+mj-lt"/>
              <a:buAutoNum type="arabicPeriod"/>
            </a:pPr>
            <a:r>
              <a:rPr lang="en-US" sz="2000" dirty="0"/>
              <a:t>Technical Risks (extraction specific)</a:t>
            </a:r>
          </a:p>
          <a:p>
            <a:pPr marL="914400" lvl="1" indent="-457200">
              <a:buFont typeface="+mj-lt"/>
              <a:buAutoNum type="alphaLcPeriod"/>
            </a:pPr>
            <a:r>
              <a:rPr lang="en-US" sz="1800" dirty="0"/>
              <a:t>High losses</a:t>
            </a:r>
          </a:p>
          <a:p>
            <a:pPr marL="1371600" lvl="2" indent="-457200">
              <a:buFont typeface="Wingdings" panose="05000000000000000000" pitchFamily="2" charset="2"/>
              <a:buChar char="§"/>
            </a:pPr>
            <a:r>
              <a:rPr lang="en-US" sz="1800" dirty="0"/>
              <a:t>Large effective thickness of ESS planes</a:t>
            </a:r>
          </a:p>
          <a:p>
            <a:pPr marL="1371600" lvl="2" indent="-457200">
              <a:buFont typeface="Wingdings" panose="05000000000000000000" pitchFamily="2" charset="2"/>
              <a:buChar char="§"/>
            </a:pPr>
            <a:r>
              <a:rPr lang="en-US" sz="1800" dirty="0"/>
              <a:t>Insufficient kick in the ESS</a:t>
            </a:r>
          </a:p>
          <a:p>
            <a:pPr marL="1371600" lvl="2" indent="-457200">
              <a:buFont typeface="Wingdings" panose="05000000000000000000" pitchFamily="2" charset="2"/>
              <a:buChar char="§"/>
            </a:pPr>
            <a:r>
              <a:rPr lang="en-US" sz="1800" dirty="0"/>
              <a:t>Inadequate ESS alignment</a:t>
            </a:r>
          </a:p>
          <a:p>
            <a:pPr marL="1371600" lvl="2" indent="-457200">
              <a:buFont typeface="Wingdings" panose="05000000000000000000" pitchFamily="2" charset="2"/>
              <a:buChar char="§"/>
            </a:pPr>
            <a:r>
              <a:rPr lang="en-US" sz="1800" dirty="0"/>
              <a:t>Inadequate orbit control</a:t>
            </a:r>
          </a:p>
          <a:p>
            <a:pPr marL="914400" lvl="1" indent="-457200">
              <a:buFont typeface="+mj-lt"/>
              <a:buAutoNum type="alphaLcPeriod"/>
            </a:pPr>
            <a:r>
              <a:rPr lang="en-US" sz="1800" dirty="0"/>
              <a:t>High spill variations</a:t>
            </a:r>
          </a:p>
          <a:p>
            <a:pPr marL="1371600" lvl="2" indent="-457200">
              <a:buFont typeface="Wingdings" panose="05000000000000000000" pitchFamily="2" charset="2"/>
              <a:buChar char="§"/>
            </a:pPr>
            <a:r>
              <a:rPr lang="en-US" sz="1800" dirty="0"/>
              <a:t>Regulation is not fast enough</a:t>
            </a:r>
          </a:p>
          <a:p>
            <a:pPr marL="1371600" lvl="2" indent="-457200">
              <a:buFont typeface="Wingdings" panose="05000000000000000000" pitchFamily="2" charset="2"/>
              <a:buChar char="§"/>
            </a:pPr>
            <a:r>
              <a:rPr lang="en-US" sz="1800" dirty="0"/>
              <a:t>Regulation is not deep enough</a:t>
            </a:r>
          </a:p>
          <a:p>
            <a:pPr marL="1371600" lvl="2" indent="-457200">
              <a:buFont typeface="Wingdings" panose="05000000000000000000" pitchFamily="2" charset="2"/>
              <a:buChar char="§"/>
            </a:pPr>
            <a:r>
              <a:rPr lang="en-US" sz="1800" dirty="0"/>
              <a:t>Insufficient RFKO power</a:t>
            </a:r>
          </a:p>
          <a:p>
            <a:pPr marL="914400" lvl="1" indent="-457200">
              <a:buFontTx/>
              <a:buAutoNum type="alphaLcPeriod" startAt="4"/>
            </a:pPr>
            <a:r>
              <a:rPr lang="en-US" sz="1800" dirty="0"/>
              <a:t>Insufficient aperture</a:t>
            </a:r>
          </a:p>
          <a:p>
            <a:pPr marL="914400" lvl="1" indent="-457200">
              <a:buAutoNum type="alphaLcPeriod" startAt="4"/>
            </a:pPr>
            <a:r>
              <a:rPr lang="en-US" sz="1800" dirty="0"/>
              <a:t>Magnet strengths are not sufficient</a:t>
            </a:r>
          </a:p>
          <a:p>
            <a:pPr marL="914400" lvl="1" indent="-457200">
              <a:buAutoNum type="alphaLcPeriod" startAt="4"/>
            </a:pPr>
            <a:r>
              <a:rPr lang="en-US" sz="1800" dirty="0"/>
              <a:t>Magnet ramping capabilities are insufficient</a:t>
            </a:r>
          </a:p>
          <a:p>
            <a:pPr marL="914400" lvl="1" indent="-457200">
              <a:buAutoNum type="alphaLcPeriod" startAt="4"/>
            </a:pPr>
            <a:r>
              <a:rPr lang="en-US" sz="1800" dirty="0"/>
              <a:t>Insufficient machine diagnostics</a:t>
            </a:r>
          </a:p>
          <a:p>
            <a:pPr marL="914400" lvl="1" indent="-457200">
              <a:buFontTx/>
              <a:buAutoNum type="alphaLcPeriod" startAt="4"/>
            </a:pPr>
            <a:r>
              <a:rPr lang="en-US" sz="1800" dirty="0">
                <a:solidFill>
                  <a:schemeClr val="bg1">
                    <a:lumMod val="65000"/>
                  </a:schemeClr>
                </a:solidFill>
              </a:rPr>
              <a:t>Substantial fraction of the beam not extracted</a:t>
            </a:r>
          </a:p>
          <a:p>
            <a:pPr marL="914400" lvl="1" indent="-457200">
              <a:buAutoNum type="alphaLcPeriod" startAt="4"/>
            </a:pPr>
            <a:r>
              <a:rPr lang="en-US" sz="1800" dirty="0">
                <a:solidFill>
                  <a:schemeClr val="bg1">
                    <a:lumMod val="65000"/>
                  </a:schemeClr>
                </a:solidFill>
              </a:rPr>
              <a:t>Beam instabilities</a:t>
            </a:r>
            <a:endParaRPr lang="en-US" sz="1800" dirty="0">
              <a:solidFill>
                <a:schemeClr val="bg1">
                  <a:lumMod val="65000"/>
                </a:schemeClr>
              </a:solidFill>
            </a:endParaRPr>
          </a:p>
        </p:txBody>
      </p:sp>
    </p:spTree>
    <p:extLst>
      <p:ext uri="{BB962C8B-B14F-4D97-AF65-F5344CB8AC3E}">
        <p14:creationId xmlns:p14="http://schemas.microsoft.com/office/powerpoint/2010/main" val="7992353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protection</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62</a:t>
            </a:fld>
            <a:endParaRPr lang="en-US" alt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76275" y="3798358"/>
            <a:ext cx="2442903"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246905" y="3685090"/>
            <a:ext cx="4626970" cy="2426813"/>
          </a:xfrm>
          <a:prstGeom prst="rect">
            <a:avLst/>
          </a:prstGeom>
          <a:noFill/>
          <a:ln>
            <a:noFill/>
          </a:ln>
        </p:spPr>
      </p:pic>
      <p:pic>
        <p:nvPicPr>
          <p:cNvPr id="8" name="Picture 7" descr="Z:\mu2E RPP\AP30 extraction line\residual dose calculation - ap30 extraction region\elev_extr_region.png"/>
          <p:cNvPicPr/>
          <p:nvPr/>
        </p:nvPicPr>
        <p:blipFill rotWithShape="1">
          <a:blip r:embed="rId4">
            <a:extLst>
              <a:ext uri="{28A0092B-C50C-407E-A947-70E740481C1C}">
                <a14:useLocalDpi xmlns:a14="http://schemas.microsoft.com/office/drawing/2010/main" val="0"/>
              </a:ext>
            </a:extLst>
          </a:blip>
          <a:srcRect l="9211" t="6127" b="11763"/>
          <a:stretch/>
        </p:blipFill>
        <p:spPr bwMode="auto">
          <a:xfrm>
            <a:off x="4656221" y="993827"/>
            <a:ext cx="4205623" cy="2956147"/>
          </a:xfrm>
          <a:prstGeom prst="rect">
            <a:avLst/>
          </a:prstGeom>
          <a:noFill/>
          <a:ln>
            <a:noFill/>
          </a:ln>
        </p:spPr>
      </p:pic>
      <p:sp>
        <p:nvSpPr>
          <p:cNvPr id="9" name="TextBox 8"/>
          <p:cNvSpPr txBox="1"/>
          <p:nvPr/>
        </p:nvSpPr>
        <p:spPr>
          <a:xfrm>
            <a:off x="5173913" y="770022"/>
            <a:ext cx="3108287" cy="338554"/>
          </a:xfrm>
          <a:prstGeom prst="rect">
            <a:avLst/>
          </a:prstGeom>
          <a:noFill/>
        </p:spPr>
        <p:txBody>
          <a:bodyPr wrap="none" rtlCol="0">
            <a:spAutoFit/>
          </a:bodyPr>
          <a:lstStyle/>
          <a:p>
            <a:r>
              <a:rPr lang="en-US" sz="1600" b="1" dirty="0" smtClean="0"/>
              <a:t>Extraction channel- Elevation view</a:t>
            </a:r>
            <a:endParaRPr lang="en-US" sz="1600" b="1" dirty="0"/>
          </a:p>
        </p:txBody>
      </p:sp>
      <p:cxnSp>
        <p:nvCxnSpPr>
          <p:cNvPr id="11" name="Straight Arrow Connector 10"/>
          <p:cNvCxnSpPr/>
          <p:nvPr/>
        </p:nvCxnSpPr>
        <p:spPr>
          <a:xfrm flipH="1" flipV="1">
            <a:off x="7769137" y="5266070"/>
            <a:ext cx="1130968" cy="192505"/>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512771">
            <a:off x="8121316" y="4974469"/>
            <a:ext cx="731290" cy="369332"/>
          </a:xfrm>
          <a:prstGeom prst="rect">
            <a:avLst/>
          </a:prstGeom>
          <a:solidFill>
            <a:schemeClr val="bg1"/>
          </a:solidFill>
        </p:spPr>
        <p:txBody>
          <a:bodyPr wrap="none" rtlCol="0">
            <a:spAutoFit/>
          </a:bodyPr>
          <a:lstStyle/>
          <a:p>
            <a:r>
              <a:rPr lang="en-US" sz="1800" b="1" dirty="0" smtClean="0"/>
              <a:t>Beam</a:t>
            </a:r>
            <a:endParaRPr lang="en-US" sz="1800" b="1" dirty="0"/>
          </a:p>
        </p:txBody>
      </p:sp>
      <p:sp>
        <p:nvSpPr>
          <p:cNvPr id="13" name="TextBox 12"/>
          <p:cNvSpPr txBox="1"/>
          <p:nvPr/>
        </p:nvSpPr>
        <p:spPr>
          <a:xfrm>
            <a:off x="279726" y="1004538"/>
            <a:ext cx="4183990" cy="2616101"/>
          </a:xfrm>
          <a:prstGeom prst="rect">
            <a:avLst/>
          </a:prstGeom>
          <a:noFill/>
        </p:spPr>
        <p:txBody>
          <a:bodyPr wrap="square" rtlCol="0">
            <a:spAutoFit/>
          </a:bodyPr>
          <a:lstStyle/>
          <a:p>
            <a:r>
              <a:rPr lang="en-US" b="1" dirty="0" smtClean="0"/>
              <a:t>              In-tunnel shielding</a:t>
            </a:r>
          </a:p>
          <a:p>
            <a:pPr marL="342900" indent="-342900">
              <a:buFont typeface="Arial" panose="020B0604020202020204" pitchFamily="34" charset="0"/>
              <a:buChar char="•"/>
            </a:pPr>
            <a:r>
              <a:rPr lang="en-US" sz="2000" dirty="0" smtClean="0"/>
              <a:t>Beam enclosure has been designed for 13W 8GeV operations</a:t>
            </a:r>
          </a:p>
          <a:p>
            <a:pPr marL="342900" indent="-342900">
              <a:buFont typeface="Arial" panose="020B0604020202020204" pitchFamily="34" charset="0"/>
              <a:buChar char="•"/>
            </a:pPr>
            <a:r>
              <a:rPr lang="en-US" sz="2000" dirty="0" smtClean="0"/>
              <a:t>Mu2e:  8kW 8GeV beam</a:t>
            </a:r>
          </a:p>
          <a:p>
            <a:pPr marL="342900" indent="-342900">
              <a:buFont typeface="Arial" panose="020B0604020202020204" pitchFamily="34" charset="0"/>
              <a:buChar char="•"/>
            </a:pPr>
            <a:r>
              <a:rPr lang="en-US" sz="2000" dirty="0" smtClean="0"/>
              <a:t>In-tunnel shielding above extraction channel</a:t>
            </a:r>
          </a:p>
          <a:p>
            <a:pPr marL="342900" indent="-342900">
              <a:buFont typeface="Arial" panose="020B0604020202020204" pitchFamily="34" charset="0"/>
              <a:buChar char="•"/>
            </a:pPr>
            <a:r>
              <a:rPr lang="en-US" sz="2000" dirty="0" smtClean="0"/>
              <a:t>Concrete shielding in the isle</a:t>
            </a:r>
          </a:p>
          <a:p>
            <a:pPr marL="342900" indent="-342900">
              <a:buFont typeface="Arial" panose="020B0604020202020204" pitchFamily="34" charset="0"/>
              <a:buChar char="•"/>
            </a:pPr>
            <a:r>
              <a:rPr lang="en-US" sz="2000" dirty="0" smtClean="0"/>
              <a:t>Additional shielding if needed</a:t>
            </a:r>
            <a:endParaRPr lang="en-US" sz="2000" dirty="0"/>
          </a:p>
        </p:txBody>
      </p:sp>
    </p:spTree>
    <p:extLst>
      <p:ext uri="{BB962C8B-B14F-4D97-AF65-F5344CB8AC3E}">
        <p14:creationId xmlns:p14="http://schemas.microsoft.com/office/powerpoint/2010/main" val="2864207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63</a:t>
            </a:fld>
            <a:endParaRPr lang="en-US" altLang="en-US"/>
          </a:p>
        </p:txBody>
      </p:sp>
      <p:sp>
        <p:nvSpPr>
          <p:cNvPr id="6" name="Title 1"/>
          <p:cNvSpPr>
            <a:spLocks noGrp="1"/>
          </p:cNvSpPr>
          <p:nvPr>
            <p:ph type="title"/>
          </p:nvPr>
        </p:nvSpPr>
        <p:spPr/>
        <p:txBody>
          <a:bodyPr/>
          <a:lstStyle/>
          <a:p>
            <a:r>
              <a:rPr lang="en-US" dirty="0" smtClean="0"/>
              <a:t>Radiation protection</a:t>
            </a:r>
            <a:endParaRPr lang="en-US" dirty="0"/>
          </a:p>
        </p:txBody>
      </p:sp>
      <p:grpSp>
        <p:nvGrpSpPr>
          <p:cNvPr id="21" name="Group 20"/>
          <p:cNvGrpSpPr/>
          <p:nvPr/>
        </p:nvGrpSpPr>
        <p:grpSpPr>
          <a:xfrm>
            <a:off x="4982527" y="1019310"/>
            <a:ext cx="4011295" cy="4877435"/>
            <a:chOff x="2566352" y="990282"/>
            <a:chExt cx="4011295" cy="4877435"/>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566352" y="990282"/>
              <a:ext cx="4011295" cy="4877435"/>
            </a:xfrm>
            <a:prstGeom prst="rect">
              <a:avLst/>
            </a:prstGeom>
            <a:noFill/>
          </p:spPr>
        </p:pic>
        <p:sp>
          <p:nvSpPr>
            <p:cNvPr id="9" name="Rectangle 8"/>
            <p:cNvSpPr/>
            <p:nvPr/>
          </p:nvSpPr>
          <p:spPr>
            <a:xfrm rot="1080000">
              <a:off x="5684521" y="1958339"/>
              <a:ext cx="68580" cy="106680"/>
            </a:xfrm>
            <a:prstGeom prst="rect">
              <a:avLst/>
            </a:prstGeom>
            <a:solidFill>
              <a:srgbClr val="00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rot="1080000">
              <a:off x="4817103" y="4391800"/>
              <a:ext cx="79821" cy="106680"/>
            </a:xfrm>
            <a:prstGeom prst="rect">
              <a:avLst/>
            </a:prstGeom>
            <a:solidFill>
              <a:srgbClr val="00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762250" y="2276475"/>
              <a:ext cx="878702" cy="276999"/>
            </a:xfrm>
            <a:prstGeom prst="rect">
              <a:avLst/>
            </a:prstGeom>
            <a:noFill/>
          </p:spPr>
          <p:txBody>
            <a:bodyPr wrap="none" rtlCol="0">
              <a:spAutoFit/>
            </a:bodyPr>
            <a:lstStyle/>
            <a:p>
              <a:r>
                <a:rPr lang="en-US" sz="1200" b="1" dirty="0" smtClean="0">
                  <a:solidFill>
                    <a:srgbClr val="404040"/>
                  </a:solidFill>
                </a:rPr>
                <a:t>Shield wall</a:t>
              </a:r>
              <a:endParaRPr lang="en-US" sz="1200" b="1" dirty="0">
                <a:solidFill>
                  <a:srgbClr val="404040"/>
                </a:solidFill>
              </a:endParaRPr>
            </a:p>
          </p:txBody>
        </p:sp>
        <p:cxnSp>
          <p:nvCxnSpPr>
            <p:cNvPr id="13" name="Straight Arrow Connector 12"/>
            <p:cNvCxnSpPr/>
            <p:nvPr/>
          </p:nvCxnSpPr>
          <p:spPr>
            <a:xfrm flipV="1">
              <a:off x="3590925" y="2038350"/>
              <a:ext cx="2105025" cy="381001"/>
            </a:xfrm>
            <a:prstGeom prst="straightConnector1">
              <a:avLst/>
            </a:prstGeom>
            <a:ln>
              <a:solidFill>
                <a:srgbClr val="40404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562350" y="2486025"/>
              <a:ext cx="1247775" cy="1914525"/>
            </a:xfrm>
            <a:prstGeom prst="straightConnector1">
              <a:avLst/>
            </a:prstGeom>
            <a:ln>
              <a:solidFill>
                <a:srgbClr val="404040"/>
              </a:solidFill>
              <a:tailEnd type="triangle"/>
            </a:ln>
          </p:spPr>
          <p:style>
            <a:lnRef idx="2">
              <a:schemeClr val="accent1"/>
            </a:lnRef>
            <a:fillRef idx="0">
              <a:schemeClr val="accent1"/>
            </a:fillRef>
            <a:effectRef idx="1">
              <a:schemeClr val="accent1"/>
            </a:effectRef>
            <a:fontRef idx="minor">
              <a:schemeClr val="tx1"/>
            </a:fontRef>
          </p:style>
        </p:cxnSp>
      </p:grpSp>
      <p:sp>
        <p:nvSpPr>
          <p:cNvPr id="22" name="Rectangle 21"/>
          <p:cNvSpPr/>
          <p:nvPr/>
        </p:nvSpPr>
        <p:spPr>
          <a:xfrm>
            <a:off x="228600" y="1092678"/>
            <a:ext cx="4652598" cy="3908762"/>
          </a:xfrm>
          <a:prstGeom prst="rect">
            <a:avLst/>
          </a:prstGeom>
        </p:spPr>
        <p:txBody>
          <a:bodyPr wrap="square">
            <a:spAutoFit/>
          </a:bodyPr>
          <a:lstStyle/>
          <a:p>
            <a:pPr algn="ctr"/>
            <a:r>
              <a:rPr lang="en-US" sz="2800" b="1" dirty="0"/>
              <a:t> </a:t>
            </a:r>
            <a:r>
              <a:rPr lang="en-US" sz="2800" b="1" dirty="0" smtClean="0"/>
              <a:t>Protection of people downstream (not in RE scope)</a:t>
            </a:r>
            <a:endParaRPr lang="en-US" sz="2800" b="1"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M4 line enclosure protected by shielding wall during installation</a:t>
            </a:r>
          </a:p>
          <a:p>
            <a:pPr marL="342900" indent="-342900">
              <a:buFont typeface="Arial" panose="020B0604020202020204" pitchFamily="34" charset="0"/>
              <a:buChar char="•"/>
            </a:pPr>
            <a:r>
              <a:rPr lang="en-US" dirty="0" smtClean="0"/>
              <a:t>Mu2e PS hall protected by shielding wall during commissioning and g-2 operation</a:t>
            </a:r>
          </a:p>
          <a:p>
            <a:pPr marL="342900" indent="-342900">
              <a:buFont typeface="Arial" panose="020B0604020202020204" pitchFamily="34" charset="0"/>
              <a:buChar char="•"/>
            </a:pPr>
            <a:r>
              <a:rPr lang="en-US" dirty="0" smtClean="0"/>
              <a:t>G-2 </a:t>
            </a:r>
            <a:r>
              <a:rPr lang="en-US" dirty="0"/>
              <a:t>protected by shielding wall </a:t>
            </a:r>
            <a:r>
              <a:rPr lang="en-US" dirty="0" smtClean="0"/>
              <a:t>during Mu2e operation</a:t>
            </a:r>
            <a:endParaRPr lang="en-US" dirty="0"/>
          </a:p>
        </p:txBody>
      </p:sp>
    </p:spTree>
    <p:extLst>
      <p:ext uri="{BB962C8B-B14F-4D97-AF65-F5344CB8AC3E}">
        <p14:creationId xmlns:p14="http://schemas.microsoft.com/office/powerpoint/2010/main" val="15738403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protection</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64</a:t>
            </a:fld>
            <a:endParaRPr lang="en-US" altLang="en-US"/>
          </a:p>
        </p:txBody>
      </p:sp>
      <p:sp>
        <p:nvSpPr>
          <p:cNvPr id="6" name="TextBox 5"/>
          <p:cNvSpPr txBox="1"/>
          <p:nvPr/>
        </p:nvSpPr>
        <p:spPr>
          <a:xfrm>
            <a:off x="2263592" y="782600"/>
            <a:ext cx="3689793" cy="523220"/>
          </a:xfrm>
          <a:prstGeom prst="rect">
            <a:avLst/>
          </a:prstGeom>
          <a:noFill/>
        </p:spPr>
        <p:txBody>
          <a:bodyPr wrap="none" rtlCol="0">
            <a:spAutoFit/>
          </a:bodyPr>
          <a:lstStyle/>
          <a:p>
            <a:r>
              <a:rPr lang="en-US" sz="2800" b="1" dirty="0" smtClean="0"/>
              <a:t>Accident case scenarios</a:t>
            </a:r>
            <a:endParaRPr lang="en-US" sz="2800" b="1" dirty="0"/>
          </a:p>
        </p:txBody>
      </p:sp>
      <p:sp>
        <p:nvSpPr>
          <p:cNvPr id="7" name="TextBox 6"/>
          <p:cNvSpPr txBox="1"/>
          <p:nvPr/>
        </p:nvSpPr>
        <p:spPr>
          <a:xfrm>
            <a:off x="556655" y="1305137"/>
            <a:ext cx="8161230" cy="4893647"/>
          </a:xfrm>
          <a:prstGeom prst="rect">
            <a:avLst/>
          </a:prstGeom>
          <a:noFill/>
        </p:spPr>
        <p:txBody>
          <a:bodyPr wrap="square" rtlCol="0">
            <a:spAutoFit/>
          </a:bodyPr>
          <a:lstStyle/>
          <a:p>
            <a:pPr marL="342900" indent="-342900">
              <a:buFont typeface="Arial" panose="020B0604020202020204" pitchFamily="34" charset="0"/>
              <a:buChar char="•"/>
            </a:pPr>
            <a:r>
              <a:rPr lang="en-US" dirty="0" smtClean="0"/>
              <a:t>DR abort system is not capable to abort beam during the spill, we can only abort in the end of the spill and inhibit next one.</a:t>
            </a:r>
          </a:p>
          <a:p>
            <a:pPr marL="342900" indent="-342900">
              <a:buFont typeface="Arial" panose="020B0604020202020204" pitchFamily="34" charset="0"/>
              <a:buChar char="•"/>
            </a:pPr>
            <a:r>
              <a:rPr lang="en-US" dirty="0" smtClean="0"/>
              <a:t>Worst case scenario: loss or extraction of the whole spill intensity in a single pulse</a:t>
            </a:r>
          </a:p>
          <a:p>
            <a:pPr marL="342900" indent="-342900">
              <a:buFont typeface="Arial" panose="020B0604020202020204" pitchFamily="34" charset="0"/>
              <a:buChar char="•"/>
            </a:pPr>
            <a:r>
              <a:rPr lang="en-US" dirty="0" smtClean="0"/>
              <a:t>Beam permit system can inhibit the next spill:</a:t>
            </a:r>
          </a:p>
          <a:p>
            <a:pPr marL="800100" lvl="1" indent="-342900">
              <a:buFont typeface="Arial" panose="020B0604020202020204" pitchFamily="34" charset="0"/>
              <a:buChar char="•"/>
            </a:pPr>
            <a:r>
              <a:rPr lang="en-US" dirty="0" smtClean="0"/>
              <a:t>On BLM trip</a:t>
            </a:r>
          </a:p>
          <a:p>
            <a:pPr marL="800100" lvl="1" indent="-342900">
              <a:buFont typeface="Arial" panose="020B0604020202020204" pitchFamily="34" charset="0"/>
              <a:buChar char="•"/>
            </a:pPr>
            <a:r>
              <a:rPr lang="en-US" dirty="0" smtClean="0"/>
              <a:t>On Spill Monitor threshold</a:t>
            </a:r>
          </a:p>
          <a:p>
            <a:pPr marL="800100" lvl="1" indent="-342900">
              <a:buFont typeface="Arial" panose="020B0604020202020204" pitchFamily="34" charset="0"/>
              <a:buChar char="•"/>
            </a:pPr>
            <a:r>
              <a:rPr lang="en-US" dirty="0" smtClean="0"/>
              <a:t>On Detector diagnostics</a:t>
            </a:r>
          </a:p>
          <a:p>
            <a:pPr marL="800100" lvl="1" indent="-342900">
              <a:buFont typeface="Arial" panose="020B0604020202020204" pitchFamily="34" charset="0"/>
              <a:buChar char="•"/>
            </a:pPr>
            <a:r>
              <a:rPr lang="en-US" dirty="0" smtClean="0"/>
              <a:t>On regulation system abort signal</a:t>
            </a:r>
          </a:p>
          <a:p>
            <a:pPr marL="342900" indent="-342900">
              <a:buFont typeface="Arial" panose="020B0604020202020204" pitchFamily="34" charset="0"/>
              <a:buChar char="•"/>
            </a:pPr>
            <a:r>
              <a:rPr lang="en-US" dirty="0" smtClean="0"/>
              <a:t>Single bunch is not destructive for:</a:t>
            </a:r>
          </a:p>
          <a:p>
            <a:pPr marL="800100" lvl="1" indent="-342900">
              <a:buFont typeface="Arial" panose="020B0604020202020204" pitchFamily="34" charset="0"/>
              <a:buChar char="•"/>
            </a:pPr>
            <a:r>
              <a:rPr lang="en-US" dirty="0" smtClean="0"/>
              <a:t>Septum foils</a:t>
            </a:r>
          </a:p>
          <a:p>
            <a:pPr marL="800100" lvl="1" indent="-342900">
              <a:buFont typeface="Arial" panose="020B0604020202020204" pitchFamily="34" charset="0"/>
              <a:buChar char="•"/>
            </a:pPr>
            <a:r>
              <a:rPr lang="en-US" dirty="0" smtClean="0"/>
              <a:t>Production target</a:t>
            </a:r>
          </a:p>
          <a:p>
            <a:pPr marL="800100" lvl="1" indent="-342900">
              <a:buFont typeface="Arial" panose="020B0604020202020204" pitchFamily="34" charset="0"/>
              <a:buChar char="•"/>
            </a:pPr>
            <a:r>
              <a:rPr lang="en-US" dirty="0" smtClean="0"/>
              <a:t>Detector systems</a:t>
            </a:r>
            <a:endParaRPr lang="en-US" dirty="0"/>
          </a:p>
        </p:txBody>
      </p:sp>
    </p:spTree>
    <p:extLst>
      <p:ext uri="{BB962C8B-B14F-4D97-AF65-F5344CB8AC3E}">
        <p14:creationId xmlns:p14="http://schemas.microsoft.com/office/powerpoint/2010/main" val="30046540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65</a:t>
            </a:fld>
            <a:endParaRPr lang="en-US" altLang="en-US"/>
          </a:p>
        </p:txBody>
      </p:sp>
      <p:sp>
        <p:nvSpPr>
          <p:cNvPr id="6" name="Title 1"/>
          <p:cNvSpPr txBox="1">
            <a:spLocks/>
          </p:cNvSpPr>
          <p:nvPr/>
        </p:nvSpPr>
        <p:spPr>
          <a:xfrm>
            <a:off x="1675614" y="2498756"/>
            <a:ext cx="5850724" cy="1319095"/>
          </a:xfrm>
          <a:prstGeom prst="rect">
            <a:avLst/>
          </a:prstGeom>
        </p:spPr>
        <p:txBody>
          <a:bodyPr lIns="0" tIns="0" rIns="0" bIns="0" anchor="b" anchorCtr="0"/>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3600" dirty="0" smtClean="0"/>
              <a:t>Beam loss – local and global budget</a:t>
            </a:r>
            <a:endParaRPr lang="en-US" sz="3600" dirty="0"/>
          </a:p>
        </p:txBody>
      </p:sp>
    </p:spTree>
    <p:extLst>
      <p:ext uri="{BB962C8B-B14F-4D97-AF65-F5344CB8AC3E}">
        <p14:creationId xmlns:p14="http://schemas.microsoft.com/office/powerpoint/2010/main" val="8686612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3282" y="28082"/>
            <a:ext cx="5850724" cy="521468"/>
          </a:xfrm>
        </p:spPr>
        <p:txBody>
          <a:bodyPr/>
          <a:lstStyle/>
          <a:p>
            <a:r>
              <a:rPr lang="en-US" dirty="0" smtClean="0"/>
              <a:t>Beam loss – local and global budget</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66</a:t>
            </a:fld>
            <a:endParaRPr lang="en-US" altLang="en-US"/>
          </a:p>
        </p:txBody>
      </p:sp>
      <p:pic>
        <p:nvPicPr>
          <p:cNvPr id="6" name="Picture 5"/>
          <p:cNvPicPr/>
          <p:nvPr/>
        </p:nvPicPr>
        <p:blipFill>
          <a:blip r:embed="rId2"/>
          <a:stretch>
            <a:fillRect/>
          </a:stretch>
        </p:blipFill>
        <p:spPr>
          <a:xfrm>
            <a:off x="1128408" y="1042012"/>
            <a:ext cx="2658166" cy="1769282"/>
          </a:xfrm>
          <a:prstGeom prst="rect">
            <a:avLst/>
          </a:prstGeom>
        </p:spPr>
      </p:pic>
      <p:pic>
        <p:nvPicPr>
          <p:cNvPr id="7" name="Picture 6"/>
          <p:cNvPicPr/>
          <p:nvPr/>
        </p:nvPicPr>
        <p:blipFill>
          <a:blip r:embed="rId3"/>
          <a:stretch>
            <a:fillRect/>
          </a:stretch>
        </p:blipFill>
        <p:spPr>
          <a:xfrm>
            <a:off x="5097293" y="1019247"/>
            <a:ext cx="2973107" cy="1792047"/>
          </a:xfrm>
          <a:prstGeom prst="rect">
            <a:avLst/>
          </a:prstGeom>
        </p:spPr>
      </p:pic>
      <p:sp>
        <p:nvSpPr>
          <p:cNvPr id="10" name="TextBox 9"/>
          <p:cNvSpPr txBox="1"/>
          <p:nvPr/>
        </p:nvSpPr>
        <p:spPr>
          <a:xfrm>
            <a:off x="1199535" y="866847"/>
            <a:ext cx="2839111" cy="338554"/>
          </a:xfrm>
          <a:prstGeom prst="rect">
            <a:avLst/>
          </a:prstGeom>
          <a:noFill/>
        </p:spPr>
        <p:txBody>
          <a:bodyPr wrap="none" rtlCol="0">
            <a:spAutoFit/>
          </a:bodyPr>
          <a:lstStyle/>
          <a:p>
            <a:r>
              <a:rPr lang="en-US" sz="1600" dirty="0" smtClean="0"/>
              <a:t>Phase space of circulating beam</a:t>
            </a:r>
            <a:endParaRPr lang="en-US" sz="1600" dirty="0"/>
          </a:p>
        </p:txBody>
      </p:sp>
      <p:sp>
        <p:nvSpPr>
          <p:cNvPr id="11" name="TextBox 10"/>
          <p:cNvSpPr txBox="1"/>
          <p:nvPr/>
        </p:nvSpPr>
        <p:spPr>
          <a:xfrm>
            <a:off x="5339439" y="830515"/>
            <a:ext cx="2767809" cy="338554"/>
          </a:xfrm>
          <a:prstGeom prst="rect">
            <a:avLst/>
          </a:prstGeom>
          <a:noFill/>
        </p:spPr>
        <p:txBody>
          <a:bodyPr wrap="none" rtlCol="0">
            <a:spAutoFit/>
          </a:bodyPr>
          <a:lstStyle/>
          <a:p>
            <a:r>
              <a:rPr lang="en-US" sz="1600" dirty="0" smtClean="0"/>
              <a:t>Phase space of extracted beam</a:t>
            </a:r>
            <a:endParaRPr lang="en-US" sz="1600" dirty="0"/>
          </a:p>
        </p:txBody>
      </p:sp>
      <p:grpSp>
        <p:nvGrpSpPr>
          <p:cNvPr id="34" name="Group 33"/>
          <p:cNvGrpSpPr/>
          <p:nvPr/>
        </p:nvGrpSpPr>
        <p:grpSpPr>
          <a:xfrm>
            <a:off x="1040860" y="2707051"/>
            <a:ext cx="2762656" cy="2030319"/>
            <a:chOff x="805658" y="3212889"/>
            <a:chExt cx="3419874" cy="2282572"/>
          </a:xfrm>
        </p:grpSpPr>
        <p:pic>
          <p:nvPicPr>
            <p:cNvPr id="8" name="Picture 7"/>
            <p:cNvPicPr/>
            <p:nvPr/>
          </p:nvPicPr>
          <p:blipFill>
            <a:blip r:embed="rId4"/>
            <a:stretch>
              <a:fillRect/>
            </a:stretch>
          </p:blipFill>
          <p:spPr>
            <a:xfrm>
              <a:off x="805658" y="3308173"/>
              <a:ext cx="3419874" cy="2187288"/>
            </a:xfrm>
            <a:prstGeom prst="rect">
              <a:avLst/>
            </a:prstGeom>
          </p:spPr>
        </p:pic>
        <p:sp>
          <p:nvSpPr>
            <p:cNvPr id="12" name="TextBox 11"/>
            <p:cNvSpPr txBox="1"/>
            <p:nvPr/>
          </p:nvSpPr>
          <p:spPr>
            <a:xfrm>
              <a:off x="1477819" y="3212889"/>
              <a:ext cx="2025042" cy="338555"/>
            </a:xfrm>
            <a:prstGeom prst="rect">
              <a:avLst/>
            </a:prstGeom>
            <a:noFill/>
          </p:spPr>
          <p:txBody>
            <a:bodyPr wrap="none" rtlCol="0">
              <a:spAutoFit/>
            </a:bodyPr>
            <a:lstStyle/>
            <a:p>
              <a:r>
                <a:rPr lang="en-US" sz="1600" dirty="0" smtClean="0"/>
                <a:t>Total losses in the ring</a:t>
              </a:r>
              <a:endParaRPr lang="en-US" sz="1600" dirty="0"/>
            </a:p>
          </p:txBody>
        </p:sp>
        <p:cxnSp>
          <p:nvCxnSpPr>
            <p:cNvPr id="15" name="Straight Connector 14"/>
            <p:cNvCxnSpPr/>
            <p:nvPr/>
          </p:nvCxnSpPr>
          <p:spPr>
            <a:xfrm flipH="1">
              <a:off x="1564447" y="4390336"/>
              <a:ext cx="886" cy="6063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733460" y="4545998"/>
              <a:ext cx="0" cy="4463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915473" y="4663007"/>
              <a:ext cx="5056" cy="33874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075818" y="4754013"/>
              <a:ext cx="722" cy="239074"/>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2241219" y="4797350"/>
              <a:ext cx="3611" cy="2044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423232" y="4836353"/>
              <a:ext cx="3612" cy="1610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2634842" y="4901357"/>
              <a:ext cx="17" cy="9173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829873" y="4918692"/>
              <a:ext cx="5056" cy="74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990218" y="4940360"/>
              <a:ext cx="722" cy="5706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a:off x="5050631" y="2673056"/>
            <a:ext cx="2877411" cy="2074041"/>
            <a:chOff x="4476699" y="3217805"/>
            <a:chExt cx="3448102" cy="2288260"/>
          </a:xfrm>
        </p:grpSpPr>
        <p:pic>
          <p:nvPicPr>
            <p:cNvPr id="9" name="Picture 8"/>
            <p:cNvPicPr/>
            <p:nvPr/>
          </p:nvPicPr>
          <p:blipFill>
            <a:blip r:embed="rId5"/>
            <a:stretch>
              <a:fillRect/>
            </a:stretch>
          </p:blipFill>
          <p:spPr>
            <a:xfrm>
              <a:off x="4476699" y="3308945"/>
              <a:ext cx="3448102" cy="2197120"/>
            </a:xfrm>
            <a:prstGeom prst="rect">
              <a:avLst/>
            </a:prstGeom>
          </p:spPr>
        </p:pic>
        <p:sp>
          <p:nvSpPr>
            <p:cNvPr id="13" name="TextBox 12"/>
            <p:cNvSpPr txBox="1"/>
            <p:nvPr/>
          </p:nvSpPr>
          <p:spPr>
            <a:xfrm>
              <a:off x="4901980" y="3217805"/>
              <a:ext cx="2470677" cy="338554"/>
            </a:xfrm>
            <a:prstGeom prst="rect">
              <a:avLst/>
            </a:prstGeom>
            <a:noFill/>
          </p:spPr>
          <p:txBody>
            <a:bodyPr wrap="none" rtlCol="0">
              <a:spAutoFit/>
            </a:bodyPr>
            <a:lstStyle/>
            <a:p>
              <a:r>
                <a:rPr lang="en-US" sz="1600" dirty="0" smtClean="0"/>
                <a:t>Total losses in DS Beam line</a:t>
              </a:r>
              <a:endParaRPr lang="en-US" sz="1600" dirty="0"/>
            </a:p>
          </p:txBody>
        </p:sp>
        <p:cxnSp>
          <p:nvCxnSpPr>
            <p:cNvPr id="35" name="Straight Connector 34"/>
            <p:cNvCxnSpPr/>
            <p:nvPr/>
          </p:nvCxnSpPr>
          <p:spPr>
            <a:xfrm flipH="1">
              <a:off x="5923086" y="4878125"/>
              <a:ext cx="636" cy="14034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114553" y="4898003"/>
              <a:ext cx="690" cy="109864"/>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6302098" y="4925833"/>
              <a:ext cx="3286" cy="8203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460435" y="4941736"/>
              <a:ext cx="689" cy="58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6639339" y="4961614"/>
              <a:ext cx="689" cy="46253"/>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802341" y="4981492"/>
              <a:ext cx="4665" cy="2240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49" name="Straight Arrow Connector 48"/>
          <p:cNvCxnSpPr/>
          <p:nvPr/>
        </p:nvCxnSpPr>
        <p:spPr>
          <a:xfrm flipH="1" flipV="1">
            <a:off x="2101175" y="4212078"/>
            <a:ext cx="2042808" cy="28210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4980562" y="4241260"/>
            <a:ext cx="1536970" cy="28210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3952235" y="4205687"/>
            <a:ext cx="1270287" cy="584775"/>
          </a:xfrm>
          <a:prstGeom prst="rect">
            <a:avLst/>
          </a:prstGeom>
          <a:noFill/>
        </p:spPr>
        <p:txBody>
          <a:bodyPr wrap="square" rtlCol="0">
            <a:spAutoFit/>
          </a:bodyPr>
          <a:lstStyle/>
          <a:p>
            <a:pPr algn="ctr"/>
            <a:r>
              <a:rPr lang="en-US" sz="1600" dirty="0" smtClean="0"/>
              <a:t>Losses downstream</a:t>
            </a:r>
            <a:endParaRPr lang="en-US" sz="1600" dirty="0"/>
          </a:p>
        </p:txBody>
      </p:sp>
      <p:sp>
        <p:nvSpPr>
          <p:cNvPr id="55" name="TextBox 54"/>
          <p:cNvSpPr txBox="1"/>
          <p:nvPr/>
        </p:nvSpPr>
        <p:spPr>
          <a:xfrm>
            <a:off x="666547" y="4873732"/>
            <a:ext cx="7460825" cy="1477328"/>
          </a:xfrm>
          <a:prstGeom prst="rect">
            <a:avLst/>
          </a:prstGeom>
          <a:noFill/>
        </p:spPr>
        <p:txBody>
          <a:bodyPr wrap="none" rtlCol="0">
            <a:spAutoFit/>
          </a:bodyPr>
          <a:lstStyle/>
          <a:p>
            <a:pPr marL="342900" indent="-342900">
              <a:buFont typeface="Arial" panose="020B0604020202020204" pitchFamily="34" charset="0"/>
              <a:buChar char="•"/>
            </a:pPr>
            <a:r>
              <a:rPr lang="en-US" sz="1800" dirty="0" smtClean="0"/>
              <a:t>Local losses defined as missing beam DS of C-mag</a:t>
            </a:r>
          </a:p>
          <a:p>
            <a:pPr marL="342900" indent="-342900">
              <a:buFont typeface="Arial" panose="020B0604020202020204" pitchFamily="34" charset="0"/>
              <a:buChar char="•"/>
            </a:pPr>
            <a:r>
              <a:rPr lang="en-US" sz="1800" dirty="0" smtClean="0"/>
              <a:t>DS losses calculated as beam scattered outside of the 20 </a:t>
            </a:r>
            <a:r>
              <a:rPr lang="en-US" sz="1800" dirty="0" smtClean="0">
                <a:latin typeface="Symbol" panose="05050102010706020507" pitchFamily="18" charset="2"/>
              </a:rPr>
              <a:t>p</a:t>
            </a:r>
            <a:r>
              <a:rPr lang="en-US" sz="1800" dirty="0" smtClean="0"/>
              <a:t>-mm-</a:t>
            </a:r>
            <a:r>
              <a:rPr lang="en-US" sz="1800" dirty="0" err="1" smtClean="0"/>
              <a:t>mrad</a:t>
            </a:r>
            <a:r>
              <a:rPr lang="en-US" sz="1800" dirty="0" smtClean="0"/>
              <a:t> area</a:t>
            </a:r>
          </a:p>
          <a:p>
            <a:pPr marL="342900" indent="-342900">
              <a:buFont typeface="Arial" panose="020B0604020202020204" pitchFamily="34" charset="0"/>
              <a:buChar char="•"/>
            </a:pPr>
            <a:r>
              <a:rPr lang="en-US" sz="1800" dirty="0" smtClean="0"/>
              <a:t>Total losses = Local + DS losses    (nearly twice local)</a:t>
            </a:r>
          </a:p>
          <a:p>
            <a:pPr marL="342900" indent="-342900">
              <a:buFont typeface="Arial" panose="020B0604020202020204" pitchFamily="34" charset="0"/>
              <a:buChar char="•"/>
            </a:pPr>
            <a:r>
              <a:rPr lang="en-US" sz="1800" dirty="0" smtClean="0"/>
              <a:t>“Anything scattered is lost”  ?</a:t>
            </a:r>
          </a:p>
          <a:p>
            <a:pPr marL="342900" indent="-342900">
              <a:buFont typeface="Arial" panose="020B0604020202020204" pitchFamily="34" charset="0"/>
              <a:buChar char="•"/>
            </a:pPr>
            <a:r>
              <a:rPr lang="en-US" sz="1800" dirty="0" smtClean="0">
                <a:solidFill>
                  <a:srgbClr val="404040"/>
                </a:solidFill>
              </a:rPr>
              <a:t>Tolerance on effective thickness of the foil plane   &lt;50u</a:t>
            </a:r>
            <a:endParaRPr lang="en-US" sz="1800" dirty="0">
              <a:solidFill>
                <a:srgbClr val="404040"/>
              </a:solidFill>
            </a:endParaRPr>
          </a:p>
        </p:txBody>
      </p:sp>
      <p:sp>
        <p:nvSpPr>
          <p:cNvPr id="56" name="Rectangle 55"/>
          <p:cNvSpPr/>
          <p:nvPr/>
        </p:nvSpPr>
        <p:spPr>
          <a:xfrm>
            <a:off x="317091" y="6007510"/>
            <a:ext cx="6300019" cy="33319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9581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191" y="838088"/>
            <a:ext cx="4614963" cy="3478273"/>
          </a:xfrm>
          <a:prstGeom prst="rect">
            <a:avLst/>
          </a:prstGeom>
        </p:spPr>
      </p:pic>
      <p:sp>
        <p:nvSpPr>
          <p:cNvPr id="2" name="Title 1"/>
          <p:cNvSpPr>
            <a:spLocks noGrp="1"/>
          </p:cNvSpPr>
          <p:nvPr>
            <p:ph type="title"/>
          </p:nvPr>
        </p:nvSpPr>
        <p:spPr>
          <a:xfrm>
            <a:off x="2463282" y="28082"/>
            <a:ext cx="5850724" cy="521468"/>
          </a:xfrm>
        </p:spPr>
        <p:txBody>
          <a:bodyPr/>
          <a:lstStyle/>
          <a:p>
            <a:r>
              <a:rPr lang="en-US" dirty="0" smtClean="0"/>
              <a:t>Beam loss – local and global budget</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67</a:t>
            </a:fld>
            <a:endParaRPr lang="en-US" altLang="en-US"/>
          </a:p>
        </p:txBody>
      </p:sp>
      <p:sp>
        <p:nvSpPr>
          <p:cNvPr id="12" name="TextBox 11"/>
          <p:cNvSpPr txBox="1"/>
          <p:nvPr/>
        </p:nvSpPr>
        <p:spPr>
          <a:xfrm>
            <a:off x="1745728" y="4166748"/>
            <a:ext cx="2382447" cy="338554"/>
          </a:xfrm>
          <a:prstGeom prst="rect">
            <a:avLst/>
          </a:prstGeom>
          <a:noFill/>
        </p:spPr>
        <p:txBody>
          <a:bodyPr wrap="none" rtlCol="0">
            <a:spAutoFit/>
          </a:bodyPr>
          <a:lstStyle/>
          <a:p>
            <a:r>
              <a:rPr lang="en-US" sz="1600" dirty="0" smtClean="0"/>
              <a:t>Localized losses in the ring</a:t>
            </a:r>
            <a:endParaRPr lang="en-US" sz="1600" dirty="0"/>
          </a:p>
        </p:txBody>
      </p:sp>
      <p:sp>
        <p:nvSpPr>
          <p:cNvPr id="21" name="TextBox 20"/>
          <p:cNvSpPr txBox="1"/>
          <p:nvPr/>
        </p:nvSpPr>
        <p:spPr>
          <a:xfrm>
            <a:off x="5166232" y="1317128"/>
            <a:ext cx="3643886" cy="3170099"/>
          </a:xfrm>
          <a:prstGeom prst="rect">
            <a:avLst/>
          </a:prstGeom>
          <a:noFill/>
        </p:spPr>
        <p:txBody>
          <a:bodyPr wrap="square" rtlCol="0">
            <a:spAutoFit/>
          </a:bodyPr>
          <a:lstStyle/>
          <a:p>
            <a:r>
              <a:rPr lang="en-US" sz="2000" dirty="0" smtClean="0"/>
              <a:t>               </a:t>
            </a:r>
            <a:r>
              <a:rPr lang="en-US" sz="2000" dirty="0" err="1" smtClean="0"/>
              <a:t>Synergia</a:t>
            </a:r>
            <a:r>
              <a:rPr lang="en-US" sz="2000" dirty="0" smtClean="0"/>
              <a:t> tracking:</a:t>
            </a:r>
          </a:p>
          <a:p>
            <a:endParaRPr lang="en-US" sz="2000" dirty="0" smtClean="0"/>
          </a:p>
          <a:p>
            <a:pPr marL="342900" indent="-342900">
              <a:buFont typeface="Arial" panose="020B0604020202020204" pitchFamily="34" charset="0"/>
              <a:buChar char="•"/>
            </a:pPr>
            <a:r>
              <a:rPr lang="en-US" sz="2000" dirty="0" smtClean="0"/>
              <a:t>87% lost in first turn</a:t>
            </a:r>
          </a:p>
          <a:p>
            <a:pPr marL="342900" indent="-342900">
              <a:buFont typeface="Arial" panose="020B0604020202020204" pitchFamily="34" charset="0"/>
              <a:buChar char="•"/>
            </a:pPr>
            <a:r>
              <a:rPr lang="en-US" sz="2000" dirty="0" smtClean="0"/>
              <a:t>99.7% lost in first 3 turns</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40% lost before the first arc</a:t>
            </a:r>
          </a:p>
          <a:p>
            <a:pPr marL="342900" indent="-342900">
              <a:buFont typeface="Arial" panose="020B0604020202020204" pitchFamily="34" charset="0"/>
              <a:buChar char="•"/>
            </a:pPr>
            <a:r>
              <a:rPr lang="en-US" sz="2000" dirty="0" smtClean="0"/>
              <a:t>16% in the first arc</a:t>
            </a:r>
          </a:p>
          <a:p>
            <a:pPr marL="342900" indent="-342900">
              <a:buFont typeface="Arial" panose="020B0604020202020204" pitchFamily="34" charset="0"/>
              <a:buChar char="•"/>
            </a:pPr>
            <a:r>
              <a:rPr lang="en-US" sz="2000" dirty="0" smtClean="0"/>
              <a:t>33% in the known narrow elements</a:t>
            </a:r>
          </a:p>
          <a:p>
            <a:pPr marL="342900" indent="-342900">
              <a:buFont typeface="Arial" panose="020B0604020202020204" pitchFamily="34" charset="0"/>
              <a:buChar char="•"/>
            </a:pPr>
            <a:endParaRPr lang="en-US" sz="2000" dirty="0"/>
          </a:p>
        </p:txBody>
      </p:sp>
      <p:sp>
        <p:nvSpPr>
          <p:cNvPr id="22" name="Rectangle 21"/>
          <p:cNvSpPr/>
          <p:nvPr/>
        </p:nvSpPr>
        <p:spPr>
          <a:xfrm>
            <a:off x="943583" y="4808845"/>
            <a:ext cx="7013642" cy="830997"/>
          </a:xfrm>
          <a:prstGeom prst="rect">
            <a:avLst/>
          </a:prstGeom>
        </p:spPr>
        <p:txBody>
          <a:bodyPr wrap="square">
            <a:spAutoFit/>
          </a:bodyPr>
          <a:lstStyle/>
          <a:p>
            <a:r>
              <a:rPr lang="en-US" dirty="0">
                <a:solidFill>
                  <a:srgbClr val="404040"/>
                </a:solidFill>
              </a:rPr>
              <a:t>Tracking assumes idealized apertures, this breakdown just gives a general idea.</a:t>
            </a:r>
          </a:p>
        </p:txBody>
      </p:sp>
    </p:spTree>
    <p:extLst>
      <p:ext uri="{BB962C8B-B14F-4D97-AF65-F5344CB8AC3E}">
        <p14:creationId xmlns:p14="http://schemas.microsoft.com/office/powerpoint/2010/main" val="2285542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470" y="47746"/>
            <a:ext cx="6750677" cy="521468"/>
          </a:xfrm>
        </p:spPr>
        <p:txBody>
          <a:bodyPr/>
          <a:lstStyle/>
          <a:p>
            <a:r>
              <a:rPr lang="en-US" dirty="0" smtClean="0"/>
              <a:t>Beam losses and related extinction </a:t>
            </a:r>
            <a:r>
              <a:rPr lang="en-US" dirty="0"/>
              <a:t>issues </a:t>
            </a:r>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68</a:t>
            </a:fld>
            <a:endParaRPr lang="en-US" alt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651" y="874841"/>
            <a:ext cx="4092262" cy="3084315"/>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47902"/>
            <a:ext cx="4260715" cy="3073167"/>
          </a:xfrm>
          <a:prstGeom prst="rect">
            <a:avLst/>
          </a:prstGeom>
        </p:spPr>
      </p:pic>
      <p:sp>
        <p:nvSpPr>
          <p:cNvPr id="19" name="TextBox 18"/>
          <p:cNvSpPr txBox="1"/>
          <p:nvPr/>
        </p:nvSpPr>
        <p:spPr>
          <a:xfrm>
            <a:off x="1022926" y="3819258"/>
            <a:ext cx="2203232" cy="338554"/>
          </a:xfrm>
          <a:prstGeom prst="rect">
            <a:avLst/>
          </a:prstGeom>
          <a:noFill/>
        </p:spPr>
        <p:txBody>
          <a:bodyPr wrap="none" rtlCol="0">
            <a:spAutoFit/>
          </a:bodyPr>
          <a:lstStyle/>
          <a:p>
            <a:r>
              <a:rPr lang="en-US" sz="1600" dirty="0" smtClean="0"/>
              <a:t>Scattered beam tracking</a:t>
            </a:r>
            <a:endParaRPr lang="en-US" sz="1600" dirty="0"/>
          </a:p>
        </p:txBody>
      </p:sp>
      <p:sp>
        <p:nvSpPr>
          <p:cNvPr id="20" name="TextBox 19"/>
          <p:cNvSpPr txBox="1"/>
          <p:nvPr/>
        </p:nvSpPr>
        <p:spPr>
          <a:xfrm>
            <a:off x="5021857" y="3844062"/>
            <a:ext cx="2452082" cy="338554"/>
          </a:xfrm>
          <a:prstGeom prst="rect">
            <a:avLst/>
          </a:prstGeom>
          <a:noFill/>
        </p:spPr>
        <p:txBody>
          <a:bodyPr wrap="none" rtlCol="0">
            <a:spAutoFit/>
          </a:bodyPr>
          <a:lstStyle/>
          <a:p>
            <a:r>
              <a:rPr lang="en-US" sz="1600" dirty="0" smtClean="0"/>
              <a:t>Scattered beam integration</a:t>
            </a:r>
            <a:endParaRPr lang="en-US" sz="1600" dirty="0"/>
          </a:p>
        </p:txBody>
      </p:sp>
      <p:sp>
        <p:nvSpPr>
          <p:cNvPr id="6" name="TextBox 5"/>
          <p:cNvSpPr txBox="1"/>
          <p:nvPr/>
        </p:nvSpPr>
        <p:spPr>
          <a:xfrm>
            <a:off x="570191" y="4813428"/>
            <a:ext cx="7532949" cy="707886"/>
          </a:xfrm>
          <a:prstGeom prst="rect">
            <a:avLst/>
          </a:prstGeom>
          <a:noFill/>
        </p:spPr>
        <p:txBody>
          <a:bodyPr wrap="square" rtlCol="0">
            <a:spAutoFit/>
          </a:bodyPr>
          <a:lstStyle/>
          <a:p>
            <a:r>
              <a:rPr lang="en-US" sz="2000" dirty="0" smtClean="0">
                <a:solidFill>
                  <a:srgbClr val="404040"/>
                </a:solidFill>
              </a:rPr>
              <a:t>All scattered particles are expected to be lost very quickly, so they should not contribute to out of  time beam contamination.</a:t>
            </a:r>
            <a:endParaRPr lang="en-US" sz="2000" dirty="0">
              <a:solidFill>
                <a:srgbClr val="404040"/>
              </a:solidFill>
            </a:endParaRPr>
          </a:p>
        </p:txBody>
      </p:sp>
    </p:spTree>
    <p:extLst>
      <p:ext uri="{BB962C8B-B14F-4D97-AF65-F5344CB8AC3E}">
        <p14:creationId xmlns:p14="http://schemas.microsoft.com/office/powerpoint/2010/main" val="1371248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t>
            </a:r>
            <a:r>
              <a:rPr lang="en-US" dirty="0" smtClean="0"/>
              <a:t>and operational risks</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7</a:t>
            </a:fld>
            <a:endParaRPr lang="en-US" altLang="en-US"/>
          </a:p>
        </p:txBody>
      </p:sp>
      <p:sp>
        <p:nvSpPr>
          <p:cNvPr id="6" name="TextBox 5"/>
          <p:cNvSpPr txBox="1"/>
          <p:nvPr/>
        </p:nvSpPr>
        <p:spPr>
          <a:xfrm>
            <a:off x="806450" y="794646"/>
            <a:ext cx="6368791" cy="5447645"/>
          </a:xfrm>
          <a:prstGeom prst="rect">
            <a:avLst/>
          </a:prstGeom>
          <a:noFill/>
        </p:spPr>
        <p:txBody>
          <a:bodyPr wrap="square" rtlCol="0">
            <a:spAutoFit/>
          </a:bodyPr>
          <a:lstStyle/>
          <a:p>
            <a:pPr marL="457200" indent="-457200">
              <a:buFont typeface="+mj-lt"/>
              <a:buAutoNum type="arabicPeriod"/>
            </a:pPr>
            <a:r>
              <a:rPr lang="en-US" sz="2000" dirty="0" smtClean="0"/>
              <a:t>Technical Risks (extraction specific)</a:t>
            </a:r>
          </a:p>
          <a:p>
            <a:pPr marL="914400" lvl="1" indent="-457200">
              <a:buFont typeface="+mj-lt"/>
              <a:buAutoNum type="alphaLcPeriod"/>
            </a:pPr>
            <a:r>
              <a:rPr lang="en-US" sz="1800" dirty="0" smtClean="0"/>
              <a:t>High losses</a:t>
            </a:r>
          </a:p>
          <a:p>
            <a:pPr marL="1371600" lvl="2" indent="-457200">
              <a:buFont typeface="Wingdings" panose="05000000000000000000" pitchFamily="2" charset="2"/>
              <a:buChar char="§"/>
            </a:pPr>
            <a:r>
              <a:rPr lang="en-US" sz="1800" dirty="0"/>
              <a:t>Large effective thickness of ESS planes</a:t>
            </a:r>
          </a:p>
          <a:p>
            <a:pPr marL="1371600" lvl="2" indent="-457200">
              <a:buFont typeface="Wingdings" panose="05000000000000000000" pitchFamily="2" charset="2"/>
              <a:buChar char="§"/>
            </a:pPr>
            <a:r>
              <a:rPr lang="en-US" sz="1800" dirty="0"/>
              <a:t>Insufficient kick in the ESS</a:t>
            </a:r>
          </a:p>
          <a:p>
            <a:pPr marL="1371600" lvl="2" indent="-457200">
              <a:buFont typeface="Wingdings" panose="05000000000000000000" pitchFamily="2" charset="2"/>
              <a:buChar char="§"/>
            </a:pPr>
            <a:r>
              <a:rPr lang="en-US" sz="1800" dirty="0"/>
              <a:t>Inadequate ESS </a:t>
            </a:r>
            <a:r>
              <a:rPr lang="en-US" sz="1800" dirty="0" smtClean="0"/>
              <a:t>alignment</a:t>
            </a:r>
          </a:p>
          <a:p>
            <a:pPr marL="1371600" lvl="2" indent="-457200">
              <a:buFont typeface="Wingdings" panose="05000000000000000000" pitchFamily="2" charset="2"/>
              <a:buChar char="§"/>
            </a:pPr>
            <a:r>
              <a:rPr lang="en-US" sz="1800" dirty="0" smtClean="0"/>
              <a:t>Inadequate </a:t>
            </a:r>
            <a:r>
              <a:rPr lang="en-US" sz="1800" dirty="0"/>
              <a:t>orbit </a:t>
            </a:r>
            <a:r>
              <a:rPr lang="en-US" sz="1800" dirty="0" smtClean="0"/>
              <a:t>control</a:t>
            </a:r>
            <a:endParaRPr lang="en-US" sz="1800" dirty="0" smtClean="0"/>
          </a:p>
          <a:p>
            <a:pPr marL="914400" lvl="1" indent="-457200">
              <a:buFont typeface="+mj-lt"/>
              <a:buAutoNum type="alphaLcPeriod"/>
            </a:pPr>
            <a:r>
              <a:rPr lang="en-US" sz="1800" dirty="0" smtClean="0"/>
              <a:t>High spill variations</a:t>
            </a:r>
          </a:p>
          <a:p>
            <a:pPr marL="1371600" lvl="2" indent="-457200">
              <a:buFont typeface="Wingdings" panose="05000000000000000000" pitchFamily="2" charset="2"/>
              <a:buChar char="§"/>
            </a:pPr>
            <a:r>
              <a:rPr lang="en-US" sz="1800" dirty="0" smtClean="0"/>
              <a:t>Regulation is not fast enough</a:t>
            </a:r>
          </a:p>
          <a:p>
            <a:pPr marL="1371600" lvl="2" indent="-457200">
              <a:buFont typeface="Wingdings" panose="05000000000000000000" pitchFamily="2" charset="2"/>
              <a:buChar char="§"/>
            </a:pPr>
            <a:r>
              <a:rPr lang="en-US" sz="1800" dirty="0" smtClean="0"/>
              <a:t>Regulation is not deep enough</a:t>
            </a:r>
          </a:p>
          <a:p>
            <a:pPr marL="1371600" lvl="2" indent="-457200">
              <a:buFont typeface="Wingdings" panose="05000000000000000000" pitchFamily="2" charset="2"/>
              <a:buChar char="§"/>
            </a:pPr>
            <a:r>
              <a:rPr lang="en-US" sz="1800" dirty="0" smtClean="0"/>
              <a:t>Insufficient RFKO power</a:t>
            </a:r>
          </a:p>
          <a:p>
            <a:pPr marL="914400" lvl="1" indent="-457200">
              <a:buFontTx/>
              <a:buAutoNum type="alphaLcPeriod" startAt="4"/>
            </a:pPr>
            <a:r>
              <a:rPr lang="en-US" sz="1800" dirty="0"/>
              <a:t>Insufficient aperture</a:t>
            </a:r>
          </a:p>
          <a:p>
            <a:pPr marL="914400" lvl="1" indent="-457200">
              <a:buAutoNum type="alphaLcPeriod" startAt="4"/>
            </a:pPr>
            <a:r>
              <a:rPr lang="en-US" sz="1800" dirty="0" smtClean="0"/>
              <a:t>Magnet </a:t>
            </a:r>
            <a:r>
              <a:rPr lang="en-US" sz="1800" dirty="0" smtClean="0"/>
              <a:t>strengths are not sufficient</a:t>
            </a:r>
          </a:p>
          <a:p>
            <a:pPr marL="914400" lvl="1" indent="-457200">
              <a:buAutoNum type="alphaLcPeriod" startAt="4"/>
            </a:pPr>
            <a:r>
              <a:rPr lang="en-US" sz="1800" dirty="0" smtClean="0"/>
              <a:t>Magnet ramping capabilities are insufficient</a:t>
            </a:r>
          </a:p>
          <a:p>
            <a:pPr marL="914400" lvl="1" indent="-457200">
              <a:buAutoNum type="alphaLcPeriod" startAt="4"/>
            </a:pPr>
            <a:r>
              <a:rPr lang="en-US" sz="1800" dirty="0" smtClean="0"/>
              <a:t>Insufficient </a:t>
            </a:r>
            <a:r>
              <a:rPr lang="en-US" sz="1800" dirty="0" smtClean="0"/>
              <a:t>machine </a:t>
            </a:r>
            <a:r>
              <a:rPr lang="en-US" sz="1800" dirty="0" smtClean="0"/>
              <a:t>diagnostics</a:t>
            </a:r>
          </a:p>
          <a:p>
            <a:pPr marL="914400" lvl="1" indent="-457200">
              <a:buFontTx/>
              <a:buAutoNum type="alphaLcPeriod" startAt="4"/>
            </a:pPr>
            <a:r>
              <a:rPr lang="en-US" sz="1800" dirty="0">
                <a:solidFill>
                  <a:schemeClr val="bg1">
                    <a:lumMod val="65000"/>
                  </a:schemeClr>
                </a:solidFill>
              </a:rPr>
              <a:t>Substantial fraction of the beam not extracted</a:t>
            </a:r>
          </a:p>
          <a:p>
            <a:pPr marL="914400" lvl="1" indent="-457200">
              <a:buAutoNum type="alphaLcPeriod" startAt="4"/>
            </a:pPr>
            <a:r>
              <a:rPr lang="en-US" sz="1800" dirty="0">
                <a:solidFill>
                  <a:schemeClr val="bg1">
                    <a:lumMod val="65000"/>
                  </a:schemeClr>
                </a:solidFill>
              </a:rPr>
              <a:t>Beam </a:t>
            </a:r>
            <a:r>
              <a:rPr lang="en-US" sz="1800" dirty="0" smtClean="0">
                <a:solidFill>
                  <a:schemeClr val="bg1">
                    <a:lumMod val="65000"/>
                  </a:schemeClr>
                </a:solidFill>
              </a:rPr>
              <a:t>instabilities</a:t>
            </a:r>
            <a:endParaRPr lang="en-US" sz="1800" dirty="0">
              <a:solidFill>
                <a:schemeClr val="bg1">
                  <a:lumMod val="65000"/>
                </a:schemeClr>
              </a:solidFill>
            </a:endParaRPr>
          </a:p>
          <a:p>
            <a:pPr marL="914400" lvl="1" indent="-457200">
              <a:buAutoNum type="alphaLcPeriod" startAt="4"/>
            </a:pPr>
            <a:endParaRPr lang="en-US" sz="2000" dirty="0"/>
          </a:p>
          <a:p>
            <a:pPr marL="457200" indent="-457200">
              <a:buFont typeface="+mj-lt"/>
              <a:buAutoNum type="arabicPeriod"/>
            </a:pPr>
            <a:r>
              <a:rPr lang="en-US" sz="2000" dirty="0" smtClean="0"/>
              <a:t>Operational risks</a:t>
            </a:r>
          </a:p>
          <a:p>
            <a:pPr marL="971550" lvl="1" indent="-514350">
              <a:buFont typeface="+mj-lt"/>
              <a:buAutoNum type="alphaLcPeriod"/>
            </a:pPr>
            <a:r>
              <a:rPr lang="en-US" sz="1800" dirty="0" smtClean="0"/>
              <a:t>Radiation and machine protection</a:t>
            </a:r>
          </a:p>
        </p:txBody>
      </p:sp>
    </p:spTree>
    <p:extLst>
      <p:ext uri="{BB962C8B-B14F-4D97-AF65-F5344CB8AC3E}">
        <p14:creationId xmlns:p14="http://schemas.microsoft.com/office/powerpoint/2010/main" val="3528428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503" y="90216"/>
            <a:ext cx="7344697" cy="521468"/>
          </a:xfrm>
        </p:spPr>
        <p:txBody>
          <a:bodyPr/>
          <a:lstStyle/>
          <a:p>
            <a:r>
              <a:rPr lang="en-US" dirty="0" smtClean="0"/>
              <a:t>Path to satisfy the requirements and address risks</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8</a:t>
            </a:fld>
            <a:endParaRPr lang="en-US" altLang="en-US"/>
          </a:p>
        </p:txBody>
      </p:sp>
      <p:sp>
        <p:nvSpPr>
          <p:cNvPr id="6" name="TextBox 5"/>
          <p:cNvSpPr txBox="1"/>
          <p:nvPr/>
        </p:nvSpPr>
        <p:spPr>
          <a:xfrm>
            <a:off x="676275" y="1023783"/>
            <a:ext cx="7881799" cy="4893647"/>
          </a:xfrm>
          <a:prstGeom prst="rect">
            <a:avLst/>
          </a:prstGeom>
          <a:noFill/>
        </p:spPr>
        <p:txBody>
          <a:bodyPr wrap="square" rtlCol="0">
            <a:spAutoFit/>
          </a:bodyPr>
          <a:lstStyle/>
          <a:p>
            <a:pPr marL="342900" indent="-342900">
              <a:buFont typeface="Arial" panose="020B0604020202020204" pitchFamily="34" charset="0"/>
              <a:buChar char="•"/>
            </a:pPr>
            <a:r>
              <a:rPr lang="en-US" b="1" dirty="0" smtClean="0"/>
              <a:t>Develop the model/design</a:t>
            </a:r>
          </a:p>
          <a:p>
            <a:pPr marL="800100" lvl="1" indent="-342900">
              <a:buFont typeface="Arial" panose="020B0604020202020204" pitchFamily="34" charset="0"/>
              <a:buChar char="•"/>
            </a:pPr>
            <a:r>
              <a:rPr lang="en-US" dirty="0"/>
              <a:t>D</a:t>
            </a:r>
            <a:r>
              <a:rPr lang="en-US" dirty="0" smtClean="0"/>
              <a:t>etermine the optimal parameter space</a:t>
            </a:r>
          </a:p>
          <a:p>
            <a:pPr marL="800100" lvl="1" indent="-342900">
              <a:buFont typeface="Arial" panose="020B0604020202020204" pitchFamily="34" charset="0"/>
              <a:buChar char="•"/>
            </a:pPr>
            <a:r>
              <a:rPr lang="en-US" dirty="0"/>
              <a:t>Determine necessary hardware and specifications</a:t>
            </a:r>
            <a:endParaRPr lang="en-US" sz="2000" dirty="0"/>
          </a:p>
          <a:p>
            <a:pPr marL="800100" lvl="1" indent="-342900">
              <a:buFont typeface="Arial" panose="020B0604020202020204" pitchFamily="34" charset="0"/>
              <a:buChar char="•"/>
            </a:pPr>
            <a:r>
              <a:rPr lang="en-US" dirty="0" smtClean="0"/>
              <a:t>Identify </a:t>
            </a:r>
            <a:r>
              <a:rPr lang="en-US" dirty="0"/>
              <a:t>key elements of the design that are necessary to satisfy </a:t>
            </a:r>
            <a:r>
              <a:rPr lang="en-US" dirty="0" smtClean="0"/>
              <a:t>requirements</a:t>
            </a:r>
          </a:p>
          <a:p>
            <a:pPr marL="800100" lvl="1" indent="-342900">
              <a:buFont typeface="Arial" panose="020B0604020202020204" pitchFamily="34" charset="0"/>
              <a:buChar char="•"/>
            </a:pPr>
            <a:r>
              <a:rPr lang="en-US" dirty="0" smtClean="0"/>
              <a:t>Satisfy machine stability conditions</a:t>
            </a:r>
          </a:p>
          <a:p>
            <a:pPr marL="342900" indent="-342900">
              <a:buFont typeface="Arial" panose="020B0604020202020204" pitchFamily="34" charset="0"/>
              <a:buChar char="•"/>
            </a:pPr>
            <a:r>
              <a:rPr lang="en-US" b="1" dirty="0"/>
              <a:t>Verify design:  simulations/prototyping/beam-tests</a:t>
            </a:r>
          </a:p>
          <a:p>
            <a:pPr marL="342900" indent="-342900">
              <a:buFont typeface="Arial" panose="020B0604020202020204" pitchFamily="34" charset="0"/>
              <a:buChar char="•"/>
            </a:pPr>
            <a:r>
              <a:rPr lang="en-US" b="1" dirty="0" smtClean="0"/>
              <a:t>Prepare </a:t>
            </a:r>
            <a:r>
              <a:rPr lang="en-US" b="1" dirty="0" smtClean="0"/>
              <a:t>the Ring (aperture, diagnostics, lattice)</a:t>
            </a:r>
          </a:p>
          <a:p>
            <a:pPr marL="342900" indent="-342900">
              <a:buFont typeface="Arial" panose="020B0604020202020204" pitchFamily="34" charset="0"/>
              <a:buChar char="•"/>
            </a:pPr>
            <a:r>
              <a:rPr lang="en-US" b="1" dirty="0" smtClean="0"/>
              <a:t>Ensure </a:t>
            </a:r>
            <a:r>
              <a:rPr lang="en-US" b="1" dirty="0" smtClean="0"/>
              <a:t>fabrication/installation satisfy the specs</a:t>
            </a:r>
          </a:p>
          <a:p>
            <a:endParaRPr lang="en-US" b="1" dirty="0" smtClean="0"/>
          </a:p>
          <a:p>
            <a:pPr marL="342900" indent="-342900">
              <a:buFont typeface="Arial" panose="020B0604020202020204" pitchFamily="34" charset="0"/>
              <a:buChar char="•"/>
            </a:pPr>
            <a:r>
              <a:rPr lang="en-US" b="1" dirty="0" smtClean="0"/>
              <a:t>Address risks:</a:t>
            </a:r>
          </a:p>
          <a:p>
            <a:pPr marL="800100" lvl="1" indent="-342900">
              <a:buFont typeface="Arial" panose="020B0604020202020204" pitchFamily="34" charset="0"/>
              <a:buChar char="•"/>
            </a:pPr>
            <a:r>
              <a:rPr lang="en-US" dirty="0" smtClean="0"/>
              <a:t>Evaluate and reserve back up </a:t>
            </a:r>
            <a:r>
              <a:rPr lang="en-US" dirty="0"/>
              <a:t>options when appropriate</a:t>
            </a:r>
          </a:p>
          <a:p>
            <a:pPr marL="800100" lvl="1" indent="-342900">
              <a:buFont typeface="Arial" panose="020B0604020202020204" pitchFamily="34" charset="0"/>
              <a:buChar char="•"/>
            </a:pPr>
            <a:r>
              <a:rPr lang="en-US" dirty="0" smtClean="0"/>
              <a:t>Include in the design or pre-mitigate when necessary</a:t>
            </a:r>
            <a:endParaRPr lang="en-US" dirty="0"/>
          </a:p>
        </p:txBody>
      </p:sp>
    </p:spTree>
    <p:extLst>
      <p:ext uri="{BB962C8B-B14F-4D97-AF65-F5344CB8AC3E}">
        <p14:creationId xmlns:p14="http://schemas.microsoft.com/office/powerpoint/2010/main" val="390850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28082"/>
            <a:ext cx="6591300" cy="521468"/>
          </a:xfrm>
        </p:spPr>
        <p:txBody>
          <a:bodyPr/>
          <a:lstStyle/>
          <a:p>
            <a:r>
              <a:rPr lang="en-US" dirty="0" smtClean="0"/>
              <a:t>Physics model of the Resonant Extraction</a:t>
            </a:r>
            <a:endParaRPr lang="en-US" dirty="0"/>
          </a:p>
        </p:txBody>
      </p:sp>
      <p:sp>
        <p:nvSpPr>
          <p:cNvPr id="3" name="Date Placeholder 2"/>
          <p:cNvSpPr>
            <a:spLocks noGrp="1"/>
          </p:cNvSpPr>
          <p:nvPr>
            <p:ph type="dt" sz="half" idx="10"/>
          </p:nvPr>
        </p:nvSpPr>
        <p:spPr/>
        <p:txBody>
          <a:bodyPr/>
          <a:lstStyle/>
          <a:p>
            <a:r>
              <a:rPr lang="en-US" altLang="en-US" smtClean="0"/>
              <a:t>8/25/2015</a:t>
            </a:r>
            <a:endParaRPr lang="en-US" altLang="en-US"/>
          </a:p>
        </p:txBody>
      </p:sp>
      <p:sp>
        <p:nvSpPr>
          <p:cNvPr id="4" name="Footer Placeholder 3"/>
          <p:cNvSpPr>
            <a:spLocks noGrp="1"/>
          </p:cNvSpPr>
          <p:nvPr>
            <p:ph type="ftr" sz="quarter" idx="11"/>
          </p:nvPr>
        </p:nvSpPr>
        <p:spPr/>
        <p:txBody>
          <a:bodyPr/>
          <a:lstStyle/>
          <a:p>
            <a:pPr>
              <a:defRPr/>
            </a:pPr>
            <a:r>
              <a:rPr lang="en-US" smtClean="0"/>
              <a:t>V.Nagaslaev | Mu2e Resonant Extraction Technical Design Review</a:t>
            </a:r>
            <a:endParaRPr lang="en-US" b="1"/>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9</a:t>
            </a:fld>
            <a:endParaRPr lang="en-US" altLang="en-US"/>
          </a:p>
        </p:txBody>
      </p:sp>
      <p:sp>
        <p:nvSpPr>
          <p:cNvPr id="6" name="TextBox 5"/>
          <p:cNvSpPr txBox="1"/>
          <p:nvPr/>
        </p:nvSpPr>
        <p:spPr>
          <a:xfrm>
            <a:off x="1282291" y="2749767"/>
            <a:ext cx="4692381" cy="3323987"/>
          </a:xfrm>
          <a:prstGeom prst="rect">
            <a:avLst/>
          </a:prstGeom>
          <a:noFill/>
        </p:spPr>
        <p:txBody>
          <a:bodyPr wrap="square" rtlCol="0">
            <a:spAutoFit/>
          </a:bodyPr>
          <a:lstStyle/>
          <a:p>
            <a:pPr marL="342900" indent="-342900">
              <a:buFont typeface="Arial" panose="020B0604020202020204" pitchFamily="34" charset="0"/>
              <a:buChar char="•"/>
            </a:pPr>
            <a:r>
              <a:rPr lang="en-US" dirty="0" smtClean="0"/>
              <a:t>Theoretical model</a:t>
            </a:r>
          </a:p>
          <a:p>
            <a:pPr marL="342900" indent="-342900">
              <a:buFont typeface="Arial" panose="020B0604020202020204" pitchFamily="34" charset="0"/>
              <a:buChar char="•"/>
            </a:pPr>
            <a:r>
              <a:rPr lang="en-US" dirty="0" smtClean="0"/>
              <a:t>Simplified parametric model</a:t>
            </a:r>
          </a:p>
          <a:p>
            <a:pPr marL="342900" indent="-342900">
              <a:buFont typeface="Arial" panose="020B0604020202020204" pitchFamily="34" charset="0"/>
              <a:buChar char="•"/>
            </a:pPr>
            <a:r>
              <a:rPr lang="en-US" dirty="0" smtClean="0"/>
              <a:t>Tracking simulations</a:t>
            </a:r>
          </a:p>
          <a:p>
            <a:pPr marL="800100" lvl="1" indent="-342900">
              <a:buFont typeface="Arial" panose="020B0604020202020204" pitchFamily="34" charset="0"/>
              <a:buChar char="•"/>
            </a:pPr>
            <a:r>
              <a:rPr lang="en-US" sz="1800" dirty="0" smtClean="0">
                <a:solidFill>
                  <a:srgbClr val="404040"/>
                </a:solidFill>
              </a:rPr>
              <a:t>Orbit</a:t>
            </a:r>
          </a:p>
          <a:p>
            <a:pPr marL="800100" lvl="1" indent="-342900">
              <a:buFont typeface="Arial" panose="020B0604020202020204" pitchFamily="34" charset="0"/>
              <a:buChar char="•"/>
            </a:pPr>
            <a:r>
              <a:rPr lang="en-US" sz="1800" dirty="0" err="1" smtClean="0">
                <a:solidFill>
                  <a:srgbClr val="404040"/>
                </a:solidFill>
              </a:rPr>
              <a:t>Synergia</a:t>
            </a:r>
            <a:endParaRPr lang="en-US" sz="1800" dirty="0" smtClean="0">
              <a:solidFill>
                <a:srgbClr val="404040"/>
              </a:solidFill>
            </a:endParaRPr>
          </a:p>
          <a:p>
            <a:pPr marL="800100" lvl="1" indent="-342900">
              <a:buFont typeface="Arial" panose="020B0604020202020204" pitchFamily="34" charset="0"/>
              <a:buChar char="•"/>
            </a:pPr>
            <a:r>
              <a:rPr lang="en-US" sz="1800" dirty="0" smtClean="0">
                <a:solidFill>
                  <a:srgbClr val="404040"/>
                </a:solidFill>
              </a:rPr>
              <a:t>MARS </a:t>
            </a:r>
          </a:p>
          <a:p>
            <a:pPr marL="342900" indent="-342900">
              <a:buFont typeface="Arial" panose="020B0604020202020204" pitchFamily="34" charset="0"/>
              <a:buChar char="•"/>
            </a:pPr>
            <a:r>
              <a:rPr lang="en-US" dirty="0"/>
              <a:t>Beam studies</a:t>
            </a:r>
          </a:p>
          <a:p>
            <a:pPr marL="342900" indent="-342900">
              <a:buFont typeface="Arial" panose="020B0604020202020204" pitchFamily="34" charset="0"/>
              <a:buChar char="•"/>
            </a:pPr>
            <a:r>
              <a:rPr lang="en-US" dirty="0" smtClean="0"/>
              <a:t>Machine operation issues</a:t>
            </a:r>
          </a:p>
          <a:p>
            <a:pPr marL="800100" lvl="1" indent="-342900">
              <a:buFont typeface="Arial" panose="020B0604020202020204" pitchFamily="34" charset="0"/>
              <a:buChar char="•"/>
            </a:pPr>
            <a:r>
              <a:rPr lang="en-US" sz="1800" dirty="0" smtClean="0">
                <a:solidFill>
                  <a:srgbClr val="404040"/>
                </a:solidFill>
              </a:rPr>
              <a:t>Stability</a:t>
            </a:r>
          </a:p>
          <a:p>
            <a:pPr marL="800100" lvl="1" indent="-342900">
              <a:buFont typeface="Arial" panose="020B0604020202020204" pitchFamily="34" charset="0"/>
              <a:buChar char="•"/>
            </a:pPr>
            <a:r>
              <a:rPr lang="en-US" sz="1800" dirty="0" smtClean="0">
                <a:solidFill>
                  <a:srgbClr val="404040"/>
                </a:solidFill>
              </a:rPr>
              <a:t>Optics design</a:t>
            </a:r>
            <a:endParaRPr lang="en-US" sz="2000" dirty="0">
              <a:solidFill>
                <a:srgbClr val="404040"/>
              </a:solidFill>
            </a:endParaRPr>
          </a:p>
        </p:txBody>
      </p:sp>
      <p:sp>
        <p:nvSpPr>
          <p:cNvPr id="7" name="Title 1"/>
          <p:cNvSpPr txBox="1">
            <a:spLocks/>
          </p:cNvSpPr>
          <p:nvPr/>
        </p:nvSpPr>
        <p:spPr>
          <a:xfrm>
            <a:off x="1136854" y="1240579"/>
            <a:ext cx="6591300" cy="1016511"/>
          </a:xfrm>
          <a:prstGeom prst="rect">
            <a:avLst/>
          </a:prstGeom>
        </p:spPr>
        <p:txBody>
          <a:bodyPr lIns="0" tIns="0" rIns="0" bIns="0" anchor="b" anchorCtr="0"/>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z="3200" dirty="0" smtClean="0"/>
              <a:t>Physics model of the Resonant Extraction</a:t>
            </a:r>
            <a:endParaRPr lang="en-US" sz="3200" dirty="0"/>
          </a:p>
        </p:txBody>
      </p:sp>
    </p:spTree>
    <p:extLst>
      <p:ext uri="{BB962C8B-B14F-4D97-AF65-F5344CB8AC3E}">
        <p14:creationId xmlns:p14="http://schemas.microsoft.com/office/powerpoint/2010/main" val="2351262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17429</TotalTime>
  <Words>4013</Words>
  <Application>Microsoft Office PowerPoint</Application>
  <PresentationFormat>On-screen Show (4:3)</PresentationFormat>
  <Paragraphs>902</Paragraphs>
  <Slides>68</Slides>
  <Notes>32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68</vt:i4>
      </vt:variant>
    </vt:vector>
  </HeadingPairs>
  <TitlesOfParts>
    <vt:vector size="72" baseType="lpstr">
      <vt:lpstr>FNAL_TemplateMac_060514</vt:lpstr>
      <vt:lpstr>Fermilab: Footer Only</vt:lpstr>
      <vt:lpstr>Equation</vt:lpstr>
      <vt:lpstr>Microsoft Equation 3.0</vt:lpstr>
      <vt:lpstr>Technical Design of the Resonant Extraction for the Mu2e experiment</vt:lpstr>
      <vt:lpstr>Introduction:  Motivation</vt:lpstr>
      <vt:lpstr>Introduction: Debuncher Ring</vt:lpstr>
      <vt:lpstr>Implementation of RE in the DR</vt:lpstr>
      <vt:lpstr>Requirements</vt:lpstr>
      <vt:lpstr>Beam scenario in the Delivery Ring (DR)</vt:lpstr>
      <vt:lpstr>Technical and operational risks</vt:lpstr>
      <vt:lpstr>Path to satisfy the requirements and address risks</vt:lpstr>
      <vt:lpstr>Physics model of the Resonant Extraction</vt:lpstr>
      <vt:lpstr>Theoretical model of Resonant Extraction</vt:lpstr>
      <vt:lpstr>Parametric model of the RE, application</vt:lpstr>
      <vt:lpstr>Synergia tracking simulations</vt:lpstr>
      <vt:lpstr>Tracking simulations with MARS</vt:lpstr>
      <vt:lpstr>Machine operation issues:  Space Charge (SC)</vt:lpstr>
      <vt:lpstr>Machine operation issues:  Instabilities</vt:lpstr>
      <vt:lpstr>Machine operation issues:  Optics redesign</vt:lpstr>
      <vt:lpstr>Magnet specifications and definition</vt:lpstr>
      <vt:lpstr>Magnets:  Tune ramping quads</vt:lpstr>
      <vt:lpstr>Magnets:  Tune ramping quads</vt:lpstr>
      <vt:lpstr>Magnets:  Sextupoles</vt:lpstr>
      <vt:lpstr>Magnets:  Sextupoles</vt:lpstr>
      <vt:lpstr>Magnets:  DEX bump</vt:lpstr>
      <vt:lpstr>Magnets:  DEX bump</vt:lpstr>
      <vt:lpstr>Transverse RF Knock-Out (RFKO)</vt:lpstr>
      <vt:lpstr>RF Knock-Out – Overview</vt:lpstr>
      <vt:lpstr>RF Knock-Out – Theory and simulations</vt:lpstr>
      <vt:lpstr>RF Knock-Out – Theory and simulations</vt:lpstr>
      <vt:lpstr>RF Knock-Out – Theory and simulations</vt:lpstr>
      <vt:lpstr>RF Knock-Out – Comparing with measurements</vt:lpstr>
      <vt:lpstr>RFKO Summary</vt:lpstr>
      <vt:lpstr>Spill Control</vt:lpstr>
      <vt:lpstr>Spill  Control  system</vt:lpstr>
      <vt:lpstr>Spill  Control  system</vt:lpstr>
      <vt:lpstr>Spill  Control  system: overregulation</vt:lpstr>
      <vt:lpstr>Spill  Control  system: noise-free simulations</vt:lpstr>
      <vt:lpstr>Spill  Control  system: regulation topology</vt:lpstr>
      <vt:lpstr>Spill Monitoring</vt:lpstr>
      <vt:lpstr>Electrostatic Septum Design</vt:lpstr>
      <vt:lpstr>ESS design considerations: foils</vt:lpstr>
      <vt:lpstr>ESS design considerations: pre-scattering</vt:lpstr>
      <vt:lpstr>ESS design considerations: septa lengths</vt:lpstr>
      <vt:lpstr>ESS alignment and flatness</vt:lpstr>
      <vt:lpstr>ESS design considerations: ions</vt:lpstr>
      <vt:lpstr>ESS Design studies overview</vt:lpstr>
      <vt:lpstr>ESS prototyping</vt:lpstr>
      <vt:lpstr>ESS prototyping</vt:lpstr>
      <vt:lpstr>ESS prototyping</vt:lpstr>
      <vt:lpstr>ESS prototyping</vt:lpstr>
      <vt:lpstr>ESS prototyping</vt:lpstr>
      <vt:lpstr>Conclusions</vt:lpstr>
      <vt:lpstr>Conclusions</vt:lpstr>
      <vt:lpstr>Supplemental slides</vt:lpstr>
      <vt:lpstr>Extraction channel</vt:lpstr>
      <vt:lpstr>Extracting from multiple separatices</vt:lpstr>
      <vt:lpstr>Approaching resonance with SC</vt:lpstr>
      <vt:lpstr>Special Topics</vt:lpstr>
      <vt:lpstr>Instrumentation:  BPMs</vt:lpstr>
      <vt:lpstr>Instrumentation:  DCCT</vt:lpstr>
      <vt:lpstr>Instrumentation:  Schottky</vt:lpstr>
      <vt:lpstr>Instrumentation:  BLMs</vt:lpstr>
      <vt:lpstr>Technical risks</vt:lpstr>
      <vt:lpstr>Radiation protection</vt:lpstr>
      <vt:lpstr>Radiation protection</vt:lpstr>
      <vt:lpstr>Machine protection</vt:lpstr>
      <vt:lpstr>PowerPoint Presentation</vt:lpstr>
      <vt:lpstr>Beam loss – local and global budget</vt:lpstr>
      <vt:lpstr>Beam loss – local and global budget</vt:lpstr>
      <vt:lpstr>Beam losses and related extinction issues </vt:lpstr>
    </vt:vector>
  </TitlesOfParts>
  <Company>Sandbox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Design of the Resonant Extraction for the Mu2e experiment</dc:title>
  <dc:creator>Vladimir P Nagaslaev</dc:creator>
  <cp:lastModifiedBy>Vladimir</cp:lastModifiedBy>
  <cp:revision>207</cp:revision>
  <cp:lastPrinted>2014-01-20T19:40:21Z</cp:lastPrinted>
  <dcterms:created xsi:type="dcterms:W3CDTF">2015-08-05T14:41:30Z</dcterms:created>
  <dcterms:modified xsi:type="dcterms:W3CDTF">2015-08-25T04:14:17Z</dcterms:modified>
</cp:coreProperties>
</file>