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82" r:id="rId2"/>
    <p:sldMasterId id="2147484090" r:id="rId3"/>
  </p:sldMasterIdLst>
  <p:notesMasterIdLst>
    <p:notesMasterId r:id="rId33"/>
  </p:notesMasterIdLst>
  <p:handoutMasterIdLst>
    <p:handoutMasterId r:id="rId34"/>
  </p:handoutMasterIdLst>
  <p:sldIdLst>
    <p:sldId id="265" r:id="rId4"/>
    <p:sldId id="267" r:id="rId5"/>
    <p:sldId id="294" r:id="rId6"/>
    <p:sldId id="295" r:id="rId7"/>
    <p:sldId id="266" r:id="rId8"/>
    <p:sldId id="272" r:id="rId9"/>
    <p:sldId id="273" r:id="rId10"/>
    <p:sldId id="289" r:id="rId11"/>
    <p:sldId id="274" r:id="rId12"/>
    <p:sldId id="275" r:id="rId13"/>
    <p:sldId id="270" r:id="rId14"/>
    <p:sldId id="290" r:id="rId15"/>
    <p:sldId id="276" r:id="rId16"/>
    <p:sldId id="277" r:id="rId17"/>
    <p:sldId id="279" r:id="rId18"/>
    <p:sldId id="269" r:id="rId19"/>
    <p:sldId id="278" r:id="rId20"/>
    <p:sldId id="282" r:id="rId21"/>
    <p:sldId id="283" r:id="rId22"/>
    <p:sldId id="292" r:id="rId23"/>
    <p:sldId id="284" r:id="rId24"/>
    <p:sldId id="285" r:id="rId25"/>
    <p:sldId id="280" r:id="rId26"/>
    <p:sldId id="291" r:id="rId27"/>
    <p:sldId id="281" r:id="rId28"/>
    <p:sldId id="293" r:id="rId29"/>
    <p:sldId id="268" r:id="rId30"/>
    <p:sldId id="286" r:id="rId31"/>
    <p:sldId id="288" r:id="rId32"/>
  </p:sldIdLst>
  <p:sldSz cx="9144000" cy="6858000" type="screen4x3"/>
  <p:notesSz cx="6858000" cy="9144000"/>
  <p:embeddedFontLst>
    <p:embeddedFont>
      <p:font typeface="ＭＳ Ｐゴシック" panose="020B0600070205080204" pitchFamily="34" charset="-128"/>
      <p:regular r:id="rId35"/>
    </p:embeddedFont>
    <p:embeddedFont>
      <p:font typeface="MS Mincho" panose="02020609040205080304" pitchFamily="49" charset="-128"/>
      <p:regular r:id="rId36"/>
    </p:embeddedFont>
    <p:embeddedFont>
      <p:font typeface="Century Gothic" panose="020B0502020202020204" pitchFamily="34" charset="0"/>
      <p:regular r:id="rId37"/>
      <p:bold r:id="rId38"/>
      <p:italic r:id="rId39"/>
      <p:boldItalic r:id="rId40"/>
    </p:embeddedFont>
    <p:embeddedFont>
      <p:font typeface="Helvetica" panose="020B0604020202020204" pitchFamily="34" charset="0"/>
      <p:regular r:id="rId41"/>
      <p:bold r:id="rId42"/>
      <p:italic r:id="rId43"/>
      <p:boldItalic r:id="rId44"/>
    </p:embeddedFont>
    <p:embeddedFont>
      <p:font typeface="Vani" panose="020B0502040204020203" pitchFamily="34" charset="0"/>
      <p:regular r:id="rId45"/>
      <p:bold r:id="rId46"/>
    </p:embeddedFont>
    <p:embeddedFont>
      <p:font typeface="Calibri" panose="020F0502020204030204" pitchFamily="34" charset="0"/>
      <p:regular r:id="rId47"/>
      <p:bold r:id="rId48"/>
      <p:italic r:id="rId49"/>
      <p:boldItalic r:id="rId50"/>
    </p:embeddedFont>
    <p:embeddedFont>
      <p:font typeface="Cambria Math" panose="02040503050406030204" pitchFamily="18" charset="0"/>
      <p:regular r:id="rId51"/>
    </p:embeddedFont>
  </p:embeddedFontLst>
  <p:defaultTextStyle>
    <a:defPPr>
      <a:defRPr lang="en-US"/>
    </a:defPPr>
    <a:lvl1pPr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5pPr>
    <a:lvl6pPr marL="2286000" algn="l" defTabSz="914400" rtl="0" eaLnBrk="1" latinLnBrk="0" hangingPunct="1">
      <a:defRPr sz="2400" kern="1200">
        <a:solidFill>
          <a:schemeClr val="tx1"/>
        </a:solidFill>
        <a:latin typeface="Calibri" pitchFamily="34" charset="0"/>
        <a:ea typeface="MS PGothic" pitchFamily="34" charset="-128"/>
        <a:cs typeface="+mn-cs"/>
      </a:defRPr>
    </a:lvl6pPr>
    <a:lvl7pPr marL="2743200" algn="l" defTabSz="914400" rtl="0" eaLnBrk="1" latinLnBrk="0" hangingPunct="1">
      <a:defRPr sz="2400" kern="1200">
        <a:solidFill>
          <a:schemeClr val="tx1"/>
        </a:solidFill>
        <a:latin typeface="Calibri" pitchFamily="34" charset="0"/>
        <a:ea typeface="MS PGothic" pitchFamily="34" charset="-128"/>
        <a:cs typeface="+mn-cs"/>
      </a:defRPr>
    </a:lvl7pPr>
    <a:lvl8pPr marL="3200400" algn="l" defTabSz="914400" rtl="0" eaLnBrk="1" latinLnBrk="0" hangingPunct="1">
      <a:defRPr sz="2400" kern="1200">
        <a:solidFill>
          <a:schemeClr val="tx1"/>
        </a:solidFill>
        <a:latin typeface="Calibri" pitchFamily="34" charset="0"/>
        <a:ea typeface="MS PGothic" pitchFamily="34" charset="-128"/>
        <a:cs typeface="+mn-cs"/>
      </a:defRPr>
    </a:lvl8pPr>
    <a:lvl9pPr marL="3657600" algn="l" defTabSz="914400" rtl="0" eaLnBrk="1" latinLnBrk="0" hangingPunct="1">
      <a:defRPr sz="2400" kern="1200">
        <a:solidFill>
          <a:schemeClr val="tx1"/>
        </a:solidFill>
        <a:latin typeface="Calibri" pitchFamily="34" charset="0"/>
        <a:ea typeface="MS PGothic" pitchFamily="34" charset="-128"/>
        <a:cs typeface="+mn-cs"/>
      </a:defRPr>
    </a:lvl9pPr>
  </p:defaultTextStyle>
  <p:extLst>
    <p:ext uri="{521415D9-36F7-43E2-AB2F-B90AF26B5E84}">
      <p14:sectionLst xmlns:p14="http://schemas.microsoft.com/office/powerpoint/2010/main">
        <p14:section name="Default Section" id="{21978990-6922-4722-949A-CC54B8A5FFEF}">
          <p14:sldIdLst>
            <p14:sldId id="265"/>
            <p14:sldId id="267"/>
            <p14:sldId id="294"/>
            <p14:sldId id="295"/>
          </p14:sldIdLst>
        </p14:section>
        <p14:section name="The Mu2e Experiment" id="{59368AA7-BC55-48BD-A386-D12AAEB9E2BD}">
          <p14:sldIdLst>
            <p14:sldId id="266"/>
            <p14:sldId id="272"/>
            <p14:sldId id="273"/>
            <p14:sldId id="289"/>
            <p14:sldId id="274"/>
            <p14:sldId id="275"/>
          </p14:sldIdLst>
        </p14:section>
        <p14:section name="The Muon Campus" id="{2659CC7A-16B6-44B1-82FE-473646572F0D}">
          <p14:sldIdLst>
            <p14:sldId id="270"/>
            <p14:sldId id="290"/>
            <p14:sldId id="276"/>
            <p14:sldId id="277"/>
            <p14:sldId id="279"/>
          </p14:sldIdLst>
        </p14:section>
        <p14:section name="The Mu2e Project" id="{1289BE87-F373-4AD9-9367-466462D5AEE0}">
          <p14:sldIdLst>
            <p14:sldId id="269"/>
            <p14:sldId id="278"/>
            <p14:sldId id="282"/>
            <p14:sldId id="283"/>
            <p14:sldId id="292"/>
            <p14:sldId id="284"/>
            <p14:sldId id="285"/>
          </p14:sldIdLst>
        </p14:section>
        <p14:section name="Construction Progress" id="{1CF13871-34AE-4008-BBF4-D9E6B0DDBF43}">
          <p14:sldIdLst>
            <p14:sldId id="280"/>
            <p14:sldId id="291"/>
            <p14:sldId id="281"/>
            <p14:sldId id="293"/>
          </p14:sldIdLst>
        </p14:section>
        <p14:section name="Schedule" id="{ACF8F1FD-C671-4A62-8A2E-29CA5086E81E}">
          <p14:sldIdLst>
            <p14:sldId id="268"/>
            <p14:sldId id="286"/>
            <p14:sldId id="28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404040"/>
    <a:srgbClr val="505050"/>
    <a:srgbClr val="004C97"/>
    <a:srgbClr val="63666A"/>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446" autoAdjust="0"/>
  </p:normalViewPr>
  <p:slideViewPr>
    <p:cSldViewPr snapToGrid="0" snapToObjects="1">
      <p:cViewPr>
        <p:scale>
          <a:sx n="100" d="100"/>
          <a:sy n="100" d="100"/>
        </p:scale>
        <p:origin x="-462" y="72"/>
      </p:cViewPr>
      <p:guideLst>
        <p:guide orient="horz" pos="2160"/>
        <p:guide pos="2880"/>
      </p:guideLst>
    </p:cSldViewPr>
  </p:slideViewPr>
  <p:notesTextViewPr>
    <p:cViewPr>
      <p:scale>
        <a:sx n="1" d="1"/>
        <a:sy n="1" d="1"/>
      </p:scale>
      <p:origin x="0" y="0"/>
    </p:cViewPr>
  </p:notesTextViewPr>
  <p:notesViewPr>
    <p:cSldViewPr snapToGrid="0" snapToObjects="1">
      <p:cViewPr varScale="1">
        <p:scale>
          <a:sx n="83" d="100"/>
          <a:sy n="83" d="100"/>
        </p:scale>
        <p:origin x="-300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7.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schemas.openxmlformats.org/officeDocument/2006/relationships/font" Target="fonts/font1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0.fntdata"/><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font" Target="fonts/font17.fntdata"/><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latin typeface="+mn-lt"/>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itchFamily="124" charset="0"/>
              </a:defRPr>
            </a:lvl1pPr>
          </a:lstStyle>
          <a:p>
            <a:fld id="{E8CF385F-9C9F-475E-A969-2EFAF5B78255}" type="datetimeFigureOut">
              <a:rPr lang="en-US" altLang="en-US">
                <a:latin typeface="+mn-lt"/>
              </a:rPr>
              <a:pPr/>
              <a:t>8/24/2015</a:t>
            </a:fld>
            <a:endParaRPr lang="en-US" altLang="en-US">
              <a:latin typeface="+mn-lt"/>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latin typeface="+mn-lt"/>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itchFamily="124" charset="0"/>
              </a:defRPr>
            </a:lvl1pPr>
          </a:lstStyle>
          <a:p>
            <a:fld id="{64ECCC05-52B3-43C3-8A6F-6D3C9846602E}" type="slidenum">
              <a:rPr lang="en-US" altLang="en-US">
                <a:latin typeface="+mn-lt"/>
              </a:rPr>
              <a:pPr/>
              <a:t>‹#›</a:t>
            </a:fld>
            <a:endParaRPr lang="en-US" altLang="en-US">
              <a:latin typeface="+mn-lt"/>
            </a:endParaRPr>
          </a:p>
        </p:txBody>
      </p:sp>
    </p:spTree>
    <p:extLst>
      <p:ext uri="{BB962C8B-B14F-4D97-AF65-F5344CB8AC3E}">
        <p14:creationId xmlns:p14="http://schemas.microsoft.com/office/powerpoint/2010/main" val="37130833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panose="020B0604020202020204" pitchFamily="34" charset="0"/>
                <a:ea typeface="+mn-ea"/>
                <a:cs typeface="Arial" panose="020B0604020202020204" pitchFamily="34"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fld id="{DA98EC24-890D-42E3-AE78-1F47EA7906D6}" type="datetimeFigureOut">
              <a:rPr lang="en-US" altLang="en-US" smtClean="0"/>
              <a:pPr/>
              <a:t>8/24/2015</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panose="020B0604020202020204" pitchFamily="34" charset="0"/>
                <a:ea typeface="+mn-ea"/>
                <a:cs typeface="Arial" panose="020B0604020202020204" pitchFamily="34"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fld id="{9F0BEC24-46AC-4E51-8415-C6E342D8AD70}" type="slidenum">
              <a:rPr lang="en-US" altLang="en-US" smtClean="0"/>
              <a:pPr/>
              <a:t>‹#›</a:t>
            </a:fld>
            <a:endParaRPr lang="en-US" altLang="en-US"/>
          </a:p>
        </p:txBody>
      </p:sp>
    </p:spTree>
    <p:extLst>
      <p:ext uri="{BB962C8B-B14F-4D97-AF65-F5344CB8AC3E}">
        <p14:creationId xmlns:p14="http://schemas.microsoft.com/office/powerpoint/2010/main" val="71616512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itchFamily="34" charset="-128"/>
        <a:cs typeface="Arial" panose="020B0604020202020204" pitchFamily="34" charset="0"/>
      </a:defRPr>
    </a:lvl1pPr>
    <a:lvl2pPr marL="457200"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1</a:t>
            </a:fld>
            <a:endParaRPr lang="en-US" altLang="en-US"/>
          </a:p>
        </p:txBody>
      </p:sp>
    </p:spTree>
    <p:extLst>
      <p:ext uri="{BB962C8B-B14F-4D97-AF65-F5344CB8AC3E}">
        <p14:creationId xmlns:p14="http://schemas.microsoft.com/office/powerpoint/2010/main" val="2026472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muons for the Mu2e experiment come from the interaction of a primary proton beam</a:t>
            </a:r>
            <a:r>
              <a:rPr lang="en-US" baseline="0" dirty="0" smtClean="0"/>
              <a:t> with a tungsten target in the Mu2e experimental hall. The protons that meet the requirements of the experiment are derived thusly:</a:t>
            </a:r>
            <a:endParaRPr lang="en-US" dirty="0" smtClean="0"/>
          </a:p>
          <a:p>
            <a:pPr marL="171450" indent="-171450">
              <a:spcBef>
                <a:spcPts val="0"/>
              </a:spcBef>
              <a:spcAft>
                <a:spcPts val="611"/>
              </a:spcAft>
              <a:buFontTx/>
              <a:buChar char="-"/>
            </a:pPr>
            <a:r>
              <a:rPr lang="en-US" dirty="0" smtClean="0"/>
              <a:t>Two Booster</a:t>
            </a:r>
            <a:r>
              <a:rPr lang="en-US" baseline="0" dirty="0" smtClean="0"/>
              <a:t> proton </a:t>
            </a:r>
            <a:r>
              <a:rPr lang="en-US" dirty="0" smtClean="0"/>
              <a:t>batches (4 Tp/batch) of 8 GeV</a:t>
            </a:r>
            <a:r>
              <a:rPr lang="en-US" baseline="0" dirty="0" smtClean="0"/>
              <a:t> KE are transported to the Recycler Ring via the MI-8 Line. Booster batches are injected into the Recycler at a rate of 15 Hz. Thus, the basic unit of time in the Accelerator Timeline is one 15 Hz cycle = 67 msec </a:t>
            </a:r>
            <a:r>
              <a:rPr lang="en-US" baseline="0" dirty="0" smtClean="0">
                <a:sym typeface="Symbol"/>
              </a:rPr>
              <a:t></a:t>
            </a:r>
            <a:r>
              <a:rPr lang="en-US" baseline="0" dirty="0" smtClean="0"/>
              <a:t>1 tick</a:t>
            </a:r>
          </a:p>
          <a:p>
            <a:pPr>
              <a:spcBef>
                <a:spcPts val="0"/>
              </a:spcBef>
              <a:spcAft>
                <a:spcPts val="611"/>
              </a:spcAft>
            </a:pPr>
            <a:r>
              <a:rPr lang="en-US" baseline="0" dirty="0" smtClean="0"/>
              <a:t>- The protons are rebunched in the Recycler with a 2.5 MHz RF system into 8 narrow 1 Tp bunches that occupy 2/7</a:t>
            </a:r>
            <a:r>
              <a:rPr lang="en-US" baseline="30000" dirty="0" smtClean="0"/>
              <a:t>th</a:t>
            </a:r>
            <a:r>
              <a:rPr lang="en-US" baseline="0" dirty="0" smtClean="0"/>
              <a:t> of the Recycler circumference.</a:t>
            </a:r>
          </a:p>
          <a:p>
            <a:pPr>
              <a:spcBef>
                <a:spcPts val="0"/>
              </a:spcBef>
              <a:spcAft>
                <a:spcPts val="611"/>
              </a:spcAft>
            </a:pPr>
            <a:r>
              <a:rPr lang="en-US" baseline="0" dirty="0" smtClean="0"/>
              <a:t>- These bunches are extracted, one-at-a-time, from the Recycler and transported to the Delivery Ring.</a:t>
            </a:r>
          </a:p>
          <a:p>
            <a:pPr>
              <a:spcBef>
                <a:spcPts val="0"/>
              </a:spcBef>
              <a:spcAft>
                <a:spcPts val="611"/>
              </a:spcAft>
            </a:pPr>
            <a:r>
              <a:rPr lang="en-US" baseline="0" dirty="0" smtClean="0"/>
              <a:t>- The single bunch circulating in the Delivery Ring is resonantly extracted over approximately 54 msec to the Mu2e proton target forming a train of bunches spaced in time by 1.695 micro-sec (Delivery Ring T</a:t>
            </a:r>
            <a:r>
              <a:rPr lang="en-US" baseline="-25000" dirty="0" smtClean="0"/>
              <a:t>rev</a:t>
            </a:r>
            <a:r>
              <a:rPr lang="en-US" baseline="0" dirty="0" smtClean="0"/>
              <a:t>).</a:t>
            </a:r>
          </a:p>
          <a:p>
            <a:pPr>
              <a:spcBef>
                <a:spcPts val="0"/>
              </a:spcBef>
              <a:spcAft>
                <a:spcPts val="611"/>
              </a:spcAft>
            </a:pPr>
            <a:r>
              <a:rPr lang="en-US" baseline="0" dirty="0" smtClean="0"/>
              <a:t>- These proton bunches are transported to the proton target via the M4 Beamline.</a:t>
            </a:r>
          </a:p>
          <a:p>
            <a:pPr>
              <a:spcBef>
                <a:spcPts val="0"/>
              </a:spcBef>
              <a:spcAft>
                <a:spcPts val="611"/>
              </a:spcAft>
            </a:pPr>
            <a:r>
              <a:rPr lang="en-US" baseline="0" dirty="0" smtClean="0"/>
              <a:t>- During transport from the Delivery Ring to the target the beam pulse passes through an extinction section containing a fast ac dipole magnet that removes the unwanted beam between pulses.</a:t>
            </a:r>
          </a:p>
          <a:p>
            <a:pPr>
              <a:spcBef>
                <a:spcPts val="0"/>
              </a:spcBef>
              <a:spcAft>
                <a:spcPts val="611"/>
              </a:spcAft>
            </a:pPr>
            <a:r>
              <a:rPr lang="en-US" baseline="0" dirty="0" smtClean="0"/>
              <a:t>- This process is repeated twice for every 1.333 sec MI ramp cycle in the part of the cycle during which NOvA beam is being accelerated in the Main Injector.</a:t>
            </a:r>
            <a:endParaRPr lang="en-US" dirty="0" smtClean="0"/>
          </a:p>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12</a:t>
            </a:fld>
            <a:endParaRPr lang="en-US" altLang="en-US"/>
          </a:p>
        </p:txBody>
      </p:sp>
    </p:spTree>
    <p:extLst>
      <p:ext uri="{BB962C8B-B14F-4D97-AF65-F5344CB8AC3E}">
        <p14:creationId xmlns:p14="http://schemas.microsoft.com/office/powerpoint/2010/main" val="4048346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Mu2e and g-2</a:t>
            </a:r>
            <a:r>
              <a:rPr lang="en-US" baseline="0" dirty="0" smtClean="0"/>
              <a:t> experiments will not be able to run at the same time.</a:t>
            </a:r>
            <a:endParaRPr lang="en-US" dirty="0"/>
          </a:p>
        </p:txBody>
      </p:sp>
      <p:sp>
        <p:nvSpPr>
          <p:cNvPr id="4" name="Slide Number Placeholder 3"/>
          <p:cNvSpPr>
            <a:spLocks noGrp="1"/>
          </p:cNvSpPr>
          <p:nvPr>
            <p:ph type="sldNum" sz="quarter" idx="10"/>
          </p:nvPr>
        </p:nvSpPr>
        <p:spPr/>
        <p:txBody>
          <a:bodyPr/>
          <a:lstStyle/>
          <a:p>
            <a:fld id="{E8BE984E-87AB-4D92-9FE1-46E150ADC5C5}" type="slidenum">
              <a:rPr lang="en-US" smtClean="0"/>
              <a:t>13</a:t>
            </a:fld>
            <a:endParaRPr lang="en-US" dirty="0"/>
          </a:p>
        </p:txBody>
      </p:sp>
      <p:sp>
        <p:nvSpPr>
          <p:cNvPr id="5" name="Date Placeholder 4"/>
          <p:cNvSpPr>
            <a:spLocks noGrp="1"/>
          </p:cNvSpPr>
          <p:nvPr>
            <p:ph type="dt" idx="11"/>
          </p:nvPr>
        </p:nvSpPr>
        <p:spPr/>
        <p:txBody>
          <a:bodyPr/>
          <a:lstStyle/>
          <a:p>
            <a:r>
              <a:rPr lang="en-US" dirty="0" smtClean="0"/>
              <a:t>11/25/2014</a:t>
            </a:r>
            <a:endParaRPr lang="en-US" dirty="0"/>
          </a:p>
        </p:txBody>
      </p:sp>
    </p:spTree>
    <p:extLst>
      <p:ext uri="{BB962C8B-B14F-4D97-AF65-F5344CB8AC3E}">
        <p14:creationId xmlns:p14="http://schemas.microsoft.com/office/powerpoint/2010/main" val="2421753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 Projects = Projects for which</a:t>
            </a:r>
            <a:r>
              <a:rPr lang="en-US" baseline="0" dirty="0" smtClean="0"/>
              <a:t> DOE Order 413.3b applies</a:t>
            </a:r>
            <a:endParaRPr lang="en-US" dirty="0"/>
          </a:p>
        </p:txBody>
      </p:sp>
      <p:sp>
        <p:nvSpPr>
          <p:cNvPr id="4" name="Date Placeholder 3"/>
          <p:cNvSpPr>
            <a:spLocks noGrp="1"/>
          </p:cNvSpPr>
          <p:nvPr>
            <p:ph type="dt" idx="10"/>
          </p:nvPr>
        </p:nvSpPr>
        <p:spPr/>
        <p:txBody>
          <a:bodyPr/>
          <a:lstStyle/>
          <a:p>
            <a:r>
              <a:rPr lang="en-US" smtClean="0"/>
              <a:t>11/25/2014</a:t>
            </a:r>
            <a:endParaRPr lang="en-US"/>
          </a:p>
        </p:txBody>
      </p:sp>
      <p:sp>
        <p:nvSpPr>
          <p:cNvPr id="5" name="Slide Number Placeholder 4"/>
          <p:cNvSpPr>
            <a:spLocks noGrp="1"/>
          </p:cNvSpPr>
          <p:nvPr>
            <p:ph type="sldNum" sz="quarter" idx="11"/>
          </p:nvPr>
        </p:nvSpPr>
        <p:spPr/>
        <p:txBody>
          <a:bodyPr/>
          <a:lstStyle/>
          <a:p>
            <a:fld id="{E8BE984E-87AB-4D92-9FE1-46E150ADC5C5}" type="slidenum">
              <a:rPr lang="en-US" smtClean="0"/>
              <a:t>14</a:t>
            </a:fld>
            <a:endParaRPr lang="en-US"/>
          </a:p>
        </p:txBody>
      </p:sp>
    </p:spTree>
    <p:extLst>
      <p:ext uri="{BB962C8B-B14F-4D97-AF65-F5344CB8AC3E}">
        <p14:creationId xmlns:p14="http://schemas.microsoft.com/office/powerpoint/2010/main" val="245648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15</a:t>
            </a:fld>
            <a:endParaRPr lang="en-US"/>
          </a:p>
        </p:txBody>
      </p:sp>
    </p:spTree>
    <p:extLst>
      <p:ext uri="{BB962C8B-B14F-4D97-AF65-F5344CB8AC3E}">
        <p14:creationId xmlns:p14="http://schemas.microsoft.com/office/powerpoint/2010/main" val="2450703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16</a:t>
            </a:fld>
            <a:endParaRPr lang="en-US" altLang="en-US"/>
          </a:p>
        </p:txBody>
      </p:sp>
    </p:spTree>
    <p:extLst>
      <p:ext uri="{BB962C8B-B14F-4D97-AF65-F5344CB8AC3E}">
        <p14:creationId xmlns:p14="http://schemas.microsoft.com/office/powerpoint/2010/main" val="2593201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Kautz Road will not be routed</a:t>
            </a:r>
            <a:r>
              <a:rPr lang="en-US" baseline="0" dirty="0" smtClean="0"/>
              <a:t> around the Mu2e building – hence the big red </a:t>
            </a:r>
            <a:r>
              <a:rPr lang="en-US" baseline="0" dirty="0" smtClean="0">
                <a:solidFill>
                  <a:srgbClr val="FF0000"/>
                </a:solidFill>
              </a:rPr>
              <a:t>X</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A4C7B6D-7FFA-451C-BE21-4F4E6D0E61B3}" type="slidenum">
              <a:rPr lang="en-US" altLang="en-US" smtClean="0"/>
              <a:pPr/>
              <a:t>17</a:t>
            </a:fld>
            <a:endParaRPr lang="en-US" altLang="en-US"/>
          </a:p>
        </p:txBody>
      </p:sp>
    </p:spTree>
    <p:extLst>
      <p:ext uri="{BB962C8B-B14F-4D97-AF65-F5344CB8AC3E}">
        <p14:creationId xmlns:p14="http://schemas.microsoft.com/office/powerpoint/2010/main" val="2060874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time structure</a:t>
            </a:r>
            <a:r>
              <a:rPr lang="en-US" baseline="0" dirty="0" smtClean="0"/>
              <a:t> requirements are generally for the reduction of prompt backgrounds in the Mu2e detector.</a:t>
            </a:r>
          </a:p>
          <a:p>
            <a:r>
              <a:rPr lang="en-US" baseline="0" dirty="0" smtClean="0"/>
              <a:t>The intensity requirements optimize Mu2e detector performance.</a:t>
            </a:r>
          </a:p>
          <a:p>
            <a:r>
              <a:rPr lang="en-US" baseline="0" dirty="0" smtClean="0"/>
              <a:t>The beam size requirements optimize muon yield and preclude excessive energy density in the proton target.</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18</a:t>
            </a:fld>
            <a:endParaRPr lang="en-US"/>
          </a:p>
        </p:txBody>
      </p:sp>
    </p:spTree>
    <p:extLst>
      <p:ext uri="{BB962C8B-B14F-4D97-AF65-F5344CB8AC3E}">
        <p14:creationId xmlns:p14="http://schemas.microsoft.com/office/powerpoint/2010/main" val="3660383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Holdoff time is the time required for primary proton induced </a:t>
            </a:r>
            <a:r>
              <a:rPr lang="en-US" baseline="0" dirty="0" smtClean="0"/>
              <a:t>background particles to decay or be lost by interaction with muon beamline materials. Holdoff time is determined by physics and may not be what is shown here.</a:t>
            </a:r>
          </a:p>
          <a:p>
            <a:r>
              <a:rPr lang="en-US" baseline="0" dirty="0" smtClean="0"/>
              <a:t>Therefore, the measurement window is decreased as the proton pulse width is increased. The measurement window ends at the leading edge of the next proton pulse.</a:t>
            </a:r>
          </a:p>
          <a:p>
            <a:endParaRPr lang="en-US" dirty="0"/>
          </a:p>
        </p:txBody>
      </p:sp>
      <p:sp>
        <p:nvSpPr>
          <p:cNvPr id="4" name="Slide Number Placeholder 3"/>
          <p:cNvSpPr>
            <a:spLocks noGrp="1"/>
          </p:cNvSpPr>
          <p:nvPr>
            <p:ph type="sldNum" sz="quarter" idx="10"/>
          </p:nvPr>
        </p:nvSpPr>
        <p:spPr/>
        <p:txBody>
          <a:bodyPr/>
          <a:lstStyle/>
          <a:p>
            <a:fld id="{DC70CA3C-79EA-4B18-8CB5-D77BCE43CCB6}" type="slidenum">
              <a:rPr lang="en-US" smtClean="0"/>
              <a:t>19</a:t>
            </a:fld>
            <a:endParaRPr lang="en-US"/>
          </a:p>
        </p:txBody>
      </p:sp>
    </p:spTree>
    <p:extLst>
      <p:ext uri="{BB962C8B-B14F-4D97-AF65-F5344CB8AC3E}">
        <p14:creationId xmlns:p14="http://schemas.microsoft.com/office/powerpoint/2010/main" val="339565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20</a:t>
            </a:fld>
            <a:endParaRPr lang="en-US" altLang="en-US"/>
          </a:p>
        </p:txBody>
      </p:sp>
    </p:spTree>
    <p:extLst>
      <p:ext uri="{BB962C8B-B14F-4D97-AF65-F5344CB8AC3E}">
        <p14:creationId xmlns:p14="http://schemas.microsoft.com/office/powerpoint/2010/main" val="2999972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11/25/2014</a:t>
            </a:r>
            <a:endParaRPr lang="en-US" dirty="0"/>
          </a:p>
        </p:txBody>
      </p:sp>
      <p:sp>
        <p:nvSpPr>
          <p:cNvPr id="5" name="Slide Number Placeholder 4"/>
          <p:cNvSpPr>
            <a:spLocks noGrp="1"/>
          </p:cNvSpPr>
          <p:nvPr>
            <p:ph type="sldNum" sz="quarter" idx="11"/>
          </p:nvPr>
        </p:nvSpPr>
        <p:spPr/>
        <p:txBody>
          <a:bodyPr/>
          <a:lstStyle/>
          <a:p>
            <a:fld id="{E8BE984E-87AB-4D92-9FE1-46E150ADC5C5}" type="slidenum">
              <a:rPr lang="en-US" smtClean="0"/>
              <a:t>21</a:t>
            </a:fld>
            <a:endParaRPr lang="en-US" dirty="0"/>
          </a:p>
        </p:txBody>
      </p:sp>
    </p:spTree>
    <p:extLst>
      <p:ext uri="{BB962C8B-B14F-4D97-AF65-F5344CB8AC3E}">
        <p14:creationId xmlns:p14="http://schemas.microsoft.com/office/powerpoint/2010/main" val="2467856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2</a:t>
            </a:fld>
            <a:endParaRPr lang="en-US" altLang="en-US"/>
          </a:p>
        </p:txBody>
      </p:sp>
    </p:spTree>
    <p:extLst>
      <p:ext uri="{BB962C8B-B14F-4D97-AF65-F5344CB8AC3E}">
        <p14:creationId xmlns:p14="http://schemas.microsoft.com/office/powerpoint/2010/main" val="2071803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22</a:t>
            </a:fld>
            <a:endParaRPr lang="en-US"/>
          </a:p>
        </p:txBody>
      </p:sp>
    </p:spTree>
    <p:extLst>
      <p:ext uri="{BB962C8B-B14F-4D97-AF65-F5344CB8AC3E}">
        <p14:creationId xmlns:p14="http://schemas.microsoft.com/office/powerpoint/2010/main" val="45387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23</a:t>
            </a:fld>
            <a:endParaRPr lang="en-US" altLang="en-US"/>
          </a:p>
        </p:txBody>
      </p:sp>
    </p:spTree>
    <p:extLst>
      <p:ext uri="{BB962C8B-B14F-4D97-AF65-F5344CB8AC3E}">
        <p14:creationId xmlns:p14="http://schemas.microsoft.com/office/powerpoint/2010/main" val="912221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24</a:t>
            </a:fld>
            <a:endParaRPr lang="en-US" altLang="en-US"/>
          </a:p>
        </p:txBody>
      </p:sp>
    </p:spTree>
    <p:extLst>
      <p:ext uri="{BB962C8B-B14F-4D97-AF65-F5344CB8AC3E}">
        <p14:creationId xmlns:p14="http://schemas.microsoft.com/office/powerpoint/2010/main" val="3121370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25</a:t>
            </a:fld>
            <a:endParaRPr lang="en-US" altLang="en-US"/>
          </a:p>
        </p:txBody>
      </p:sp>
    </p:spTree>
    <p:extLst>
      <p:ext uri="{BB962C8B-B14F-4D97-AF65-F5344CB8AC3E}">
        <p14:creationId xmlns:p14="http://schemas.microsoft.com/office/powerpoint/2010/main" val="2907488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26</a:t>
            </a:fld>
            <a:endParaRPr lang="en-US" altLang="en-US"/>
          </a:p>
        </p:txBody>
      </p:sp>
    </p:spTree>
    <p:extLst>
      <p:ext uri="{BB962C8B-B14F-4D97-AF65-F5344CB8AC3E}">
        <p14:creationId xmlns:p14="http://schemas.microsoft.com/office/powerpoint/2010/main" val="330481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27</a:t>
            </a:fld>
            <a:endParaRPr lang="en-US" altLang="en-US"/>
          </a:p>
        </p:txBody>
      </p:sp>
    </p:spTree>
    <p:extLst>
      <p:ext uri="{BB962C8B-B14F-4D97-AF65-F5344CB8AC3E}">
        <p14:creationId xmlns:p14="http://schemas.microsoft.com/office/powerpoint/2010/main" val="2187455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a:t>
            </a:r>
          </a:p>
          <a:p>
            <a:pPr marL="171441" indent="-171441">
              <a:buFontTx/>
              <a:buChar char="-"/>
            </a:pPr>
            <a:r>
              <a:rPr lang="en-US" dirty="0" smtClean="0"/>
              <a:t>No Muon Campus beam between</a:t>
            </a:r>
            <a:r>
              <a:rPr lang="en-US" baseline="0" dirty="0" smtClean="0"/>
              <a:t> Spring 2014 and Winter 2017</a:t>
            </a:r>
            <a:endParaRPr lang="en-US" dirty="0" smtClean="0"/>
          </a:p>
          <a:p>
            <a:pPr marL="171441" indent="-171441">
              <a:buFontTx/>
              <a:buChar char="-"/>
            </a:pPr>
            <a:r>
              <a:rPr lang="en-US" baseline="0" dirty="0" smtClean="0"/>
              <a:t>The ESS replaces a Delivery Ring extraction kicker module. Therefore, ESS installation precludes further single turn extracted beam to the M4 beamline.</a:t>
            </a:r>
            <a:endParaRPr lang="en-US" dirty="0" smtClean="0"/>
          </a:p>
          <a:p>
            <a:pPr marL="171441" indent="-171441">
              <a:buFontTx/>
              <a:buChar char="-"/>
            </a:pPr>
            <a:r>
              <a:rPr lang="en-US" dirty="0" smtClean="0"/>
              <a:t>HRS installation takes 10 days (box on</a:t>
            </a:r>
            <a:r>
              <a:rPr lang="en-US" baseline="0" dirty="0" smtClean="0"/>
              <a:t> schedule is over-sized)</a:t>
            </a:r>
            <a:endParaRPr lang="en-US" dirty="0" smtClean="0"/>
          </a:p>
          <a:p>
            <a:pPr marL="171441" indent="-171441">
              <a:buFontTx/>
              <a:buChar char="-"/>
            </a:pPr>
            <a:r>
              <a:rPr lang="en-US" dirty="0" smtClean="0"/>
              <a:t>Target installation</a:t>
            </a:r>
            <a:r>
              <a:rPr lang="en-US" baseline="0" dirty="0" smtClean="0"/>
              <a:t> is off-project and estimated to occur in Dec. 2021.</a:t>
            </a:r>
          </a:p>
          <a:p>
            <a:pPr marL="171441" indent="-171441">
              <a:buFontTx/>
              <a:buChar char="-"/>
            </a:pPr>
            <a:r>
              <a:rPr lang="en-US" baseline="0" dirty="0" smtClean="0"/>
              <a:t>Beam commissioning is off-project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2577604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1" fontAlgn="auto" hangingPunct="1">
              <a:spcBef>
                <a:spcPts val="0"/>
              </a:spcBef>
              <a:spcAft>
                <a:spcPts val="0"/>
              </a:spcAft>
              <a:defRPr/>
            </a:pPr>
            <a:endParaRPr lang="en-US" dirty="0" smtClean="0"/>
          </a:p>
        </p:txBody>
      </p:sp>
      <p:sp>
        <p:nvSpPr>
          <p:cNvPr id="4" name="Date Placeholder 3"/>
          <p:cNvSpPr>
            <a:spLocks noGrp="1"/>
          </p:cNvSpPr>
          <p:nvPr>
            <p:ph type="dt" idx="10"/>
          </p:nvPr>
        </p:nvSpPr>
        <p:spPr/>
        <p:txBody>
          <a:bodyPr/>
          <a:lstStyle/>
          <a:p>
            <a:r>
              <a:rPr lang="en-US" smtClean="0"/>
              <a:t>11/25/2014</a:t>
            </a:r>
            <a:endParaRPr lang="en-US" dirty="0"/>
          </a:p>
        </p:txBody>
      </p:sp>
      <p:sp>
        <p:nvSpPr>
          <p:cNvPr id="5" name="Slide Number Placeholder 4"/>
          <p:cNvSpPr>
            <a:spLocks noGrp="1"/>
          </p:cNvSpPr>
          <p:nvPr>
            <p:ph type="sldNum" sz="quarter" idx="11"/>
          </p:nvPr>
        </p:nvSpPr>
        <p:spPr/>
        <p:txBody>
          <a:bodyPr/>
          <a:lstStyle/>
          <a:p>
            <a:fld id="{E8BE984E-87AB-4D92-9FE1-46E150ADC5C5}" type="slidenum">
              <a:rPr lang="en-US" smtClean="0"/>
              <a:t>29</a:t>
            </a:fld>
            <a:endParaRPr lang="en-US" dirty="0"/>
          </a:p>
        </p:txBody>
      </p:sp>
    </p:spTree>
    <p:extLst>
      <p:ext uri="{BB962C8B-B14F-4D97-AF65-F5344CB8AC3E}">
        <p14:creationId xmlns:p14="http://schemas.microsoft.com/office/powerpoint/2010/main" val="2543904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5</a:t>
            </a:fld>
            <a:endParaRPr lang="en-US" altLang="en-US"/>
          </a:p>
        </p:txBody>
      </p:sp>
    </p:spTree>
    <p:extLst>
      <p:ext uri="{BB962C8B-B14F-4D97-AF65-F5344CB8AC3E}">
        <p14:creationId xmlns:p14="http://schemas.microsoft.com/office/powerpoint/2010/main" val="967367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Mu2e is looking for</a:t>
            </a:r>
            <a:r>
              <a:rPr lang="en-US" baseline="0" dirty="0" smtClean="0"/>
              <a:t> a neutrinoless final state.</a:t>
            </a:r>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6</a:t>
            </a:fld>
            <a:endParaRPr lang="en-US" altLang="en-US"/>
          </a:p>
        </p:txBody>
      </p:sp>
    </p:spTree>
    <p:extLst>
      <p:ext uri="{BB962C8B-B14F-4D97-AF65-F5344CB8AC3E}">
        <p14:creationId xmlns:p14="http://schemas.microsoft.com/office/powerpoint/2010/main" val="239790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7</a:t>
            </a:fld>
            <a:endParaRPr lang="en-US" altLang="en-US"/>
          </a:p>
        </p:txBody>
      </p:sp>
    </p:spTree>
    <p:extLst>
      <p:ext uri="{BB962C8B-B14F-4D97-AF65-F5344CB8AC3E}">
        <p14:creationId xmlns:p14="http://schemas.microsoft.com/office/powerpoint/2010/main" val="808137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8</a:t>
            </a:fld>
            <a:endParaRPr lang="en-US" altLang="en-US"/>
          </a:p>
        </p:txBody>
      </p:sp>
    </p:spTree>
    <p:extLst>
      <p:ext uri="{BB962C8B-B14F-4D97-AF65-F5344CB8AC3E}">
        <p14:creationId xmlns:p14="http://schemas.microsoft.com/office/powerpoint/2010/main" val="2462402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Particle trajectories drawn</a:t>
            </a:r>
            <a:r>
              <a:rPr lang="en-US" baseline="0" dirty="0" smtClean="0"/>
              <a:t> by Ron Ray.</a:t>
            </a:r>
            <a:endParaRPr lang="en-US" dirty="0"/>
          </a:p>
        </p:txBody>
      </p:sp>
      <p:sp>
        <p:nvSpPr>
          <p:cNvPr id="4" name="Date Placeholder 3"/>
          <p:cNvSpPr>
            <a:spLocks noGrp="1"/>
          </p:cNvSpPr>
          <p:nvPr>
            <p:ph type="dt" idx="10"/>
          </p:nvPr>
        </p:nvSpPr>
        <p:spPr/>
        <p:txBody>
          <a:bodyPr/>
          <a:lstStyle/>
          <a:p>
            <a:r>
              <a:rPr lang="en-US" smtClean="0"/>
              <a:t>11/25/2014</a:t>
            </a:r>
            <a:endParaRPr lang="en-US"/>
          </a:p>
        </p:txBody>
      </p:sp>
      <p:sp>
        <p:nvSpPr>
          <p:cNvPr id="5" name="Slide Number Placeholder 4"/>
          <p:cNvSpPr>
            <a:spLocks noGrp="1"/>
          </p:cNvSpPr>
          <p:nvPr>
            <p:ph type="sldNum" sz="quarter" idx="11"/>
          </p:nvPr>
        </p:nvSpPr>
        <p:spPr/>
        <p:txBody>
          <a:bodyPr/>
          <a:lstStyle/>
          <a:p>
            <a:fld id="{E8BE984E-87AB-4D92-9FE1-46E150ADC5C5}" type="slidenum">
              <a:rPr lang="en-US" smtClean="0"/>
              <a:t>9</a:t>
            </a:fld>
            <a:endParaRPr lang="en-US"/>
          </a:p>
        </p:txBody>
      </p:sp>
    </p:spTree>
    <p:extLst>
      <p:ext uri="{BB962C8B-B14F-4D97-AF65-F5344CB8AC3E}">
        <p14:creationId xmlns:p14="http://schemas.microsoft.com/office/powerpoint/2010/main" val="2389457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muon stopping target is designed to simultaneously optimize the muon stopping rate will minimizing the amount of material through which a conversion electron must pass.</a:t>
            </a:r>
            <a:endParaRPr lang="en-US" dirty="0"/>
          </a:p>
        </p:txBody>
      </p:sp>
      <p:sp>
        <p:nvSpPr>
          <p:cNvPr id="4" name="Date Placeholder 3"/>
          <p:cNvSpPr>
            <a:spLocks noGrp="1"/>
          </p:cNvSpPr>
          <p:nvPr>
            <p:ph type="dt" idx="10"/>
          </p:nvPr>
        </p:nvSpPr>
        <p:spPr/>
        <p:txBody>
          <a:bodyPr/>
          <a:lstStyle/>
          <a:p>
            <a:r>
              <a:rPr lang="en-US" smtClean="0"/>
              <a:t>11/25/2014</a:t>
            </a:r>
            <a:endParaRPr lang="en-US"/>
          </a:p>
        </p:txBody>
      </p:sp>
      <p:sp>
        <p:nvSpPr>
          <p:cNvPr id="5" name="Slide Number Placeholder 4"/>
          <p:cNvSpPr>
            <a:spLocks noGrp="1"/>
          </p:cNvSpPr>
          <p:nvPr>
            <p:ph type="sldNum" sz="quarter" idx="11"/>
          </p:nvPr>
        </p:nvSpPr>
        <p:spPr/>
        <p:txBody>
          <a:bodyPr/>
          <a:lstStyle/>
          <a:p>
            <a:fld id="{E8BE984E-87AB-4D92-9FE1-46E150ADC5C5}" type="slidenum">
              <a:rPr lang="en-US" smtClean="0"/>
              <a:t>10</a:t>
            </a:fld>
            <a:endParaRPr lang="en-US"/>
          </a:p>
        </p:txBody>
      </p:sp>
    </p:spTree>
    <p:extLst>
      <p:ext uri="{BB962C8B-B14F-4D97-AF65-F5344CB8AC3E}">
        <p14:creationId xmlns:p14="http://schemas.microsoft.com/office/powerpoint/2010/main" val="4018807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11</a:t>
            </a:fld>
            <a:endParaRPr lang="en-US" altLang="en-US"/>
          </a:p>
        </p:txBody>
      </p:sp>
    </p:spTree>
    <p:extLst>
      <p:ext uri="{BB962C8B-B14F-4D97-AF65-F5344CB8AC3E}">
        <p14:creationId xmlns:p14="http://schemas.microsoft.com/office/powerpoint/2010/main" val="3825887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mj-lt"/>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mn-lt"/>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115635609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07627" y="39811"/>
            <a:ext cx="6259974" cy="923720"/>
          </a:xfrm>
          <a:prstGeom prst="rect">
            <a:avLst/>
          </a:prstGeom>
        </p:spPr>
        <p:txBody>
          <a:bodyPr/>
          <a:lstStyle>
            <a:lvl1pPr>
              <a:defRPr sz="1800">
                <a:latin typeface="Calibri" panose="020F050202020403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sz="1000">
                <a:latin typeface="Calibri" panose="020F0502020204030204" pitchFamily="34" charset="0"/>
              </a:defRPr>
            </a:lvl1pPr>
          </a:lstStyle>
          <a:p>
            <a:r>
              <a:rPr lang="en-US" smtClean="0"/>
              <a:t>8/25/2015</a:t>
            </a:r>
            <a:endParaRPr lang="en-US"/>
          </a:p>
        </p:txBody>
      </p:sp>
      <p:sp>
        <p:nvSpPr>
          <p:cNvPr id="4" name="Footer Placeholder 3"/>
          <p:cNvSpPr>
            <a:spLocks noGrp="1"/>
          </p:cNvSpPr>
          <p:nvPr>
            <p:ph type="ftr" sz="quarter" idx="11"/>
          </p:nvPr>
        </p:nvSpPr>
        <p:spPr/>
        <p:txBody>
          <a:bodyPr/>
          <a:lstStyle>
            <a:lvl1pPr>
              <a:defRPr sz="1000">
                <a:latin typeface="Calibri" panose="020F0502020204030204" pitchFamily="34" charset="0"/>
              </a:defRPr>
            </a:lvl1pPr>
          </a:lstStyle>
          <a:p>
            <a:r>
              <a:rPr lang="de-DE" smtClean="0"/>
              <a:t>S. Werkema | Mu2e Project Overview</a:t>
            </a:r>
            <a:endParaRPr lang="en-US"/>
          </a:p>
        </p:txBody>
      </p:sp>
      <p:sp>
        <p:nvSpPr>
          <p:cNvPr id="5" name="Slide Number Placeholder 4"/>
          <p:cNvSpPr>
            <a:spLocks noGrp="1"/>
          </p:cNvSpPr>
          <p:nvPr>
            <p:ph type="sldNum" sz="quarter" idx="12"/>
          </p:nvPr>
        </p:nvSpPr>
        <p:spPr/>
        <p:txBody>
          <a:bodyPr/>
          <a:lstStyle>
            <a:lvl1pPr>
              <a:defRPr sz="1000">
                <a:latin typeface="Calibri" panose="020F0502020204030204" pitchFamily="34" charset="0"/>
              </a:defRPr>
            </a:lvl1pPr>
          </a:lstStyle>
          <a:p>
            <a:fld id="{68C85E99-DC11-4D40-8F11-8344DE5BD1BB}" type="slidenum">
              <a:rPr lang="en-US" smtClean="0"/>
              <a:pPr/>
              <a:t>‹#›</a:t>
            </a:fld>
            <a:endParaRPr lang="en-US"/>
          </a:p>
        </p:txBody>
      </p:sp>
    </p:spTree>
    <p:extLst>
      <p:ext uri="{BB962C8B-B14F-4D97-AF65-F5344CB8AC3E}">
        <p14:creationId xmlns:p14="http://schemas.microsoft.com/office/powerpoint/2010/main" val="276237342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1358900"/>
            <a:ext cx="3644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Calibri" panose="020F0502020204030204" pitchFamily="34" charset="0"/>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dirty="0" smtClean="0"/>
              <a:t>Click to edit Master text styles</a:t>
            </a:r>
          </a:p>
        </p:txBody>
      </p:sp>
    </p:spTree>
    <p:extLst>
      <p:ext uri="{BB962C8B-B14F-4D97-AF65-F5344CB8AC3E}">
        <p14:creationId xmlns:p14="http://schemas.microsoft.com/office/powerpoint/2010/main" val="1116233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smtClean="0"/>
              <a:t>8/25/2015</a:t>
            </a:r>
            <a:endParaRPr lang="en-US"/>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de-DE" smtClean="0"/>
              <a:t>S. Werkema | Mu2e Project Overview</a:t>
            </a:r>
            <a:endParaRPr lang="en-US" b="1"/>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A0CCE80-3B22-F34E-81B2-E096627812DD}" type="slidenum">
              <a:rPr lang="en-US" smtClean="0"/>
              <a:pPr>
                <a:defRPr/>
              </a:pPr>
              <a:t>‹#›</a:t>
            </a:fld>
            <a:endParaRPr lang="en-US"/>
          </a:p>
        </p:txBody>
      </p:sp>
    </p:spTree>
    <p:extLst>
      <p:ext uri="{BB962C8B-B14F-4D97-AF65-F5344CB8AC3E}">
        <p14:creationId xmlns:p14="http://schemas.microsoft.com/office/powerpoint/2010/main" val="3136109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8/25/2015</a:t>
            </a:r>
            <a:endParaRPr lang="en-US"/>
          </a:p>
        </p:txBody>
      </p:sp>
      <p:sp>
        <p:nvSpPr>
          <p:cNvPr id="8" name="Footer Placeholder 4"/>
          <p:cNvSpPr>
            <a:spLocks noGrp="1"/>
          </p:cNvSpPr>
          <p:nvPr>
            <p:ph type="ftr" sz="quarter" idx="20"/>
          </p:nvPr>
        </p:nvSpPr>
        <p:spPr/>
        <p:txBody>
          <a:bodyPr/>
          <a:lstStyle>
            <a:lvl1pPr>
              <a:defRPr/>
            </a:lvl1pPr>
          </a:lstStyle>
          <a:p>
            <a:pPr>
              <a:defRPr/>
            </a:pPr>
            <a:r>
              <a:rPr lang="de-DE" smtClean="0"/>
              <a:t>S. Werkema | Mu2e Project Overview</a:t>
            </a:r>
            <a:endParaRPr lang="en-US" b="1"/>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smtClean="0"/>
              <a:pPr>
                <a:defRPr/>
              </a:pPr>
              <a:t>‹#›</a:t>
            </a:fld>
            <a:endParaRPr lang="en-US"/>
          </a:p>
        </p:txBody>
      </p:sp>
    </p:spTree>
    <p:extLst>
      <p:ext uri="{BB962C8B-B14F-4D97-AF65-F5344CB8AC3E}">
        <p14:creationId xmlns:p14="http://schemas.microsoft.com/office/powerpoint/2010/main" val="2796406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8/25/2015</a:t>
            </a:r>
            <a:endParaRPr lang="en-US"/>
          </a:p>
        </p:txBody>
      </p:sp>
      <p:sp>
        <p:nvSpPr>
          <p:cNvPr id="6" name="Footer Placeholder 4"/>
          <p:cNvSpPr>
            <a:spLocks noGrp="1"/>
          </p:cNvSpPr>
          <p:nvPr>
            <p:ph type="ftr" sz="quarter" idx="17"/>
          </p:nvPr>
        </p:nvSpPr>
        <p:spPr/>
        <p:txBody>
          <a:bodyPr/>
          <a:lstStyle>
            <a:lvl1pPr>
              <a:defRPr/>
            </a:lvl1pPr>
          </a:lstStyle>
          <a:p>
            <a:pPr>
              <a:defRPr/>
            </a:pPr>
            <a:r>
              <a:rPr lang="de-DE" smtClean="0"/>
              <a:t>S. Werkema | Mu2e Project Overview</a:t>
            </a:r>
            <a:endParaRPr lang="en-US" b="1"/>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smtClean="0"/>
              <a:pPr>
                <a:defRPr/>
              </a:pPr>
              <a:t>‹#›</a:t>
            </a:fld>
            <a:endParaRPr lang="en-US"/>
          </a:p>
        </p:txBody>
      </p:sp>
    </p:spTree>
    <p:extLst>
      <p:ext uri="{BB962C8B-B14F-4D97-AF65-F5344CB8AC3E}">
        <p14:creationId xmlns:p14="http://schemas.microsoft.com/office/powerpoint/2010/main" val="254309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8/25/2015</a:t>
            </a:r>
            <a:endParaRPr lang="en-US"/>
          </a:p>
        </p:txBody>
      </p:sp>
      <p:sp>
        <p:nvSpPr>
          <p:cNvPr id="6" name="Footer Placeholder 4"/>
          <p:cNvSpPr>
            <a:spLocks noGrp="1"/>
          </p:cNvSpPr>
          <p:nvPr>
            <p:ph type="ftr" sz="quarter" idx="11"/>
          </p:nvPr>
        </p:nvSpPr>
        <p:spPr/>
        <p:txBody>
          <a:bodyPr/>
          <a:lstStyle>
            <a:lvl1pPr>
              <a:defRPr/>
            </a:lvl1pPr>
          </a:lstStyle>
          <a:p>
            <a:pPr>
              <a:defRPr/>
            </a:pPr>
            <a:r>
              <a:rPr lang="de-DE" smtClean="0"/>
              <a:t>S. Werkema | Mu2e Project Overview</a:t>
            </a:r>
            <a:endParaRPr lang="en-US" b="1"/>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smtClean="0"/>
              <a:pPr>
                <a:defRPr/>
              </a:pPr>
              <a:t>‹#›</a:t>
            </a:fld>
            <a:endParaRPr lang="en-US"/>
          </a:p>
        </p:txBody>
      </p:sp>
    </p:spTree>
    <p:extLst>
      <p:ext uri="{BB962C8B-B14F-4D97-AF65-F5344CB8AC3E}">
        <p14:creationId xmlns:p14="http://schemas.microsoft.com/office/powerpoint/2010/main" val="136770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07627" y="39811"/>
            <a:ext cx="6259974" cy="923720"/>
          </a:xfrm>
          <a:prstGeom prst="rect">
            <a:avLst/>
          </a:prstGeom>
        </p:spPr>
        <p:txBody>
          <a:bodyPr/>
          <a:lstStyle>
            <a:lvl1pPr>
              <a:defRPr sz="1800">
                <a:latin typeface="Calibri" panose="020F050202020403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sz="1000">
                <a:latin typeface="Calibri" panose="020F0502020204030204" pitchFamily="34" charset="0"/>
              </a:defRPr>
            </a:lvl1pPr>
          </a:lstStyle>
          <a:p>
            <a:r>
              <a:rPr lang="en-US" smtClean="0"/>
              <a:t>8/25/2015</a:t>
            </a:r>
            <a:endParaRPr lang="en-US"/>
          </a:p>
        </p:txBody>
      </p:sp>
      <p:sp>
        <p:nvSpPr>
          <p:cNvPr id="4" name="Footer Placeholder 3"/>
          <p:cNvSpPr>
            <a:spLocks noGrp="1"/>
          </p:cNvSpPr>
          <p:nvPr>
            <p:ph type="ftr" sz="quarter" idx="11"/>
          </p:nvPr>
        </p:nvSpPr>
        <p:spPr/>
        <p:txBody>
          <a:bodyPr/>
          <a:lstStyle>
            <a:lvl1pPr>
              <a:defRPr sz="1000">
                <a:latin typeface="Calibri" panose="020F0502020204030204" pitchFamily="34" charset="0"/>
              </a:defRPr>
            </a:lvl1pPr>
          </a:lstStyle>
          <a:p>
            <a:r>
              <a:rPr lang="de-DE" smtClean="0"/>
              <a:t>S. Werkema | Mu2e Project Overview</a:t>
            </a:r>
            <a:endParaRPr lang="en-US"/>
          </a:p>
        </p:txBody>
      </p:sp>
      <p:sp>
        <p:nvSpPr>
          <p:cNvPr id="5" name="Slide Number Placeholder 4"/>
          <p:cNvSpPr>
            <a:spLocks noGrp="1"/>
          </p:cNvSpPr>
          <p:nvPr>
            <p:ph type="sldNum" sz="quarter" idx="12"/>
          </p:nvPr>
        </p:nvSpPr>
        <p:spPr/>
        <p:txBody>
          <a:bodyPr/>
          <a:lstStyle>
            <a:lvl1pPr>
              <a:defRPr sz="1000">
                <a:latin typeface="Calibri" panose="020F0502020204030204" pitchFamily="34" charset="0"/>
              </a:defRPr>
            </a:lvl1pPr>
          </a:lstStyle>
          <a:p>
            <a:fld id="{68C85E99-DC11-4D40-8F11-8344DE5BD1BB}" type="slidenum">
              <a:rPr lang="en-US" smtClean="0"/>
              <a:pPr/>
              <a:t>‹#›</a:t>
            </a:fld>
            <a:endParaRPr lang="en-US"/>
          </a:p>
        </p:txBody>
      </p:sp>
    </p:spTree>
    <p:extLst>
      <p:ext uri="{BB962C8B-B14F-4D97-AF65-F5344CB8AC3E}">
        <p14:creationId xmlns:p14="http://schemas.microsoft.com/office/powerpoint/2010/main" val="303089653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1358900"/>
            <a:ext cx="3644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Calibri" panose="020F0502020204030204" pitchFamily="34" charset="0"/>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dirty="0" smtClean="0"/>
              <a:t>Click to edit Master text styles</a:t>
            </a:r>
          </a:p>
        </p:txBody>
      </p:sp>
    </p:spTree>
    <p:extLst>
      <p:ext uri="{BB962C8B-B14F-4D97-AF65-F5344CB8AC3E}">
        <p14:creationId xmlns:p14="http://schemas.microsoft.com/office/powerpoint/2010/main" val="4002213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8/25/2015</a:t>
            </a:r>
            <a:endParaRPr lang="en-US"/>
          </a:p>
        </p:txBody>
      </p:sp>
      <p:sp>
        <p:nvSpPr>
          <p:cNvPr id="8" name="Footer Placeholder 4"/>
          <p:cNvSpPr>
            <a:spLocks noGrp="1"/>
          </p:cNvSpPr>
          <p:nvPr>
            <p:ph type="ftr" sz="quarter" idx="20"/>
          </p:nvPr>
        </p:nvSpPr>
        <p:spPr/>
        <p:txBody>
          <a:bodyPr/>
          <a:lstStyle>
            <a:lvl1pPr>
              <a:defRPr/>
            </a:lvl1pPr>
          </a:lstStyle>
          <a:p>
            <a:pPr>
              <a:defRPr/>
            </a:pPr>
            <a:r>
              <a:rPr lang="de-DE" smtClean="0"/>
              <a:t>S. Werkema | Mu2e Project Overview</a:t>
            </a:r>
            <a:endParaRPr lang="en-US" b="1"/>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a:pPr>
                <a:defRPr/>
              </a:pPr>
              <a:t>‹#›</a:t>
            </a:fld>
            <a:endParaRPr lang="en-US"/>
          </a:p>
        </p:txBody>
      </p:sp>
    </p:spTree>
    <p:extLst>
      <p:ext uri="{BB962C8B-B14F-4D97-AF65-F5344CB8AC3E}">
        <p14:creationId xmlns:p14="http://schemas.microsoft.com/office/powerpoint/2010/main" val="3451279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8/25/2015</a:t>
            </a:r>
            <a:endParaRPr lang="en-US"/>
          </a:p>
        </p:txBody>
      </p:sp>
      <p:sp>
        <p:nvSpPr>
          <p:cNvPr id="6" name="Footer Placeholder 4"/>
          <p:cNvSpPr>
            <a:spLocks noGrp="1"/>
          </p:cNvSpPr>
          <p:nvPr>
            <p:ph type="ftr" sz="quarter" idx="17"/>
          </p:nvPr>
        </p:nvSpPr>
        <p:spPr/>
        <p:txBody>
          <a:bodyPr/>
          <a:lstStyle>
            <a:lvl1pPr>
              <a:defRPr/>
            </a:lvl1pPr>
          </a:lstStyle>
          <a:p>
            <a:pPr>
              <a:defRPr/>
            </a:pPr>
            <a:r>
              <a:rPr lang="de-DE" smtClean="0"/>
              <a:t>S. Werkema | Mu2e Project Overview</a:t>
            </a:r>
            <a:endParaRPr lang="en-US" b="1"/>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a:pPr>
                <a:defRPr/>
              </a:pPr>
              <a:t>‹#›</a:t>
            </a:fld>
            <a:endParaRPr lang="en-US"/>
          </a:p>
        </p:txBody>
      </p:sp>
    </p:spTree>
    <p:extLst>
      <p:ext uri="{BB962C8B-B14F-4D97-AF65-F5344CB8AC3E}">
        <p14:creationId xmlns:p14="http://schemas.microsoft.com/office/powerpoint/2010/main" val="3054631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latin typeface="+mn-lt"/>
              </a:defRPr>
            </a:lvl1pPr>
            <a:lvl2pPr>
              <a:defRPr sz="2200">
                <a:solidFill>
                  <a:srgbClr val="404040"/>
                </a:solidFill>
                <a:latin typeface="+mn-lt"/>
              </a:defRPr>
            </a:lvl2pPr>
            <a:lvl3pPr>
              <a:defRPr sz="2000">
                <a:solidFill>
                  <a:srgbClr val="404040"/>
                </a:solidFill>
                <a:latin typeface="+mn-lt"/>
              </a:defRPr>
            </a:lvl3pPr>
            <a:lvl4pPr>
              <a:defRPr sz="1800">
                <a:solidFill>
                  <a:srgbClr val="404040"/>
                </a:solidFill>
                <a:latin typeface="+mn-lt"/>
              </a:defRPr>
            </a:lvl4pPr>
            <a:lvl5pPr marL="2057400" indent="-228600">
              <a:buFont typeface="Arial"/>
              <a:buChar char="•"/>
              <a:defRPr sz="1800">
                <a:solidFill>
                  <a:srgbClr val="404040"/>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a:latin typeface="+mn-lt"/>
              </a:defRPr>
            </a:lvl1pPr>
          </a:lstStyle>
          <a:p>
            <a:r>
              <a:rPr lang="en-US" altLang="en-US" smtClean="0"/>
              <a:t>8/25/2015</a:t>
            </a:r>
            <a:endParaRPr lang="en-US" altLang="en-US"/>
          </a:p>
        </p:txBody>
      </p:sp>
      <p:sp>
        <p:nvSpPr>
          <p:cNvPr id="5" name="Footer Placeholder 4"/>
          <p:cNvSpPr>
            <a:spLocks noGrp="1"/>
          </p:cNvSpPr>
          <p:nvPr>
            <p:ph type="ftr" sz="quarter" idx="11"/>
          </p:nvPr>
        </p:nvSpPr>
        <p:spPr/>
        <p:txBody>
          <a:bodyPr/>
          <a:lstStyle>
            <a:lvl1pPr>
              <a:defRPr sz="900">
                <a:solidFill>
                  <a:srgbClr val="004C97"/>
                </a:solidFill>
                <a:latin typeface="+mn-lt"/>
              </a:defRPr>
            </a:lvl1pPr>
          </a:lstStyle>
          <a:p>
            <a:pPr>
              <a:defRPr/>
            </a:pPr>
            <a:r>
              <a:rPr lang="en-US" smtClean="0"/>
              <a:t>S. Werkema | Mu2e Project Overview</a:t>
            </a:r>
            <a:endParaRPr lang="en-US" b="1" dirty="0"/>
          </a:p>
        </p:txBody>
      </p:sp>
      <p:sp>
        <p:nvSpPr>
          <p:cNvPr id="6" name="Slide Number Placeholder 5"/>
          <p:cNvSpPr>
            <a:spLocks noGrp="1"/>
          </p:cNvSpPr>
          <p:nvPr>
            <p:ph type="sldNum" sz="quarter" idx="12"/>
          </p:nvPr>
        </p:nvSpPr>
        <p:spPr/>
        <p:txBody>
          <a:bodyPr/>
          <a:lstStyle>
            <a:lvl1pPr>
              <a:defRPr>
                <a:latin typeface="+mn-lt"/>
              </a:defRPr>
            </a:lvl1pPr>
          </a:lstStyle>
          <a:p>
            <a:fld id="{0DA45632-DF86-4B59-A918-3230B66F0499}" type="slidenum">
              <a:rPr lang="en-US" altLang="en-US" smtClean="0"/>
              <a:pPr/>
              <a:t>‹#›</a:t>
            </a:fld>
            <a:endParaRPr lang="en-US" altLang="en-US"/>
          </a:p>
        </p:txBody>
      </p:sp>
    </p:spTree>
    <p:extLst>
      <p:ext uri="{BB962C8B-B14F-4D97-AF65-F5344CB8AC3E}">
        <p14:creationId xmlns:p14="http://schemas.microsoft.com/office/powerpoint/2010/main" val="2796538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8/25/2015</a:t>
            </a:r>
            <a:endParaRPr lang="en-US"/>
          </a:p>
        </p:txBody>
      </p:sp>
      <p:sp>
        <p:nvSpPr>
          <p:cNvPr id="6" name="Footer Placeholder 4"/>
          <p:cNvSpPr>
            <a:spLocks noGrp="1"/>
          </p:cNvSpPr>
          <p:nvPr>
            <p:ph type="ftr" sz="quarter" idx="11"/>
          </p:nvPr>
        </p:nvSpPr>
        <p:spPr/>
        <p:txBody>
          <a:bodyPr/>
          <a:lstStyle>
            <a:lvl1pPr>
              <a:defRPr/>
            </a:lvl1pPr>
          </a:lstStyle>
          <a:p>
            <a:pPr>
              <a:defRPr/>
            </a:pPr>
            <a:r>
              <a:rPr lang="de-DE" smtClean="0"/>
              <a:t>S. Werkema | Mu2e Project Overview</a:t>
            </a:r>
            <a:endParaRPr lang="en-US" b="1"/>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a:pPr>
                <a:defRPr/>
              </a:pPr>
              <a:t>‹#›</a:t>
            </a:fld>
            <a:endParaRPr lang="en-US"/>
          </a:p>
        </p:txBody>
      </p:sp>
    </p:spTree>
    <p:extLst>
      <p:ext uri="{BB962C8B-B14F-4D97-AF65-F5344CB8AC3E}">
        <p14:creationId xmlns:p14="http://schemas.microsoft.com/office/powerpoint/2010/main" val="20020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mj-lt"/>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atin typeface="+mn-lt"/>
              </a:defRPr>
            </a:lvl1pPr>
          </a:lstStyle>
          <a:p>
            <a:r>
              <a:rPr lang="en-US" altLang="en-US" smtClean="0"/>
              <a:t>8/25/2015</a:t>
            </a:r>
            <a:endParaRPr lang="en-US" altLang="en-US"/>
          </a:p>
        </p:txBody>
      </p:sp>
      <p:sp>
        <p:nvSpPr>
          <p:cNvPr id="8" name="Footer Placeholder 4"/>
          <p:cNvSpPr>
            <a:spLocks noGrp="1"/>
          </p:cNvSpPr>
          <p:nvPr>
            <p:ph type="ftr" sz="quarter" idx="20"/>
          </p:nvPr>
        </p:nvSpPr>
        <p:spPr/>
        <p:txBody>
          <a:bodyPr/>
          <a:lstStyle>
            <a:lvl1pPr>
              <a:defRPr>
                <a:latin typeface="+mn-lt"/>
              </a:defRPr>
            </a:lvl1pPr>
          </a:lstStyle>
          <a:p>
            <a:pPr>
              <a:defRPr/>
            </a:pPr>
            <a:r>
              <a:rPr lang="en-US" smtClean="0"/>
              <a:t>S. Werkema | Mu2e Project Overview</a:t>
            </a:r>
            <a:endParaRPr lang="en-US" b="1"/>
          </a:p>
        </p:txBody>
      </p:sp>
      <p:sp>
        <p:nvSpPr>
          <p:cNvPr id="9" name="Slide Number Placeholder 5"/>
          <p:cNvSpPr>
            <a:spLocks noGrp="1"/>
          </p:cNvSpPr>
          <p:nvPr>
            <p:ph type="sldNum" sz="quarter" idx="21"/>
          </p:nvPr>
        </p:nvSpPr>
        <p:spPr/>
        <p:txBody>
          <a:bodyPr/>
          <a:lstStyle>
            <a:lvl1pPr>
              <a:defRPr>
                <a:latin typeface="+mn-lt"/>
              </a:defRPr>
            </a:lvl1pPr>
          </a:lstStyle>
          <a:p>
            <a:fld id="{67814238-4CE1-4321-AE56-CF7535A046AD}" type="slidenum">
              <a:rPr lang="en-US" altLang="en-US" smtClean="0"/>
              <a:pPr/>
              <a:t>‹#›</a:t>
            </a:fld>
            <a:endParaRPr lang="en-US" altLang="en-US" dirty="0"/>
          </a:p>
        </p:txBody>
      </p:sp>
    </p:spTree>
    <p:extLst>
      <p:ext uri="{BB962C8B-B14F-4D97-AF65-F5344CB8AC3E}">
        <p14:creationId xmlns:p14="http://schemas.microsoft.com/office/powerpoint/2010/main" val="2275103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mj-lt"/>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atin typeface="+mn-lt"/>
              </a:defRPr>
            </a:lvl1pPr>
          </a:lstStyle>
          <a:p>
            <a:r>
              <a:rPr lang="en-US" altLang="en-US" smtClean="0"/>
              <a:t>8/25/2015</a:t>
            </a:r>
            <a:endParaRPr lang="en-US" altLang="en-US"/>
          </a:p>
        </p:txBody>
      </p:sp>
      <p:sp>
        <p:nvSpPr>
          <p:cNvPr id="6" name="Footer Placeholder 4"/>
          <p:cNvSpPr>
            <a:spLocks noGrp="1"/>
          </p:cNvSpPr>
          <p:nvPr>
            <p:ph type="ftr" sz="quarter" idx="17"/>
          </p:nvPr>
        </p:nvSpPr>
        <p:spPr/>
        <p:txBody>
          <a:bodyPr/>
          <a:lstStyle>
            <a:lvl1pPr>
              <a:defRPr>
                <a:latin typeface="+mn-lt"/>
              </a:defRPr>
            </a:lvl1pPr>
          </a:lstStyle>
          <a:p>
            <a:pPr>
              <a:defRPr/>
            </a:pPr>
            <a:r>
              <a:rPr lang="en-US" smtClean="0"/>
              <a:t>S. Werkema | Mu2e Project Overview</a:t>
            </a:r>
            <a:endParaRPr lang="en-US" b="1"/>
          </a:p>
        </p:txBody>
      </p:sp>
      <p:sp>
        <p:nvSpPr>
          <p:cNvPr id="7" name="Slide Number Placeholder 5"/>
          <p:cNvSpPr>
            <a:spLocks noGrp="1"/>
          </p:cNvSpPr>
          <p:nvPr>
            <p:ph type="sldNum" sz="quarter" idx="18"/>
          </p:nvPr>
        </p:nvSpPr>
        <p:spPr/>
        <p:txBody>
          <a:bodyPr/>
          <a:lstStyle>
            <a:lvl1pPr>
              <a:defRPr>
                <a:latin typeface="+mn-lt"/>
              </a:defRPr>
            </a:lvl1pPr>
          </a:lstStyle>
          <a:p>
            <a:fld id="{086FAAA8-036A-4F83-B882-7C41B796E028}" type="slidenum">
              <a:rPr lang="en-US" altLang="en-US" smtClean="0"/>
              <a:pPr/>
              <a:t>‹#›</a:t>
            </a:fld>
            <a:endParaRPr lang="en-US" altLang="en-US"/>
          </a:p>
        </p:txBody>
      </p:sp>
    </p:spTree>
    <p:extLst>
      <p:ext uri="{BB962C8B-B14F-4D97-AF65-F5344CB8AC3E}">
        <p14:creationId xmlns:p14="http://schemas.microsoft.com/office/powerpoint/2010/main" val="1690537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mj-lt"/>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atin typeface="+mn-lt"/>
              </a:defRPr>
            </a:lvl1pPr>
          </a:lstStyle>
          <a:p>
            <a:r>
              <a:rPr lang="en-US" altLang="en-US" smtClean="0"/>
              <a:t>8/25/2015</a:t>
            </a:r>
            <a:endParaRPr lang="en-US" altLang="en-US"/>
          </a:p>
        </p:txBody>
      </p:sp>
      <p:sp>
        <p:nvSpPr>
          <p:cNvPr id="6" name="Footer Placeholder 4"/>
          <p:cNvSpPr>
            <a:spLocks noGrp="1"/>
          </p:cNvSpPr>
          <p:nvPr>
            <p:ph type="ftr" sz="quarter" idx="11"/>
          </p:nvPr>
        </p:nvSpPr>
        <p:spPr/>
        <p:txBody>
          <a:bodyPr/>
          <a:lstStyle>
            <a:lvl1pPr>
              <a:defRPr>
                <a:latin typeface="+mn-lt"/>
              </a:defRPr>
            </a:lvl1pPr>
          </a:lstStyle>
          <a:p>
            <a:pPr>
              <a:defRPr/>
            </a:pPr>
            <a:r>
              <a:rPr lang="en-US" smtClean="0"/>
              <a:t>S. Werkema | Mu2e Project Overview</a:t>
            </a:r>
            <a:endParaRPr lang="en-US" b="1"/>
          </a:p>
        </p:txBody>
      </p:sp>
      <p:sp>
        <p:nvSpPr>
          <p:cNvPr id="7" name="Slide Number Placeholder 5"/>
          <p:cNvSpPr>
            <a:spLocks noGrp="1"/>
          </p:cNvSpPr>
          <p:nvPr>
            <p:ph type="sldNum" sz="quarter" idx="12"/>
          </p:nvPr>
        </p:nvSpPr>
        <p:spPr/>
        <p:txBody>
          <a:bodyPr/>
          <a:lstStyle>
            <a:lvl1pPr>
              <a:defRPr>
                <a:latin typeface="+mn-lt"/>
              </a:defRPr>
            </a:lvl1pPr>
          </a:lstStyle>
          <a:p>
            <a:fld id="{8E484F26-CFA8-400B-9957-2D1B8D8B9C1E}" type="slidenum">
              <a:rPr lang="en-US" altLang="en-US" smtClean="0"/>
              <a:pPr/>
              <a:t>‹#›</a:t>
            </a:fld>
            <a:endParaRPr lang="en-US" altLang="en-US" dirty="0"/>
          </a:p>
        </p:txBody>
      </p:sp>
    </p:spTree>
    <p:extLst>
      <p:ext uri="{BB962C8B-B14F-4D97-AF65-F5344CB8AC3E}">
        <p14:creationId xmlns:p14="http://schemas.microsoft.com/office/powerpoint/2010/main" val="3849243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ln/>
        </p:spPr>
        <p:txBody>
          <a:bodyPr/>
          <a:lstStyle>
            <a:lvl1pPr>
              <a:defRPr>
                <a:latin typeface="+mn-lt"/>
              </a:defRPr>
            </a:lvl1pPr>
          </a:lstStyle>
          <a:p>
            <a:r>
              <a:rPr lang="en-US" altLang="en-US" smtClean="0"/>
              <a:t>8/25/2015</a:t>
            </a:r>
            <a:endParaRPr lang="en-US" altLang="en-US"/>
          </a:p>
        </p:txBody>
      </p:sp>
      <p:sp>
        <p:nvSpPr>
          <p:cNvPr id="4" name="Footer Placeholder 4"/>
          <p:cNvSpPr>
            <a:spLocks noGrp="1"/>
          </p:cNvSpPr>
          <p:nvPr>
            <p:ph type="ftr" sz="quarter" idx="15"/>
          </p:nvPr>
        </p:nvSpPr>
        <p:spPr>
          <a:ln/>
        </p:spPr>
        <p:txBody>
          <a:bodyPr/>
          <a:lstStyle>
            <a:lvl1pPr>
              <a:defRPr>
                <a:latin typeface="+mn-lt"/>
              </a:defRPr>
            </a:lvl1pPr>
          </a:lstStyle>
          <a:p>
            <a:pPr>
              <a:defRPr/>
            </a:pPr>
            <a:r>
              <a:rPr lang="en-US" smtClean="0"/>
              <a:t>S. Werkema | Mu2e Project Overview</a:t>
            </a:r>
            <a:endParaRPr lang="en-US" b="1"/>
          </a:p>
        </p:txBody>
      </p:sp>
      <p:sp>
        <p:nvSpPr>
          <p:cNvPr id="5" name="Slide Number Placeholder 5"/>
          <p:cNvSpPr>
            <a:spLocks noGrp="1"/>
          </p:cNvSpPr>
          <p:nvPr>
            <p:ph type="sldNum" sz="quarter" idx="16"/>
          </p:nvPr>
        </p:nvSpPr>
        <p:spPr>
          <a:ln/>
        </p:spPr>
        <p:txBody>
          <a:bodyPr/>
          <a:lstStyle>
            <a:lvl1pPr>
              <a:defRPr>
                <a:latin typeface="+mn-lt"/>
              </a:defRPr>
            </a:lvl1pPr>
          </a:lstStyle>
          <a:p>
            <a:fld id="{50483E53-EC44-4E1D-8329-3DA16BFEE412}" type="slidenum">
              <a:rPr lang="en-US" altLang="en-US" smtClean="0"/>
              <a:pPr/>
              <a:t>‹#›</a:t>
            </a:fld>
            <a:endParaRPr lang="en-US" altLang="en-US"/>
          </a:p>
        </p:txBody>
      </p:sp>
    </p:spTree>
    <p:extLst>
      <p:ext uri="{BB962C8B-B14F-4D97-AF65-F5344CB8AC3E}">
        <p14:creationId xmlns:p14="http://schemas.microsoft.com/office/powerpoint/2010/main" val="3842566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ln/>
        </p:spPr>
        <p:txBody>
          <a:bodyPr/>
          <a:lstStyle>
            <a:lvl1pPr>
              <a:defRPr>
                <a:latin typeface="+mn-lt"/>
              </a:defRPr>
            </a:lvl1pPr>
          </a:lstStyle>
          <a:p>
            <a:r>
              <a:rPr lang="en-US" altLang="en-US" smtClean="0"/>
              <a:t>8/25/2015</a:t>
            </a:r>
            <a:endParaRPr lang="en-US" altLang="en-US"/>
          </a:p>
        </p:txBody>
      </p:sp>
      <p:sp>
        <p:nvSpPr>
          <p:cNvPr id="5" name="Footer Placeholder 4"/>
          <p:cNvSpPr>
            <a:spLocks noGrp="1"/>
          </p:cNvSpPr>
          <p:nvPr>
            <p:ph type="ftr" sz="quarter" idx="15"/>
          </p:nvPr>
        </p:nvSpPr>
        <p:spPr>
          <a:ln/>
        </p:spPr>
        <p:txBody>
          <a:bodyPr/>
          <a:lstStyle>
            <a:lvl1pPr>
              <a:defRPr>
                <a:latin typeface="+mn-lt"/>
              </a:defRPr>
            </a:lvl1pPr>
          </a:lstStyle>
          <a:p>
            <a:pPr>
              <a:defRPr/>
            </a:pPr>
            <a:r>
              <a:rPr lang="en-US" smtClean="0"/>
              <a:t>S. Werkema | Mu2e Project Overview</a:t>
            </a:r>
            <a:endParaRPr lang="en-US" b="1"/>
          </a:p>
        </p:txBody>
      </p:sp>
      <p:sp>
        <p:nvSpPr>
          <p:cNvPr id="6" name="Slide Number Placeholder 5"/>
          <p:cNvSpPr>
            <a:spLocks noGrp="1"/>
          </p:cNvSpPr>
          <p:nvPr>
            <p:ph type="sldNum" sz="quarter" idx="16"/>
          </p:nvPr>
        </p:nvSpPr>
        <p:spPr>
          <a:ln/>
        </p:spPr>
        <p:txBody>
          <a:bodyPr/>
          <a:lstStyle>
            <a:lvl1pPr>
              <a:defRPr>
                <a:latin typeface="+mn-lt"/>
              </a:defRPr>
            </a:lvl1pPr>
          </a:lstStyle>
          <a:p>
            <a:fld id="{EA59B161-5779-41D7-BA02-69F3457858EE}" type="slidenum">
              <a:rPr lang="en-US" altLang="en-US" smtClean="0"/>
              <a:pPr/>
              <a:t>‹#›</a:t>
            </a:fld>
            <a:endParaRPr lang="en-US" altLang="en-US"/>
          </a:p>
        </p:txBody>
      </p:sp>
    </p:spTree>
    <p:extLst>
      <p:ext uri="{BB962C8B-B14F-4D97-AF65-F5344CB8AC3E}">
        <p14:creationId xmlns:p14="http://schemas.microsoft.com/office/powerpoint/2010/main" val="3186145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mj-lt"/>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ln/>
        </p:spPr>
        <p:txBody>
          <a:bodyPr/>
          <a:lstStyle>
            <a:lvl1pPr>
              <a:defRPr>
                <a:latin typeface="+mn-lt"/>
              </a:defRPr>
            </a:lvl1pPr>
          </a:lstStyle>
          <a:p>
            <a:r>
              <a:rPr lang="en-US" altLang="en-US" smtClean="0"/>
              <a:t>8/25/2015</a:t>
            </a:r>
            <a:endParaRPr lang="en-US" altLang="en-US"/>
          </a:p>
        </p:txBody>
      </p:sp>
      <p:sp>
        <p:nvSpPr>
          <p:cNvPr id="5" name="Footer Placeholder 4"/>
          <p:cNvSpPr>
            <a:spLocks noGrp="1"/>
          </p:cNvSpPr>
          <p:nvPr>
            <p:ph type="ftr" sz="quarter" idx="11"/>
          </p:nvPr>
        </p:nvSpPr>
        <p:spPr>
          <a:ln/>
        </p:spPr>
        <p:txBody>
          <a:bodyPr/>
          <a:lstStyle>
            <a:lvl1pPr>
              <a:defRPr>
                <a:latin typeface="+mn-lt"/>
              </a:defRPr>
            </a:lvl1pPr>
          </a:lstStyle>
          <a:p>
            <a:pPr>
              <a:defRPr/>
            </a:pPr>
            <a:r>
              <a:rPr lang="en-US" smtClean="0"/>
              <a:t>S. Werkema | Mu2e Project Overview</a:t>
            </a:r>
            <a:endParaRPr lang="en-US" b="1"/>
          </a:p>
        </p:txBody>
      </p:sp>
      <p:sp>
        <p:nvSpPr>
          <p:cNvPr id="8" name="Slide Number Placeholder 5"/>
          <p:cNvSpPr>
            <a:spLocks noGrp="1"/>
          </p:cNvSpPr>
          <p:nvPr>
            <p:ph type="sldNum" sz="quarter" idx="12"/>
          </p:nvPr>
        </p:nvSpPr>
        <p:spPr>
          <a:ln/>
        </p:spPr>
        <p:txBody>
          <a:bodyPr/>
          <a:lstStyle>
            <a:lvl1pPr>
              <a:defRPr>
                <a:latin typeface="+mn-lt"/>
              </a:defRPr>
            </a:lvl1pPr>
          </a:lstStyle>
          <a:p>
            <a:fld id="{68097FD8-D831-4BC2-A1D1-3B362DF04FD9}" type="slidenum">
              <a:rPr lang="en-US" altLang="en-US" smtClean="0"/>
              <a:pPr/>
              <a:t>‹#›</a:t>
            </a:fld>
            <a:endParaRPr lang="en-US" altLang="en-US"/>
          </a:p>
        </p:txBody>
      </p:sp>
    </p:spTree>
    <p:extLst>
      <p:ext uri="{BB962C8B-B14F-4D97-AF65-F5344CB8AC3E}">
        <p14:creationId xmlns:p14="http://schemas.microsoft.com/office/powerpoint/2010/main" val="3385662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20"/>
          </p:nvPr>
        </p:nvSpPr>
        <p:spPr>
          <a:ln/>
        </p:spPr>
        <p:txBody>
          <a:bodyPr/>
          <a:lstStyle>
            <a:lvl1pPr>
              <a:defRPr>
                <a:latin typeface="+mn-lt"/>
              </a:defRPr>
            </a:lvl1pPr>
          </a:lstStyle>
          <a:p>
            <a:r>
              <a:rPr lang="en-US" altLang="en-US" smtClean="0"/>
              <a:t>8/25/2015</a:t>
            </a:r>
            <a:endParaRPr lang="en-US" altLang="en-US"/>
          </a:p>
        </p:txBody>
      </p:sp>
      <p:sp>
        <p:nvSpPr>
          <p:cNvPr id="11" name="Footer Placeholder 4"/>
          <p:cNvSpPr>
            <a:spLocks noGrp="1"/>
          </p:cNvSpPr>
          <p:nvPr>
            <p:ph type="ftr" sz="quarter" idx="21"/>
          </p:nvPr>
        </p:nvSpPr>
        <p:spPr>
          <a:ln/>
        </p:spPr>
        <p:txBody>
          <a:bodyPr/>
          <a:lstStyle>
            <a:lvl1pPr>
              <a:defRPr>
                <a:latin typeface="+mn-lt"/>
              </a:defRPr>
            </a:lvl1pPr>
          </a:lstStyle>
          <a:p>
            <a:pPr>
              <a:defRPr/>
            </a:pPr>
            <a:r>
              <a:rPr lang="en-US" smtClean="0"/>
              <a:t>S. Werkema | Mu2e Project Overview</a:t>
            </a:r>
            <a:endParaRPr lang="en-US" b="1"/>
          </a:p>
        </p:txBody>
      </p:sp>
      <p:sp>
        <p:nvSpPr>
          <p:cNvPr id="12" name="Slide Number Placeholder 5"/>
          <p:cNvSpPr>
            <a:spLocks noGrp="1"/>
          </p:cNvSpPr>
          <p:nvPr>
            <p:ph type="sldNum" sz="quarter" idx="22"/>
          </p:nvPr>
        </p:nvSpPr>
        <p:spPr>
          <a:ln/>
        </p:spPr>
        <p:txBody>
          <a:bodyPr/>
          <a:lstStyle>
            <a:lvl1pPr>
              <a:defRPr>
                <a:latin typeface="+mn-lt"/>
              </a:defRPr>
            </a:lvl1pPr>
          </a:lstStyle>
          <a:p>
            <a:fld id="{643184F4-5E88-476D-BAA9-AECE41DA4C78}" type="slidenum">
              <a:rPr lang="en-US" altLang="en-US" smtClean="0"/>
              <a:pPr/>
              <a:t>‹#›</a:t>
            </a:fld>
            <a:endParaRPr lang="en-US" altLang="en-US"/>
          </a:p>
        </p:txBody>
      </p:sp>
    </p:spTree>
    <p:extLst>
      <p:ext uri="{BB962C8B-B14F-4D97-AF65-F5344CB8AC3E}">
        <p14:creationId xmlns:p14="http://schemas.microsoft.com/office/powerpoint/2010/main" val="17718586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5.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3.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itchFamily="124" charset="0"/>
              </a:defRPr>
            </a:lvl1pPr>
          </a:lstStyle>
          <a:p>
            <a:r>
              <a:rPr lang="en-US" altLang="en-US" smtClean="0"/>
              <a:t>8/25/2015</a:t>
            </a:r>
            <a:endParaRPr lang="en-US" alt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smtClean="0"/>
              <a:t>S. Werkema | Mu2e Project Overview</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itchFamily="124" charset="0"/>
              </a:defRPr>
            </a:lvl1pPr>
          </a:lstStyle>
          <a:p>
            <a:fld id="{69F8C4DB-42E2-4CB2-A4AB-11593F228C10}" type="slidenum">
              <a:rPr lang="en-US" altLang="en-US"/>
              <a:pPr/>
              <a:t>‹#›</a:t>
            </a:fld>
            <a:endParaRPr lang="en-US" altLang="en-US"/>
          </a:p>
        </p:txBody>
      </p:sp>
      <p:pic>
        <p:nvPicPr>
          <p:cNvPr id="1029" name="Picture 2" descr="HeaderFooter_00603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6" r:id="rId1"/>
    <p:sldLayoutId id="2147484087" r:id="rId2"/>
    <p:sldLayoutId id="2147484079" r:id="rId3"/>
    <p:sldLayoutId id="2147484080" r:id="rId4"/>
    <p:sldLayoutId id="2147484081" r:id="rId5"/>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MS PGothic"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kern="1200">
          <a:solidFill>
            <a:srgbClr val="595959"/>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1600" kern="1200">
          <a:solidFill>
            <a:srgbClr val="595959"/>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1400" kern="1200">
          <a:solidFill>
            <a:srgbClr val="595959"/>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pitchFamily="124" charset="0"/>
              </a:defRPr>
            </a:lvl1pPr>
          </a:lstStyle>
          <a:p>
            <a:r>
              <a:rPr lang="en-US" altLang="en-US" smtClean="0"/>
              <a:t>8/25/2015</a:t>
            </a:r>
            <a:endParaRPr lang="en-US" alt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ea typeface="ＭＳ Ｐゴシック" charset="0"/>
                <a:cs typeface="ＭＳ Ｐゴシック" charset="0"/>
              </a:defRPr>
            </a:lvl1pPr>
          </a:lstStyle>
          <a:p>
            <a:pPr>
              <a:defRPr/>
            </a:pPr>
            <a:r>
              <a:rPr lang="en-US" smtClean="0"/>
              <a:t>S. Werkema | Mu2e Project Overview</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pitchFamily="124" charset="0"/>
              </a:defRPr>
            </a:lvl1pPr>
          </a:lstStyle>
          <a:p>
            <a:fld id="{CAD9957C-3030-401A-8F32-E4763C32CA19}" type="slidenum">
              <a:rPr lang="en-US" altLang="en-US"/>
              <a:pPr/>
              <a:t>‹#›</a:t>
            </a:fld>
            <a:endParaRPr lang="en-US" altLang="en-US"/>
          </a:p>
        </p:txBody>
      </p:sp>
      <p:pic>
        <p:nvPicPr>
          <p:cNvPr id="7173" name="Picture 1" descr="Footer_0603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9" r:id="rId5"/>
  </p:sldLayoutIdLst>
  <p:timing>
    <p:tnLst>
      <p:par>
        <p:cT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MS PGothic" pitchFamily="34" charset="-128"/>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kern="1200">
          <a:solidFill>
            <a:srgbClr val="7F7F7F"/>
          </a:solidFill>
          <a:latin typeface="Helvetica"/>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7F7F7F"/>
          </a:solidFill>
          <a:latin typeface="Helvetica"/>
          <a:ea typeface="MS PGothic" pitchFamily="34" charset="-128"/>
          <a:cs typeface="ＭＳ Ｐゴシック" charset="0"/>
        </a:defRPr>
      </a:lvl2pPr>
      <a:lvl3pPr marL="1143000" indent="-228600" algn="l" defTabSz="457200" rtl="0" eaLnBrk="0" fontAlgn="base" hangingPunct="0">
        <a:spcBef>
          <a:spcPct val="20000"/>
        </a:spcBef>
        <a:spcAft>
          <a:spcPct val="0"/>
        </a:spcAft>
        <a:buFont typeface="Arial" pitchFamily="34" charset="0"/>
        <a:buChar char="•"/>
        <a:defRPr sz="1400" kern="1200">
          <a:solidFill>
            <a:srgbClr val="7F7F7F"/>
          </a:solidFill>
          <a:latin typeface="Helvetica"/>
          <a:ea typeface="MS PGothic" pitchFamily="34" charset="-128"/>
          <a:cs typeface="ＭＳ Ｐゴシック" charset="0"/>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7F7F7F"/>
          </a:solidFill>
          <a:latin typeface="Helvetica"/>
          <a:ea typeface="MS PGothic" pitchFamily="34" charset="-128"/>
          <a:cs typeface="ＭＳ Ｐゴシック" charset="0"/>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7F7F7F"/>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154D81"/>
                </a:solidFill>
                <a:latin typeface="Calibri" panose="020F0502020204030204" pitchFamily="34" charset="0"/>
              </a:defRPr>
            </a:lvl1pPr>
          </a:lstStyle>
          <a:p>
            <a:pPr>
              <a:defRPr/>
            </a:pPr>
            <a:r>
              <a:rPr lang="en-US" smtClean="0">
                <a:ea typeface="ＭＳ Ｐゴシック" charset="0"/>
              </a:rPr>
              <a:t>8/25/2015</a:t>
            </a:r>
            <a:endParaRPr lang="en-US">
              <a:ea typeface="ＭＳ Ｐゴシック" charset="0"/>
            </a:endParaRPr>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Calibri" panose="020F0502020204030204" pitchFamily="34" charset="0"/>
              </a:defRPr>
            </a:lvl1pPr>
          </a:lstStyle>
          <a:p>
            <a:pPr>
              <a:defRPr/>
            </a:pPr>
            <a:r>
              <a:rPr lang="de-DE" smtClean="0">
                <a:ea typeface="ＭＳ Ｐゴシック" charset="0"/>
              </a:rPr>
              <a:t>S. Werkema | Mu2e Project Overview</a:t>
            </a:r>
            <a:endParaRPr lang="en-US" b="1">
              <a:ea typeface="ＭＳ Ｐゴシック" charset="0"/>
            </a:endParaRPr>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154D81"/>
                </a:solidFill>
                <a:latin typeface="Calibri" panose="020F0502020204030204" pitchFamily="34" charset="0"/>
              </a:defRPr>
            </a:lvl1pPr>
          </a:lstStyle>
          <a:p>
            <a:pPr>
              <a:defRPr/>
            </a:pPr>
            <a:fld id="{762C15F7-22DB-1448-B34D-3F8D2909FD0C}" type="slidenum">
              <a:rPr lang="en-US" smtClean="0">
                <a:ea typeface="ＭＳ Ｐゴシック" charset="0"/>
              </a:rPr>
              <a:pPr>
                <a:defRPr/>
              </a:pPr>
              <a:t>‹#›</a:t>
            </a:fld>
            <a:endParaRPr lang="en-US">
              <a:ea typeface="ＭＳ Ｐゴシック" charset="0"/>
            </a:endParaRPr>
          </a:p>
        </p:txBody>
      </p:sp>
      <p:sp>
        <p:nvSpPr>
          <p:cNvPr id="4" name="TextBox 3"/>
          <p:cNvSpPr txBox="1"/>
          <p:nvPr/>
        </p:nvSpPr>
        <p:spPr>
          <a:xfrm>
            <a:off x="118529" y="6114990"/>
            <a:ext cx="806631" cy="400110"/>
          </a:xfrm>
          <a:prstGeom prst="rect">
            <a:avLst/>
          </a:prstGeom>
          <a:solidFill>
            <a:schemeClr val="bg1"/>
          </a:solidFill>
        </p:spPr>
        <p:txBody>
          <a:bodyPr wrap="none" rtlCol="0">
            <a:spAutoFit/>
          </a:bodyPr>
          <a:lstStyle/>
          <a:p>
            <a:r>
              <a:rPr lang="en-US" sz="2000" b="1" smtClean="0">
                <a:solidFill>
                  <a:srgbClr val="154D81"/>
                </a:solidFill>
                <a:ea typeface="ＭＳ Ｐゴシック" charset="0"/>
                <a:cs typeface="Helvetica"/>
              </a:rPr>
              <a:t>Mu2e</a:t>
            </a:r>
            <a:endParaRPr lang="en-US" sz="2000" b="1">
              <a:solidFill>
                <a:srgbClr val="154D81"/>
              </a:solidFill>
              <a:ea typeface="ＭＳ Ｐゴシック" charset="0"/>
              <a:cs typeface="Helvetica"/>
            </a:endParaRPr>
          </a:p>
        </p:txBody>
      </p:sp>
      <p:sp>
        <p:nvSpPr>
          <p:cNvPr id="6" name="TextBox 5"/>
          <p:cNvSpPr txBox="1"/>
          <p:nvPr/>
        </p:nvSpPr>
        <p:spPr>
          <a:xfrm>
            <a:off x="118529" y="6114990"/>
            <a:ext cx="806631" cy="400110"/>
          </a:xfrm>
          <a:prstGeom prst="rect">
            <a:avLst/>
          </a:prstGeom>
          <a:solidFill>
            <a:schemeClr val="bg1"/>
          </a:solidFill>
        </p:spPr>
        <p:txBody>
          <a:bodyPr wrap="none" rtlCol="0">
            <a:spAutoFit/>
          </a:bodyPr>
          <a:lstStyle/>
          <a:p>
            <a:r>
              <a:rPr lang="en-US" sz="2000" b="1" smtClean="0">
                <a:solidFill>
                  <a:srgbClr val="154D81"/>
                </a:solidFill>
                <a:ea typeface="ＭＳ Ｐゴシック" charset="0"/>
                <a:cs typeface="Helvetica"/>
              </a:rPr>
              <a:t>Mu2e</a:t>
            </a:r>
            <a:endParaRPr lang="en-US" sz="2000" b="1">
              <a:solidFill>
                <a:srgbClr val="154D81"/>
              </a:solidFill>
              <a:ea typeface="ＭＳ Ｐゴシック" charset="0"/>
              <a:cs typeface="Helvetica"/>
            </a:endParaRPr>
          </a:p>
        </p:txBody>
      </p:sp>
    </p:spTree>
    <p:extLst>
      <p:ext uri="{BB962C8B-B14F-4D97-AF65-F5344CB8AC3E}">
        <p14:creationId xmlns:p14="http://schemas.microsoft.com/office/powerpoint/2010/main" val="1839127379"/>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notesSlide" Target="../notesSlides/notesSlide4.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9.w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26338"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altLang="en-US" dirty="0" smtClean="0"/>
              <a:t>Mu2e Project Overview</a:t>
            </a:r>
          </a:p>
        </p:txBody>
      </p:sp>
      <p:sp>
        <p:nvSpPr>
          <p:cNvPr id="14338" name="Text Placeholder 2"/>
          <p:cNvSpPr>
            <a:spLocks noGrp="1"/>
          </p:cNvSpPr>
          <p:nvPr>
            <p:ph type="body" sz="quarter" idx="10"/>
          </p:nvPr>
        </p:nvSpPr>
        <p:spPr bwMode="auto">
          <a:xfrm>
            <a:off x="806450" y="4841875"/>
            <a:ext cx="7526338"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smtClean="0"/>
              <a:t>Steve Werkema – Mu2e Accelerator Systems L2 Manager</a:t>
            </a:r>
          </a:p>
          <a:p>
            <a:r>
              <a:rPr lang="en-US" altLang="en-US" dirty="0"/>
              <a:t>Mu2e </a:t>
            </a:r>
            <a:r>
              <a:rPr lang="en-US" altLang="en-US" dirty="0" smtClean="0"/>
              <a:t>Resonant Extraction Design </a:t>
            </a:r>
            <a:r>
              <a:rPr lang="en-US" altLang="en-US" dirty="0" smtClean="0"/>
              <a:t>Review</a:t>
            </a:r>
            <a:endParaRPr lang="en-US" altLang="en-US" dirty="0" smtClean="0"/>
          </a:p>
          <a:p>
            <a:r>
              <a:rPr lang="en-US" altLang="en-US" dirty="0" smtClean="0"/>
              <a:t>25 August 2015</a:t>
            </a:r>
            <a:endParaRPr lang="en-US" altLang="en-US" dirty="0" smtClean="0"/>
          </a:p>
          <a:p>
            <a:endParaRPr lang="en-US" alt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2188"/>
            <a:ext cx="7010400" cy="619332"/>
          </a:xfrm>
        </p:spPr>
        <p:txBody>
          <a:bodyPr/>
          <a:lstStyle/>
          <a:p>
            <a:r>
              <a:rPr lang="en-US" dirty="0" smtClean="0"/>
              <a:t>Stopping Muons</a:t>
            </a:r>
            <a:endParaRPr lang="en-US" dirty="0"/>
          </a:p>
        </p:txBody>
      </p:sp>
      <p:sp>
        <p:nvSpPr>
          <p:cNvPr id="4" name="Date Placeholder 3"/>
          <p:cNvSpPr>
            <a:spLocks noGrp="1"/>
          </p:cNvSpPr>
          <p:nvPr>
            <p:ph type="dt" sz="half" idx="10"/>
          </p:nvPr>
        </p:nvSpPr>
        <p:spPr/>
        <p:txBody>
          <a:bodyPr/>
          <a:lstStyle/>
          <a:p>
            <a:r>
              <a:rPr lang="en-US" smtClean="0"/>
              <a:t>8/25/2015</a:t>
            </a:r>
            <a:endParaRPr lang="en-US"/>
          </a:p>
        </p:txBody>
      </p:sp>
      <p:sp>
        <p:nvSpPr>
          <p:cNvPr id="5" name="Footer Placeholder 4"/>
          <p:cNvSpPr>
            <a:spLocks noGrp="1"/>
          </p:cNvSpPr>
          <p:nvPr>
            <p:ph type="ftr" sz="quarter" idx="11"/>
          </p:nvPr>
        </p:nvSpPr>
        <p:spPr/>
        <p:txBody>
          <a:bodyPr/>
          <a:lstStyle/>
          <a:p>
            <a:r>
              <a:rPr lang="en-US" smtClean="0"/>
              <a:t>S. Werkema | Mu2e Project Overview</a:t>
            </a:r>
            <a:endParaRPr lang="en-US"/>
          </a:p>
        </p:txBody>
      </p:sp>
      <p:sp>
        <p:nvSpPr>
          <p:cNvPr id="6" name="Slide Number Placeholder 5"/>
          <p:cNvSpPr>
            <a:spLocks noGrp="1"/>
          </p:cNvSpPr>
          <p:nvPr>
            <p:ph type="sldNum" sz="quarter" idx="12"/>
          </p:nvPr>
        </p:nvSpPr>
        <p:spPr/>
        <p:txBody>
          <a:bodyPr/>
          <a:lstStyle/>
          <a:p>
            <a:fld id="{E8BB60A5-DDDC-4F6E-8F18-BA616011D04C}" type="slidenum">
              <a:rPr lang="en-US" smtClean="0"/>
              <a:t>10</a:t>
            </a:fld>
            <a:endParaRPr lang="en-US"/>
          </a:p>
        </p:txBody>
      </p:sp>
      <p:pic>
        <p:nvPicPr>
          <p:cNvPr id="7" name="Picture 6" descr="mu2edisk.pdf"/>
          <p:cNvPicPr>
            <a:picLocks noChangeAspect="1"/>
          </p:cNvPicPr>
          <p:nvPr/>
        </p:nvPicPr>
        <p:blipFill rotWithShape="1">
          <a:blip r:embed="rId3">
            <a:extLst>
              <a:ext uri="{28A0092B-C50C-407E-A947-70E740481C1C}">
                <a14:useLocalDpi xmlns:a14="http://schemas.microsoft.com/office/drawing/2010/main" val="0"/>
              </a:ext>
            </a:extLst>
          </a:blip>
          <a:srcRect l="12027" t="37332" r="8605" b="49337"/>
          <a:stretch/>
        </p:blipFill>
        <p:spPr>
          <a:xfrm>
            <a:off x="0" y="1066800"/>
            <a:ext cx="6106838" cy="1327574"/>
          </a:xfrm>
          <a:prstGeom prst="rect">
            <a:avLst/>
          </a:prstGeom>
        </p:spPr>
      </p:pic>
      <p:pic>
        <p:nvPicPr>
          <p:cNvPr id="8"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035130" y="1490556"/>
            <a:ext cx="2971800" cy="254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3728151" y="1800608"/>
            <a:ext cx="3358449" cy="1151674"/>
          </a:xfrm>
          <a:prstGeom prst="line">
            <a:avLst/>
          </a:prstGeom>
          <a:ln>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924794" y="1800608"/>
            <a:ext cx="4000006" cy="593766"/>
          </a:xfrm>
          <a:prstGeom prst="line">
            <a:avLst/>
          </a:prstGeom>
          <a:ln>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082749" y="2519779"/>
            <a:ext cx="2286000" cy="1331972"/>
            <a:chOff x="5557110" y="2153414"/>
            <a:chExt cx="2286000" cy="1331972"/>
          </a:xfrm>
        </p:grpSpPr>
        <p:pic>
          <p:nvPicPr>
            <p:cNvPr id="18" name="Content Placeholder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1514" y="2153414"/>
              <a:ext cx="1331972" cy="1331972"/>
            </a:xfrm>
            <a:prstGeom prst="rect">
              <a:avLst/>
            </a:prstGeom>
          </p:spPr>
        </p:pic>
        <p:grpSp>
          <p:nvGrpSpPr>
            <p:cNvPr id="19" name="Group 18"/>
            <p:cNvGrpSpPr/>
            <p:nvPr/>
          </p:nvGrpSpPr>
          <p:grpSpPr>
            <a:xfrm flipV="1">
              <a:off x="5557110" y="2438400"/>
              <a:ext cx="2286000" cy="762000"/>
              <a:chOff x="5562600" y="2438400"/>
              <a:chExt cx="2286000" cy="762000"/>
            </a:xfrm>
          </p:grpSpPr>
          <p:sp>
            <p:nvSpPr>
              <p:cNvPr id="22" name="Arc 21"/>
              <p:cNvSpPr/>
              <p:nvPr/>
            </p:nvSpPr>
            <p:spPr>
              <a:xfrm>
                <a:off x="5638800" y="2438400"/>
                <a:ext cx="2209800" cy="762000"/>
              </a:xfrm>
              <a:prstGeom prst="arc">
                <a:avLst>
                  <a:gd name="adj1" fmla="val 14641536"/>
                  <a:gd name="adj2" fmla="val 0"/>
                </a:avLst>
              </a:prstGeom>
              <a:ln w="25400">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flipH="1">
                <a:off x="5562600" y="2438400"/>
                <a:ext cx="2209800" cy="762000"/>
              </a:xfrm>
              <a:prstGeom prst="arc">
                <a:avLst>
                  <a:gd name="adj1" fmla="val 16761934"/>
                  <a:gd name="adj2" fmla="val 113760"/>
                </a:avLst>
              </a:prstGeom>
              <a:ln w="25400">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0" name="Arc 19"/>
            <p:cNvSpPr/>
            <p:nvPr/>
          </p:nvSpPr>
          <p:spPr>
            <a:xfrm>
              <a:off x="5633310" y="2438400"/>
              <a:ext cx="2209800" cy="762000"/>
            </a:xfrm>
            <a:prstGeom prst="arc">
              <a:avLst>
                <a:gd name="adj1" fmla="val 19023763"/>
                <a:gd name="adj2" fmla="val 0"/>
              </a:avLst>
            </a:prstGeom>
            <a:ln w="25400">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flipH="1">
              <a:off x="5557110" y="2438400"/>
              <a:ext cx="2209800" cy="762000"/>
            </a:xfrm>
            <a:prstGeom prst="arc">
              <a:avLst>
                <a:gd name="adj1" fmla="val 19431644"/>
                <a:gd name="adj2" fmla="val 0"/>
              </a:avLst>
            </a:prstGeom>
            <a:ln w="25400">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19968" t="27759" r="25179" b="16234"/>
          <a:stretch/>
        </p:blipFill>
        <p:spPr>
          <a:xfrm>
            <a:off x="1144208" y="3267417"/>
            <a:ext cx="299321" cy="323165"/>
          </a:xfrm>
          <a:prstGeom prst="rect">
            <a:avLst/>
          </a:prstGeom>
          <a:effectLst/>
        </p:spPr>
      </p:pic>
      <p:sp>
        <p:nvSpPr>
          <p:cNvPr id="27" name="TextBox 26"/>
          <p:cNvSpPr txBox="1"/>
          <p:nvPr/>
        </p:nvSpPr>
        <p:spPr>
          <a:xfrm>
            <a:off x="1158949" y="3183569"/>
            <a:ext cx="344646" cy="369332"/>
          </a:xfrm>
          <a:prstGeom prst="rect">
            <a:avLst/>
          </a:prstGeom>
          <a:noFill/>
        </p:spPr>
        <p:txBody>
          <a:bodyPr wrap="none" lIns="0" tIns="0" rIns="0" bIns="0" rtlCol="0" anchor="ctr" anchorCtr="0">
            <a:spAutoFit/>
          </a:bodyPr>
          <a:lstStyle/>
          <a:p>
            <a:r>
              <a:rPr lang="en-US" sz="2000" i="1" dirty="0" smtClean="0">
                <a:effectLst>
                  <a:outerShdw blurRad="38100" dist="38100" dir="2700000" algn="tl">
                    <a:srgbClr val="000000">
                      <a:alpha val="43137"/>
                    </a:srgbClr>
                  </a:outerShdw>
                </a:effectLst>
                <a:sym typeface="Symbol"/>
              </a:rPr>
              <a:t></a:t>
            </a:r>
            <a:r>
              <a:rPr lang="en-US" sz="1200" i="1" dirty="0" smtClean="0">
                <a:effectLst>
                  <a:outerShdw blurRad="38100" dist="38100" dir="2700000" algn="tl">
                    <a:srgbClr val="000000">
                      <a:alpha val="43137"/>
                    </a:srgbClr>
                  </a:outerShdw>
                </a:effectLst>
                <a:sym typeface="Symbol"/>
              </a:rPr>
              <a:t> </a:t>
            </a:r>
            <a:r>
              <a:rPr lang="en-US" sz="2400" i="1" baseline="30000" dirty="0" smtClean="0">
                <a:effectLst>
                  <a:outerShdw blurRad="38100" dist="38100" dir="2700000" algn="tl">
                    <a:srgbClr val="000000">
                      <a:alpha val="43137"/>
                    </a:srgbClr>
                  </a:outerShdw>
                </a:effectLst>
              </a:rPr>
              <a:t>-</a:t>
            </a:r>
            <a:r>
              <a:rPr lang="en-US" sz="2400" dirty="0" smtClean="0"/>
              <a:t> </a:t>
            </a:r>
          </a:p>
        </p:txBody>
      </p:sp>
      <p:sp>
        <p:nvSpPr>
          <p:cNvPr id="28" name="TextBox 27"/>
          <p:cNvSpPr txBox="1"/>
          <p:nvPr/>
        </p:nvSpPr>
        <p:spPr>
          <a:xfrm>
            <a:off x="581173" y="2165836"/>
            <a:ext cx="1425390" cy="707886"/>
          </a:xfrm>
          <a:prstGeom prst="rect">
            <a:avLst/>
          </a:prstGeom>
          <a:noFill/>
        </p:spPr>
        <p:txBody>
          <a:bodyPr wrap="none" rtlCol="0">
            <a:spAutoFit/>
          </a:bodyPr>
          <a:lstStyle/>
          <a:p>
            <a:pPr algn="ctr"/>
            <a:r>
              <a:rPr lang="en-US" sz="2000" dirty="0" smtClean="0">
                <a:effectLst>
                  <a:outerShdw blurRad="38100" dist="38100" dir="2700000" algn="tl">
                    <a:srgbClr val="000000">
                      <a:alpha val="43137"/>
                    </a:srgbClr>
                  </a:outerShdw>
                </a:effectLst>
              </a:rPr>
              <a:t>Aluminum</a:t>
            </a:r>
          </a:p>
          <a:p>
            <a:pPr algn="ctr"/>
            <a:r>
              <a:rPr lang="en-US" sz="2000" dirty="0" smtClean="0">
                <a:effectLst>
                  <a:outerShdw blurRad="38100" dist="38100" dir="2700000" algn="tl">
                    <a:srgbClr val="000000">
                      <a:alpha val="43137"/>
                    </a:srgbClr>
                  </a:outerShdw>
                </a:effectLst>
              </a:rPr>
              <a:t>Nucleus</a:t>
            </a:r>
            <a:endParaRPr lang="en-US" sz="2000" dirty="0">
              <a:effectLst>
                <a:outerShdw blurRad="38100" dist="38100" dir="2700000" algn="tl">
                  <a:srgbClr val="000000">
                    <a:alpha val="43137"/>
                  </a:srgbClr>
                </a:outerShdw>
              </a:effectLst>
            </a:endParaRPr>
          </a:p>
        </p:txBody>
      </p:sp>
      <p:cxnSp>
        <p:nvCxnSpPr>
          <p:cNvPr id="30" name="Straight Connector 29"/>
          <p:cNvCxnSpPr/>
          <p:nvPr/>
        </p:nvCxnSpPr>
        <p:spPr>
          <a:xfrm flipH="1" flipV="1">
            <a:off x="2263849" y="2761370"/>
            <a:ext cx="4764810" cy="267049"/>
          </a:xfrm>
          <a:prstGeom prst="line">
            <a:avLst/>
          </a:prstGeom>
          <a:ln w="19050">
            <a:solidFill>
              <a:schemeClr val="accent3">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187649" y="3028419"/>
            <a:ext cx="4841010" cy="705381"/>
          </a:xfrm>
          <a:prstGeom prst="line">
            <a:avLst/>
          </a:prstGeom>
          <a:ln w="19050">
            <a:solidFill>
              <a:schemeClr val="accent3">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37085" y="3464965"/>
            <a:ext cx="1603388" cy="707886"/>
          </a:xfrm>
          <a:prstGeom prst="rect">
            <a:avLst/>
          </a:prstGeom>
          <a:noFill/>
        </p:spPr>
        <p:txBody>
          <a:bodyPr wrap="none" rtlCol="0">
            <a:spAutoFit/>
          </a:bodyPr>
          <a:lstStyle/>
          <a:p>
            <a:pPr algn="ctr"/>
            <a:r>
              <a:rPr lang="en-US" sz="1600" dirty="0" smtClean="0">
                <a:solidFill>
                  <a:schemeClr val="accent3">
                    <a:lumMod val="50000"/>
                  </a:schemeClr>
                </a:solidFill>
                <a:effectLst>
                  <a:outerShdw blurRad="38100" dist="38100" dir="2700000" algn="tl">
                    <a:srgbClr val="000000">
                      <a:alpha val="43137"/>
                    </a:srgbClr>
                  </a:outerShdw>
                </a:effectLst>
              </a:rPr>
              <a:t>Captured</a:t>
            </a:r>
            <a:r>
              <a:rPr lang="en-US" dirty="0" smtClean="0">
                <a:solidFill>
                  <a:schemeClr val="accent3">
                    <a:lumMod val="50000"/>
                  </a:schemeClr>
                </a:solidFill>
                <a:effectLst>
                  <a:outerShdw blurRad="38100" dist="38100" dir="2700000" algn="tl">
                    <a:srgbClr val="000000">
                      <a:alpha val="43137"/>
                    </a:srgbClr>
                  </a:outerShdw>
                </a:effectLst>
              </a:rPr>
              <a:t> </a:t>
            </a:r>
            <a:r>
              <a:rPr lang="en-US" sz="2000" i="1" dirty="0" smtClean="0">
                <a:solidFill>
                  <a:schemeClr val="accent3">
                    <a:lumMod val="50000"/>
                  </a:schemeClr>
                </a:solidFill>
                <a:effectLst>
                  <a:outerShdw blurRad="38100" dist="38100" dir="2700000" algn="tl">
                    <a:srgbClr val="000000">
                      <a:alpha val="43137"/>
                    </a:srgbClr>
                  </a:outerShdw>
                </a:effectLst>
                <a:latin typeface="Symbol" panose="05050102010706020507" pitchFamily="18" charset="2"/>
              </a:rPr>
              <a:t>m</a:t>
            </a:r>
            <a:r>
              <a:rPr lang="en-US" sz="1050" i="1" dirty="0" smtClean="0">
                <a:solidFill>
                  <a:schemeClr val="accent3">
                    <a:lumMod val="50000"/>
                  </a:schemeClr>
                </a:solidFill>
                <a:effectLst>
                  <a:outerShdw blurRad="38100" dist="38100" dir="2700000" algn="tl">
                    <a:srgbClr val="000000">
                      <a:alpha val="43137"/>
                    </a:srgbClr>
                  </a:outerShdw>
                </a:effectLst>
                <a:latin typeface="Symbol" panose="05050102010706020507" pitchFamily="18" charset="2"/>
              </a:rPr>
              <a:t> </a:t>
            </a:r>
            <a:r>
              <a:rPr lang="en-US" sz="2000" i="1" baseline="30000" dirty="0" smtClean="0">
                <a:solidFill>
                  <a:schemeClr val="accent3">
                    <a:lumMod val="50000"/>
                  </a:schemeClr>
                </a:solidFill>
                <a:effectLst>
                  <a:outerShdw blurRad="38100" dist="38100" dir="2700000" algn="tl">
                    <a:srgbClr val="000000">
                      <a:alpha val="43137"/>
                    </a:srgbClr>
                  </a:outerShdw>
                </a:effectLst>
                <a:latin typeface="Symbol" panose="05050102010706020507" pitchFamily="18" charset="2"/>
              </a:rPr>
              <a:t>- </a:t>
            </a:r>
          </a:p>
          <a:p>
            <a:pPr algn="ctr">
              <a:spcBef>
                <a:spcPts val="0"/>
              </a:spcBef>
            </a:pPr>
            <a:r>
              <a:rPr lang="en-US" sz="1600" i="1" dirty="0">
                <a:solidFill>
                  <a:srgbClr val="0000FF"/>
                </a:solidFill>
                <a:latin typeface="Times New Roman" pitchFamily="18" charset="0"/>
                <a:cs typeface="Times New Roman" pitchFamily="18" charset="0"/>
              </a:rPr>
              <a:t>M</a:t>
            </a:r>
            <a:r>
              <a:rPr lang="en-US" sz="1600" i="1" baseline="-25000" dirty="0">
                <a:solidFill>
                  <a:srgbClr val="0000FF"/>
                </a:solidFill>
                <a:sym typeface="Symbol"/>
              </a:rPr>
              <a:t></a:t>
            </a:r>
            <a:r>
              <a:rPr lang="en-US" sz="1600" dirty="0">
                <a:solidFill>
                  <a:srgbClr val="0000FF"/>
                </a:solidFill>
              </a:rPr>
              <a:t> = 105 </a:t>
            </a:r>
            <a:r>
              <a:rPr lang="en-US" sz="1600" dirty="0" smtClean="0">
                <a:solidFill>
                  <a:srgbClr val="0000FF"/>
                </a:solidFill>
              </a:rPr>
              <a:t>MeV/c</a:t>
            </a:r>
            <a:r>
              <a:rPr lang="en-US" sz="1600" baseline="30000" dirty="0" smtClean="0">
                <a:solidFill>
                  <a:srgbClr val="0000FF"/>
                </a:solidFill>
              </a:rPr>
              <a:t>2</a:t>
            </a:r>
            <a:endParaRPr lang="en-US" sz="1600" baseline="30000" dirty="0">
              <a:solidFill>
                <a:srgbClr val="0000FF"/>
              </a:solidFill>
            </a:endParaRPr>
          </a:p>
        </p:txBody>
      </p:sp>
      <p:sp>
        <p:nvSpPr>
          <p:cNvPr id="41" name="TextBox 40"/>
          <p:cNvSpPr txBox="1"/>
          <p:nvPr/>
        </p:nvSpPr>
        <p:spPr>
          <a:xfrm>
            <a:off x="6795436" y="3965829"/>
            <a:ext cx="2213267" cy="1720984"/>
          </a:xfrm>
          <a:prstGeom prst="rect">
            <a:avLst/>
          </a:prstGeom>
          <a:noFill/>
        </p:spPr>
        <p:txBody>
          <a:bodyPr wrap="square" rtlCol="0">
            <a:spAutoFit/>
          </a:bodyPr>
          <a:lstStyle/>
          <a:p>
            <a:r>
              <a:rPr lang="en-US" sz="1600" dirty="0" smtClean="0">
                <a:solidFill>
                  <a:schemeClr val="accent6">
                    <a:lumMod val="75000"/>
                  </a:schemeClr>
                </a:solidFill>
                <a:effectLst>
                  <a:outerShdw blurRad="38100" dist="38100" dir="2700000" algn="tl">
                    <a:srgbClr val="000000">
                      <a:alpha val="43137"/>
                    </a:srgbClr>
                  </a:outerShdw>
                </a:effectLst>
              </a:rPr>
              <a:t>Mu2e muon stopping target</a:t>
            </a:r>
            <a:r>
              <a:rPr lang="en-US" sz="1600" dirty="0" smtClean="0">
                <a:solidFill>
                  <a:schemeClr val="accent6">
                    <a:lumMod val="75000"/>
                  </a:schemeClr>
                </a:solidFill>
              </a:rPr>
              <a:t> </a:t>
            </a:r>
            <a:endParaRPr lang="en-US" sz="1400" dirty="0" smtClean="0">
              <a:solidFill>
                <a:schemeClr val="accent6">
                  <a:lumMod val="75000"/>
                </a:schemeClr>
              </a:solidFill>
            </a:endParaRPr>
          </a:p>
          <a:p>
            <a:pPr marL="233363" indent="-233363">
              <a:lnSpc>
                <a:spcPct val="114000"/>
              </a:lnSpc>
              <a:spcBef>
                <a:spcPts val="600"/>
              </a:spcBef>
              <a:buFont typeface="Arial" panose="020B0604020202020204" pitchFamily="34" charset="0"/>
              <a:buChar char="•"/>
            </a:pPr>
            <a:r>
              <a:rPr lang="en-US" sz="1400" dirty="0" smtClean="0">
                <a:solidFill>
                  <a:schemeClr val="accent6">
                    <a:lumMod val="75000"/>
                  </a:schemeClr>
                </a:solidFill>
              </a:rPr>
              <a:t>17 Al 200 </a:t>
            </a:r>
            <a:r>
              <a:rPr lang="en-US" sz="1400" dirty="0" smtClean="0">
                <a:solidFill>
                  <a:schemeClr val="accent6">
                    <a:lumMod val="75000"/>
                  </a:schemeClr>
                </a:solidFill>
                <a:latin typeface="Symbol" panose="05050102010706020507" pitchFamily="18" charset="2"/>
              </a:rPr>
              <a:t>m</a:t>
            </a:r>
            <a:r>
              <a:rPr lang="en-US" sz="1400" dirty="0" smtClean="0">
                <a:solidFill>
                  <a:schemeClr val="accent6">
                    <a:lumMod val="75000"/>
                  </a:schemeClr>
                </a:solidFill>
              </a:rPr>
              <a:t>m </a:t>
            </a:r>
            <a:r>
              <a:rPr lang="en-US" sz="1400" dirty="0">
                <a:solidFill>
                  <a:schemeClr val="accent6">
                    <a:lumMod val="75000"/>
                  </a:schemeClr>
                </a:solidFill>
              </a:rPr>
              <a:t>foil </a:t>
            </a:r>
            <a:r>
              <a:rPr lang="en-US" sz="1400" dirty="0" smtClean="0">
                <a:solidFill>
                  <a:schemeClr val="accent6">
                    <a:lumMod val="75000"/>
                  </a:schemeClr>
                </a:solidFill>
              </a:rPr>
              <a:t>disks</a:t>
            </a:r>
          </a:p>
          <a:p>
            <a:pPr marL="233363" indent="-233363">
              <a:lnSpc>
                <a:spcPct val="114000"/>
              </a:lnSpc>
              <a:spcBef>
                <a:spcPts val="600"/>
              </a:spcBef>
              <a:buFont typeface="Arial" panose="020B0604020202020204" pitchFamily="34" charset="0"/>
              <a:buChar char="•"/>
            </a:pPr>
            <a:r>
              <a:rPr lang="en-US" sz="1400" dirty="0" smtClean="0">
                <a:solidFill>
                  <a:schemeClr val="accent6">
                    <a:lumMod val="75000"/>
                  </a:schemeClr>
                </a:solidFill>
              </a:rPr>
              <a:t>Disk radii decrease from 83 mm to 65 mm in downstream direction</a:t>
            </a:r>
            <a:endParaRPr lang="en-US" sz="1400" dirty="0">
              <a:solidFill>
                <a:schemeClr val="accent6">
                  <a:lumMod val="75000"/>
                </a:schemeClr>
              </a:solidFill>
            </a:endParaRPr>
          </a:p>
        </p:txBody>
      </p:sp>
      <p:sp>
        <p:nvSpPr>
          <p:cNvPr id="53" name="Content Placeholder 2"/>
          <p:cNvSpPr>
            <a:spLocks noGrp="1"/>
          </p:cNvSpPr>
          <p:nvPr>
            <p:ph idx="1"/>
          </p:nvPr>
        </p:nvSpPr>
        <p:spPr>
          <a:xfrm>
            <a:off x="407042" y="4371975"/>
            <a:ext cx="6272892" cy="1784183"/>
          </a:xfrm>
          <a:solidFill>
            <a:schemeClr val="bg1"/>
          </a:solidFill>
          <a:ln>
            <a:solidFill>
              <a:schemeClr val="accent6">
                <a:lumMod val="75000"/>
              </a:schemeClr>
            </a:solidFill>
          </a:ln>
          <a:effectLst>
            <a:outerShdw blurRad="50800" dist="38100" dir="2700000" algn="tl" rotWithShape="0">
              <a:prstClr val="black">
                <a:alpha val="40000"/>
              </a:prstClr>
            </a:outerShdw>
          </a:effectLst>
        </p:spPr>
        <p:txBody>
          <a:bodyPr lIns="91440" tIns="91440">
            <a:noAutofit/>
          </a:bodyPr>
          <a:lstStyle/>
          <a:p>
            <a:pPr marL="228600" indent="-228600">
              <a:spcBef>
                <a:spcPts val="600"/>
              </a:spcBef>
              <a:buFont typeface="Arial" panose="020B0604020202020204" pitchFamily="34" charset="0"/>
              <a:buChar char="•"/>
            </a:pPr>
            <a:r>
              <a:rPr lang="en-US" sz="1600" dirty="0" smtClean="0">
                <a:effectLst/>
              </a:rPr>
              <a:t>A muon that is stopped in the Mu2e target </a:t>
            </a:r>
            <a:r>
              <a:rPr lang="en-US" sz="1600" dirty="0">
                <a:effectLst/>
              </a:rPr>
              <a:t>is captured into an atomic orbital state of an aluminum nucleus</a:t>
            </a:r>
          </a:p>
          <a:p>
            <a:pPr marL="228600" indent="-228600">
              <a:spcBef>
                <a:spcPts val="600"/>
              </a:spcBef>
            </a:pPr>
            <a:r>
              <a:rPr lang="en-US" sz="1600" dirty="0">
                <a:effectLst/>
              </a:rPr>
              <a:t>The muon quickly (≲ psec) </a:t>
            </a:r>
            <a:r>
              <a:rPr lang="en-US" sz="1600" dirty="0" smtClean="0">
                <a:effectLst/>
              </a:rPr>
              <a:t>transitions</a:t>
            </a:r>
            <a:r>
              <a:rPr lang="en-US" sz="1600" dirty="0" smtClean="0">
                <a:solidFill>
                  <a:srgbClr val="FF0000"/>
                </a:solidFill>
              </a:rPr>
              <a:t>*</a:t>
            </a:r>
            <a:r>
              <a:rPr lang="en-US" sz="1600" dirty="0" smtClean="0">
                <a:effectLst/>
              </a:rPr>
              <a:t> </a:t>
            </a:r>
            <a:r>
              <a:rPr lang="en-US" sz="1600" dirty="0">
                <a:effectLst/>
              </a:rPr>
              <a:t>to </a:t>
            </a:r>
            <a:r>
              <a:rPr lang="en-US" sz="1600" dirty="0" smtClean="0"/>
              <a:t>the </a:t>
            </a:r>
            <a:r>
              <a:rPr lang="en-US" sz="1600" dirty="0" smtClean="0">
                <a:effectLst/>
              </a:rPr>
              <a:t>1S </a:t>
            </a:r>
            <a:r>
              <a:rPr lang="en-US" sz="1600" dirty="0">
                <a:effectLst/>
              </a:rPr>
              <a:t>state where its wave-function overlaps the </a:t>
            </a:r>
            <a:r>
              <a:rPr lang="en-US" sz="1600" dirty="0" smtClean="0">
                <a:effectLst/>
              </a:rPr>
              <a:t>nucleus</a:t>
            </a:r>
            <a:endParaRPr lang="en-US" sz="1600" dirty="0">
              <a:effectLst/>
            </a:endParaRPr>
          </a:p>
          <a:p>
            <a:pPr marL="0" indent="0">
              <a:spcBef>
                <a:spcPts val="600"/>
              </a:spcBef>
              <a:buNone/>
            </a:pPr>
            <a:r>
              <a:rPr lang="en-US" sz="1800" dirty="0" smtClean="0">
                <a:solidFill>
                  <a:srgbClr val="FF0000"/>
                </a:solidFill>
              </a:rPr>
              <a:t>*</a:t>
            </a:r>
            <a:r>
              <a:rPr lang="en-US" sz="1400" dirty="0" smtClean="0">
                <a:solidFill>
                  <a:srgbClr val="FF0000"/>
                </a:solidFill>
              </a:rPr>
              <a:t> </a:t>
            </a:r>
            <a:r>
              <a:rPr lang="en-US" sz="1200" dirty="0" smtClean="0">
                <a:solidFill>
                  <a:srgbClr val="FF0000"/>
                </a:solidFill>
              </a:rPr>
              <a:t>A target monitor counts </a:t>
            </a:r>
            <a:r>
              <a:rPr lang="en-US" sz="1200" dirty="0" smtClean="0">
                <a:solidFill>
                  <a:srgbClr val="FF0000"/>
                </a:solidFill>
              </a:rPr>
              <a:t>nuclear transition photons</a:t>
            </a:r>
            <a:endParaRPr lang="en-US" sz="1400" dirty="0">
              <a:solidFill>
                <a:srgbClr val="FF0000"/>
              </a:solidFill>
            </a:endParaRPr>
          </a:p>
        </p:txBody>
      </p:sp>
    </p:spTree>
    <p:extLst>
      <p:ext uri="{BB962C8B-B14F-4D97-AF65-F5344CB8AC3E}">
        <p14:creationId xmlns:p14="http://schemas.microsoft.com/office/powerpoint/2010/main" val="41823586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1"/>
          <p:cNvSpPr>
            <a:spLocks noGrp="1"/>
          </p:cNvSpPr>
          <p:nvPr>
            <p:ph sz="half" idx="13"/>
          </p:nvPr>
        </p:nvSpPr>
        <p:spPr bwMode="auto">
          <a:xfrm>
            <a:off x="228600" y="3164541"/>
            <a:ext cx="8675688" cy="28663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None/>
            </a:pPr>
            <a:r>
              <a:rPr lang="en-US" altLang="en-US" dirty="0">
                <a:effectLst>
                  <a:outerShdw blurRad="38100" dist="38100" dir="2700000" algn="tl">
                    <a:srgbClr val="000000">
                      <a:alpha val="43137"/>
                    </a:srgbClr>
                  </a:outerShdw>
                </a:effectLst>
              </a:rPr>
              <a:t>The Muon </a:t>
            </a:r>
            <a:r>
              <a:rPr lang="en-US" altLang="en-US" dirty="0" smtClean="0">
                <a:effectLst>
                  <a:outerShdw blurRad="38100" dist="38100" dir="2700000" algn="tl">
                    <a:srgbClr val="000000">
                      <a:alpha val="43137"/>
                    </a:srgbClr>
                  </a:outerShdw>
                </a:effectLst>
              </a:rPr>
              <a:t>Campus</a:t>
            </a:r>
            <a:endParaRPr lang="en-US" altLang="en-US" dirty="0">
              <a:effectLst>
                <a:outerShdw blurRad="38100" dist="38100" dir="2700000" algn="tl">
                  <a:srgbClr val="000000">
                    <a:alpha val="43137"/>
                  </a:srgbClr>
                </a:outerShdw>
              </a:effectLst>
            </a:endParaRPr>
          </a:p>
        </p:txBody>
      </p:sp>
      <p:sp>
        <p:nvSpPr>
          <p:cNvPr id="18434" name="Date Placeholder 2"/>
          <p:cNvSpPr>
            <a:spLocks noGrp="1"/>
          </p:cNvSpPr>
          <p:nvPr>
            <p:ph type="dt" sz="quarter" idx="14"/>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smtClean="0">
                <a:solidFill>
                  <a:srgbClr val="004C97"/>
                </a:solidFill>
                <a:latin typeface="+mn-lt"/>
              </a:rPr>
              <a:t>8/25/2015</a:t>
            </a:r>
            <a:endParaRPr lang="en-US" altLang="en-US" sz="900">
              <a:solidFill>
                <a:srgbClr val="004C97"/>
              </a:solidFill>
              <a:latin typeface="+mn-lt"/>
            </a:endParaRPr>
          </a:p>
        </p:txBody>
      </p:sp>
      <p:sp>
        <p:nvSpPr>
          <p:cNvPr id="18435" name="Footer Placeholder 3"/>
          <p:cNvSpPr>
            <a:spLocks noGrp="1"/>
          </p:cNvSpPr>
          <p:nvPr>
            <p:ph type="ftr" sz="quarter" idx="15"/>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smtClean="0">
                <a:solidFill>
                  <a:srgbClr val="004C97"/>
                </a:solidFill>
                <a:latin typeface="+mn-lt"/>
              </a:rPr>
              <a:t>S. Werkema | Mu2e Project Overview</a:t>
            </a:r>
            <a:endParaRPr lang="en-US" altLang="en-US" sz="900" b="1" smtClean="0">
              <a:solidFill>
                <a:srgbClr val="004C97"/>
              </a:solidFill>
              <a:latin typeface="+mn-lt"/>
            </a:endParaRPr>
          </a:p>
        </p:txBody>
      </p:sp>
      <p:sp>
        <p:nvSpPr>
          <p:cNvPr id="18436" name="Slide Number Placeholder 4"/>
          <p:cNvSpPr>
            <a:spLocks noGrp="1"/>
          </p:cNvSpPr>
          <p:nvPr>
            <p:ph type="sldNum" sz="quarter" idx="16"/>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F875C39-A043-4D88-9B5D-65CC9AD76748}" type="slidenum">
              <a:rPr lang="en-US" altLang="en-US" sz="900">
                <a:solidFill>
                  <a:srgbClr val="004C97"/>
                </a:solidFill>
                <a:latin typeface="+mn-lt"/>
              </a:rPr>
              <a:pPr eaLnBrk="1" hangingPunct="1"/>
              <a:t>11</a:t>
            </a:fld>
            <a:endParaRPr lang="en-US" altLang="en-US" sz="900">
              <a:solidFill>
                <a:srgbClr val="004C97"/>
              </a:solidFill>
              <a:latin typeface="+mn-lt"/>
            </a:endParaRPr>
          </a:p>
        </p:txBody>
      </p:sp>
    </p:spTree>
    <p:extLst>
      <p:ext uri="{BB962C8B-B14F-4D97-AF65-F5344CB8AC3E}">
        <p14:creationId xmlns:p14="http://schemas.microsoft.com/office/powerpoint/2010/main" val="2512286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Acquisition of Beam for Mu2e</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44005" y="837963"/>
            <a:ext cx="4371395" cy="5391387"/>
          </a:xfrm>
        </p:spPr>
      </p:pic>
      <p:sp>
        <p:nvSpPr>
          <p:cNvPr id="4" name="Date Placeholder 3"/>
          <p:cNvSpPr>
            <a:spLocks noGrp="1"/>
          </p:cNvSpPr>
          <p:nvPr>
            <p:ph type="dt" sz="half" idx="10"/>
          </p:nvPr>
        </p:nvSpPr>
        <p:spPr/>
        <p:txBody>
          <a:bodyPr/>
          <a:lstStyle/>
          <a:p>
            <a:r>
              <a:rPr lang="en-US" altLang="en-US" smtClean="0"/>
              <a:t>8/25/2015</a:t>
            </a:r>
            <a:endParaRPr lang="en-US" altLang="en-US"/>
          </a:p>
        </p:txBody>
      </p:sp>
      <p:sp>
        <p:nvSpPr>
          <p:cNvPr id="5" name="Footer Placeholder 4"/>
          <p:cNvSpPr>
            <a:spLocks noGrp="1"/>
          </p:cNvSpPr>
          <p:nvPr>
            <p:ph type="ftr" sz="quarter" idx="11"/>
          </p:nvPr>
        </p:nvSpPr>
        <p:spPr/>
        <p:txBody>
          <a:bodyPr/>
          <a:lstStyle/>
          <a:p>
            <a:pPr>
              <a:defRPr/>
            </a:pPr>
            <a:r>
              <a:rPr lang="en-US" smtClean="0"/>
              <a:t>S. Werkema | Mu2e Project Overview</a:t>
            </a:r>
            <a:endParaRPr lang="en-US" b="1" dirty="0"/>
          </a:p>
        </p:txBody>
      </p:sp>
      <p:sp>
        <p:nvSpPr>
          <p:cNvPr id="6" name="Slide Number Placeholder 5"/>
          <p:cNvSpPr>
            <a:spLocks noGrp="1"/>
          </p:cNvSpPr>
          <p:nvPr>
            <p:ph type="sldNum" sz="quarter" idx="12"/>
          </p:nvPr>
        </p:nvSpPr>
        <p:spPr/>
        <p:txBody>
          <a:bodyPr/>
          <a:lstStyle/>
          <a:p>
            <a:fld id="{0DA45632-DF86-4B59-A918-3230B66F0499}" type="slidenum">
              <a:rPr lang="en-US" altLang="en-US" smtClean="0"/>
              <a:pPr/>
              <a:t>12</a:t>
            </a:fld>
            <a:endParaRPr lang="en-US" altLang="en-US"/>
          </a:p>
        </p:txBody>
      </p:sp>
      <p:sp>
        <p:nvSpPr>
          <p:cNvPr id="8" name="TextBox 7"/>
          <p:cNvSpPr txBox="1"/>
          <p:nvPr/>
        </p:nvSpPr>
        <p:spPr>
          <a:xfrm>
            <a:off x="5645151" y="1295398"/>
            <a:ext cx="1260474" cy="830997"/>
          </a:xfrm>
          <a:prstGeom prst="rect">
            <a:avLst/>
          </a:prstGeom>
          <a:noFill/>
        </p:spPr>
        <p:txBody>
          <a:bodyPr wrap="square" rtlCol="0">
            <a:spAutoFit/>
          </a:bodyPr>
          <a:lstStyle/>
          <a:p>
            <a:pPr algn="ctr"/>
            <a:r>
              <a:rPr lang="en-US" dirty="0" smtClean="0">
                <a:solidFill>
                  <a:srgbClr val="FFFF00"/>
                </a:solidFill>
                <a:effectLst>
                  <a:outerShdw blurRad="38100" dist="38100" dir="2700000" algn="tl">
                    <a:srgbClr val="000000">
                      <a:alpha val="43137"/>
                    </a:srgbClr>
                  </a:outerShdw>
                </a:effectLst>
              </a:rPr>
              <a:t>Muon Campus</a:t>
            </a:r>
            <a:endParaRPr lang="en-US" dirty="0">
              <a:solidFill>
                <a:srgbClr val="FFFF00"/>
              </a:solidFill>
              <a:effectLst>
                <a:outerShdw blurRad="38100" dist="38100" dir="2700000" algn="tl">
                  <a:srgbClr val="000000">
                    <a:alpha val="43137"/>
                  </a:srgbClr>
                </a:outerShdw>
              </a:effectLst>
            </a:endParaRPr>
          </a:p>
        </p:txBody>
      </p:sp>
      <p:sp>
        <p:nvSpPr>
          <p:cNvPr id="9" name="Left Brace 8"/>
          <p:cNvSpPr/>
          <p:nvPr/>
        </p:nvSpPr>
        <p:spPr>
          <a:xfrm>
            <a:off x="6724650" y="952500"/>
            <a:ext cx="361950" cy="1543050"/>
          </a:xfrm>
          <a:prstGeom prst="leftBrace">
            <a:avLst/>
          </a:prstGeom>
          <a:ln>
            <a:solidFill>
              <a:srgbClr val="FFFF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5645151" y="3638548"/>
            <a:ext cx="1260474" cy="830997"/>
          </a:xfrm>
          <a:prstGeom prst="rect">
            <a:avLst/>
          </a:prstGeom>
          <a:noFill/>
        </p:spPr>
        <p:txBody>
          <a:bodyPr wrap="square" rtlCol="0">
            <a:spAutoFit/>
          </a:bodyPr>
          <a:lstStyle/>
          <a:p>
            <a:pPr algn="ctr"/>
            <a:r>
              <a:rPr lang="en-US" dirty="0" smtClean="0">
                <a:solidFill>
                  <a:srgbClr val="FFFF00"/>
                </a:solidFill>
                <a:effectLst>
                  <a:outerShdw blurRad="38100" dist="38100" dir="2700000" algn="tl">
                    <a:srgbClr val="000000">
                      <a:alpha val="43137"/>
                    </a:srgbClr>
                  </a:outerShdw>
                </a:effectLst>
              </a:rPr>
              <a:t>Recycler Ring</a:t>
            </a:r>
            <a:endParaRPr lang="en-US" dirty="0">
              <a:solidFill>
                <a:srgbClr val="FFFF00"/>
              </a:solidFill>
              <a:effectLst>
                <a:outerShdw blurRad="38100" dist="38100" dir="2700000" algn="tl">
                  <a:srgbClr val="000000">
                    <a:alpha val="43137"/>
                  </a:srgbClr>
                </a:outerShdw>
              </a:effectLst>
            </a:endParaRPr>
          </a:p>
        </p:txBody>
      </p:sp>
      <p:sp>
        <p:nvSpPr>
          <p:cNvPr id="11" name="Right Brace 10"/>
          <p:cNvSpPr/>
          <p:nvPr/>
        </p:nvSpPr>
        <p:spPr>
          <a:xfrm rot="21000601">
            <a:off x="7905751" y="1957388"/>
            <a:ext cx="428625" cy="2619375"/>
          </a:xfrm>
          <a:prstGeom prst="rightBrace">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rot="4701234">
            <a:off x="7076260" y="2931307"/>
            <a:ext cx="2837636" cy="400110"/>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Muon Campus Beamlines</a:t>
            </a:r>
            <a:endParaRPr lang="en-US" sz="2000" dirty="0">
              <a:solidFill>
                <a:srgbClr val="FFFF00"/>
              </a:solidFill>
              <a:effectLst>
                <a:outerShdw blurRad="38100" dist="38100" dir="2700000" algn="tl">
                  <a:srgbClr val="000000">
                    <a:alpha val="43137"/>
                  </a:srgbClr>
                </a:outerShdw>
              </a:effectLst>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7" y="837963"/>
            <a:ext cx="4367107" cy="3601829"/>
          </a:xfrm>
          <a:prstGeom prst="rect">
            <a:avLst/>
          </a:prstGeom>
        </p:spPr>
      </p:pic>
      <p:sp>
        <p:nvSpPr>
          <p:cNvPr id="14" name="TextBox 13"/>
          <p:cNvSpPr txBox="1"/>
          <p:nvPr/>
        </p:nvSpPr>
        <p:spPr>
          <a:xfrm>
            <a:off x="0" y="4469545"/>
            <a:ext cx="4544005" cy="1569660"/>
          </a:xfrm>
          <a:prstGeom prst="rect">
            <a:avLst/>
          </a:prstGeom>
          <a:noFill/>
        </p:spPr>
        <p:txBody>
          <a:bodyPr wrap="square" rtlCol="0">
            <a:spAutoFit/>
          </a:bodyPr>
          <a:lstStyle/>
          <a:p>
            <a:r>
              <a:rPr lang="en-US" sz="1600" dirty="0" smtClean="0">
                <a:effectLst>
                  <a:outerShdw blurRad="38100" dist="38100" dir="2700000" algn="tl">
                    <a:srgbClr val="000000">
                      <a:alpha val="43137"/>
                    </a:srgbClr>
                  </a:outerShdw>
                </a:effectLst>
              </a:rPr>
              <a:t>Accelerator timeline for Mu2e proton beam delivery</a:t>
            </a:r>
          </a:p>
          <a:p>
            <a:pPr marL="285750" indent="-285750">
              <a:buFont typeface="Arial" panose="020B0604020202020204" pitchFamily="34" charset="0"/>
              <a:buChar char="•"/>
            </a:pPr>
            <a:r>
              <a:rPr lang="en-US" sz="1600" dirty="0" smtClean="0"/>
              <a:t>Spill duration: 43.1 msec</a:t>
            </a:r>
          </a:p>
          <a:p>
            <a:pPr marL="285750" indent="-285750">
              <a:buFont typeface="Arial" panose="020B0604020202020204" pitchFamily="34" charset="0"/>
              <a:buChar char="•"/>
            </a:pPr>
            <a:r>
              <a:rPr lang="en-US" sz="1600" dirty="0" smtClean="0"/>
              <a:t>Interval between spills 48.1 msec</a:t>
            </a:r>
          </a:p>
          <a:p>
            <a:pPr marL="285750" indent="-285750">
              <a:buFont typeface="Arial" panose="020B0604020202020204" pitchFamily="34" charset="0"/>
              <a:buChar char="•"/>
            </a:pPr>
            <a:r>
              <a:rPr lang="en-US" sz="1600" dirty="0" smtClean="0"/>
              <a:t>Duty Factor: 27.1% </a:t>
            </a:r>
          </a:p>
          <a:p>
            <a:r>
              <a:rPr lang="en-US" sz="1600" dirty="0"/>
              <a:t>	</a:t>
            </a:r>
            <a:r>
              <a:rPr lang="en-US" sz="1600" dirty="0" smtClean="0"/>
              <a:t>(Total Spill Time/Length of Cycle)</a:t>
            </a:r>
          </a:p>
          <a:p>
            <a:pPr marL="285750" indent="-285750">
              <a:buFont typeface="Arial" panose="020B0604020202020204" pitchFamily="34" charset="0"/>
              <a:buChar char="•"/>
            </a:pPr>
            <a:r>
              <a:rPr lang="en-US" sz="1600" dirty="0" smtClean="0"/>
              <a:t>Peak Delivery Ring proton intensity: 1.0</a:t>
            </a:r>
            <a:r>
              <a:rPr lang="en-US" sz="1600" dirty="0" smtClean="0">
                <a:sym typeface="Symbol"/>
              </a:rPr>
              <a:t></a:t>
            </a:r>
            <a:r>
              <a:rPr lang="en-US" sz="1600" dirty="0" smtClean="0"/>
              <a:t>10</a:t>
            </a:r>
            <a:r>
              <a:rPr lang="en-US" sz="1600" baseline="30000" dirty="0" smtClean="0"/>
              <a:t>12</a:t>
            </a:r>
          </a:p>
        </p:txBody>
      </p:sp>
    </p:spTree>
    <p:extLst>
      <p:ext uri="{BB962C8B-B14F-4D97-AF65-F5344CB8AC3E}">
        <p14:creationId xmlns:p14="http://schemas.microsoft.com/office/powerpoint/2010/main" val="8042835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Muon Campus</a:t>
            </a:r>
            <a:endParaRPr lang="en-US" dirty="0"/>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6107" y="863456"/>
            <a:ext cx="8471786" cy="5344839"/>
          </a:xfrm>
        </p:spPr>
      </p:pic>
      <p:sp>
        <p:nvSpPr>
          <p:cNvPr id="4" name="Date Placeholder 3"/>
          <p:cNvSpPr>
            <a:spLocks noGrp="1"/>
          </p:cNvSpPr>
          <p:nvPr>
            <p:ph type="dt" sz="half" idx="10"/>
          </p:nvPr>
        </p:nvSpPr>
        <p:spPr/>
        <p:txBody>
          <a:bodyPr/>
          <a:lstStyle/>
          <a:p>
            <a:r>
              <a:rPr lang="en-US" smtClean="0"/>
              <a:t>8/25/2015</a:t>
            </a:r>
            <a:endParaRPr lang="en-US" dirty="0"/>
          </a:p>
        </p:txBody>
      </p:sp>
      <p:sp>
        <p:nvSpPr>
          <p:cNvPr id="5" name="Footer Placeholder 4"/>
          <p:cNvSpPr>
            <a:spLocks noGrp="1"/>
          </p:cNvSpPr>
          <p:nvPr>
            <p:ph type="ftr" sz="quarter" idx="11"/>
          </p:nvPr>
        </p:nvSpPr>
        <p:spPr/>
        <p:txBody>
          <a:bodyPr/>
          <a:lstStyle/>
          <a:p>
            <a:r>
              <a:rPr lang="en-US" smtClean="0"/>
              <a:t>S. Werkema | Mu2e Project Overview</a:t>
            </a:r>
            <a:endParaRPr lang="en-US" dirty="0"/>
          </a:p>
        </p:txBody>
      </p:sp>
      <p:sp>
        <p:nvSpPr>
          <p:cNvPr id="6" name="Slide Number Placeholder 5"/>
          <p:cNvSpPr>
            <a:spLocks noGrp="1"/>
          </p:cNvSpPr>
          <p:nvPr>
            <p:ph type="sldNum" sz="quarter" idx="12"/>
          </p:nvPr>
        </p:nvSpPr>
        <p:spPr/>
        <p:txBody>
          <a:bodyPr/>
          <a:lstStyle/>
          <a:p>
            <a:fld id="{E8BB60A5-DDDC-4F6E-8F18-BA616011D04C}" type="slidenum">
              <a:rPr lang="en-US" smtClean="0"/>
              <a:t>13</a:t>
            </a:fld>
            <a:endParaRPr lang="en-US" dirty="0"/>
          </a:p>
        </p:txBody>
      </p:sp>
      <p:sp>
        <p:nvSpPr>
          <p:cNvPr id="3" name="TextBox 2"/>
          <p:cNvSpPr txBox="1"/>
          <p:nvPr/>
        </p:nvSpPr>
        <p:spPr>
          <a:xfrm rot="20365762">
            <a:off x="3797126" y="3114450"/>
            <a:ext cx="1301959" cy="400110"/>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rPr>
              <a:t>g-2 (MC-1)</a:t>
            </a:r>
            <a:endParaRPr lang="en-US" sz="2000" b="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rot="20807755">
            <a:off x="2225287" y="4341657"/>
            <a:ext cx="806631" cy="400110"/>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rPr>
              <a:t>Mu2e</a:t>
            </a:r>
            <a:endParaRPr lang="en-US" sz="20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6218021" y="3397867"/>
            <a:ext cx="1676400" cy="1220847"/>
          </a:xfrm>
          <a:prstGeom prst="rect">
            <a:avLst/>
          </a:prstGeom>
          <a:noFill/>
        </p:spPr>
        <p:txBody>
          <a:bodyPr wrap="square" rtlCol="0">
            <a:spAutoFit/>
          </a:bodyPr>
          <a:lstStyle/>
          <a:p>
            <a:pPr>
              <a:lnSpc>
                <a:spcPts val="2200"/>
              </a:lnSpc>
            </a:pPr>
            <a:r>
              <a:rPr lang="en-US" sz="1600" dirty="0" smtClean="0">
                <a:solidFill>
                  <a:srgbClr val="FFFF00"/>
                </a:solidFill>
                <a:effectLst>
                  <a:outerShdw blurRad="38100" dist="38100" dir="2700000" algn="tl">
                    <a:srgbClr val="000000">
                      <a:alpha val="43137"/>
                    </a:srgbClr>
                  </a:outerShdw>
                </a:effectLst>
              </a:rPr>
              <a:t>Picked over remnants of the Antiproton Source  </a:t>
            </a:r>
            <a:r>
              <a:rPr lang="en-US" sz="2400" b="1" dirty="0" smtClean="0">
                <a:solidFill>
                  <a:srgbClr val="FFFF00"/>
                </a:solidFill>
                <a:effectLst>
                  <a:outerShdw blurRad="38100" dist="38100" dir="2700000" algn="tl">
                    <a:srgbClr val="000000">
                      <a:alpha val="43137"/>
                    </a:srgbClr>
                  </a:outerShdw>
                </a:effectLst>
                <a:sym typeface="ZapfDingbats"/>
              </a:rPr>
              <a:t></a:t>
            </a:r>
            <a:endParaRPr lang="en-US" sz="1600" b="1" dirty="0">
              <a:solidFill>
                <a:srgbClr val="FFFF00"/>
              </a:solidFill>
              <a:effectLst>
                <a:outerShdw blurRad="38100" dist="38100" dir="2700000" algn="tl">
                  <a:srgbClr val="000000">
                    <a:alpha val="43137"/>
                  </a:srgbClr>
                </a:outerShdw>
              </a:effectLst>
            </a:endParaRPr>
          </a:p>
        </p:txBody>
      </p:sp>
      <p:sp>
        <p:nvSpPr>
          <p:cNvPr id="10" name="TextBox 9"/>
          <p:cNvSpPr txBox="1"/>
          <p:nvPr/>
        </p:nvSpPr>
        <p:spPr>
          <a:xfrm rot="20345481">
            <a:off x="4126363" y="3464920"/>
            <a:ext cx="1598515" cy="400110"/>
          </a:xfrm>
          <a:prstGeom prst="rect">
            <a:avLst/>
          </a:prstGeom>
          <a:noFill/>
        </p:spPr>
        <p:txBody>
          <a:bodyPr wrap="none" rtlCol="0">
            <a:spAutoFit/>
          </a:bodyPr>
          <a:lstStyle/>
          <a:p>
            <a:r>
              <a:rPr lang="en-US" sz="2000" b="1" dirty="0" smtClean="0">
                <a:solidFill>
                  <a:srgbClr val="FFFF00"/>
                </a:solidFill>
              </a:rPr>
              <a:t>M4 Beamline</a:t>
            </a:r>
            <a:endParaRPr lang="en-US" sz="2000" b="1" dirty="0">
              <a:solidFill>
                <a:srgbClr val="FFFF00"/>
              </a:solidFill>
            </a:endParaRPr>
          </a:p>
        </p:txBody>
      </p:sp>
      <p:grpSp>
        <p:nvGrpSpPr>
          <p:cNvPr id="15" name="Group 14"/>
          <p:cNvGrpSpPr/>
          <p:nvPr/>
        </p:nvGrpSpPr>
        <p:grpSpPr>
          <a:xfrm>
            <a:off x="5537133" y="1025893"/>
            <a:ext cx="3106941" cy="1477328"/>
            <a:chOff x="5537133" y="1025893"/>
            <a:chExt cx="3106941" cy="1477328"/>
          </a:xfrm>
        </p:grpSpPr>
        <p:sp>
          <p:nvSpPr>
            <p:cNvPr id="11" name="TextBox 10"/>
            <p:cNvSpPr txBox="1"/>
            <p:nvPr/>
          </p:nvSpPr>
          <p:spPr>
            <a:xfrm>
              <a:off x="5537133" y="1025893"/>
              <a:ext cx="3106941" cy="369332"/>
            </a:xfrm>
            <a:prstGeom prst="rect">
              <a:avLst/>
            </a:prstGeom>
            <a:noFill/>
          </p:spPr>
          <p:txBody>
            <a:bodyPr wrap="none" tIns="0" bIns="0" rtlCol="0" anchor="ctr" anchorCtr="0">
              <a:spAutoFit/>
            </a:bodyPr>
            <a:lstStyle/>
            <a:p>
              <a:r>
                <a:rPr lang="en-US" sz="2400" b="1" dirty="0" smtClean="0">
                  <a:solidFill>
                    <a:srgbClr val="FFFF00"/>
                  </a:solidFill>
                </a:rPr>
                <a:t>+</a:t>
              </a:r>
              <a:r>
                <a:rPr lang="en-US" dirty="0" smtClean="0">
                  <a:solidFill>
                    <a:srgbClr val="FFFF00"/>
                  </a:solidFill>
                </a:rPr>
                <a:t>  </a:t>
              </a:r>
              <a:r>
                <a:rPr lang="en-US" sz="2400" baseline="14000" dirty="0" smtClean="0">
                  <a:solidFill>
                    <a:srgbClr val="FFFF00"/>
                  </a:solidFill>
                </a:rPr>
                <a:t>a new Recycler RF system </a:t>
              </a:r>
              <a:endParaRPr lang="en-US" sz="2000" baseline="14000" dirty="0" smtClean="0">
                <a:solidFill>
                  <a:srgbClr val="FFFF00"/>
                </a:solidFill>
              </a:endParaRPr>
            </a:p>
          </p:txBody>
        </p:sp>
        <p:sp>
          <p:nvSpPr>
            <p:cNvPr id="12" name="TextBox 11"/>
            <p:cNvSpPr txBox="1"/>
            <p:nvPr/>
          </p:nvSpPr>
          <p:spPr>
            <a:xfrm>
              <a:off x="5537133" y="1395225"/>
              <a:ext cx="2712602" cy="369332"/>
            </a:xfrm>
            <a:prstGeom prst="rect">
              <a:avLst/>
            </a:prstGeom>
            <a:noFill/>
          </p:spPr>
          <p:txBody>
            <a:bodyPr wrap="none" tIns="0" bIns="0" rtlCol="0" anchor="ctr" anchorCtr="0">
              <a:spAutoFit/>
            </a:bodyPr>
            <a:lstStyle/>
            <a:p>
              <a:r>
                <a:rPr lang="en-US" sz="2400" b="1" dirty="0" smtClean="0">
                  <a:solidFill>
                    <a:srgbClr val="FFFF00"/>
                  </a:solidFill>
                </a:rPr>
                <a:t>+</a:t>
              </a:r>
              <a:r>
                <a:rPr lang="en-US" dirty="0" smtClean="0">
                  <a:solidFill>
                    <a:srgbClr val="FFFF00"/>
                  </a:solidFill>
                </a:rPr>
                <a:t>  </a:t>
              </a:r>
              <a:r>
                <a:rPr lang="en-US" sz="2400" baseline="14000" dirty="0" smtClean="0">
                  <a:solidFill>
                    <a:srgbClr val="FFFF00"/>
                  </a:solidFill>
                </a:rPr>
                <a:t>Recycler to P1 transfer</a:t>
              </a:r>
              <a:endParaRPr lang="en-US" sz="2000" baseline="14000" dirty="0" smtClean="0">
                <a:solidFill>
                  <a:srgbClr val="FFFF00"/>
                </a:solidFill>
              </a:endParaRPr>
            </a:p>
          </p:txBody>
        </p:sp>
        <p:sp>
          <p:nvSpPr>
            <p:cNvPr id="13" name="TextBox 12"/>
            <p:cNvSpPr txBox="1"/>
            <p:nvPr/>
          </p:nvSpPr>
          <p:spPr>
            <a:xfrm>
              <a:off x="5537133" y="1764557"/>
              <a:ext cx="2436886" cy="369332"/>
            </a:xfrm>
            <a:prstGeom prst="rect">
              <a:avLst/>
            </a:prstGeom>
            <a:noFill/>
          </p:spPr>
          <p:txBody>
            <a:bodyPr wrap="none" tIns="0" bIns="0" rtlCol="0" anchor="ctr" anchorCtr="0">
              <a:spAutoFit/>
            </a:bodyPr>
            <a:lstStyle/>
            <a:p>
              <a:r>
                <a:rPr lang="en-US" sz="2400" b="1" dirty="0" smtClean="0">
                  <a:solidFill>
                    <a:srgbClr val="FFFF00"/>
                  </a:solidFill>
                </a:rPr>
                <a:t>+</a:t>
              </a:r>
              <a:r>
                <a:rPr lang="en-US" dirty="0" smtClean="0">
                  <a:solidFill>
                    <a:srgbClr val="FFFF00"/>
                  </a:solidFill>
                </a:rPr>
                <a:t>  </a:t>
              </a:r>
              <a:r>
                <a:rPr lang="en-US" sz="2400" baseline="14000" dirty="0" smtClean="0">
                  <a:solidFill>
                    <a:srgbClr val="FFFF00"/>
                  </a:solidFill>
                </a:rPr>
                <a:t>Beamline upgrades</a:t>
              </a:r>
              <a:endParaRPr lang="en-US" sz="2000" baseline="14000" dirty="0" smtClean="0">
                <a:solidFill>
                  <a:srgbClr val="FFFF00"/>
                </a:solidFill>
              </a:endParaRPr>
            </a:p>
          </p:txBody>
        </p:sp>
        <p:sp>
          <p:nvSpPr>
            <p:cNvPr id="14" name="TextBox 13"/>
            <p:cNvSpPr txBox="1"/>
            <p:nvPr/>
          </p:nvSpPr>
          <p:spPr>
            <a:xfrm>
              <a:off x="5537133" y="2133889"/>
              <a:ext cx="1786066" cy="369332"/>
            </a:xfrm>
            <a:prstGeom prst="rect">
              <a:avLst/>
            </a:prstGeom>
            <a:noFill/>
          </p:spPr>
          <p:txBody>
            <a:bodyPr wrap="none" tIns="0" bIns="0" rtlCol="0" anchor="ctr" anchorCtr="0">
              <a:spAutoFit/>
            </a:bodyPr>
            <a:lstStyle/>
            <a:p>
              <a:r>
                <a:rPr lang="en-US" sz="2400" b="1" dirty="0" smtClean="0">
                  <a:solidFill>
                    <a:srgbClr val="FFFF00"/>
                  </a:solidFill>
                </a:rPr>
                <a:t>+</a:t>
              </a:r>
              <a:r>
                <a:rPr lang="en-US" dirty="0" smtClean="0">
                  <a:solidFill>
                    <a:srgbClr val="FFFF00"/>
                  </a:solidFill>
                </a:rPr>
                <a:t>  </a:t>
              </a:r>
              <a:r>
                <a:rPr lang="en-US" sz="2400" baseline="14000" dirty="0" smtClean="0">
                  <a:solidFill>
                    <a:srgbClr val="FFFF00"/>
                  </a:solidFill>
                </a:rPr>
                <a:t>Cryo support</a:t>
              </a:r>
              <a:endParaRPr lang="en-US" sz="2000" baseline="14000" dirty="0" smtClean="0">
                <a:solidFill>
                  <a:srgbClr val="FFFF00"/>
                </a:solidFill>
              </a:endParaRPr>
            </a:p>
          </p:txBody>
        </p:sp>
      </p:grpSp>
      <p:sp>
        <p:nvSpPr>
          <p:cNvPr id="16" name="TextBox 15"/>
          <p:cNvSpPr txBox="1"/>
          <p:nvPr/>
        </p:nvSpPr>
        <p:spPr>
          <a:xfrm>
            <a:off x="411357" y="5806109"/>
            <a:ext cx="7445181" cy="400110"/>
          </a:xfrm>
          <a:prstGeom prst="rect">
            <a:avLst/>
          </a:prstGeom>
          <a:noFill/>
        </p:spPr>
        <p:txBody>
          <a:bodyPr wrap="square" rtlCol="0">
            <a:spAutoFit/>
          </a:bodyPr>
          <a:lstStyle/>
          <a:p>
            <a:r>
              <a:rPr lang="en-US" sz="2000" dirty="0" smtClean="0">
                <a:solidFill>
                  <a:srgbClr val="FFCCFF"/>
                </a:solidFill>
                <a:effectLst>
                  <a:outerShdw blurRad="38100" dist="38100" dir="2700000" algn="tl">
                    <a:srgbClr val="000000">
                      <a:alpha val="43137"/>
                    </a:srgbClr>
                  </a:outerShdw>
                </a:effectLst>
              </a:rPr>
              <a:t>The Muon Campus Program consists of a total of 9 projects </a:t>
            </a:r>
            <a:endParaRPr lang="en-US" sz="2000" dirty="0">
              <a:solidFill>
                <a:srgbClr val="FFCC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343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7" grpId="0"/>
      <p:bldP spid="10"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 Projects, AIPs, GPPs</a:t>
            </a:r>
            <a:endParaRPr lang="en-US" dirty="0"/>
          </a:p>
        </p:txBody>
      </p:sp>
      <p:sp>
        <p:nvSpPr>
          <p:cNvPr id="3" name="Content Placeholder 2"/>
          <p:cNvSpPr>
            <a:spLocks noGrp="1"/>
          </p:cNvSpPr>
          <p:nvPr>
            <p:ph idx="1"/>
          </p:nvPr>
        </p:nvSpPr>
        <p:spPr>
          <a:xfrm>
            <a:off x="457200" y="962526"/>
            <a:ext cx="8229600" cy="5216893"/>
          </a:xfrm>
        </p:spPr>
        <p:txBody>
          <a:bodyPr>
            <a:normAutofit/>
          </a:bodyPr>
          <a:lstStyle/>
          <a:p>
            <a:pPr marL="0" indent="0">
              <a:spcAft>
                <a:spcPts val="1200"/>
              </a:spcAft>
              <a:buNone/>
            </a:pPr>
            <a:r>
              <a:rPr lang="en-US" dirty="0" smtClean="0"/>
              <a:t>Building the Muon Campus requires the following projects:</a:t>
            </a:r>
          </a:p>
          <a:p>
            <a:pPr marL="514350" indent="-514350">
              <a:lnSpc>
                <a:spcPct val="110000"/>
              </a:lnSpc>
              <a:spcBef>
                <a:spcPts val="1200"/>
              </a:spcBef>
              <a:buAutoNum type="arabicPeriod"/>
            </a:pPr>
            <a:r>
              <a:rPr lang="en-US" sz="2000" dirty="0" smtClean="0"/>
              <a:t>DOE Projects</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rPr>
              <a:t>Muon g-2</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rPr>
              <a:t>Mu2e</a:t>
            </a:r>
          </a:p>
          <a:p>
            <a:pPr marL="514350" indent="-514350">
              <a:lnSpc>
                <a:spcPct val="110000"/>
              </a:lnSpc>
              <a:spcBef>
                <a:spcPts val="1200"/>
              </a:spcBef>
              <a:buAutoNum type="arabicPeriod"/>
            </a:pPr>
            <a:r>
              <a:rPr lang="en-US" sz="2000" dirty="0" smtClean="0"/>
              <a:t>AIPs </a:t>
            </a:r>
            <a:r>
              <a:rPr lang="en-US" sz="2000" dirty="0" smtClean="0">
                <a:effectLst/>
              </a:rPr>
              <a:t>(</a:t>
            </a:r>
            <a:r>
              <a:rPr lang="en-US" sz="2000" dirty="0" smtClean="0"/>
              <a:t>A</a:t>
            </a:r>
            <a:r>
              <a:rPr lang="en-US" sz="2000" dirty="0" smtClean="0">
                <a:effectLst/>
              </a:rPr>
              <a:t>ccelerator </a:t>
            </a:r>
            <a:r>
              <a:rPr lang="en-US" sz="2000" dirty="0" smtClean="0"/>
              <a:t>I</a:t>
            </a:r>
            <a:r>
              <a:rPr lang="en-US" sz="2000" dirty="0" smtClean="0">
                <a:effectLst/>
              </a:rPr>
              <a:t>mprovement </a:t>
            </a:r>
            <a:r>
              <a:rPr lang="en-US" sz="2000" dirty="0" smtClean="0"/>
              <a:t>P</a:t>
            </a:r>
            <a:r>
              <a:rPr lang="en-US" sz="2000" dirty="0" smtClean="0">
                <a:effectLst/>
              </a:rPr>
              <a:t>rojects)</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rPr>
              <a:t>Recycler RF</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effectLst/>
              </a:rPr>
              <a:t>Beam Transport</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rPr>
              <a:t>MC Cryo Plant </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effectLst/>
              </a:rPr>
              <a:t>Delivery Ring</a:t>
            </a:r>
          </a:p>
          <a:p>
            <a:pPr marL="514350" indent="-514350">
              <a:lnSpc>
                <a:spcPct val="110000"/>
              </a:lnSpc>
              <a:spcBef>
                <a:spcPts val="1200"/>
              </a:spcBef>
              <a:buAutoNum type="arabicPeriod"/>
            </a:pPr>
            <a:r>
              <a:rPr lang="en-US" sz="2000" dirty="0" smtClean="0"/>
              <a:t>GPPs</a:t>
            </a:r>
            <a:r>
              <a:rPr lang="en-US" sz="2000" dirty="0" smtClean="0">
                <a:effectLst/>
              </a:rPr>
              <a:t> (</a:t>
            </a:r>
            <a:r>
              <a:rPr lang="en-US" sz="2000" dirty="0" smtClean="0"/>
              <a:t>G</a:t>
            </a:r>
            <a:r>
              <a:rPr lang="en-US" sz="2000" dirty="0" smtClean="0">
                <a:effectLst/>
              </a:rPr>
              <a:t>eneral </a:t>
            </a:r>
            <a:r>
              <a:rPr lang="en-US" sz="2000" dirty="0" smtClean="0"/>
              <a:t>P</a:t>
            </a:r>
            <a:r>
              <a:rPr lang="en-US" sz="2000" dirty="0" smtClean="0">
                <a:effectLst/>
              </a:rPr>
              <a:t>lant </a:t>
            </a:r>
            <a:r>
              <a:rPr lang="en-US" sz="2000" dirty="0" smtClean="0"/>
              <a:t>P</a:t>
            </a:r>
            <a:r>
              <a:rPr lang="en-US" sz="2000" dirty="0" smtClean="0">
                <a:effectLst/>
              </a:rPr>
              <a:t>rojects)</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rPr>
              <a:t>MC-1 Building</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rPr>
              <a:t>Beamline Enclosure</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rPr>
              <a:t>MC Infrastructure Upgrade</a:t>
            </a:r>
            <a:endParaRPr lang="en-US" dirty="0">
              <a:solidFill>
                <a:srgbClr val="0000FF"/>
              </a:solidFill>
            </a:endParaRPr>
          </a:p>
        </p:txBody>
      </p:sp>
      <p:sp>
        <p:nvSpPr>
          <p:cNvPr id="4" name="Date Placeholder 3"/>
          <p:cNvSpPr>
            <a:spLocks noGrp="1"/>
          </p:cNvSpPr>
          <p:nvPr>
            <p:ph type="dt" sz="half" idx="10"/>
          </p:nvPr>
        </p:nvSpPr>
        <p:spPr/>
        <p:txBody>
          <a:bodyPr/>
          <a:lstStyle/>
          <a:p>
            <a:r>
              <a:rPr lang="en-US" smtClean="0"/>
              <a:t>8/25/2015</a:t>
            </a:r>
            <a:endParaRPr lang="en-US"/>
          </a:p>
        </p:txBody>
      </p:sp>
      <p:sp>
        <p:nvSpPr>
          <p:cNvPr id="5" name="Footer Placeholder 4"/>
          <p:cNvSpPr>
            <a:spLocks noGrp="1"/>
          </p:cNvSpPr>
          <p:nvPr>
            <p:ph type="ftr" sz="quarter" idx="11"/>
          </p:nvPr>
        </p:nvSpPr>
        <p:spPr/>
        <p:txBody>
          <a:bodyPr/>
          <a:lstStyle/>
          <a:p>
            <a:r>
              <a:rPr lang="en-US" smtClean="0"/>
              <a:t>S. Werkema | Mu2e Project Overview</a:t>
            </a:r>
            <a:endParaRPr lang="en-US"/>
          </a:p>
        </p:txBody>
      </p:sp>
      <p:sp>
        <p:nvSpPr>
          <p:cNvPr id="6" name="Slide Number Placeholder 5"/>
          <p:cNvSpPr>
            <a:spLocks noGrp="1"/>
          </p:cNvSpPr>
          <p:nvPr>
            <p:ph type="sldNum" sz="quarter" idx="12"/>
          </p:nvPr>
        </p:nvSpPr>
        <p:spPr/>
        <p:txBody>
          <a:bodyPr/>
          <a:lstStyle/>
          <a:p>
            <a:fld id="{E8BB60A5-DDDC-4F6E-8F18-BA616011D04C}" type="slidenum">
              <a:rPr lang="en-US" smtClean="0"/>
              <a:t>14</a:t>
            </a:fld>
            <a:endParaRPr lang="en-US"/>
          </a:p>
        </p:txBody>
      </p:sp>
    </p:spTree>
    <p:extLst>
      <p:ext uri="{BB962C8B-B14F-4D97-AF65-F5344CB8AC3E}">
        <p14:creationId xmlns:p14="http://schemas.microsoft.com/office/powerpoint/2010/main" val="16274624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z="2000" dirty="0" smtClean="0">
                <a:latin typeface="+mn-lt"/>
              </a:rPr>
              <a:t>Muon Campus Upgrades Required for the Mu2e Experiment but not on the Mu2e Project</a:t>
            </a:r>
            <a:endParaRPr lang="en-US" sz="2000" dirty="0">
              <a:latin typeface="+mn-lt"/>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713995378"/>
              </p:ext>
            </p:extLst>
          </p:nvPr>
        </p:nvGraphicFramePr>
        <p:xfrm>
          <a:off x="965200" y="942973"/>
          <a:ext cx="7213600" cy="5197776"/>
        </p:xfrm>
        <a:graphic>
          <a:graphicData uri="http://schemas.openxmlformats.org/drawingml/2006/table">
            <a:tbl>
              <a:tblPr firstRow="1" firstCol="1" bandRow="1">
                <a:tableStyleId>{3B4B98B0-60AC-42C2-AFA5-B58CD77FA1E5}</a:tableStyleId>
              </a:tblPr>
              <a:tblGrid>
                <a:gridCol w="4794250"/>
                <a:gridCol w="2419350"/>
              </a:tblGrid>
              <a:tr h="365760">
                <a:tc>
                  <a:txBody>
                    <a:bodyPr/>
                    <a:lstStyle/>
                    <a:p>
                      <a:pPr marL="0" marR="0" algn="just">
                        <a:lnSpc>
                          <a:spcPts val="1600"/>
                        </a:lnSpc>
                        <a:spcBef>
                          <a:spcPts val="0"/>
                        </a:spcBef>
                        <a:spcAft>
                          <a:spcPts val="0"/>
                        </a:spcAft>
                      </a:pPr>
                      <a:r>
                        <a:rPr lang="en-US" sz="1600" dirty="0">
                          <a:effectLst/>
                          <a:latin typeface="Calibri" panose="020F0502020204030204" pitchFamily="34" charset="0"/>
                        </a:rPr>
                        <a:t>Accelerator Upgrade</a:t>
                      </a:r>
                      <a:endParaRPr lang="en-US" sz="1800" dirty="0">
                        <a:effectLst/>
                        <a:latin typeface="Times New Roman"/>
                        <a:ea typeface="MS Mincho"/>
                        <a:cs typeface="Times New Roman"/>
                      </a:endParaRPr>
                    </a:p>
                  </a:txBody>
                  <a:tcPr marL="68580" marR="68580" marT="0" marB="0" anchor="ctr"/>
                </a:tc>
                <a:tc>
                  <a:txBody>
                    <a:bodyPr/>
                    <a:lstStyle/>
                    <a:p>
                      <a:pPr marL="0" marR="0" algn="just">
                        <a:lnSpc>
                          <a:spcPts val="1600"/>
                        </a:lnSpc>
                        <a:spcBef>
                          <a:spcPts val="0"/>
                        </a:spcBef>
                        <a:spcAft>
                          <a:spcPts val="0"/>
                        </a:spcAft>
                      </a:pPr>
                      <a:r>
                        <a:rPr lang="en-US" sz="1600">
                          <a:effectLst/>
                          <a:latin typeface="Calibri" panose="020F0502020204030204" pitchFamily="34" charset="0"/>
                        </a:rPr>
                        <a:t>Project</a:t>
                      </a:r>
                      <a:endParaRPr lang="en-US" sz="180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a:effectLst/>
                          <a:latin typeface="Calibri" panose="020F0502020204030204" pitchFamily="34" charset="0"/>
                        </a:rPr>
                        <a:t>MI-8 beamline to Recycler Ring Injection</a:t>
                      </a:r>
                      <a:endParaRPr lang="en-US" sz="1400" b="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smtClean="0">
                          <a:effectLst/>
                          <a:latin typeface="Calibri" panose="020F0502020204030204" pitchFamily="34" charset="0"/>
                        </a:rPr>
                        <a:t>NO</a:t>
                      </a:r>
                      <a:r>
                        <a:rPr lang="en-US" sz="1400" smtClean="0">
                          <a:effectLst/>
                          <a:latin typeface="Calibri" panose="020F0502020204030204" pitchFamily="34" charset="0"/>
                          <a:cs typeface="Vani" panose="020B0502040204020203" pitchFamily="34" charset="0"/>
                        </a:rPr>
                        <a:t>v</a:t>
                      </a:r>
                      <a:r>
                        <a:rPr lang="en-US" sz="1400" smtClean="0">
                          <a:effectLst/>
                          <a:latin typeface="Calibri" panose="020F0502020204030204" pitchFamily="34" charset="0"/>
                        </a:rPr>
                        <a:t>A </a:t>
                      </a:r>
                      <a:r>
                        <a:rPr lang="en-US" sz="1400">
                          <a:effectLst/>
                          <a:latin typeface="Calibri" panose="020F0502020204030204" pitchFamily="34" charset="0"/>
                        </a:rPr>
                        <a:t>Project</a:t>
                      </a:r>
                      <a:endParaRPr lang="en-US" sz="140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a:effectLst/>
                          <a:latin typeface="Calibri" panose="020F0502020204030204" pitchFamily="34" charset="0"/>
                        </a:rPr>
                        <a:t>Recycler Ring 2.5 MHz RF system</a:t>
                      </a:r>
                      <a:endParaRPr lang="en-US" sz="1400" b="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a:effectLst/>
                          <a:latin typeface="Calibri" panose="020F0502020204030204" pitchFamily="34" charset="0"/>
                        </a:rPr>
                        <a:t>Recycler RF AIP</a:t>
                      </a:r>
                      <a:endParaRPr lang="en-US" sz="140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a:effectLst/>
                          <a:latin typeface="Calibri" panose="020F0502020204030204" pitchFamily="34" charset="0"/>
                        </a:rPr>
                        <a:t>Delivery Ring 2.4 MHz RF </a:t>
                      </a:r>
                      <a:r>
                        <a:rPr lang="en-US" sz="1400" b="0" smtClean="0">
                          <a:effectLst/>
                          <a:latin typeface="Calibri" panose="020F0502020204030204" pitchFamily="34" charset="0"/>
                        </a:rPr>
                        <a:t>Cavities and HL Amps &amp; Cooling</a:t>
                      </a:r>
                      <a:endParaRPr lang="en-US" sz="1400" b="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a:effectLst/>
                          <a:latin typeface="Calibri" panose="020F0502020204030204" pitchFamily="34" charset="0"/>
                        </a:rPr>
                        <a:t>Recycler RF AIP</a:t>
                      </a:r>
                      <a:endParaRPr lang="en-US" sz="140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a:effectLst/>
                          <a:latin typeface="Calibri" panose="020F0502020204030204" pitchFamily="34" charset="0"/>
                        </a:rPr>
                        <a:t>Single bunch extraction from Recycler Ring</a:t>
                      </a:r>
                      <a:endParaRPr lang="en-US" sz="1400" b="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a:effectLst/>
                          <a:latin typeface="Calibri" panose="020F0502020204030204" pitchFamily="34" charset="0"/>
                        </a:rPr>
                        <a:t>Beam Transport AIP</a:t>
                      </a:r>
                      <a:endParaRPr lang="en-US" sz="140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a:effectLst/>
                          <a:latin typeface="Calibri" panose="020F0502020204030204" pitchFamily="34" charset="0"/>
                        </a:rPr>
                        <a:t>Beamline aperture upgrades</a:t>
                      </a:r>
                      <a:endParaRPr lang="en-US" sz="1400" b="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a:effectLst/>
                          <a:latin typeface="Calibri" panose="020F0502020204030204" pitchFamily="34" charset="0"/>
                        </a:rPr>
                        <a:t>Beam Transport AIP</a:t>
                      </a:r>
                      <a:endParaRPr lang="en-US" sz="140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a:effectLst/>
                          <a:latin typeface="Calibri" panose="020F0502020204030204" pitchFamily="34" charset="0"/>
                        </a:rPr>
                        <a:t>AP1, AP2, AP3 to M1, M2, M3 </a:t>
                      </a:r>
                      <a:r>
                        <a:rPr lang="en-US" sz="1400" b="0" smtClean="0">
                          <a:effectLst/>
                          <a:latin typeface="Calibri" panose="020F0502020204030204" pitchFamily="34" charset="0"/>
                        </a:rPr>
                        <a:t>conversion &amp; upgrade</a:t>
                      </a:r>
                      <a:endParaRPr lang="en-US" sz="1400" b="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a:effectLst/>
                          <a:latin typeface="Calibri" panose="020F0502020204030204" pitchFamily="34" charset="0"/>
                        </a:rPr>
                        <a:t>Beam Transport AIP</a:t>
                      </a:r>
                      <a:endParaRPr lang="en-US" sz="140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a:effectLst/>
                          <a:latin typeface="Calibri" panose="020F0502020204030204" pitchFamily="34" charset="0"/>
                        </a:rPr>
                        <a:t>Beam transport instrumentation &amp; infrastructure</a:t>
                      </a:r>
                      <a:endParaRPr lang="en-US" sz="1400" b="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a:effectLst/>
                          <a:latin typeface="Calibri" panose="020F0502020204030204" pitchFamily="34" charset="0"/>
                        </a:rPr>
                        <a:t>Beam Transport AIP</a:t>
                      </a:r>
                      <a:endParaRPr lang="en-US" sz="140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a:effectLst/>
                          <a:latin typeface="Calibri" panose="020F0502020204030204" pitchFamily="34" charset="0"/>
                        </a:rPr>
                        <a:t>Beam transport controls</a:t>
                      </a:r>
                      <a:endParaRPr lang="en-US" sz="1400" b="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a:effectLst/>
                          <a:latin typeface="Calibri" panose="020F0502020204030204" pitchFamily="34" charset="0"/>
                        </a:rPr>
                        <a:t>Delivery Ring AIP</a:t>
                      </a:r>
                      <a:endParaRPr lang="en-US" sz="140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a:effectLst/>
                          <a:latin typeface="Calibri" panose="020F0502020204030204" pitchFamily="34" charset="0"/>
                        </a:rPr>
                        <a:t>Delivery Ring Injection</a:t>
                      </a:r>
                      <a:endParaRPr lang="en-US" sz="1400" b="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a:effectLst/>
                          <a:latin typeface="Calibri" panose="020F0502020204030204" pitchFamily="34" charset="0"/>
                        </a:rPr>
                        <a:t>Delivery Ring AIP</a:t>
                      </a:r>
                      <a:endParaRPr lang="en-US" sz="140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a:effectLst/>
                          <a:latin typeface="Calibri" panose="020F0502020204030204" pitchFamily="34" charset="0"/>
                        </a:rPr>
                        <a:t>Delivery Ring Abort</a:t>
                      </a:r>
                      <a:endParaRPr lang="en-US" sz="1400" b="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a:effectLst/>
                          <a:latin typeface="Calibri" panose="020F0502020204030204" pitchFamily="34" charset="0"/>
                        </a:rPr>
                        <a:t>Delivery Ring AIP</a:t>
                      </a:r>
                      <a:endParaRPr lang="en-US" sz="140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a:effectLst/>
                          <a:latin typeface="Calibri" panose="020F0502020204030204" pitchFamily="34" charset="0"/>
                        </a:rPr>
                        <a:t>Delivery Ring infrastructure</a:t>
                      </a:r>
                      <a:endParaRPr lang="en-US" sz="1400" b="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a:effectLst/>
                          <a:latin typeface="Calibri" panose="020F0502020204030204" pitchFamily="34" charset="0"/>
                        </a:rPr>
                        <a:t>Delivery Ring AIP</a:t>
                      </a:r>
                      <a:endParaRPr lang="en-US" sz="140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a:effectLst/>
                          <a:latin typeface="Calibri" panose="020F0502020204030204" pitchFamily="34" charset="0"/>
                        </a:rPr>
                        <a:t>Delivery Ring Controls and Instrumentation</a:t>
                      </a:r>
                      <a:endParaRPr lang="en-US" sz="1400" b="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a:effectLst/>
                          <a:latin typeface="Calibri" panose="020F0502020204030204" pitchFamily="34" charset="0"/>
                        </a:rPr>
                        <a:t>Delivery Ring AIP</a:t>
                      </a:r>
                      <a:endParaRPr lang="en-US" sz="140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a:effectLst/>
                          <a:latin typeface="Calibri" panose="020F0502020204030204" pitchFamily="34" charset="0"/>
                        </a:rPr>
                        <a:t>D30 straight section reconfiguration</a:t>
                      </a:r>
                      <a:endParaRPr lang="en-US" sz="1400" b="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a:effectLst/>
                          <a:latin typeface="Calibri" panose="020F0502020204030204" pitchFamily="34" charset="0"/>
                        </a:rPr>
                        <a:t>g-2 Project</a:t>
                      </a:r>
                      <a:endParaRPr lang="en-US" sz="140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a:effectLst/>
                          <a:latin typeface="Calibri" panose="020F0502020204030204" pitchFamily="34" charset="0"/>
                        </a:rPr>
                        <a:t>Delivery Ring Extraction (except ESS)</a:t>
                      </a:r>
                      <a:endParaRPr lang="en-US" sz="1400" b="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a:effectLst/>
                          <a:latin typeface="Calibri" panose="020F0502020204030204" pitchFamily="34" charset="0"/>
                        </a:rPr>
                        <a:t>g-2 Project</a:t>
                      </a:r>
                      <a:endParaRPr lang="en-US" sz="140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a:effectLst/>
                          <a:latin typeface="Calibri" panose="020F0502020204030204" pitchFamily="34" charset="0"/>
                        </a:rPr>
                        <a:t>Extraction line (M4) to M5 split</a:t>
                      </a:r>
                      <a:endParaRPr lang="en-US" sz="1400" b="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a:effectLst/>
                          <a:latin typeface="Calibri" panose="020F0502020204030204" pitchFamily="34" charset="0"/>
                        </a:rPr>
                        <a:t>g-2 Project</a:t>
                      </a:r>
                      <a:endParaRPr lang="en-US" sz="140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M4 beamline enclosure</a:t>
                      </a:r>
                      <a:endParaRPr lang="en-US" sz="1400" b="0" dirty="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dirty="0">
                          <a:effectLst/>
                          <a:latin typeface="Calibri" panose="020F0502020204030204" pitchFamily="34" charset="0"/>
                        </a:rPr>
                        <a:t>MC Beamline Enclosure GPP</a:t>
                      </a:r>
                      <a:endParaRPr lang="en-US" sz="1400" dirty="0">
                        <a:effectLst/>
                        <a:latin typeface="Times New Roman"/>
                        <a:ea typeface="MS Mincho"/>
                        <a:cs typeface="Times New Roman"/>
                      </a:endParaRPr>
                    </a:p>
                  </a:txBody>
                  <a:tcPr marL="68580" marR="68580" marT="0" marB="0" anchor="ctr"/>
                </a:tc>
              </a:tr>
            </a:tbl>
          </a:graphicData>
        </a:graphic>
      </p:graphicFrame>
      <p:sp>
        <p:nvSpPr>
          <p:cNvPr id="4" name="Date Placeholder 3"/>
          <p:cNvSpPr>
            <a:spLocks noGrp="1"/>
          </p:cNvSpPr>
          <p:nvPr>
            <p:ph type="dt" sz="half" idx="10"/>
          </p:nvPr>
        </p:nvSpPr>
        <p:spPr/>
        <p:txBody>
          <a:bodyPr/>
          <a:lstStyle/>
          <a:p>
            <a:pPr>
              <a:defRPr/>
            </a:pPr>
            <a:r>
              <a:rPr lang="en-US" sz="1000" smtClean="0">
                <a:latin typeface="Calibri" panose="020F0502020204030204" pitchFamily="34" charset="0"/>
              </a:rPr>
              <a:t>8/25/2015</a:t>
            </a:r>
            <a:endParaRPr lang="en-US" sz="1000">
              <a:latin typeface="Calibri" panose="020F0502020204030204" pitchFamily="34" charset="0"/>
            </a:endParaRPr>
          </a:p>
        </p:txBody>
      </p:sp>
      <p:sp>
        <p:nvSpPr>
          <p:cNvPr id="5" name="Footer Placeholder 4"/>
          <p:cNvSpPr>
            <a:spLocks noGrp="1"/>
          </p:cNvSpPr>
          <p:nvPr>
            <p:ph type="ftr" sz="quarter" idx="11"/>
          </p:nvPr>
        </p:nvSpPr>
        <p:spPr/>
        <p:txBody>
          <a:bodyPr/>
          <a:lstStyle/>
          <a:p>
            <a:pPr>
              <a:defRPr/>
            </a:pPr>
            <a:r>
              <a:rPr lang="en-US" sz="1000" smtClean="0">
                <a:latin typeface="Calibri" panose="020F0502020204030204" pitchFamily="34" charset="0"/>
              </a:rPr>
              <a:t>S. Werkema | Mu2e Project Overview</a:t>
            </a:r>
            <a:endParaRPr lang="en-US" sz="1000" b="1">
              <a:latin typeface="Calibri" panose="020F0502020204030204" pitchFamily="34" charset="0"/>
            </a:endParaRPr>
          </a:p>
        </p:txBody>
      </p:sp>
      <p:sp>
        <p:nvSpPr>
          <p:cNvPr id="6" name="Slide Number Placeholder 5"/>
          <p:cNvSpPr>
            <a:spLocks noGrp="1"/>
          </p:cNvSpPr>
          <p:nvPr>
            <p:ph type="sldNum" sz="quarter" idx="12"/>
          </p:nvPr>
        </p:nvSpPr>
        <p:spPr/>
        <p:txBody>
          <a:bodyPr/>
          <a:lstStyle/>
          <a:p>
            <a:pPr>
              <a:defRPr/>
            </a:pPr>
            <a:fld id="{2A0CCE80-3B22-F34E-81B2-E096627812DD}" type="slidenum">
              <a:rPr lang="en-US" sz="1000" smtClean="0">
                <a:latin typeface="Calibri" panose="020F0502020204030204" pitchFamily="34" charset="0"/>
              </a:rPr>
              <a:pPr>
                <a:defRPr/>
              </a:pPr>
              <a:t>15</a:t>
            </a:fld>
            <a:endParaRPr lang="en-US" sz="1000">
              <a:latin typeface="Calibri" panose="020F0502020204030204" pitchFamily="34" charset="0"/>
            </a:endParaRPr>
          </a:p>
        </p:txBody>
      </p:sp>
    </p:spTree>
    <p:extLst>
      <p:ext uri="{BB962C8B-B14F-4D97-AF65-F5344CB8AC3E}">
        <p14:creationId xmlns:p14="http://schemas.microsoft.com/office/powerpoint/2010/main" val="14646701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1"/>
          <p:cNvSpPr>
            <a:spLocks noGrp="1"/>
          </p:cNvSpPr>
          <p:nvPr>
            <p:ph sz="half" idx="13"/>
          </p:nvPr>
        </p:nvSpPr>
        <p:spPr bwMode="auto">
          <a:xfrm>
            <a:off x="228600" y="3164541"/>
            <a:ext cx="8675688" cy="28663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None/>
            </a:pPr>
            <a:r>
              <a:rPr lang="en-US" altLang="en-US" dirty="0">
                <a:effectLst>
                  <a:outerShdw blurRad="38100" dist="38100" dir="2700000" algn="tl">
                    <a:srgbClr val="000000">
                      <a:alpha val="43137"/>
                    </a:srgbClr>
                  </a:outerShdw>
                </a:effectLst>
              </a:rPr>
              <a:t>The Mu2e </a:t>
            </a:r>
            <a:r>
              <a:rPr lang="en-US" altLang="en-US" dirty="0" smtClean="0">
                <a:effectLst>
                  <a:outerShdw blurRad="38100" dist="38100" dir="2700000" algn="tl">
                    <a:srgbClr val="000000">
                      <a:alpha val="43137"/>
                    </a:srgbClr>
                  </a:outerShdw>
                </a:effectLst>
              </a:rPr>
              <a:t>Project Accelerator Systems</a:t>
            </a:r>
            <a:endParaRPr lang="en-US" altLang="en-US" dirty="0">
              <a:effectLst>
                <a:outerShdw blurRad="38100" dist="38100" dir="2700000" algn="tl">
                  <a:srgbClr val="000000">
                    <a:alpha val="43137"/>
                  </a:srgbClr>
                </a:outerShdw>
              </a:effectLst>
            </a:endParaRPr>
          </a:p>
          <a:p>
            <a:endParaRPr lang="en-US" altLang="en-US" dirty="0" smtClean="0"/>
          </a:p>
        </p:txBody>
      </p:sp>
      <p:sp>
        <p:nvSpPr>
          <p:cNvPr id="18434" name="Date Placeholder 2"/>
          <p:cNvSpPr>
            <a:spLocks noGrp="1"/>
          </p:cNvSpPr>
          <p:nvPr>
            <p:ph type="dt" sz="quarter" idx="14"/>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smtClean="0">
                <a:solidFill>
                  <a:srgbClr val="004C97"/>
                </a:solidFill>
                <a:latin typeface="+mn-lt"/>
              </a:rPr>
              <a:t>8/25/2015</a:t>
            </a:r>
            <a:endParaRPr lang="en-US" altLang="en-US" sz="900">
              <a:solidFill>
                <a:srgbClr val="004C97"/>
              </a:solidFill>
              <a:latin typeface="+mn-lt"/>
            </a:endParaRPr>
          </a:p>
        </p:txBody>
      </p:sp>
      <p:sp>
        <p:nvSpPr>
          <p:cNvPr id="18435" name="Footer Placeholder 3"/>
          <p:cNvSpPr>
            <a:spLocks noGrp="1"/>
          </p:cNvSpPr>
          <p:nvPr>
            <p:ph type="ftr" sz="quarter" idx="15"/>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smtClean="0">
                <a:solidFill>
                  <a:srgbClr val="004C97"/>
                </a:solidFill>
                <a:latin typeface="+mn-lt"/>
              </a:rPr>
              <a:t>S. Werkema | Mu2e Project Overview</a:t>
            </a:r>
            <a:endParaRPr lang="en-US" altLang="en-US" sz="900" b="1" smtClean="0">
              <a:solidFill>
                <a:srgbClr val="004C97"/>
              </a:solidFill>
              <a:latin typeface="+mn-lt"/>
            </a:endParaRPr>
          </a:p>
        </p:txBody>
      </p:sp>
      <p:sp>
        <p:nvSpPr>
          <p:cNvPr id="18436" name="Slide Number Placeholder 4"/>
          <p:cNvSpPr>
            <a:spLocks noGrp="1"/>
          </p:cNvSpPr>
          <p:nvPr>
            <p:ph type="sldNum" sz="quarter" idx="16"/>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F875C39-A043-4D88-9B5D-65CC9AD76748}" type="slidenum">
              <a:rPr lang="en-US" altLang="en-US" sz="900">
                <a:solidFill>
                  <a:srgbClr val="004C97"/>
                </a:solidFill>
                <a:latin typeface="+mn-lt"/>
              </a:rPr>
              <a:pPr eaLnBrk="1" hangingPunct="1"/>
              <a:t>16</a:t>
            </a:fld>
            <a:endParaRPr lang="en-US" altLang="en-US" sz="900">
              <a:solidFill>
                <a:srgbClr val="004C97"/>
              </a:solidFill>
              <a:latin typeface="+mn-lt"/>
            </a:endParaRPr>
          </a:p>
        </p:txBody>
      </p:sp>
    </p:spTree>
    <p:extLst>
      <p:ext uri="{BB962C8B-B14F-4D97-AF65-F5344CB8AC3E}">
        <p14:creationId xmlns:p14="http://schemas.microsoft.com/office/powerpoint/2010/main" val="31864561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 y="83404"/>
            <a:ext cx="4612297" cy="641739"/>
          </a:xfrm>
        </p:spPr>
        <p:txBody>
          <a:bodyPr anchor="ctr">
            <a:noAutofit/>
          </a:bodyPr>
          <a:lstStyle/>
          <a:p>
            <a:r>
              <a:rPr lang="en-US" dirty="0" smtClean="0"/>
              <a:t>Mu2e Accelerator Systems Scope</a:t>
            </a:r>
            <a:r>
              <a:rPr lang="en-US" sz="2000" dirty="0" smtClean="0"/>
              <a:t> </a:t>
            </a:r>
            <a:r>
              <a:rPr lang="en-US" dirty="0" smtClean="0"/>
              <a:t>Overview</a:t>
            </a:r>
            <a:endParaRPr lang="en-US" sz="1100" dirty="0"/>
          </a:p>
        </p:txBody>
      </p:sp>
      <p:sp>
        <p:nvSpPr>
          <p:cNvPr id="3" name="Date Placeholder 2"/>
          <p:cNvSpPr>
            <a:spLocks noGrp="1"/>
          </p:cNvSpPr>
          <p:nvPr>
            <p:ph type="dt" sz="half" idx="10"/>
          </p:nvPr>
        </p:nvSpPr>
        <p:spPr/>
        <p:txBody>
          <a:bodyPr/>
          <a:lstStyle/>
          <a:p>
            <a:r>
              <a:rPr lang="en-US" smtClean="0"/>
              <a:t>8/25/2015</a:t>
            </a:r>
            <a:endParaRPr lang="en-US" dirty="0"/>
          </a:p>
        </p:txBody>
      </p:sp>
      <p:sp>
        <p:nvSpPr>
          <p:cNvPr id="4" name="Footer Placeholder 3"/>
          <p:cNvSpPr>
            <a:spLocks noGrp="1"/>
          </p:cNvSpPr>
          <p:nvPr>
            <p:ph type="ftr" sz="quarter" idx="11"/>
          </p:nvPr>
        </p:nvSpPr>
        <p:spPr/>
        <p:txBody>
          <a:bodyPr/>
          <a:lstStyle/>
          <a:p>
            <a:r>
              <a:rPr lang="de-DE" smtClean="0"/>
              <a:t>S. Werkema | Mu2e Project Overview</a:t>
            </a:r>
            <a:endParaRPr lang="en-US" dirty="0"/>
          </a:p>
        </p:txBody>
      </p:sp>
      <p:sp>
        <p:nvSpPr>
          <p:cNvPr id="5" name="Slide Number Placeholder 4"/>
          <p:cNvSpPr>
            <a:spLocks noGrp="1"/>
          </p:cNvSpPr>
          <p:nvPr>
            <p:ph type="sldNum" sz="quarter" idx="12"/>
          </p:nvPr>
        </p:nvSpPr>
        <p:spPr/>
        <p:txBody>
          <a:bodyPr/>
          <a:lstStyle/>
          <a:p>
            <a:fld id="{68C85E99-DC11-4D40-8F11-8344DE5BD1BB}" type="slidenum">
              <a:rPr lang="en-US" smtClean="0"/>
              <a:t>17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0"/>
            <a:ext cx="4287982" cy="6854018"/>
          </a:xfrm>
          <a:prstGeom prst="rect">
            <a:avLst/>
          </a:prstGeom>
        </p:spPr>
      </p:pic>
      <p:sp>
        <p:nvSpPr>
          <p:cNvPr id="8" name="TextBox 7"/>
          <p:cNvSpPr txBox="1"/>
          <p:nvPr/>
        </p:nvSpPr>
        <p:spPr>
          <a:xfrm>
            <a:off x="5715000" y="1315714"/>
            <a:ext cx="806631" cy="707886"/>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rPr>
              <a:t>Mu2e</a:t>
            </a:r>
          </a:p>
          <a:p>
            <a:r>
              <a:rPr lang="en-US" sz="2000" b="1" dirty="0" err="1" smtClean="0">
                <a:solidFill>
                  <a:srgbClr val="FFFF00"/>
                </a:solidFill>
                <a:effectLst>
                  <a:outerShdw blurRad="38100" dist="38100" dir="2700000" algn="tl">
                    <a:srgbClr val="000000">
                      <a:alpha val="43137"/>
                    </a:srgbClr>
                  </a:outerShdw>
                </a:effectLst>
                <a:latin typeface="Calibri" panose="020F0502020204030204" pitchFamily="34" charset="0"/>
              </a:rPr>
              <a:t>Bldg</a:t>
            </a:r>
            <a:endParaRPr lang="en-US" sz="2000" b="1">
              <a:solidFill>
                <a:srgbClr val="FFFF00"/>
              </a:solidFill>
              <a:effectLst>
                <a:outerShdw blurRad="38100" dist="38100" dir="2700000" algn="tl">
                  <a:srgbClr val="000000">
                    <a:alpha val="43137"/>
                  </a:srgbClr>
                </a:outerShdw>
              </a:effectLst>
              <a:latin typeface="Calibri" panose="020F0502020204030204" pitchFamily="34" charset="0"/>
            </a:endParaRPr>
          </a:p>
        </p:txBody>
      </p:sp>
      <p:sp>
        <p:nvSpPr>
          <p:cNvPr id="9" name="TextBox 8"/>
          <p:cNvSpPr txBox="1"/>
          <p:nvPr/>
        </p:nvSpPr>
        <p:spPr>
          <a:xfrm>
            <a:off x="8153400" y="2057400"/>
            <a:ext cx="753732" cy="707886"/>
          </a:xfrm>
          <a:prstGeom prst="rect">
            <a:avLst/>
          </a:prstGeom>
          <a:noFill/>
        </p:spPr>
        <p:txBody>
          <a:bodyPr wrap="none" rtlCol="0">
            <a:spAutoFit/>
          </a:bodyPr>
          <a:lstStyle/>
          <a:p>
            <a:r>
              <a:rPr lang="en-US" sz="2000" b="1" smtClean="0">
                <a:solidFill>
                  <a:srgbClr val="FFFF00"/>
                </a:solidFill>
                <a:effectLst>
                  <a:outerShdw blurRad="38100" dist="38100" dir="2700000" algn="tl">
                    <a:srgbClr val="000000">
                      <a:alpha val="43137"/>
                    </a:srgbClr>
                  </a:outerShdw>
                </a:effectLst>
                <a:latin typeface="Calibri" panose="020F0502020204030204" pitchFamily="34" charset="0"/>
              </a:rPr>
              <a:t>MC-1</a:t>
            </a:r>
          </a:p>
          <a:p>
            <a:r>
              <a:rPr lang="en-US" sz="2000" b="1" err="1" smtClean="0">
                <a:solidFill>
                  <a:srgbClr val="FFFF00"/>
                </a:solidFill>
                <a:effectLst>
                  <a:outerShdw blurRad="38100" dist="38100" dir="2700000" algn="tl">
                    <a:srgbClr val="000000">
                      <a:alpha val="43137"/>
                    </a:srgbClr>
                  </a:outerShdw>
                </a:effectLst>
                <a:latin typeface="Calibri" panose="020F0502020204030204" pitchFamily="34" charset="0"/>
              </a:rPr>
              <a:t>Bldg</a:t>
            </a:r>
            <a:endParaRPr lang="en-US" sz="2000" b="1">
              <a:solidFill>
                <a:srgbClr val="FFFF00"/>
              </a:solidFill>
              <a:effectLst>
                <a:outerShdw blurRad="38100" dist="38100" dir="2700000" algn="tl">
                  <a:srgbClr val="000000">
                    <a:alpha val="43137"/>
                  </a:srgbClr>
                </a:outerShdw>
              </a:effectLst>
              <a:latin typeface="Calibri" panose="020F0502020204030204" pitchFamily="34" charset="0"/>
            </a:endParaRPr>
          </a:p>
        </p:txBody>
      </p:sp>
      <p:sp>
        <p:nvSpPr>
          <p:cNvPr id="10" name="TextBox 9"/>
          <p:cNvSpPr txBox="1"/>
          <p:nvPr/>
        </p:nvSpPr>
        <p:spPr>
          <a:xfrm>
            <a:off x="182039" y="3290787"/>
            <a:ext cx="4133247" cy="938719"/>
          </a:xfrm>
          <a:prstGeom prst="rect">
            <a:avLst/>
          </a:prstGeom>
          <a:noFill/>
        </p:spPr>
        <p:txBody>
          <a:bodyPr wrap="none" rtlCol="0">
            <a:spAutoFit/>
          </a:bodyPr>
          <a:lstStyle/>
          <a:p>
            <a:r>
              <a:rPr lang="en-US" sz="2000" smtClean="0">
                <a:effectLst>
                  <a:outerShdw blurRad="38100" dist="38100" dir="2700000" algn="tl">
                    <a:srgbClr val="000000">
                      <a:alpha val="43137"/>
                    </a:srgbClr>
                  </a:outerShdw>
                </a:effectLst>
                <a:latin typeface="Calibri" panose="020F0502020204030204" pitchFamily="34" charset="0"/>
              </a:rPr>
              <a:t>475.02.03 Instrumentation &amp; Controls</a:t>
            </a:r>
          </a:p>
          <a:p>
            <a:pPr>
              <a:spcBef>
                <a:spcPts val="1800"/>
              </a:spcBef>
            </a:pPr>
            <a:r>
              <a:rPr lang="en-US" sz="2000" smtClean="0">
                <a:effectLst>
                  <a:outerShdw blurRad="38100" dist="38100" dir="2700000" algn="tl">
                    <a:srgbClr val="000000">
                      <a:alpha val="43137"/>
                    </a:srgbClr>
                  </a:outerShdw>
                </a:effectLst>
                <a:latin typeface="Calibri" panose="020F0502020204030204" pitchFamily="34" charset="0"/>
              </a:rPr>
              <a:t>475.02.04 Radiation Safety</a:t>
            </a:r>
            <a:endParaRPr lang="en-US" sz="2000">
              <a:effectLst>
                <a:outerShdw blurRad="38100" dist="38100" dir="2700000" algn="tl">
                  <a:srgbClr val="000000">
                    <a:alpha val="43137"/>
                  </a:srgbClr>
                </a:outerShdw>
              </a:effectLst>
              <a:latin typeface="Calibri" panose="020F0502020204030204" pitchFamily="34" charset="0"/>
            </a:endParaRPr>
          </a:p>
        </p:txBody>
      </p:sp>
      <p:sp>
        <p:nvSpPr>
          <p:cNvPr id="17" name="TextBox 16"/>
          <p:cNvSpPr txBox="1"/>
          <p:nvPr/>
        </p:nvSpPr>
        <p:spPr>
          <a:xfrm>
            <a:off x="182039" y="4857690"/>
            <a:ext cx="3368102" cy="400110"/>
          </a:xfrm>
          <a:prstGeom prst="rect">
            <a:avLst/>
          </a:prstGeom>
          <a:noFill/>
        </p:spPr>
        <p:txBody>
          <a:bodyPr wrap="none" rtlCol="0">
            <a:spAutoFit/>
          </a:bodyPr>
          <a:lstStyle/>
          <a:p>
            <a:r>
              <a:rPr lang="en-US" sz="2000" smtClean="0">
                <a:effectLst>
                  <a:outerShdw blurRad="38100" dist="38100" dir="2700000" algn="tl">
                    <a:srgbClr val="000000">
                      <a:alpha val="43137"/>
                    </a:srgbClr>
                  </a:outerShdw>
                </a:effectLst>
                <a:latin typeface="Calibri" panose="020F0502020204030204" pitchFamily="34" charset="0"/>
              </a:rPr>
              <a:t>475.02.05 Resonant Extraction</a:t>
            </a:r>
            <a:endParaRPr lang="en-US" sz="2000">
              <a:effectLst>
                <a:outerShdw blurRad="38100" dist="38100" dir="2700000" algn="tl">
                  <a:srgbClr val="000000">
                    <a:alpha val="43137"/>
                  </a:srgbClr>
                </a:outerShdw>
              </a:effectLst>
              <a:latin typeface="Calibri" panose="020F0502020204030204" pitchFamily="34" charset="0"/>
            </a:endParaRPr>
          </a:p>
        </p:txBody>
      </p:sp>
      <p:cxnSp>
        <p:nvCxnSpPr>
          <p:cNvPr id="18" name="Straight Arrow Connector 17"/>
          <p:cNvCxnSpPr>
            <a:stCxn id="17" idx="3"/>
          </p:cNvCxnSpPr>
          <p:nvPr/>
        </p:nvCxnSpPr>
        <p:spPr>
          <a:xfrm flipV="1">
            <a:off x="3550141" y="3886201"/>
            <a:ext cx="3185098" cy="11715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7" idx="3"/>
          </p:cNvCxnSpPr>
          <p:nvPr/>
        </p:nvCxnSpPr>
        <p:spPr>
          <a:xfrm>
            <a:off x="3550141" y="5057745"/>
            <a:ext cx="4527059" cy="5211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019800" y="4426890"/>
            <a:ext cx="1867884" cy="461665"/>
          </a:xfrm>
          <a:prstGeom prst="rect">
            <a:avLst/>
          </a:prstGeom>
          <a:noFill/>
        </p:spPr>
        <p:txBody>
          <a:bodyPr wrap="none" rtlCol="0">
            <a:spAutoFit/>
          </a:bodyPr>
          <a:lstStyle/>
          <a:p>
            <a:r>
              <a:rPr lang="en-US" sz="2400" b="1" smtClean="0">
                <a:solidFill>
                  <a:srgbClr val="FFFF00"/>
                </a:solidFill>
                <a:effectLst>
                  <a:outerShdw blurRad="38100" dist="38100" dir="2700000" algn="tl">
                    <a:srgbClr val="000000">
                      <a:alpha val="43137"/>
                    </a:srgbClr>
                  </a:outerShdw>
                </a:effectLst>
                <a:latin typeface="Calibri" panose="020F0502020204030204" pitchFamily="34" charset="0"/>
              </a:rPr>
              <a:t>Delivery Ring</a:t>
            </a:r>
            <a:endParaRPr lang="en-US" sz="2400" b="1">
              <a:solidFill>
                <a:srgbClr val="FFFF00"/>
              </a:solidFill>
              <a:effectLst>
                <a:outerShdw blurRad="38100" dist="38100" dir="2700000" algn="tl">
                  <a:srgbClr val="000000">
                    <a:alpha val="43137"/>
                  </a:srgbClr>
                </a:outerShdw>
              </a:effectLst>
              <a:latin typeface="Calibri" panose="020F0502020204030204" pitchFamily="34" charset="0"/>
            </a:endParaRPr>
          </a:p>
        </p:txBody>
      </p:sp>
      <p:cxnSp>
        <p:nvCxnSpPr>
          <p:cNvPr id="24" name="Straight Arrow Connector 23"/>
          <p:cNvCxnSpPr>
            <a:stCxn id="17" idx="3"/>
          </p:cNvCxnSpPr>
          <p:nvPr/>
        </p:nvCxnSpPr>
        <p:spPr>
          <a:xfrm>
            <a:off x="3550141" y="5057745"/>
            <a:ext cx="2774459" cy="60016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82039" y="5457855"/>
            <a:ext cx="2958246" cy="400110"/>
          </a:xfrm>
          <a:prstGeom prst="rect">
            <a:avLst/>
          </a:prstGeom>
          <a:noFill/>
        </p:spPr>
        <p:txBody>
          <a:bodyPr wrap="none" rtlCol="0">
            <a:spAutoFit/>
          </a:bodyPr>
          <a:lstStyle/>
          <a:p>
            <a:r>
              <a:rPr lang="en-US" sz="2000" smtClean="0">
                <a:effectLst>
                  <a:outerShdw blurRad="38100" dist="38100" dir="2700000" algn="tl">
                    <a:srgbClr val="000000">
                      <a:alpha val="43137"/>
                    </a:srgbClr>
                  </a:outerShdw>
                </a:effectLst>
                <a:latin typeface="Calibri" panose="020F0502020204030204" pitchFamily="34" charset="0"/>
              </a:rPr>
              <a:t>475.02.06 Delivery Ring RF</a:t>
            </a:r>
            <a:endParaRPr lang="en-US" sz="2000">
              <a:effectLst>
                <a:outerShdw blurRad="38100" dist="38100" dir="2700000" algn="tl">
                  <a:srgbClr val="000000">
                    <a:alpha val="43137"/>
                  </a:srgbClr>
                </a:outerShdw>
              </a:effectLst>
              <a:latin typeface="Calibri" panose="020F0502020204030204" pitchFamily="34" charset="0"/>
            </a:endParaRPr>
          </a:p>
        </p:txBody>
      </p:sp>
      <p:cxnSp>
        <p:nvCxnSpPr>
          <p:cNvPr id="28" name="Straight Arrow Connector 27"/>
          <p:cNvCxnSpPr>
            <a:stCxn id="27" idx="3"/>
          </p:cNvCxnSpPr>
          <p:nvPr/>
        </p:nvCxnSpPr>
        <p:spPr>
          <a:xfrm>
            <a:off x="3140285" y="5657910"/>
            <a:ext cx="3282830" cy="8563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82039" y="1857345"/>
            <a:ext cx="3734933" cy="400110"/>
          </a:xfrm>
          <a:prstGeom prst="rect">
            <a:avLst/>
          </a:prstGeom>
          <a:noFill/>
        </p:spPr>
        <p:txBody>
          <a:bodyPr wrap="none" rtlCol="0">
            <a:spAutoFit/>
          </a:bodyPr>
          <a:lstStyle/>
          <a:p>
            <a:r>
              <a:rPr lang="en-US" sz="2000" smtClean="0">
                <a:effectLst>
                  <a:outerShdw blurRad="38100" dist="38100" dir="2700000" algn="tl">
                    <a:srgbClr val="000000">
                      <a:alpha val="43137"/>
                    </a:srgbClr>
                  </a:outerShdw>
                </a:effectLst>
                <a:latin typeface="Calibri" panose="020F0502020204030204" pitchFamily="34" charset="0"/>
              </a:rPr>
              <a:t>475.02.07 External (M4) Beamline</a:t>
            </a:r>
            <a:endParaRPr lang="en-US" sz="2000">
              <a:effectLst>
                <a:outerShdw blurRad="38100" dist="38100" dir="2700000" algn="tl">
                  <a:srgbClr val="000000">
                    <a:alpha val="43137"/>
                  </a:srgbClr>
                </a:outerShdw>
              </a:effectLst>
              <a:latin typeface="Calibri" panose="020F0502020204030204" pitchFamily="34" charset="0"/>
            </a:endParaRPr>
          </a:p>
        </p:txBody>
      </p:sp>
      <p:sp>
        <p:nvSpPr>
          <p:cNvPr id="32" name="TextBox 31"/>
          <p:cNvSpPr txBox="1"/>
          <p:nvPr/>
        </p:nvSpPr>
        <p:spPr>
          <a:xfrm>
            <a:off x="182039" y="2333570"/>
            <a:ext cx="2644442" cy="400110"/>
          </a:xfrm>
          <a:prstGeom prst="rect">
            <a:avLst/>
          </a:prstGeom>
          <a:noFill/>
        </p:spPr>
        <p:txBody>
          <a:bodyPr wrap="none" rtlCol="0">
            <a:spAutoFit/>
          </a:bodyPr>
          <a:lstStyle/>
          <a:p>
            <a:pPr>
              <a:spcBef>
                <a:spcPts val="1800"/>
              </a:spcBef>
            </a:pPr>
            <a:r>
              <a:rPr lang="en-US" sz="2000" smtClean="0">
                <a:effectLst>
                  <a:outerShdw blurRad="38100" dist="38100" dir="2700000" algn="tl">
                    <a:srgbClr val="000000">
                      <a:alpha val="43137"/>
                    </a:srgbClr>
                  </a:outerShdw>
                </a:effectLst>
                <a:latin typeface="Calibri" panose="020F0502020204030204" pitchFamily="34" charset="0"/>
              </a:rPr>
              <a:t>475.02.08.02 Extinction</a:t>
            </a:r>
            <a:endParaRPr lang="en-US" sz="2000">
              <a:effectLst>
                <a:outerShdw blurRad="38100" dist="38100" dir="2700000" algn="tl">
                  <a:srgbClr val="000000">
                    <a:alpha val="43137"/>
                  </a:srgbClr>
                </a:outerShdw>
              </a:effectLst>
              <a:latin typeface="Calibri" panose="020F0502020204030204" pitchFamily="34" charset="0"/>
            </a:endParaRPr>
          </a:p>
        </p:txBody>
      </p:sp>
      <p:sp>
        <p:nvSpPr>
          <p:cNvPr id="34" name="TextBox 33"/>
          <p:cNvSpPr txBox="1"/>
          <p:nvPr/>
        </p:nvSpPr>
        <p:spPr>
          <a:xfrm>
            <a:off x="182039" y="999656"/>
            <a:ext cx="3558859" cy="78483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latin typeface="Calibri" panose="020F0502020204030204" pitchFamily="34" charset="0"/>
              </a:rPr>
              <a:t>475.02.08.03 Extinction Monitor</a:t>
            </a:r>
          </a:p>
          <a:p>
            <a:pPr>
              <a:spcBef>
                <a:spcPts val="600"/>
              </a:spcBef>
            </a:pPr>
            <a:r>
              <a:rPr lang="en-US" sz="2000" dirty="0" smtClean="0">
                <a:effectLst>
                  <a:outerShdw blurRad="38100" dist="38100" dir="2700000" algn="tl">
                    <a:srgbClr val="000000">
                      <a:alpha val="43137"/>
                    </a:srgbClr>
                  </a:outerShdw>
                </a:effectLst>
                <a:latin typeface="Calibri" panose="020F0502020204030204" pitchFamily="34" charset="0"/>
              </a:rPr>
              <a:t>475.02.09 Target Station</a:t>
            </a:r>
            <a:endParaRPr lang="en-US" sz="2000" dirty="0">
              <a:effectLst>
                <a:outerShdw blurRad="38100" dist="38100" dir="2700000" algn="tl">
                  <a:srgbClr val="000000">
                    <a:alpha val="43137"/>
                  </a:srgbClr>
                </a:outerShdw>
              </a:effectLst>
              <a:latin typeface="Calibri" panose="020F0502020204030204" pitchFamily="34" charset="0"/>
            </a:endParaRPr>
          </a:p>
        </p:txBody>
      </p:sp>
      <p:cxnSp>
        <p:nvCxnSpPr>
          <p:cNvPr id="41" name="Straight Arrow Connector 40"/>
          <p:cNvCxnSpPr/>
          <p:nvPr/>
        </p:nvCxnSpPr>
        <p:spPr>
          <a:xfrm flipV="1">
            <a:off x="3848100" y="914401"/>
            <a:ext cx="2781300" cy="31432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31" idx="3"/>
          </p:cNvCxnSpPr>
          <p:nvPr/>
        </p:nvCxnSpPr>
        <p:spPr>
          <a:xfrm>
            <a:off x="3916972" y="2057400"/>
            <a:ext cx="3505804" cy="2761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32" idx="3"/>
          </p:cNvCxnSpPr>
          <p:nvPr/>
        </p:nvCxnSpPr>
        <p:spPr>
          <a:xfrm>
            <a:off x="2826481" y="2533625"/>
            <a:ext cx="4974494" cy="5905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3848100" y="1071563"/>
            <a:ext cx="2781300" cy="4714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3" name="Right Brace 52"/>
          <p:cNvSpPr/>
          <p:nvPr/>
        </p:nvSpPr>
        <p:spPr>
          <a:xfrm>
            <a:off x="4215707" y="3318956"/>
            <a:ext cx="199157" cy="882379"/>
          </a:xfrm>
          <a:prstGeom prst="rightBrace">
            <a:avLst/>
          </a:prstGeom>
          <a:ln>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ffectLst>
                <a:outerShdw blurRad="38100" dist="38100" dir="2700000" algn="tl">
                  <a:srgbClr val="000000">
                    <a:alpha val="43137"/>
                  </a:srgbClr>
                </a:outerShdw>
              </a:effectLst>
              <a:latin typeface="Calibri" panose="020F0502020204030204" pitchFamily="34" charset="0"/>
            </a:endParaRPr>
          </a:p>
        </p:txBody>
      </p:sp>
      <p:sp>
        <p:nvSpPr>
          <p:cNvPr id="58" name="TextBox 57"/>
          <p:cNvSpPr txBox="1"/>
          <p:nvPr/>
        </p:nvSpPr>
        <p:spPr>
          <a:xfrm rot="5400000">
            <a:off x="3930892" y="3531453"/>
            <a:ext cx="1390765" cy="400110"/>
          </a:xfrm>
          <a:prstGeom prst="rect">
            <a:avLst/>
          </a:prstGeom>
          <a:noFill/>
        </p:spPr>
        <p:txBody>
          <a:bodyPr wrap="none" rtlCol="0">
            <a:spAutoFit/>
          </a:bodyPr>
          <a:lstStyle/>
          <a:p>
            <a:r>
              <a:rPr lang="en-US" sz="2000" i="1" smtClean="0">
                <a:solidFill>
                  <a:srgbClr val="FF0000"/>
                </a:solidFill>
                <a:latin typeface="Calibri" panose="020F0502020204030204" pitchFamily="34" charset="0"/>
              </a:rPr>
              <a:t>Everywhere</a:t>
            </a:r>
            <a:endParaRPr lang="en-US" sz="2000" i="1">
              <a:solidFill>
                <a:srgbClr val="FF0000"/>
              </a:solidFill>
              <a:latin typeface="Calibri" panose="020F0502020204030204" pitchFamily="34" charset="0"/>
            </a:endParaRPr>
          </a:p>
        </p:txBody>
      </p:sp>
      <p:sp>
        <p:nvSpPr>
          <p:cNvPr id="11" name="TextBox 10"/>
          <p:cNvSpPr txBox="1"/>
          <p:nvPr/>
        </p:nvSpPr>
        <p:spPr>
          <a:xfrm>
            <a:off x="6629398" y="83404"/>
            <a:ext cx="623889" cy="830997"/>
          </a:xfrm>
          <a:prstGeom prst="rect">
            <a:avLst/>
          </a:prstGeom>
          <a:noFill/>
        </p:spPr>
        <p:txBody>
          <a:bodyPr wrap="none" rtlCol="0">
            <a:spAutoFit/>
          </a:bodyPr>
          <a:lstStyle/>
          <a:p>
            <a:r>
              <a:rPr lang="en-US" sz="4800" smtClean="0">
                <a:solidFill>
                  <a:srgbClr val="FF0000"/>
                </a:solidFill>
                <a:latin typeface="Cambria Math"/>
                <a:ea typeface="Cambria Math"/>
              </a:rPr>
              <a:t>×</a:t>
            </a:r>
            <a:endParaRPr lang="en-US" sz="4800">
              <a:solidFill>
                <a:srgbClr val="FF0000"/>
              </a:solidFill>
              <a:latin typeface="Calibri" panose="020F0502020204030204" pitchFamily="34" charset="0"/>
            </a:endParaRPr>
          </a:p>
        </p:txBody>
      </p:sp>
    </p:spTree>
    <p:extLst>
      <p:ext uri="{BB962C8B-B14F-4D97-AF65-F5344CB8AC3E}">
        <p14:creationId xmlns:p14="http://schemas.microsoft.com/office/powerpoint/2010/main" val="33743065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rPr>
              <a:t>Mu2e Proton </a:t>
            </a:r>
            <a:r>
              <a:rPr lang="en-US" dirty="0" smtClean="0">
                <a:latin typeface="Calibri" panose="020F0502020204030204" pitchFamily="34" charset="0"/>
              </a:rPr>
              <a:t>Beam Requirements</a:t>
            </a:r>
            <a:endParaRPr lang="en-US" dirty="0">
              <a:latin typeface="Calibri" panose="020F0502020204030204" pitchFamily="3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187316840"/>
              </p:ext>
            </p:extLst>
          </p:nvPr>
        </p:nvGraphicFramePr>
        <p:xfrm>
          <a:off x="1349752" y="1034832"/>
          <a:ext cx="7087769" cy="4937760"/>
        </p:xfrm>
        <a:graphic>
          <a:graphicData uri="http://schemas.openxmlformats.org/drawingml/2006/table">
            <a:tbl>
              <a:tblPr firstRow="1" firstCol="1" bandRow="1">
                <a:tableStyleId>{5C22544A-7EE6-4342-B048-85BDC9FD1C3A}</a:tableStyleId>
              </a:tblPr>
              <a:tblGrid>
                <a:gridCol w="3652044"/>
                <a:gridCol w="1280160"/>
                <a:gridCol w="1280160"/>
                <a:gridCol w="875405"/>
              </a:tblGrid>
              <a:tr h="411480">
                <a:tc>
                  <a:txBody>
                    <a:bodyPr/>
                    <a:lstStyle/>
                    <a:p>
                      <a:pPr marL="0" marR="0" algn="l">
                        <a:lnSpc>
                          <a:spcPts val="1600"/>
                        </a:lnSpc>
                        <a:spcBef>
                          <a:spcPts val="0"/>
                        </a:spcBef>
                        <a:spcAft>
                          <a:spcPts val="0"/>
                        </a:spcAft>
                      </a:pPr>
                      <a:r>
                        <a:rPr lang="en-US" sz="1400" dirty="0">
                          <a:solidFill>
                            <a:schemeClr val="tx1"/>
                          </a:solidFill>
                          <a:effectLst/>
                          <a:latin typeface="Calibri" panose="020F0502020204030204" pitchFamily="34" charset="0"/>
                        </a:rPr>
                        <a:t>Parameter</a:t>
                      </a:r>
                      <a:endParaRPr lang="en-US" sz="1400" dirty="0">
                        <a:solidFill>
                          <a:schemeClr val="tx1"/>
                        </a:solidFill>
                        <a:effectLst/>
                        <a:latin typeface="Times New Roman"/>
                        <a:ea typeface="MS Mincho"/>
                        <a:cs typeface="Times New Roman"/>
                      </a:endParaRPr>
                    </a:p>
                  </a:txBody>
                  <a:tcPr marL="82118" marR="82118" marT="0" marB="0" anchor="ctr">
                    <a:solidFill>
                      <a:schemeClr val="accent1">
                        <a:lumMod val="60000"/>
                        <a:lumOff val="40000"/>
                      </a:schemeClr>
                    </a:solidFill>
                  </a:tcPr>
                </a:tc>
                <a:tc>
                  <a:txBody>
                    <a:bodyPr/>
                    <a:lstStyle/>
                    <a:p>
                      <a:pPr marL="0" marR="0" algn="ctr">
                        <a:lnSpc>
                          <a:spcPts val="1600"/>
                        </a:lnSpc>
                        <a:spcBef>
                          <a:spcPts val="0"/>
                        </a:spcBef>
                        <a:spcAft>
                          <a:spcPts val="0"/>
                        </a:spcAft>
                      </a:pPr>
                      <a:r>
                        <a:rPr lang="en-US" sz="1400">
                          <a:solidFill>
                            <a:schemeClr val="tx1"/>
                          </a:solidFill>
                          <a:effectLst/>
                          <a:latin typeface="Calibri" panose="020F0502020204030204" pitchFamily="34" charset="0"/>
                        </a:rPr>
                        <a:t>Design Value</a:t>
                      </a:r>
                      <a:endParaRPr lang="en-US" sz="1400">
                        <a:solidFill>
                          <a:schemeClr val="tx1"/>
                        </a:solidFill>
                        <a:effectLst/>
                        <a:latin typeface="Times New Roman"/>
                        <a:ea typeface="MS Mincho"/>
                        <a:cs typeface="Times New Roman"/>
                      </a:endParaRPr>
                    </a:p>
                  </a:txBody>
                  <a:tcPr marL="82118" marR="82118" marT="0" marB="0" anchor="ctr">
                    <a:solidFill>
                      <a:schemeClr val="accent1">
                        <a:lumMod val="60000"/>
                        <a:lumOff val="40000"/>
                      </a:schemeClr>
                    </a:solidFill>
                  </a:tcPr>
                </a:tc>
                <a:tc>
                  <a:txBody>
                    <a:bodyPr/>
                    <a:lstStyle/>
                    <a:p>
                      <a:pPr marL="0" marR="0" algn="ctr">
                        <a:lnSpc>
                          <a:spcPts val="1600"/>
                        </a:lnSpc>
                        <a:spcBef>
                          <a:spcPts val="0"/>
                        </a:spcBef>
                        <a:spcAft>
                          <a:spcPts val="0"/>
                        </a:spcAft>
                      </a:pPr>
                      <a:r>
                        <a:rPr lang="en-US" sz="1400">
                          <a:solidFill>
                            <a:schemeClr val="tx1"/>
                          </a:solidFill>
                          <a:effectLst/>
                          <a:latin typeface="Calibri" panose="020F0502020204030204" pitchFamily="34" charset="0"/>
                        </a:rPr>
                        <a:t>Requirement</a:t>
                      </a:r>
                      <a:endParaRPr lang="en-US" sz="1400">
                        <a:solidFill>
                          <a:schemeClr val="tx1"/>
                        </a:solidFill>
                        <a:effectLst/>
                        <a:latin typeface="Times New Roman"/>
                        <a:ea typeface="MS Mincho"/>
                        <a:cs typeface="Times New Roman"/>
                      </a:endParaRPr>
                    </a:p>
                  </a:txBody>
                  <a:tcPr marL="82118" marR="82118" marT="0" marB="0" anchor="ctr">
                    <a:solidFill>
                      <a:schemeClr val="accent1">
                        <a:lumMod val="60000"/>
                        <a:lumOff val="40000"/>
                      </a:schemeClr>
                    </a:solidFill>
                  </a:tcPr>
                </a:tc>
                <a:tc>
                  <a:txBody>
                    <a:bodyPr/>
                    <a:lstStyle/>
                    <a:p>
                      <a:pPr marL="0" marR="0" algn="ctr">
                        <a:lnSpc>
                          <a:spcPts val="1600"/>
                        </a:lnSpc>
                        <a:spcBef>
                          <a:spcPts val="0"/>
                        </a:spcBef>
                        <a:spcAft>
                          <a:spcPts val="0"/>
                        </a:spcAft>
                      </a:pPr>
                      <a:r>
                        <a:rPr lang="en-US" sz="1400">
                          <a:solidFill>
                            <a:schemeClr val="tx1"/>
                          </a:solidFill>
                          <a:effectLst/>
                          <a:latin typeface="Calibri" panose="020F0502020204030204" pitchFamily="34" charset="0"/>
                        </a:rPr>
                        <a:t>Unit</a:t>
                      </a:r>
                      <a:endParaRPr lang="en-US" sz="1400">
                        <a:solidFill>
                          <a:schemeClr val="tx1"/>
                        </a:solidFill>
                        <a:effectLst/>
                        <a:latin typeface="Times New Roman"/>
                        <a:ea typeface="MS Mincho"/>
                        <a:cs typeface="Times New Roman"/>
                      </a:endParaRPr>
                    </a:p>
                  </a:txBody>
                  <a:tcPr marL="82118" marR="82118" marT="0" marB="0" anchor="ctr">
                    <a:solidFill>
                      <a:schemeClr val="accent1">
                        <a:lumMod val="60000"/>
                        <a:lumOff val="40000"/>
                      </a:schemeClr>
                    </a:solidFill>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Total protons on target</a:t>
                      </a:r>
                      <a:endParaRPr lang="en-US" sz="1400" b="0" dirty="0">
                        <a:solidFill>
                          <a:schemeClr val="tx1"/>
                        </a:solidFill>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solidFill>
                      <a:schemeClr val="accent1">
                        <a:lumMod val="60000"/>
                        <a:lumOff val="40000"/>
                      </a:schemeClr>
                    </a:solidFill>
                  </a:tcPr>
                </a:tc>
                <a:tc>
                  <a:txBody>
                    <a:bodyPr/>
                    <a:lstStyle/>
                    <a:p>
                      <a:pPr marL="0" marR="0" algn="r">
                        <a:lnSpc>
                          <a:spcPts val="1600"/>
                        </a:lnSpc>
                        <a:spcBef>
                          <a:spcPts val="0"/>
                        </a:spcBef>
                        <a:spcAft>
                          <a:spcPts val="0"/>
                        </a:spcAft>
                      </a:pPr>
                      <a:r>
                        <a:rPr lang="en-US" sz="1400">
                          <a:effectLst/>
                          <a:latin typeface="Calibri" panose="020F0502020204030204" pitchFamily="34" charset="0"/>
                        </a:rPr>
                        <a:t>3.6</a:t>
                      </a:r>
                      <a:r>
                        <a:rPr lang="en-US" sz="1400">
                          <a:effectLst/>
                          <a:latin typeface="Calibri" panose="020F0502020204030204" pitchFamily="34" charset="0"/>
                          <a:sym typeface="Symbol"/>
                        </a:rPr>
                        <a:t></a:t>
                      </a:r>
                      <a:r>
                        <a:rPr lang="en-US" sz="1400">
                          <a:effectLst/>
                          <a:latin typeface="Calibri" panose="020F0502020204030204" pitchFamily="34" charset="0"/>
                        </a:rPr>
                        <a:t>10</a:t>
                      </a:r>
                      <a:r>
                        <a:rPr lang="en-US" sz="1400" baseline="30000">
                          <a:effectLst/>
                          <a:latin typeface="Calibri" panose="020F0502020204030204" pitchFamily="34" charset="0"/>
                        </a:rPr>
                        <a:t>20</a:t>
                      </a:r>
                      <a:endParaRPr lang="en-US" sz="140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r">
                        <a:lnSpc>
                          <a:spcPts val="1600"/>
                        </a:lnSpc>
                        <a:spcBef>
                          <a:spcPts val="0"/>
                        </a:spcBef>
                        <a:spcAft>
                          <a:spcPts val="0"/>
                        </a:spcAft>
                      </a:pPr>
                      <a:r>
                        <a:rPr lang="en-US" sz="1400">
                          <a:effectLst/>
                          <a:latin typeface="Calibri" panose="020F0502020204030204" pitchFamily="34" charset="0"/>
                        </a:rPr>
                        <a:t>3.6</a:t>
                      </a:r>
                      <a:r>
                        <a:rPr lang="en-US" sz="1400">
                          <a:effectLst/>
                          <a:latin typeface="Calibri" panose="020F0502020204030204" pitchFamily="34" charset="0"/>
                          <a:sym typeface="Symbol"/>
                        </a:rPr>
                        <a:t></a:t>
                      </a:r>
                      <a:r>
                        <a:rPr lang="en-US" sz="1400">
                          <a:effectLst/>
                          <a:latin typeface="Calibri" panose="020F0502020204030204" pitchFamily="34" charset="0"/>
                        </a:rPr>
                        <a:t>10</a:t>
                      </a:r>
                      <a:r>
                        <a:rPr lang="en-US" sz="1400" baseline="30000">
                          <a:effectLst/>
                          <a:latin typeface="Calibri" panose="020F0502020204030204" pitchFamily="34" charset="0"/>
                        </a:rPr>
                        <a:t>20</a:t>
                      </a:r>
                      <a:endParaRPr lang="en-US" sz="140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ctr">
                        <a:lnSpc>
                          <a:spcPts val="1600"/>
                        </a:lnSpc>
                        <a:spcBef>
                          <a:spcPts val="0"/>
                        </a:spcBef>
                        <a:spcAft>
                          <a:spcPts val="0"/>
                        </a:spcAft>
                      </a:pPr>
                      <a:r>
                        <a:rPr lang="en-US" sz="1400">
                          <a:effectLst/>
                          <a:latin typeface="Calibri" panose="020F0502020204030204" pitchFamily="34" charset="0"/>
                        </a:rPr>
                        <a:t>protons</a:t>
                      </a:r>
                      <a:endParaRPr lang="en-US" sz="140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Time between beam pulses</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lnT w="28575" cap="flat" cmpd="sng" algn="ctr">
                      <a:solidFill>
                        <a:srgbClr val="D35420"/>
                      </a:solidFill>
                      <a:prstDash val="solid"/>
                      <a:round/>
                      <a:headEnd type="none" w="med" len="med"/>
                      <a:tailEnd type="none" w="med" len="med"/>
                    </a:lnT>
                    <a:solidFill>
                      <a:schemeClr val="accent1">
                        <a:lumMod val="60000"/>
                        <a:lumOff val="40000"/>
                      </a:schemeClr>
                    </a:solidFill>
                  </a:tcPr>
                </a:tc>
                <a:tc>
                  <a:txBody>
                    <a:bodyPr/>
                    <a:lstStyle/>
                    <a:p>
                      <a:pPr marL="0" marR="0" algn="r">
                        <a:lnSpc>
                          <a:spcPts val="1600"/>
                        </a:lnSpc>
                        <a:spcBef>
                          <a:spcPts val="0"/>
                        </a:spcBef>
                        <a:spcAft>
                          <a:spcPts val="0"/>
                        </a:spcAft>
                      </a:pPr>
                      <a:r>
                        <a:rPr lang="en-US" sz="1400">
                          <a:effectLst/>
                          <a:latin typeface="Calibri" panose="020F0502020204030204" pitchFamily="34" charset="0"/>
                        </a:rPr>
                        <a:t>1695</a:t>
                      </a:r>
                      <a:endParaRPr lang="en-US" sz="1400">
                        <a:effectLst/>
                        <a:latin typeface="Times New Roman"/>
                        <a:ea typeface="MS Mincho"/>
                        <a:cs typeface="Times New Roman"/>
                      </a:endParaRPr>
                    </a:p>
                  </a:txBody>
                  <a:tcPr marL="54746" marR="54746" marT="0" marB="0" anchor="ctr">
                    <a:lnT w="28575" cap="flat" cmpd="sng" algn="ctr">
                      <a:solidFill>
                        <a:srgbClr val="D35420"/>
                      </a:solidFill>
                      <a:prstDash val="solid"/>
                      <a:round/>
                      <a:headEnd type="none" w="med" len="med"/>
                      <a:tailEnd type="none" w="med" len="med"/>
                    </a:lnT>
                  </a:tcPr>
                </a:tc>
                <a:tc>
                  <a:txBody>
                    <a:bodyPr/>
                    <a:lstStyle/>
                    <a:p>
                      <a:pPr marL="0" marR="0" algn="r">
                        <a:lnSpc>
                          <a:spcPts val="1600"/>
                        </a:lnSpc>
                        <a:spcBef>
                          <a:spcPts val="0"/>
                        </a:spcBef>
                        <a:spcAft>
                          <a:spcPts val="0"/>
                        </a:spcAft>
                      </a:pPr>
                      <a:r>
                        <a:rPr lang="en-US" sz="1400" smtClean="0">
                          <a:effectLst/>
                          <a:latin typeface="Calibri" panose="020F0502020204030204" pitchFamily="34" charset="0"/>
                        </a:rPr>
                        <a:t>&gt; 864</a:t>
                      </a:r>
                      <a:endParaRPr lang="en-US" sz="1400">
                        <a:effectLst/>
                        <a:latin typeface="Times New Roman"/>
                        <a:ea typeface="MS Mincho"/>
                        <a:cs typeface="Times New Roman"/>
                      </a:endParaRPr>
                    </a:p>
                  </a:txBody>
                  <a:tcPr marL="54746" marR="54746" marT="0" marB="0" anchor="ctr">
                    <a:lnT w="28575" cap="flat" cmpd="sng" algn="ctr">
                      <a:solidFill>
                        <a:srgbClr val="D35420"/>
                      </a:solidFill>
                      <a:prstDash val="solid"/>
                      <a:round/>
                      <a:headEnd type="none" w="med" len="med"/>
                      <a:tailEnd type="none" w="med" len="med"/>
                    </a:lnT>
                  </a:tcPr>
                </a:tc>
                <a:tc>
                  <a:txBody>
                    <a:bodyPr/>
                    <a:lstStyle/>
                    <a:p>
                      <a:pPr marL="0" marR="0" algn="ctr">
                        <a:lnSpc>
                          <a:spcPts val="1600"/>
                        </a:lnSpc>
                        <a:spcBef>
                          <a:spcPts val="0"/>
                        </a:spcBef>
                        <a:spcAft>
                          <a:spcPts val="0"/>
                        </a:spcAft>
                      </a:pPr>
                      <a:r>
                        <a:rPr lang="en-US" sz="1400">
                          <a:effectLst/>
                          <a:latin typeface="Calibri" panose="020F0502020204030204" pitchFamily="34" charset="0"/>
                        </a:rPr>
                        <a:t>nsec</a:t>
                      </a:r>
                      <a:endParaRPr lang="en-US" sz="140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lnT w="28575" cap="flat" cmpd="sng" algn="ctr">
                      <a:solidFill>
                        <a:srgbClr val="D35420"/>
                      </a:solidFill>
                      <a:prstDash val="solid"/>
                      <a:round/>
                      <a:headEnd type="none" w="med" len="med"/>
                      <a:tailEnd type="none" w="med" len="med"/>
                    </a:lnT>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Maximum variation in pulse separation</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solidFill>
                      <a:schemeClr val="accent1">
                        <a:lumMod val="60000"/>
                        <a:lumOff val="40000"/>
                      </a:schemeClr>
                    </a:solidFill>
                  </a:tcPr>
                </a:tc>
                <a:tc>
                  <a:txBody>
                    <a:bodyPr/>
                    <a:lstStyle/>
                    <a:p>
                      <a:pPr marL="0" marR="0" algn="r">
                        <a:lnSpc>
                          <a:spcPts val="1600"/>
                        </a:lnSpc>
                        <a:spcBef>
                          <a:spcPts val="0"/>
                        </a:spcBef>
                        <a:spcAft>
                          <a:spcPts val="0"/>
                        </a:spcAft>
                      </a:pPr>
                      <a:r>
                        <a:rPr lang="en-US" sz="1400">
                          <a:effectLst/>
                          <a:latin typeface="Calibri" panose="020F0502020204030204" pitchFamily="34" charset="0"/>
                        </a:rPr>
                        <a:t>&lt; 1</a:t>
                      </a:r>
                      <a:endParaRPr lang="en-US" sz="1400">
                        <a:effectLst/>
                        <a:latin typeface="Times New Roman"/>
                        <a:ea typeface="MS Mincho"/>
                        <a:cs typeface="Times New Roman"/>
                      </a:endParaRPr>
                    </a:p>
                  </a:txBody>
                  <a:tcPr marL="54746" marR="54746" marT="0" marB="0" anchor="ctr"/>
                </a:tc>
                <a:tc>
                  <a:txBody>
                    <a:bodyPr/>
                    <a:lstStyle/>
                    <a:p>
                      <a:pPr marL="0" marR="0" algn="r">
                        <a:lnSpc>
                          <a:spcPts val="1600"/>
                        </a:lnSpc>
                        <a:spcBef>
                          <a:spcPts val="0"/>
                        </a:spcBef>
                        <a:spcAft>
                          <a:spcPts val="0"/>
                        </a:spcAft>
                      </a:pPr>
                      <a:r>
                        <a:rPr lang="en-US" sz="1400">
                          <a:effectLst/>
                          <a:latin typeface="Calibri" panose="020F0502020204030204" pitchFamily="34" charset="0"/>
                        </a:rPr>
                        <a:t>10</a:t>
                      </a:r>
                      <a:endParaRPr lang="en-US" sz="1400">
                        <a:effectLst/>
                        <a:latin typeface="Times New Roman"/>
                        <a:ea typeface="MS Mincho"/>
                        <a:cs typeface="Times New Roman"/>
                      </a:endParaRPr>
                    </a:p>
                  </a:txBody>
                  <a:tcPr marL="54746" marR="54746" marT="0" marB="0" anchor="ctr"/>
                </a:tc>
                <a:tc>
                  <a:txBody>
                    <a:bodyPr/>
                    <a:lstStyle/>
                    <a:p>
                      <a:pPr marL="0" marR="0" algn="ctr">
                        <a:lnSpc>
                          <a:spcPts val="1600"/>
                        </a:lnSpc>
                        <a:spcBef>
                          <a:spcPts val="0"/>
                        </a:spcBef>
                        <a:spcAft>
                          <a:spcPts val="0"/>
                        </a:spcAft>
                      </a:pPr>
                      <a:r>
                        <a:rPr lang="en-US" sz="1400">
                          <a:effectLst/>
                          <a:latin typeface="Calibri" panose="020F0502020204030204" pitchFamily="34" charset="0"/>
                        </a:rPr>
                        <a:t>nsec</a:t>
                      </a:r>
                      <a:endParaRPr lang="en-US" sz="140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Spill duration</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solidFill>
                      <a:schemeClr val="accent1">
                        <a:lumMod val="60000"/>
                        <a:lumOff val="40000"/>
                      </a:schemeClr>
                    </a:solidFill>
                  </a:tcPr>
                </a:tc>
                <a:tc>
                  <a:txBody>
                    <a:bodyPr/>
                    <a:lstStyle/>
                    <a:p>
                      <a:pPr marL="0" marR="0" algn="r">
                        <a:lnSpc>
                          <a:spcPts val="1600"/>
                        </a:lnSpc>
                        <a:spcBef>
                          <a:spcPts val="0"/>
                        </a:spcBef>
                        <a:spcAft>
                          <a:spcPts val="0"/>
                        </a:spcAft>
                      </a:pPr>
                      <a:r>
                        <a:rPr lang="en-US" sz="1400">
                          <a:effectLst/>
                          <a:latin typeface="Calibri" panose="020F0502020204030204" pitchFamily="34" charset="0"/>
                        </a:rPr>
                        <a:t>54</a:t>
                      </a:r>
                      <a:endParaRPr lang="en-US" sz="1400">
                        <a:effectLst/>
                        <a:latin typeface="Times New Roman"/>
                        <a:ea typeface="MS Mincho"/>
                        <a:cs typeface="Times New Roman"/>
                      </a:endParaRPr>
                    </a:p>
                  </a:txBody>
                  <a:tcPr marL="54746" marR="54746" marT="0" marB="0" anchor="ctr"/>
                </a:tc>
                <a:tc>
                  <a:txBody>
                    <a:bodyPr/>
                    <a:lstStyle/>
                    <a:p>
                      <a:pPr marL="0" marR="0" algn="r">
                        <a:lnSpc>
                          <a:spcPts val="1600"/>
                        </a:lnSpc>
                        <a:spcBef>
                          <a:spcPts val="0"/>
                        </a:spcBef>
                        <a:spcAft>
                          <a:spcPts val="0"/>
                        </a:spcAft>
                      </a:pPr>
                      <a:r>
                        <a:rPr lang="en-US" sz="1400" smtClean="0">
                          <a:effectLst/>
                          <a:latin typeface="Calibri" panose="020F0502020204030204" pitchFamily="34" charset="0"/>
                        </a:rPr>
                        <a:t>&gt; 20</a:t>
                      </a:r>
                      <a:endParaRPr lang="en-US" sz="1400">
                        <a:effectLst/>
                        <a:latin typeface="Times New Roman"/>
                        <a:ea typeface="MS Mincho"/>
                        <a:cs typeface="Times New Roman"/>
                      </a:endParaRPr>
                    </a:p>
                  </a:txBody>
                  <a:tcPr marL="54746" marR="54746" marT="0" marB="0" anchor="ctr"/>
                </a:tc>
                <a:tc>
                  <a:txBody>
                    <a:bodyPr/>
                    <a:lstStyle/>
                    <a:p>
                      <a:pPr marL="0" marR="0" algn="ctr">
                        <a:lnSpc>
                          <a:spcPts val="1600"/>
                        </a:lnSpc>
                        <a:spcBef>
                          <a:spcPts val="0"/>
                        </a:spcBef>
                        <a:spcAft>
                          <a:spcPts val="0"/>
                        </a:spcAft>
                      </a:pPr>
                      <a:r>
                        <a:rPr lang="en-US" sz="1400">
                          <a:effectLst/>
                          <a:latin typeface="Calibri" panose="020F0502020204030204" pitchFamily="34" charset="0"/>
                        </a:rPr>
                        <a:t>msec</a:t>
                      </a:r>
                      <a:endParaRPr lang="en-US" sz="140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Beamline Transmission Window</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230</a:t>
                      </a:r>
                      <a:endParaRPr lang="en-US" sz="1400" dirty="0">
                        <a:effectLst/>
                        <a:latin typeface="Times New Roman"/>
                        <a:ea typeface="MS Mincho"/>
                        <a:cs typeface="Times New Roman"/>
                      </a:endParaRPr>
                    </a:p>
                  </a:txBody>
                  <a:tcPr marL="54746" marR="54746" marT="0" marB="0" anchor="ctr"/>
                </a:tc>
                <a:tc>
                  <a:txBody>
                    <a:bodyPr/>
                    <a:lstStyle/>
                    <a:p>
                      <a:pPr marL="0" marR="0" algn="r">
                        <a:lnSpc>
                          <a:spcPts val="1600"/>
                        </a:lnSpc>
                        <a:spcBef>
                          <a:spcPts val="0"/>
                        </a:spcBef>
                        <a:spcAft>
                          <a:spcPts val="0"/>
                        </a:spcAft>
                      </a:pPr>
                      <a:r>
                        <a:rPr lang="en-US" sz="1400">
                          <a:effectLst/>
                          <a:latin typeface="Calibri" panose="020F0502020204030204" pitchFamily="34" charset="0"/>
                        </a:rPr>
                        <a:t>250</a:t>
                      </a:r>
                      <a:endParaRPr lang="en-US" sz="1400">
                        <a:effectLst/>
                        <a:latin typeface="Times New Roman"/>
                        <a:ea typeface="MS Mincho"/>
                        <a:cs typeface="Times New Roman"/>
                      </a:endParaRPr>
                    </a:p>
                  </a:txBody>
                  <a:tcPr marL="54746" marR="54746" marT="0" marB="0" anchor="ctr"/>
                </a:tc>
                <a:tc>
                  <a:txBody>
                    <a:bodyPr/>
                    <a:lstStyle/>
                    <a:p>
                      <a:pPr marL="0" marR="0" algn="ctr">
                        <a:lnSpc>
                          <a:spcPts val="1600"/>
                        </a:lnSpc>
                        <a:spcBef>
                          <a:spcPts val="0"/>
                        </a:spcBef>
                        <a:spcAft>
                          <a:spcPts val="0"/>
                        </a:spcAft>
                      </a:pPr>
                      <a:r>
                        <a:rPr lang="en-US" sz="1400">
                          <a:effectLst/>
                          <a:latin typeface="Calibri" panose="020F0502020204030204" pitchFamily="34" charset="0"/>
                        </a:rPr>
                        <a:t>nsec</a:t>
                      </a:r>
                      <a:endParaRPr lang="en-US" sz="140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Transmission Window Jitter (rms)</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5</a:t>
                      </a:r>
                      <a:endParaRPr lang="en-US" sz="1400" dirty="0">
                        <a:effectLst/>
                        <a:latin typeface="Times New Roman"/>
                        <a:ea typeface="MS Mincho"/>
                        <a:cs typeface="Times New Roman"/>
                      </a:endParaRPr>
                    </a:p>
                  </a:txBody>
                  <a:tcPr marL="54746" marR="54746" marT="0" marB="0" anchor="ctr"/>
                </a:tc>
                <a:tc>
                  <a:txBody>
                    <a:bodyPr/>
                    <a:lstStyle/>
                    <a:p>
                      <a:pPr marL="0" marR="0" algn="r">
                        <a:lnSpc>
                          <a:spcPts val="1600"/>
                        </a:lnSpc>
                        <a:spcBef>
                          <a:spcPts val="0"/>
                        </a:spcBef>
                        <a:spcAft>
                          <a:spcPts val="0"/>
                        </a:spcAft>
                      </a:pPr>
                      <a:r>
                        <a:rPr lang="en-US" sz="1400">
                          <a:effectLst/>
                          <a:latin typeface="Calibri" panose="020F0502020204030204" pitchFamily="34" charset="0"/>
                        </a:rPr>
                        <a:t>&lt;10</a:t>
                      </a:r>
                      <a:endParaRPr lang="en-US" sz="1400">
                        <a:effectLst/>
                        <a:latin typeface="Times New Roman"/>
                        <a:ea typeface="MS Mincho"/>
                        <a:cs typeface="Times New Roman"/>
                      </a:endParaRPr>
                    </a:p>
                  </a:txBody>
                  <a:tcPr marL="54746" marR="54746" marT="0" marB="0" anchor="ctr"/>
                </a:tc>
                <a:tc>
                  <a:txBody>
                    <a:bodyPr/>
                    <a:lstStyle/>
                    <a:p>
                      <a:pPr marL="0" marR="0" algn="ctr">
                        <a:lnSpc>
                          <a:spcPts val="1600"/>
                        </a:lnSpc>
                        <a:spcBef>
                          <a:spcPts val="0"/>
                        </a:spcBef>
                        <a:spcAft>
                          <a:spcPts val="0"/>
                        </a:spcAft>
                      </a:pPr>
                      <a:r>
                        <a:rPr lang="en-US" sz="1400">
                          <a:effectLst/>
                          <a:latin typeface="Calibri" panose="020F0502020204030204" pitchFamily="34" charset="0"/>
                        </a:rPr>
                        <a:t>nsec</a:t>
                      </a:r>
                      <a:endParaRPr lang="en-US" sz="140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Out-of-time extinction factor</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lnB w="28575" cap="flat" cmpd="sng" algn="ctr">
                      <a:solidFill>
                        <a:srgbClr val="D35420"/>
                      </a:solidFill>
                      <a:prstDash val="solid"/>
                      <a:round/>
                      <a:headEnd type="none" w="med" len="med"/>
                      <a:tailEnd type="none" w="med" len="med"/>
                    </a:lnB>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10</a:t>
                      </a:r>
                      <a:r>
                        <a:rPr lang="en-US" sz="1400" baseline="30000" dirty="0">
                          <a:effectLst/>
                          <a:latin typeface="Calibri" panose="020F0502020204030204" pitchFamily="34" charset="0"/>
                        </a:rPr>
                        <a:t>-10</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r">
                        <a:lnSpc>
                          <a:spcPts val="1600"/>
                        </a:lnSpc>
                        <a:spcBef>
                          <a:spcPts val="0"/>
                        </a:spcBef>
                        <a:spcAft>
                          <a:spcPts val="0"/>
                        </a:spcAft>
                      </a:pPr>
                      <a:r>
                        <a:rPr lang="en-US" sz="1400">
                          <a:effectLst/>
                          <a:latin typeface="Calibri" panose="020F0502020204030204" pitchFamily="34" charset="0"/>
                          <a:sym typeface="Symbol"/>
                        </a:rPr>
                        <a:t></a:t>
                      </a:r>
                      <a:r>
                        <a:rPr lang="en-US" sz="1400">
                          <a:effectLst/>
                          <a:latin typeface="Calibri" panose="020F0502020204030204" pitchFamily="34" charset="0"/>
                        </a:rPr>
                        <a:t> 10</a:t>
                      </a:r>
                      <a:r>
                        <a:rPr lang="en-US" sz="1400" baseline="30000">
                          <a:effectLst/>
                          <a:latin typeface="Calibri" panose="020F0502020204030204" pitchFamily="34" charset="0"/>
                        </a:rPr>
                        <a:t>-10</a:t>
                      </a:r>
                      <a:endParaRPr lang="en-US" sz="140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ctr">
                        <a:lnSpc>
                          <a:spcPts val="1600"/>
                        </a:lnSpc>
                        <a:spcBef>
                          <a:spcPts val="0"/>
                        </a:spcBef>
                        <a:spcAft>
                          <a:spcPts val="0"/>
                        </a:spcAft>
                      </a:pPr>
                      <a:r>
                        <a:rPr lang="en-US" sz="1400">
                          <a:effectLst/>
                          <a:latin typeface="Calibri" panose="020F0502020204030204" pitchFamily="34" charset="0"/>
                        </a:rPr>
                        <a:t> </a:t>
                      </a:r>
                      <a:endParaRPr lang="en-US" sz="140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lnB w="28575" cap="flat" cmpd="sng" algn="ctr">
                      <a:solidFill>
                        <a:srgbClr val="D35420"/>
                      </a:solidFill>
                      <a:prstDash val="solid"/>
                      <a:round/>
                      <a:headEnd type="none" w="med" len="med"/>
                      <a:tailEnd type="none" w="med" len="med"/>
                    </a:lnB>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Average proton intensity per pulse</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lnT w="28575" cap="flat" cmpd="sng" algn="ctr">
                      <a:solidFill>
                        <a:srgbClr val="D35420"/>
                      </a:solidFill>
                      <a:prstDash val="solid"/>
                      <a:round/>
                      <a:headEnd type="none" w="med" len="med"/>
                      <a:tailEnd type="none" w="med" len="med"/>
                    </a:lnT>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3.1</a:t>
                      </a:r>
                      <a:r>
                        <a:rPr lang="en-US" sz="1400" dirty="0">
                          <a:effectLst/>
                          <a:latin typeface="Calibri" panose="020F0502020204030204" pitchFamily="34" charset="0"/>
                          <a:sym typeface="Symbol"/>
                        </a:rPr>
                        <a:t></a:t>
                      </a:r>
                      <a:r>
                        <a:rPr lang="en-US" sz="1400" dirty="0">
                          <a:effectLst/>
                          <a:latin typeface="Calibri" panose="020F0502020204030204" pitchFamily="34" charset="0"/>
                        </a:rPr>
                        <a:t>10</a:t>
                      </a:r>
                      <a:r>
                        <a:rPr lang="en-US" sz="1400" baseline="30000" dirty="0">
                          <a:effectLst/>
                          <a:latin typeface="Calibri" panose="020F0502020204030204" pitchFamily="34" charset="0"/>
                        </a:rPr>
                        <a:t>7</a:t>
                      </a:r>
                      <a:endParaRPr lang="en-US" sz="1400" dirty="0">
                        <a:effectLst/>
                        <a:latin typeface="Times New Roman"/>
                        <a:ea typeface="MS Mincho"/>
                        <a:cs typeface="Times New Roman"/>
                      </a:endParaRPr>
                    </a:p>
                  </a:txBody>
                  <a:tcPr marL="54746" marR="54746" marT="0" marB="0" anchor="ctr">
                    <a:lnT w="28575" cap="flat" cmpd="sng" algn="ctr">
                      <a:solidFill>
                        <a:srgbClr val="D35420"/>
                      </a:solidFill>
                      <a:prstDash val="solid"/>
                      <a:round/>
                      <a:headEnd type="none" w="med" len="med"/>
                      <a:tailEnd type="none" w="med" len="med"/>
                    </a:lnT>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&lt; 5.0</a:t>
                      </a:r>
                      <a:r>
                        <a:rPr lang="en-US" sz="1400" dirty="0">
                          <a:effectLst/>
                          <a:latin typeface="Calibri" panose="020F0502020204030204" pitchFamily="34" charset="0"/>
                          <a:sym typeface="Symbol"/>
                        </a:rPr>
                        <a:t></a:t>
                      </a:r>
                      <a:r>
                        <a:rPr lang="en-US" sz="1400" dirty="0">
                          <a:effectLst/>
                          <a:latin typeface="Calibri" panose="020F0502020204030204" pitchFamily="34" charset="0"/>
                        </a:rPr>
                        <a:t>10</a:t>
                      </a:r>
                      <a:r>
                        <a:rPr lang="en-US" sz="1400" baseline="30000" dirty="0">
                          <a:effectLst/>
                          <a:latin typeface="Calibri" panose="020F0502020204030204" pitchFamily="34" charset="0"/>
                        </a:rPr>
                        <a:t>7</a:t>
                      </a:r>
                      <a:endParaRPr lang="en-US" sz="1400" dirty="0">
                        <a:effectLst/>
                        <a:latin typeface="Times New Roman"/>
                        <a:ea typeface="MS Mincho"/>
                        <a:cs typeface="Times New Roman"/>
                      </a:endParaRPr>
                    </a:p>
                  </a:txBody>
                  <a:tcPr marL="54746" marR="54746" marT="0" marB="0" anchor="ctr">
                    <a:lnT w="28575" cap="flat" cmpd="sng" algn="ctr">
                      <a:solidFill>
                        <a:srgbClr val="D35420"/>
                      </a:solidFill>
                      <a:prstDash val="solid"/>
                      <a:round/>
                      <a:headEnd type="none" w="med" len="med"/>
                      <a:tailEnd type="none" w="med" len="med"/>
                    </a:lnT>
                  </a:tcPr>
                </a:tc>
                <a:tc>
                  <a:txBody>
                    <a:bodyPr/>
                    <a:lstStyle/>
                    <a:p>
                      <a:pPr marL="0" marR="0" algn="ctr">
                        <a:lnSpc>
                          <a:spcPts val="1600"/>
                        </a:lnSpc>
                        <a:spcBef>
                          <a:spcPts val="0"/>
                        </a:spcBef>
                        <a:spcAft>
                          <a:spcPts val="0"/>
                        </a:spcAft>
                      </a:pPr>
                      <a:r>
                        <a:rPr lang="en-US" sz="1400">
                          <a:effectLst/>
                          <a:latin typeface="Calibri" panose="020F0502020204030204" pitchFamily="34" charset="0"/>
                        </a:rPr>
                        <a:t>protons</a:t>
                      </a:r>
                      <a:r>
                        <a:rPr lang="en-US" sz="1400" smtClean="0">
                          <a:effectLst/>
                          <a:latin typeface="Calibri" panose="020F0502020204030204" pitchFamily="34" charset="0"/>
                        </a:rPr>
                        <a:t>/ pulse</a:t>
                      </a:r>
                      <a:endParaRPr lang="en-US" sz="140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lnT w="28575" cap="flat" cmpd="sng" algn="ctr">
                      <a:solidFill>
                        <a:srgbClr val="D35420"/>
                      </a:solidFill>
                      <a:prstDash val="solid"/>
                      <a:round/>
                      <a:headEnd type="none" w="med" len="med"/>
                      <a:tailEnd type="none" w="med" len="med"/>
                    </a:lnT>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Maximum Pulse to Pulse intensity variation</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lnB w="28575" cap="flat" cmpd="sng" algn="ctr">
                      <a:solidFill>
                        <a:srgbClr val="D35420"/>
                      </a:solidFill>
                      <a:prstDash val="solid"/>
                      <a:round/>
                      <a:headEnd type="none" w="med" len="med"/>
                      <a:tailEnd type="none" w="med" len="med"/>
                    </a:lnB>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50</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r">
                        <a:lnSpc>
                          <a:spcPts val="1600"/>
                        </a:lnSpc>
                        <a:spcBef>
                          <a:spcPts val="0"/>
                        </a:spcBef>
                        <a:spcAft>
                          <a:spcPts val="0"/>
                        </a:spcAft>
                      </a:pPr>
                      <a:r>
                        <a:rPr lang="en-US" sz="1400" dirty="0" smtClean="0">
                          <a:effectLst/>
                          <a:latin typeface="Calibri" panose="020F0502020204030204" pitchFamily="34" charset="0"/>
                        </a:rPr>
                        <a:t>50</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ctr">
                        <a:lnSpc>
                          <a:spcPts val="1600"/>
                        </a:lnSpc>
                        <a:spcBef>
                          <a:spcPts val="0"/>
                        </a:spcBef>
                        <a:spcAft>
                          <a:spcPts val="0"/>
                        </a:spcAft>
                      </a:pPr>
                      <a:r>
                        <a:rPr lang="en-US" sz="1400">
                          <a:effectLst/>
                          <a:latin typeface="Calibri" panose="020F0502020204030204" pitchFamily="34" charset="0"/>
                        </a:rPr>
                        <a:t>%</a:t>
                      </a:r>
                      <a:endParaRPr lang="en-US" sz="140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lnB w="28575" cap="flat" cmpd="sng" algn="ctr">
                      <a:solidFill>
                        <a:srgbClr val="D35420"/>
                      </a:solidFill>
                      <a:prstDash val="solid"/>
                      <a:round/>
                      <a:headEnd type="none" w="med" len="med"/>
                      <a:tailEnd type="none" w="med" len="med"/>
                    </a:lnB>
                  </a:tcPr>
                </a:tc>
              </a:tr>
              <a:tr h="411480">
                <a:tc>
                  <a:txBody>
                    <a:bodyPr/>
                    <a:lstStyle/>
                    <a:p>
                      <a:pPr marL="0" marR="0" algn="just">
                        <a:lnSpc>
                          <a:spcPts val="1600"/>
                        </a:lnSpc>
                        <a:spcBef>
                          <a:spcPts val="0"/>
                        </a:spcBef>
                        <a:spcAft>
                          <a:spcPts val="0"/>
                        </a:spcAft>
                      </a:pPr>
                      <a:r>
                        <a:rPr lang="en-US" sz="1400" b="0" dirty="0" smtClean="0">
                          <a:solidFill>
                            <a:schemeClr val="tx1"/>
                          </a:solidFill>
                          <a:effectLst/>
                          <a:latin typeface="Calibri" panose="020F0502020204030204" pitchFamily="34" charset="0"/>
                        </a:rPr>
                        <a:t>Target </a:t>
                      </a:r>
                      <a:r>
                        <a:rPr lang="en-US" sz="1400" b="0" dirty="0">
                          <a:solidFill>
                            <a:schemeClr val="tx1"/>
                          </a:solidFill>
                          <a:effectLst/>
                          <a:latin typeface="Calibri" panose="020F0502020204030204" pitchFamily="34" charset="0"/>
                        </a:rPr>
                        <a:t>rms spot size </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lnT w="28575" cap="flat" cmpd="sng" algn="ctr">
                      <a:solidFill>
                        <a:srgbClr val="D35420"/>
                      </a:solidFill>
                      <a:prstDash val="solid"/>
                      <a:round/>
                      <a:headEnd type="none" w="med" len="med"/>
                      <a:tailEnd type="none" w="med" len="med"/>
                    </a:lnT>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1</a:t>
                      </a:r>
                      <a:endParaRPr lang="en-US" sz="1400" dirty="0">
                        <a:effectLst/>
                        <a:latin typeface="Times New Roman"/>
                        <a:ea typeface="MS Mincho"/>
                        <a:cs typeface="Times New Roman"/>
                      </a:endParaRPr>
                    </a:p>
                  </a:txBody>
                  <a:tcPr marL="54746" marR="54746" marT="0" marB="0" anchor="ctr">
                    <a:lnT w="28575" cap="flat" cmpd="sng" algn="ctr">
                      <a:solidFill>
                        <a:srgbClr val="D35420"/>
                      </a:solidFill>
                      <a:prstDash val="solid"/>
                      <a:round/>
                      <a:headEnd type="none" w="med" len="med"/>
                      <a:tailEnd type="none" w="med" len="med"/>
                    </a:lnT>
                  </a:tcPr>
                </a:tc>
                <a:tc>
                  <a:txBody>
                    <a:bodyPr/>
                    <a:lstStyle/>
                    <a:p>
                      <a:pPr marL="0" marR="0" algn="r">
                        <a:lnSpc>
                          <a:spcPts val="1600"/>
                        </a:lnSpc>
                        <a:spcBef>
                          <a:spcPts val="0"/>
                        </a:spcBef>
                        <a:spcAft>
                          <a:spcPts val="0"/>
                        </a:spcAft>
                      </a:pPr>
                      <a:r>
                        <a:rPr lang="en-US" sz="1400" dirty="0" smtClean="0">
                          <a:effectLst/>
                          <a:latin typeface="Calibri" panose="020F0502020204030204" pitchFamily="34" charset="0"/>
                        </a:rPr>
                        <a:t>0.5</a:t>
                      </a:r>
                      <a:r>
                        <a:rPr lang="en-US" sz="1400" baseline="0" dirty="0" smtClean="0">
                          <a:effectLst/>
                          <a:latin typeface="Calibri" panose="020F0502020204030204" pitchFamily="34" charset="0"/>
                        </a:rPr>
                        <a:t> – 1.5</a:t>
                      </a:r>
                      <a:endParaRPr lang="en-US" sz="1400" dirty="0">
                        <a:effectLst/>
                        <a:latin typeface="Times New Roman"/>
                        <a:ea typeface="MS Mincho"/>
                        <a:cs typeface="Times New Roman"/>
                      </a:endParaRPr>
                    </a:p>
                  </a:txBody>
                  <a:tcPr marL="54746" marR="54746" marT="0" marB="0" anchor="ctr">
                    <a:lnT w="28575" cap="flat" cmpd="sng" algn="ctr">
                      <a:solidFill>
                        <a:srgbClr val="D35420"/>
                      </a:solidFill>
                      <a:prstDash val="solid"/>
                      <a:round/>
                      <a:headEnd type="none" w="med" len="med"/>
                      <a:tailEnd type="none" w="med" len="med"/>
                    </a:lnT>
                  </a:tcPr>
                </a:tc>
                <a:tc>
                  <a:txBody>
                    <a:bodyPr/>
                    <a:lstStyle/>
                    <a:p>
                      <a:pPr marL="0" marR="0" algn="ctr">
                        <a:lnSpc>
                          <a:spcPts val="1600"/>
                        </a:lnSpc>
                        <a:spcBef>
                          <a:spcPts val="0"/>
                        </a:spcBef>
                        <a:spcAft>
                          <a:spcPts val="0"/>
                        </a:spcAft>
                      </a:pPr>
                      <a:r>
                        <a:rPr lang="en-US" sz="1400">
                          <a:effectLst/>
                          <a:latin typeface="Calibri" panose="020F0502020204030204" pitchFamily="34" charset="0"/>
                        </a:rPr>
                        <a:t>mm</a:t>
                      </a:r>
                      <a:endParaRPr lang="en-US" sz="140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lnT w="28575" cap="flat" cmpd="sng" algn="ctr">
                      <a:solidFill>
                        <a:srgbClr val="D35420"/>
                      </a:solidFill>
                      <a:prstDash val="solid"/>
                      <a:round/>
                      <a:headEnd type="none" w="med" len="med"/>
                      <a:tailEnd type="none" w="med" len="med"/>
                    </a:lnT>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Target rms beam divergence</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lnB w="28575" cap="flat" cmpd="sng" algn="ctr">
                      <a:solidFill>
                        <a:srgbClr val="D35420"/>
                      </a:solidFill>
                      <a:prstDash val="solid"/>
                      <a:round/>
                      <a:headEnd type="none" w="med" len="med"/>
                      <a:tailEnd type="none" w="med" len="med"/>
                    </a:lnB>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0.5</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&lt; 4.0 </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ctr">
                        <a:lnSpc>
                          <a:spcPts val="1600"/>
                        </a:lnSpc>
                        <a:spcBef>
                          <a:spcPts val="0"/>
                        </a:spcBef>
                        <a:spcAft>
                          <a:spcPts val="0"/>
                        </a:spcAft>
                      </a:pPr>
                      <a:r>
                        <a:rPr lang="en-US" sz="1400" dirty="0">
                          <a:effectLst/>
                          <a:latin typeface="Calibri" panose="020F0502020204030204" pitchFamily="34" charset="0"/>
                        </a:rPr>
                        <a:t>mrad</a:t>
                      </a:r>
                      <a:endParaRPr lang="en-US" sz="1400" dirty="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lnB w="28575" cap="flat" cmpd="sng" algn="ctr">
                      <a:solidFill>
                        <a:srgbClr val="D35420"/>
                      </a:solidFill>
                      <a:prstDash val="solid"/>
                      <a:round/>
                      <a:headEnd type="none" w="med" len="med"/>
                      <a:tailEnd type="none" w="med" len="med"/>
                    </a:lnB>
                  </a:tcPr>
                </a:tc>
              </a:tr>
            </a:tbl>
          </a:graphicData>
        </a:graphic>
      </p:graphicFrame>
      <p:sp>
        <p:nvSpPr>
          <p:cNvPr id="4" name="Date Placeholder 3"/>
          <p:cNvSpPr>
            <a:spLocks noGrp="1"/>
          </p:cNvSpPr>
          <p:nvPr>
            <p:ph type="dt" sz="half" idx="10"/>
          </p:nvPr>
        </p:nvSpPr>
        <p:spPr/>
        <p:txBody>
          <a:bodyPr/>
          <a:lstStyle/>
          <a:p>
            <a:pPr>
              <a:defRPr/>
            </a:pPr>
            <a:r>
              <a:rPr lang="en-US" smtClean="0"/>
              <a:t>8/25/2015</a:t>
            </a:r>
            <a:endParaRPr lang="en-US"/>
          </a:p>
        </p:txBody>
      </p:sp>
      <p:sp>
        <p:nvSpPr>
          <p:cNvPr id="5" name="Footer Placeholder 4"/>
          <p:cNvSpPr>
            <a:spLocks noGrp="1"/>
          </p:cNvSpPr>
          <p:nvPr>
            <p:ph type="ftr" sz="quarter" idx="11"/>
          </p:nvPr>
        </p:nvSpPr>
        <p:spPr/>
        <p:txBody>
          <a:bodyPr/>
          <a:lstStyle/>
          <a:p>
            <a:pPr>
              <a:defRPr/>
            </a:pPr>
            <a:r>
              <a:rPr lang="de-DE" smtClean="0"/>
              <a:t>S. Werkema | Mu2e Project Overview</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18</a:t>
            </a:fld>
            <a:endParaRPr lang="en-US"/>
          </a:p>
        </p:txBody>
      </p:sp>
      <p:sp>
        <p:nvSpPr>
          <p:cNvPr id="8" name="Rectangle 1"/>
          <p:cNvSpPr>
            <a:spLocks noChangeArrowheads="1"/>
          </p:cNvSpPr>
          <p:nvPr/>
        </p:nvSpPr>
        <p:spPr bwMode="auto">
          <a:xfrm>
            <a:off x="3387725" y="-105341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Calibri" panose="020F0502020204030204" pitchFamily="34" charset="0"/>
                <a:cs typeface="Arial" pitchFamily="34" charset="0"/>
              </a:rPr>
              <a:t/>
            </a:r>
            <a:br>
              <a:rPr kumimoji="0" lang="en-US" altLang="en-US" sz="1800" b="0" i="0" u="none" strike="noStrike" cap="none" normalizeH="0" baseline="0" smtClean="0">
                <a:ln>
                  <a:noFill/>
                </a:ln>
                <a:solidFill>
                  <a:schemeClr val="tx1"/>
                </a:solidFill>
                <a:effectLst/>
                <a:latin typeface="Calibri" panose="020F0502020204030204" pitchFamily="34" charset="0"/>
                <a:cs typeface="Arial" pitchFamily="34" charset="0"/>
              </a:rPr>
            </a:br>
            <a:endParaRPr kumimoji="0" lang="en-US" altLang="en-US" sz="1800" b="0" i="0" u="none" strike="noStrike" cap="none" normalizeH="0" baseline="0" smtClean="0">
              <a:ln>
                <a:noFill/>
              </a:ln>
              <a:solidFill>
                <a:schemeClr val="tx1"/>
              </a:solidFill>
              <a:effectLst/>
              <a:latin typeface="Calibri" panose="020F0502020204030204" pitchFamily="34" charset="0"/>
              <a:cs typeface="Arial" pitchFamily="34" charset="0"/>
            </a:endParaRPr>
          </a:p>
        </p:txBody>
      </p:sp>
      <p:sp>
        <p:nvSpPr>
          <p:cNvPr id="13" name="TextBox 12"/>
          <p:cNvSpPr txBox="1"/>
          <p:nvPr/>
        </p:nvSpPr>
        <p:spPr>
          <a:xfrm rot="16200000">
            <a:off x="-58056" y="2902296"/>
            <a:ext cx="1642941" cy="369332"/>
          </a:xfrm>
          <a:prstGeom prst="rect">
            <a:avLst/>
          </a:prstGeom>
          <a:noFill/>
        </p:spPr>
        <p:txBody>
          <a:bodyPr wrap="square" rtlCol="0">
            <a:spAutoFit/>
          </a:bodyPr>
          <a:lstStyle/>
          <a:p>
            <a:r>
              <a:rPr lang="en-US" sz="1800" dirty="0" smtClean="0">
                <a:solidFill>
                  <a:srgbClr val="D35420"/>
                </a:solidFill>
                <a:effectLst>
                  <a:outerShdw blurRad="38100" dist="38100" dir="2700000" algn="tl">
                    <a:srgbClr val="000000">
                      <a:alpha val="43137"/>
                    </a:srgbClr>
                  </a:outerShdw>
                </a:effectLst>
                <a:latin typeface="Calibri" panose="020F0502020204030204" pitchFamily="34" charset="0"/>
              </a:rPr>
              <a:t>Time Structure</a:t>
            </a:r>
            <a:endParaRPr lang="en-US" sz="1800" dirty="0">
              <a:solidFill>
                <a:srgbClr val="D35420"/>
              </a:solidFill>
              <a:effectLst>
                <a:outerShdw blurRad="38100" dist="38100" dir="2700000" algn="tl">
                  <a:srgbClr val="000000">
                    <a:alpha val="43137"/>
                  </a:srgbClr>
                </a:outerShdw>
              </a:effectLst>
              <a:latin typeface="Calibri" panose="020F0502020204030204" pitchFamily="34" charset="0"/>
            </a:endParaRPr>
          </a:p>
        </p:txBody>
      </p:sp>
      <p:sp>
        <p:nvSpPr>
          <p:cNvPr id="14" name="TextBox 13"/>
          <p:cNvSpPr txBox="1"/>
          <p:nvPr/>
        </p:nvSpPr>
        <p:spPr>
          <a:xfrm rot="16200000">
            <a:off x="264624" y="4558647"/>
            <a:ext cx="997581" cy="369332"/>
          </a:xfrm>
          <a:prstGeom prst="rect">
            <a:avLst/>
          </a:prstGeom>
          <a:noFill/>
        </p:spPr>
        <p:txBody>
          <a:bodyPr wrap="none" rtlCol="0">
            <a:spAutoFit/>
          </a:bodyPr>
          <a:lstStyle/>
          <a:p>
            <a:r>
              <a:rPr lang="en-US" sz="1800" dirty="0" smtClean="0">
                <a:solidFill>
                  <a:srgbClr val="D35420"/>
                </a:solidFill>
                <a:effectLst>
                  <a:outerShdw blurRad="38100" dist="38100" dir="2700000" algn="tl">
                    <a:srgbClr val="000000">
                      <a:alpha val="43137"/>
                    </a:srgbClr>
                  </a:outerShdw>
                </a:effectLst>
                <a:latin typeface="Calibri" panose="020F0502020204030204" pitchFamily="34" charset="0"/>
              </a:rPr>
              <a:t>Intensity</a:t>
            </a:r>
            <a:endParaRPr lang="en-US" sz="1800" dirty="0">
              <a:solidFill>
                <a:srgbClr val="D35420"/>
              </a:solidFill>
              <a:effectLst>
                <a:outerShdw blurRad="38100" dist="38100" dir="2700000" algn="tl">
                  <a:srgbClr val="000000">
                    <a:alpha val="43137"/>
                  </a:srgbClr>
                </a:outerShdw>
              </a:effectLst>
              <a:latin typeface="Calibri" panose="020F0502020204030204" pitchFamily="34" charset="0"/>
            </a:endParaRPr>
          </a:p>
        </p:txBody>
      </p:sp>
      <p:sp>
        <p:nvSpPr>
          <p:cNvPr id="15" name="TextBox 14"/>
          <p:cNvSpPr txBox="1"/>
          <p:nvPr/>
        </p:nvSpPr>
        <p:spPr>
          <a:xfrm rot="16200000">
            <a:off x="403380" y="5294369"/>
            <a:ext cx="720069" cy="541046"/>
          </a:xfrm>
          <a:prstGeom prst="rect">
            <a:avLst/>
          </a:prstGeom>
          <a:noFill/>
        </p:spPr>
        <p:txBody>
          <a:bodyPr wrap="none" rtlCol="0">
            <a:spAutoFit/>
          </a:bodyPr>
          <a:lstStyle/>
          <a:p>
            <a:pPr>
              <a:lnSpc>
                <a:spcPct val="80000"/>
              </a:lnSpc>
            </a:pPr>
            <a:r>
              <a:rPr lang="en-US" sz="1800" dirty="0" smtClean="0">
                <a:solidFill>
                  <a:srgbClr val="D35420"/>
                </a:solidFill>
                <a:effectLst>
                  <a:outerShdw blurRad="38100" dist="38100" dir="2700000" algn="tl">
                    <a:srgbClr val="000000">
                      <a:alpha val="43137"/>
                    </a:srgbClr>
                  </a:outerShdw>
                </a:effectLst>
                <a:latin typeface="Calibri" panose="020F0502020204030204" pitchFamily="34" charset="0"/>
              </a:rPr>
              <a:t>Beam</a:t>
            </a:r>
          </a:p>
          <a:p>
            <a:pPr>
              <a:lnSpc>
                <a:spcPct val="80000"/>
              </a:lnSpc>
            </a:pPr>
            <a:r>
              <a:rPr lang="en-US" sz="1800" dirty="0" smtClean="0">
                <a:solidFill>
                  <a:srgbClr val="D35420"/>
                </a:solidFill>
                <a:effectLst>
                  <a:outerShdw blurRad="38100" dist="38100" dir="2700000" algn="tl">
                    <a:srgbClr val="000000">
                      <a:alpha val="43137"/>
                    </a:srgbClr>
                  </a:outerShdw>
                </a:effectLst>
                <a:latin typeface="Calibri" panose="020F0502020204030204" pitchFamily="34" charset="0"/>
              </a:rPr>
              <a:t> Size</a:t>
            </a:r>
            <a:endParaRPr lang="en-US" sz="1800" dirty="0">
              <a:solidFill>
                <a:srgbClr val="D35420"/>
              </a:solidFill>
              <a:effectLst>
                <a:outerShdw blurRad="38100" dist="38100" dir="2700000" algn="tl">
                  <a:srgbClr val="000000">
                    <a:alpha val="43137"/>
                  </a:srgbClr>
                </a:outerShdw>
              </a:effectLst>
              <a:latin typeface="Calibri" panose="020F0502020204030204" pitchFamily="34" charset="0"/>
            </a:endParaRPr>
          </a:p>
        </p:txBody>
      </p:sp>
      <p:sp>
        <p:nvSpPr>
          <p:cNvPr id="3" name="Left Brace 2"/>
          <p:cNvSpPr/>
          <p:nvPr/>
        </p:nvSpPr>
        <p:spPr>
          <a:xfrm>
            <a:off x="1040601" y="1844824"/>
            <a:ext cx="252028" cy="2484276"/>
          </a:xfrm>
          <a:prstGeom prst="leftBrace">
            <a:avLst/>
          </a:prstGeom>
          <a:ln w="19050">
            <a:solidFill>
              <a:srgbClr val="BD1F24"/>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panose="020F0502020204030204" pitchFamily="34" charset="0"/>
            </a:endParaRPr>
          </a:p>
        </p:txBody>
      </p:sp>
      <p:sp>
        <p:nvSpPr>
          <p:cNvPr id="16" name="Left Brace 15"/>
          <p:cNvSpPr/>
          <p:nvPr/>
        </p:nvSpPr>
        <p:spPr>
          <a:xfrm>
            <a:off x="1033937" y="4329434"/>
            <a:ext cx="258691" cy="827758"/>
          </a:xfrm>
          <a:prstGeom prst="leftBrace">
            <a:avLst/>
          </a:prstGeom>
          <a:ln w="19050">
            <a:solidFill>
              <a:srgbClr val="BD1F24"/>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panose="020F0502020204030204" pitchFamily="34" charset="0"/>
            </a:endParaRPr>
          </a:p>
        </p:txBody>
      </p:sp>
      <p:sp>
        <p:nvSpPr>
          <p:cNvPr id="17" name="Left Brace 16"/>
          <p:cNvSpPr/>
          <p:nvPr/>
        </p:nvSpPr>
        <p:spPr>
          <a:xfrm>
            <a:off x="1057961" y="5157192"/>
            <a:ext cx="234668" cy="815400"/>
          </a:xfrm>
          <a:prstGeom prst="leftBrace">
            <a:avLst/>
          </a:prstGeom>
          <a:ln w="19050">
            <a:solidFill>
              <a:srgbClr val="BD1F24"/>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panose="020F0502020204030204" pitchFamily="34" charset="0"/>
            </a:endParaRPr>
          </a:p>
        </p:txBody>
      </p:sp>
      <p:sp>
        <p:nvSpPr>
          <p:cNvPr id="18" name="TextBox 17"/>
          <p:cNvSpPr txBox="1"/>
          <p:nvPr/>
        </p:nvSpPr>
        <p:spPr>
          <a:xfrm>
            <a:off x="23363" y="1485117"/>
            <a:ext cx="1326389" cy="369332"/>
          </a:xfrm>
          <a:prstGeom prst="rect">
            <a:avLst/>
          </a:prstGeom>
          <a:noFill/>
        </p:spPr>
        <p:txBody>
          <a:bodyPr wrap="none" rtlCol="0">
            <a:spAutoFit/>
          </a:bodyPr>
          <a:lstStyle/>
          <a:p>
            <a:r>
              <a:rPr lang="en-US" sz="1800" dirty="0" smtClean="0"/>
              <a:t>3-4 year run</a:t>
            </a:r>
            <a:endParaRPr lang="en-US" sz="1800" dirty="0"/>
          </a:p>
        </p:txBody>
      </p:sp>
    </p:spTree>
    <p:extLst>
      <p:ext uri="{BB962C8B-B14F-4D97-AF65-F5344CB8AC3E}">
        <p14:creationId xmlns:p14="http://schemas.microsoft.com/office/powerpoint/2010/main" val="41420301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smtClean="0">
                <a:latin typeface="Calibri" panose="020F0502020204030204" pitchFamily="34" charset="0"/>
              </a:rPr>
              <a:t>Proton Beam &amp; Extinction Requirements</a:t>
            </a:r>
            <a:endParaRPr lang="en-US" sz="2800">
              <a:latin typeface="Calibri" panose="020F0502020204030204" pitchFamily="34" charset="0"/>
            </a:endParaRPr>
          </a:p>
        </p:txBody>
      </p:sp>
      <p:sp>
        <p:nvSpPr>
          <p:cNvPr id="4" name="Date Placeholder 3"/>
          <p:cNvSpPr>
            <a:spLocks noGrp="1"/>
          </p:cNvSpPr>
          <p:nvPr>
            <p:ph type="dt" sz="half" idx="10"/>
          </p:nvPr>
        </p:nvSpPr>
        <p:spPr/>
        <p:txBody>
          <a:bodyPr/>
          <a:lstStyle/>
          <a:p>
            <a:r>
              <a:rPr lang="en-US" smtClean="0"/>
              <a:t>8/25/2015</a:t>
            </a:r>
            <a:endParaRPr lang="en-US"/>
          </a:p>
        </p:txBody>
      </p:sp>
      <p:sp>
        <p:nvSpPr>
          <p:cNvPr id="5" name="Footer Placeholder 4"/>
          <p:cNvSpPr>
            <a:spLocks noGrp="1"/>
          </p:cNvSpPr>
          <p:nvPr>
            <p:ph type="ftr" sz="quarter" idx="11"/>
          </p:nvPr>
        </p:nvSpPr>
        <p:spPr/>
        <p:txBody>
          <a:bodyPr/>
          <a:lstStyle/>
          <a:p>
            <a:r>
              <a:rPr lang="de-DE" smtClean="0"/>
              <a:t>S. Werkema | Mu2e Project Overview</a:t>
            </a:r>
            <a:endParaRPr lang="en-US"/>
          </a:p>
        </p:txBody>
      </p:sp>
      <p:sp>
        <p:nvSpPr>
          <p:cNvPr id="6" name="Slide Number Placeholder 5"/>
          <p:cNvSpPr>
            <a:spLocks noGrp="1"/>
          </p:cNvSpPr>
          <p:nvPr>
            <p:ph type="sldNum" sz="quarter" idx="12"/>
          </p:nvPr>
        </p:nvSpPr>
        <p:spPr/>
        <p:txBody>
          <a:bodyPr/>
          <a:lstStyle/>
          <a:p>
            <a:fld id="{46E7FEE9-2E67-449B-AD8C-4B97904C2799}" type="slidenum">
              <a:rPr lang="en-US" smtClean="0"/>
              <a:t>19</a:t>
            </a:fld>
            <a:endParaRPr lang="en-US"/>
          </a:p>
        </p:txBody>
      </p:sp>
      <p:sp>
        <p:nvSpPr>
          <p:cNvPr id="8" name="TextBox 7"/>
          <p:cNvSpPr txBox="1"/>
          <p:nvPr/>
        </p:nvSpPr>
        <p:spPr>
          <a:xfrm>
            <a:off x="3649911" y="3607804"/>
            <a:ext cx="2354362" cy="307777"/>
          </a:xfrm>
          <a:prstGeom prst="rect">
            <a:avLst/>
          </a:prstGeom>
          <a:noFill/>
        </p:spPr>
        <p:txBody>
          <a:bodyPr wrap="none" rtlCol="0">
            <a:spAutoFit/>
          </a:bodyPr>
          <a:lstStyle/>
          <a:p>
            <a:r>
              <a:rPr lang="en-US" sz="1400" smtClean="0">
                <a:solidFill>
                  <a:srgbClr val="1C6B11"/>
                </a:solidFill>
                <a:latin typeface="Calibri" panose="020F0502020204030204" pitchFamily="34" charset="0"/>
              </a:rPr>
              <a:t>(Requirement: &lt;50 Mp/pulse)</a:t>
            </a:r>
            <a:endParaRPr lang="en-US" sz="1400">
              <a:solidFill>
                <a:srgbClr val="1C6B11"/>
              </a:solidFill>
              <a:latin typeface="Calibri" panose="020F0502020204030204" pitchFamily="34" charset="0"/>
            </a:endParaRPr>
          </a:p>
        </p:txBody>
      </p:sp>
      <p:sp>
        <p:nvSpPr>
          <p:cNvPr id="3" name="TextBox 2"/>
          <p:cNvSpPr txBox="1"/>
          <p:nvPr/>
        </p:nvSpPr>
        <p:spPr>
          <a:xfrm>
            <a:off x="228600" y="771745"/>
            <a:ext cx="7947689" cy="400110"/>
          </a:xfrm>
          <a:prstGeom prst="rect">
            <a:avLst/>
          </a:prstGeom>
          <a:noFill/>
        </p:spPr>
        <p:txBody>
          <a:bodyPr wrap="none" rtlCol="0">
            <a:spAutoFit/>
          </a:bodyPr>
          <a:lstStyle/>
          <a:p>
            <a:r>
              <a:rPr lang="en-US" sz="2000" dirty="0" smtClean="0">
                <a:latin typeface="Calibri" panose="020F0502020204030204" pitchFamily="34" charset="0"/>
              </a:rPr>
              <a:t>Two successive proton pulses on the Mu2e target (out of ~30,000 per spill)</a:t>
            </a:r>
            <a:endParaRPr lang="en-US" sz="2000" dirty="0">
              <a:latin typeface="Calibri" panose="020F0502020204030204" pitchFamily="34" charset="0"/>
            </a:endParaRPr>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5744" y="1775396"/>
            <a:ext cx="8672512" cy="3973958"/>
          </a:xfrm>
        </p:spPr>
      </p:pic>
    </p:spTree>
    <p:extLst>
      <p:ext uri="{BB962C8B-B14F-4D97-AF65-F5344CB8AC3E}">
        <p14:creationId xmlns:p14="http://schemas.microsoft.com/office/powerpoint/2010/main" val="8022042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dirty="0" smtClean="0"/>
              <a:t>Outline</a:t>
            </a:r>
          </a:p>
        </p:txBody>
      </p:sp>
      <p:sp>
        <p:nvSpPr>
          <p:cNvPr id="17410" name="Content Placeholder 2"/>
          <p:cNvSpPr>
            <a:spLocks noGrp="1"/>
          </p:cNvSpPr>
          <p:nvPr>
            <p:ph idx="1"/>
          </p:nvPr>
        </p:nvSpPr>
        <p:spPr bwMode="auto">
          <a:xfrm>
            <a:off x="228600" y="1042988"/>
            <a:ext cx="8672513" cy="4987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spcBef>
                <a:spcPts val="1200"/>
              </a:spcBef>
            </a:pPr>
            <a:r>
              <a:rPr lang="en-US" altLang="en-US" dirty="0"/>
              <a:t>T</a:t>
            </a:r>
            <a:r>
              <a:rPr lang="en-US" altLang="en-US" dirty="0" smtClean="0"/>
              <a:t>he Mu2e Experiment</a:t>
            </a:r>
          </a:p>
          <a:p>
            <a:pPr>
              <a:spcBef>
                <a:spcPts val="1200"/>
              </a:spcBef>
            </a:pPr>
            <a:r>
              <a:rPr lang="en-US" altLang="en-US" dirty="0" smtClean="0"/>
              <a:t>The Muon Campus</a:t>
            </a:r>
          </a:p>
          <a:p>
            <a:pPr>
              <a:spcBef>
                <a:spcPts val="1200"/>
              </a:spcBef>
            </a:pPr>
            <a:r>
              <a:rPr lang="en-US" altLang="en-US" dirty="0" smtClean="0"/>
              <a:t>The Mu2e Project Accelerator Systems</a:t>
            </a:r>
          </a:p>
          <a:p>
            <a:pPr>
              <a:spcBef>
                <a:spcPts val="1200"/>
              </a:spcBef>
            </a:pPr>
            <a:r>
              <a:rPr lang="en-US" altLang="en-US" dirty="0" smtClean="0"/>
              <a:t>Construction Progress</a:t>
            </a:r>
          </a:p>
          <a:p>
            <a:pPr>
              <a:spcBef>
                <a:spcPts val="1200"/>
              </a:spcBef>
            </a:pPr>
            <a:r>
              <a:rPr lang="en-US" altLang="en-US" dirty="0" smtClean="0"/>
              <a:t>Schedule Overview</a:t>
            </a:r>
            <a:endParaRPr lang="en-US" altLang="en-US" dirty="0" smtClean="0"/>
          </a:p>
        </p:txBody>
      </p:sp>
      <p:sp>
        <p:nvSpPr>
          <p:cNvPr id="1741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smtClean="0">
                <a:solidFill>
                  <a:srgbClr val="004C97"/>
                </a:solidFill>
                <a:latin typeface="+mn-lt"/>
              </a:rPr>
              <a:t>8/25/2015</a:t>
            </a:r>
            <a:endParaRPr lang="en-US" altLang="en-US" sz="900">
              <a:solidFill>
                <a:srgbClr val="004C97"/>
              </a:solidFill>
              <a:latin typeface="+mn-lt"/>
            </a:endParaRPr>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smtClean="0">
                <a:solidFill>
                  <a:srgbClr val="004C97"/>
                </a:solidFill>
                <a:latin typeface="+mn-lt"/>
              </a:rPr>
              <a:t>S. Werkema | Mu2e Project Overview</a:t>
            </a:r>
            <a:endParaRPr lang="en-US" altLang="en-US" sz="900" b="1" smtClean="0">
              <a:solidFill>
                <a:srgbClr val="004C97"/>
              </a:solidFill>
              <a:latin typeface="+mn-lt"/>
            </a:endParaRPr>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DBD3EDB-4316-4490-94DD-37BD0CFD7F30}" type="slidenum">
              <a:rPr lang="en-US" altLang="en-US" sz="900">
                <a:solidFill>
                  <a:srgbClr val="004C97"/>
                </a:solidFill>
                <a:latin typeface="+mn-lt"/>
              </a:rPr>
              <a:pPr eaLnBrk="1" hangingPunct="1"/>
              <a:t>2</a:t>
            </a:fld>
            <a:endParaRPr lang="en-US" altLang="en-US" sz="900">
              <a:solidFill>
                <a:srgbClr val="004C97"/>
              </a:solidFill>
              <a:latin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Ring Bunch </a:t>
            </a:r>
            <a:r>
              <a:rPr lang="en-US" dirty="0"/>
              <a:t>Shape </a:t>
            </a:r>
            <a:r>
              <a:rPr lang="en-US" dirty="0" smtClean="0"/>
              <a:t>Variation in Time</a:t>
            </a:r>
            <a:endParaRPr lang="en-US" dirty="0"/>
          </a:p>
        </p:txBody>
      </p:sp>
      <p:sp>
        <p:nvSpPr>
          <p:cNvPr id="4" name="Date Placeholder 3"/>
          <p:cNvSpPr>
            <a:spLocks noGrp="1"/>
          </p:cNvSpPr>
          <p:nvPr>
            <p:ph type="dt" sz="half" idx="10"/>
          </p:nvPr>
        </p:nvSpPr>
        <p:spPr/>
        <p:txBody>
          <a:bodyPr/>
          <a:lstStyle/>
          <a:p>
            <a:pPr>
              <a:defRPr/>
            </a:pPr>
            <a:r>
              <a:rPr lang="en-US" smtClean="0"/>
              <a:t>8/25/2015</a:t>
            </a:r>
            <a:endParaRPr lang="en-US" dirty="0"/>
          </a:p>
        </p:txBody>
      </p:sp>
      <p:sp>
        <p:nvSpPr>
          <p:cNvPr id="5" name="Footer Placeholder 4"/>
          <p:cNvSpPr>
            <a:spLocks noGrp="1"/>
          </p:cNvSpPr>
          <p:nvPr>
            <p:ph type="ftr" sz="quarter" idx="11"/>
          </p:nvPr>
        </p:nvSpPr>
        <p:spPr/>
        <p:txBody>
          <a:bodyPr/>
          <a:lstStyle/>
          <a:p>
            <a:pPr>
              <a:defRPr/>
            </a:pPr>
            <a:r>
              <a:rPr lang="en-US" smtClean="0"/>
              <a:t>S. Werkema | Mu2e Project Overview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20</a:t>
            </a:fld>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19450" y="910553"/>
            <a:ext cx="5924550" cy="3631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514725" y="4685358"/>
            <a:ext cx="5629274" cy="954107"/>
          </a:xfrm>
          <a:prstGeom prst="rect">
            <a:avLst/>
          </a:prstGeom>
          <a:noFill/>
        </p:spPr>
        <p:txBody>
          <a:bodyPr wrap="square" rtlCol="0">
            <a:spAutoFit/>
          </a:bodyPr>
          <a:lstStyle/>
          <a:p>
            <a:r>
              <a:rPr lang="en-US" sz="1400" dirty="0"/>
              <a:t>Waterfall display of the variation of the proton bunch time profile as the bunch rotates in the 2.4 MHz RF bucket. A trace is plotted every 1.35 msec over the course of the spill. The vertical axis is time relative to the start of the spill. The horizontal axis is Delivery Ring phase (1° = 4.708 nsec). </a:t>
            </a:r>
          </a:p>
        </p:txBody>
      </p:sp>
      <p:sp>
        <p:nvSpPr>
          <p:cNvPr id="9" name="TextBox 8"/>
          <p:cNvSpPr txBox="1"/>
          <p:nvPr/>
        </p:nvSpPr>
        <p:spPr>
          <a:xfrm>
            <a:off x="114300" y="1142999"/>
            <a:ext cx="3105150" cy="2862322"/>
          </a:xfrm>
          <a:prstGeom prst="rect">
            <a:avLst/>
          </a:prstGeom>
          <a:noFill/>
        </p:spPr>
        <p:txBody>
          <a:bodyPr wrap="square" rtlCol="0">
            <a:spAutoFit/>
          </a:bodyPr>
          <a:lstStyle/>
          <a:p>
            <a:r>
              <a:rPr lang="en-US" sz="2000" dirty="0" smtClean="0"/>
              <a:t>The re-bunched beam from the Recycler is poorly matched to the 2.4 MHz RF bucket in the Delivery Ring. Thus, the beam tumbles in the bucket</a:t>
            </a:r>
            <a:r>
              <a:rPr lang="en-US" sz="2000" dirty="0"/>
              <a:t>.</a:t>
            </a:r>
            <a:r>
              <a:rPr lang="en-US" sz="2000" dirty="0" smtClean="0"/>
              <a:t> The bunch shape changes at twice the synchrotron frequency (</a:t>
            </a:r>
            <a:r>
              <a:rPr lang="en-US" sz="2000" i="1" dirty="0" err="1" smtClean="0"/>
              <a:t>T</a:t>
            </a:r>
            <a:r>
              <a:rPr lang="en-US" sz="2000" i="1" baseline="-25000" dirty="0" err="1" smtClean="0"/>
              <a:t>synch</a:t>
            </a:r>
            <a:r>
              <a:rPr lang="en-US" sz="2000" dirty="0" smtClean="0"/>
              <a:t> = 25.6 msec).</a:t>
            </a:r>
            <a:endParaRPr lang="en-US" sz="2000" dirty="0"/>
          </a:p>
        </p:txBody>
      </p:sp>
      <p:sp>
        <p:nvSpPr>
          <p:cNvPr id="3" name="TextBox 2"/>
          <p:cNvSpPr txBox="1"/>
          <p:nvPr/>
        </p:nvSpPr>
        <p:spPr>
          <a:xfrm>
            <a:off x="4419599" y="4100719"/>
            <a:ext cx="627095" cy="215444"/>
          </a:xfrm>
          <a:prstGeom prst="rect">
            <a:avLst/>
          </a:prstGeom>
          <a:solidFill>
            <a:schemeClr val="bg1"/>
          </a:solidFill>
        </p:spPr>
        <p:txBody>
          <a:bodyPr wrap="none" tIns="0" bIns="0" rtlCol="0" anchor="ctr" anchorCtr="0">
            <a:spAutoFit/>
          </a:bodyPr>
          <a:lstStyle/>
          <a:p>
            <a:r>
              <a:rPr lang="en-US" sz="1400" dirty="0" smtClean="0">
                <a:solidFill>
                  <a:schemeClr val="accent6"/>
                </a:solidFill>
              </a:rPr>
              <a:t>-94 ns</a:t>
            </a:r>
            <a:endParaRPr lang="en-US" sz="1400" dirty="0">
              <a:solidFill>
                <a:schemeClr val="accent6"/>
              </a:solidFill>
            </a:endParaRPr>
          </a:p>
        </p:txBody>
      </p:sp>
      <p:sp>
        <p:nvSpPr>
          <p:cNvPr id="10" name="TextBox 9"/>
          <p:cNvSpPr txBox="1"/>
          <p:nvPr/>
        </p:nvSpPr>
        <p:spPr>
          <a:xfrm>
            <a:off x="7810499" y="4100719"/>
            <a:ext cx="572593" cy="215444"/>
          </a:xfrm>
          <a:prstGeom prst="rect">
            <a:avLst/>
          </a:prstGeom>
          <a:solidFill>
            <a:schemeClr val="bg1"/>
          </a:solidFill>
        </p:spPr>
        <p:txBody>
          <a:bodyPr wrap="none" tIns="0" bIns="0" rtlCol="0" anchor="ctr" anchorCtr="0">
            <a:spAutoFit/>
          </a:bodyPr>
          <a:lstStyle/>
          <a:p>
            <a:r>
              <a:rPr lang="en-US" sz="1400" dirty="0" smtClean="0">
                <a:solidFill>
                  <a:schemeClr val="accent6"/>
                </a:solidFill>
              </a:rPr>
              <a:t>94 ns</a:t>
            </a:r>
            <a:endParaRPr lang="en-US" sz="1400" dirty="0">
              <a:solidFill>
                <a:schemeClr val="accent6"/>
              </a:solidFill>
            </a:endParaRPr>
          </a:p>
        </p:txBody>
      </p:sp>
      <p:sp>
        <p:nvSpPr>
          <p:cNvPr id="11" name="TextBox 10"/>
          <p:cNvSpPr txBox="1"/>
          <p:nvPr/>
        </p:nvSpPr>
        <p:spPr>
          <a:xfrm>
            <a:off x="5267324" y="4100719"/>
            <a:ext cx="587020" cy="215444"/>
          </a:xfrm>
          <a:prstGeom prst="rect">
            <a:avLst/>
          </a:prstGeom>
          <a:solidFill>
            <a:schemeClr val="bg1"/>
          </a:solidFill>
        </p:spPr>
        <p:txBody>
          <a:bodyPr wrap="none" tIns="0" bIns="0" rtlCol="0" anchor="ctr" anchorCtr="0">
            <a:spAutoFit/>
          </a:bodyPr>
          <a:lstStyle/>
          <a:p>
            <a:r>
              <a:rPr lang="en-US" sz="1400" dirty="0" smtClean="0">
                <a:solidFill>
                  <a:schemeClr val="accent6"/>
                </a:solidFill>
              </a:rPr>
              <a:t>-47ns</a:t>
            </a:r>
            <a:endParaRPr lang="en-US" sz="1400" dirty="0">
              <a:solidFill>
                <a:schemeClr val="accent6"/>
              </a:solidFill>
            </a:endParaRPr>
          </a:p>
        </p:txBody>
      </p:sp>
      <p:sp>
        <p:nvSpPr>
          <p:cNvPr id="12" name="TextBox 11"/>
          <p:cNvSpPr txBox="1"/>
          <p:nvPr/>
        </p:nvSpPr>
        <p:spPr>
          <a:xfrm>
            <a:off x="6993819" y="4100719"/>
            <a:ext cx="532518" cy="215444"/>
          </a:xfrm>
          <a:prstGeom prst="rect">
            <a:avLst/>
          </a:prstGeom>
          <a:solidFill>
            <a:schemeClr val="bg1"/>
          </a:solidFill>
        </p:spPr>
        <p:txBody>
          <a:bodyPr wrap="none" tIns="0" bIns="0" rtlCol="0" anchor="ctr" anchorCtr="0">
            <a:spAutoFit/>
          </a:bodyPr>
          <a:lstStyle/>
          <a:p>
            <a:r>
              <a:rPr lang="en-US" sz="1400" dirty="0" smtClean="0">
                <a:solidFill>
                  <a:schemeClr val="accent6"/>
                </a:solidFill>
              </a:rPr>
              <a:t>47ns</a:t>
            </a:r>
            <a:endParaRPr lang="en-US" sz="1400" dirty="0">
              <a:solidFill>
                <a:schemeClr val="accent6"/>
              </a:solidFill>
            </a:endParaRPr>
          </a:p>
        </p:txBody>
      </p:sp>
    </p:spTree>
    <p:extLst>
      <p:ext uri="{BB962C8B-B14F-4D97-AF65-F5344CB8AC3E}">
        <p14:creationId xmlns:p14="http://schemas.microsoft.com/office/powerpoint/2010/main" val="17503975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3254"/>
            <a:ext cx="7010400" cy="628957"/>
          </a:xfrm>
        </p:spPr>
        <p:txBody>
          <a:bodyPr/>
          <a:lstStyle/>
          <a:p>
            <a:r>
              <a:rPr lang="en-US" dirty="0" smtClean="0"/>
              <a:t>The Mu2e Building</a:t>
            </a:r>
            <a:endParaRPr lang="en-US" dirty="0"/>
          </a:p>
        </p:txBody>
      </p:sp>
      <p:sp>
        <p:nvSpPr>
          <p:cNvPr id="4" name="Date Placeholder 3"/>
          <p:cNvSpPr>
            <a:spLocks noGrp="1"/>
          </p:cNvSpPr>
          <p:nvPr>
            <p:ph type="dt" sz="half" idx="10"/>
          </p:nvPr>
        </p:nvSpPr>
        <p:spPr/>
        <p:txBody>
          <a:bodyPr/>
          <a:lstStyle/>
          <a:p>
            <a:r>
              <a:rPr lang="en-US" smtClean="0"/>
              <a:t>8/25/2015</a:t>
            </a:r>
            <a:endParaRPr lang="en-US" dirty="0"/>
          </a:p>
        </p:txBody>
      </p:sp>
      <p:sp>
        <p:nvSpPr>
          <p:cNvPr id="5" name="Footer Placeholder 4"/>
          <p:cNvSpPr>
            <a:spLocks noGrp="1"/>
          </p:cNvSpPr>
          <p:nvPr>
            <p:ph type="ftr" sz="quarter" idx="11"/>
          </p:nvPr>
        </p:nvSpPr>
        <p:spPr/>
        <p:txBody>
          <a:bodyPr/>
          <a:lstStyle/>
          <a:p>
            <a:r>
              <a:rPr lang="en-US" smtClean="0"/>
              <a:t>S. Werkema | Mu2e Project Overview</a:t>
            </a:r>
            <a:endParaRPr lang="en-US" dirty="0"/>
          </a:p>
        </p:txBody>
      </p:sp>
      <p:sp>
        <p:nvSpPr>
          <p:cNvPr id="6" name="Slide Number Placeholder 5"/>
          <p:cNvSpPr>
            <a:spLocks noGrp="1"/>
          </p:cNvSpPr>
          <p:nvPr>
            <p:ph type="sldNum" sz="quarter" idx="12"/>
          </p:nvPr>
        </p:nvSpPr>
        <p:spPr/>
        <p:txBody>
          <a:bodyPr/>
          <a:lstStyle/>
          <a:p>
            <a:fld id="{E8BB60A5-DDDC-4F6E-8F18-BA616011D04C}" type="slidenum">
              <a:rPr lang="en-US" smtClean="0"/>
              <a:t>21</a:t>
            </a:fld>
            <a:endParaRPr lang="en-US" dirty="0"/>
          </a:p>
        </p:txBody>
      </p:sp>
      <p:pic>
        <p:nvPicPr>
          <p:cNvPr id="2457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518" t="-375" r="204" b="375"/>
          <a:stretch/>
        </p:blipFill>
        <p:spPr bwMode="auto">
          <a:xfrm>
            <a:off x="-9526" y="1024674"/>
            <a:ext cx="6191601" cy="2539079"/>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76" y="3563753"/>
            <a:ext cx="4495800" cy="2507342"/>
          </a:xfrm>
          <a:prstGeom prst="rect">
            <a:avLst/>
          </a:prstGeom>
          <a:ln w="25400">
            <a:solidFill>
              <a:schemeClr val="tx1"/>
            </a:solidFill>
          </a:ln>
        </p:spPr>
      </p:pic>
      <p:pic>
        <p:nvPicPr>
          <p:cNvPr id="9" name="Picture 8" descr="Screen Shot 2014-10-15 at 10.22.08 PM   Oct 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5324" y="3015523"/>
            <a:ext cx="4638675" cy="3065097"/>
          </a:xfrm>
          <a:prstGeom prst="rect">
            <a:avLst/>
          </a:prstGeom>
          <a:ln w="25400">
            <a:solidFill>
              <a:schemeClr val="tx1"/>
            </a:solidFill>
          </a:ln>
        </p:spPr>
      </p:pic>
      <p:sp>
        <p:nvSpPr>
          <p:cNvPr id="3" name="TextBox 2"/>
          <p:cNvSpPr txBox="1"/>
          <p:nvPr/>
        </p:nvSpPr>
        <p:spPr>
          <a:xfrm>
            <a:off x="7093819" y="1761423"/>
            <a:ext cx="1595309" cy="707886"/>
          </a:xfrm>
          <a:prstGeom prst="rect">
            <a:avLst/>
          </a:prstGeom>
          <a:noFill/>
        </p:spPr>
        <p:txBody>
          <a:bodyPr wrap="none" rtlCol="0">
            <a:spAutoFit/>
          </a:bodyPr>
          <a:lstStyle/>
          <a:p>
            <a:r>
              <a:rPr lang="en-US" sz="2000" dirty="0" smtClean="0">
                <a:solidFill>
                  <a:srgbClr val="FF0000"/>
                </a:solidFill>
                <a:effectLst>
                  <a:outerShdw blurRad="38100" dist="38100" dir="2700000" algn="tl">
                    <a:srgbClr val="000000">
                      <a:alpha val="43137"/>
                    </a:srgbClr>
                  </a:outerShdw>
                </a:effectLst>
              </a:rPr>
              <a:t>Proton Target</a:t>
            </a:r>
          </a:p>
          <a:p>
            <a:r>
              <a:rPr lang="en-US" sz="2000" dirty="0" smtClean="0">
                <a:solidFill>
                  <a:srgbClr val="FF0000"/>
                </a:solidFill>
                <a:effectLst>
                  <a:outerShdw blurRad="38100" dist="38100" dir="2700000" algn="tl">
                    <a:srgbClr val="000000">
                      <a:alpha val="43137"/>
                    </a:srgbClr>
                  </a:outerShdw>
                </a:effectLst>
              </a:rPr>
              <a:t>lives here</a:t>
            </a:r>
            <a:endParaRPr lang="en-US" sz="2000" dirty="0">
              <a:solidFill>
                <a:srgbClr val="FF0000"/>
              </a:solidFill>
              <a:effectLst>
                <a:outerShdw blurRad="38100" dist="38100" dir="2700000" algn="tl">
                  <a:srgbClr val="000000">
                    <a:alpha val="43137"/>
                  </a:srgbClr>
                </a:outerShdw>
              </a:effectLst>
            </a:endParaRPr>
          </a:p>
        </p:txBody>
      </p:sp>
      <p:cxnSp>
        <p:nvCxnSpPr>
          <p:cNvPr id="10" name="Straight Arrow Connector 9"/>
          <p:cNvCxnSpPr>
            <a:stCxn id="3" idx="2"/>
          </p:cNvCxnSpPr>
          <p:nvPr/>
        </p:nvCxnSpPr>
        <p:spPr>
          <a:xfrm flipH="1">
            <a:off x="5409398" y="2469309"/>
            <a:ext cx="2482076" cy="274758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505651" y="3015523"/>
            <a:ext cx="1116530" cy="200886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17916796">
            <a:off x="5198869" y="3835288"/>
            <a:ext cx="1430200" cy="369332"/>
          </a:xfrm>
          <a:prstGeom prst="rect">
            <a:avLst/>
          </a:prstGeom>
          <a:noFill/>
        </p:spPr>
        <p:txBody>
          <a:bodyPr wrap="none" rtlCol="0">
            <a:spAutoFit/>
          </a:bodyPr>
          <a:lstStyle/>
          <a:p>
            <a:r>
              <a:rPr lang="en-US" sz="1800" dirty="0" smtClean="0">
                <a:solidFill>
                  <a:srgbClr val="FF0000"/>
                </a:solidFill>
                <a:effectLst>
                  <a:outerShdw blurRad="38100" dist="38100" dir="2700000" algn="tl">
                    <a:srgbClr val="000000">
                      <a:alpha val="43137"/>
                    </a:srgbClr>
                  </a:outerShdw>
                </a:effectLst>
              </a:rPr>
              <a:t>M4 Beamline</a:t>
            </a:r>
            <a:endParaRPr lang="en-US" sz="18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71753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07614" y="28575"/>
            <a:ext cx="5154889" cy="5311047"/>
          </a:xfrm>
        </p:spPr>
      </p:pic>
      <p:sp>
        <p:nvSpPr>
          <p:cNvPr id="4" name="Date Placeholder 3"/>
          <p:cNvSpPr>
            <a:spLocks noGrp="1"/>
          </p:cNvSpPr>
          <p:nvPr>
            <p:ph type="dt" sz="half" idx="10"/>
          </p:nvPr>
        </p:nvSpPr>
        <p:spPr/>
        <p:txBody>
          <a:bodyPr/>
          <a:lstStyle/>
          <a:p>
            <a:r>
              <a:rPr lang="en-US" smtClean="0"/>
              <a:t>8/25/2015</a:t>
            </a:r>
            <a:endParaRPr lang="en-US"/>
          </a:p>
        </p:txBody>
      </p:sp>
      <p:sp>
        <p:nvSpPr>
          <p:cNvPr id="5" name="Footer Placeholder 4"/>
          <p:cNvSpPr>
            <a:spLocks noGrp="1"/>
          </p:cNvSpPr>
          <p:nvPr>
            <p:ph type="ftr" sz="quarter" idx="11"/>
          </p:nvPr>
        </p:nvSpPr>
        <p:spPr/>
        <p:txBody>
          <a:bodyPr/>
          <a:lstStyle/>
          <a:p>
            <a:r>
              <a:rPr lang="de-DE" smtClean="0"/>
              <a:t>S. Werkema | Mu2e Project Overview</a:t>
            </a:r>
            <a:endParaRPr lang="en-US"/>
          </a:p>
        </p:txBody>
      </p:sp>
      <p:sp>
        <p:nvSpPr>
          <p:cNvPr id="6" name="Slide Number Placeholder 5"/>
          <p:cNvSpPr>
            <a:spLocks noGrp="1"/>
          </p:cNvSpPr>
          <p:nvPr>
            <p:ph type="sldNum" sz="quarter" idx="12"/>
          </p:nvPr>
        </p:nvSpPr>
        <p:spPr/>
        <p:txBody>
          <a:bodyPr/>
          <a:lstStyle/>
          <a:p>
            <a:fld id="{46E7FEE9-2E67-449B-AD8C-4B97904C2799}" type="slidenum">
              <a:rPr lang="en-US" smtClean="0"/>
              <a:t>22</a:t>
            </a:fld>
            <a:endParaRPr lang="en-US"/>
          </a:p>
        </p:txBody>
      </p:sp>
      <p:sp>
        <p:nvSpPr>
          <p:cNvPr id="11" name="TextBox 10"/>
          <p:cNvSpPr txBox="1"/>
          <p:nvPr/>
        </p:nvSpPr>
        <p:spPr>
          <a:xfrm>
            <a:off x="103004" y="1150219"/>
            <a:ext cx="3857626" cy="1862048"/>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2000" dirty="0" smtClean="0">
                <a:solidFill>
                  <a:srgbClr val="0000FF"/>
                </a:solidFill>
                <a:latin typeface="Calibri" panose="020F0502020204030204" pitchFamily="34" charset="0"/>
              </a:rPr>
              <a:t>Target – located inside the Production Solenoid (PS)</a:t>
            </a:r>
          </a:p>
          <a:p>
            <a:pPr marL="342900" indent="-342900">
              <a:spcBef>
                <a:spcPts val="600"/>
              </a:spcBef>
              <a:buFont typeface="Arial" panose="020B0604020202020204" pitchFamily="34" charset="0"/>
              <a:buChar char="•"/>
            </a:pPr>
            <a:r>
              <a:rPr lang="en-US" sz="2000" dirty="0" smtClean="0">
                <a:solidFill>
                  <a:srgbClr val="0000FF"/>
                </a:solidFill>
                <a:latin typeface="Calibri" panose="020F0502020204030204" pitchFamily="34" charset="0"/>
              </a:rPr>
              <a:t>Heat &amp; Radiation Shield (HRS)</a:t>
            </a:r>
          </a:p>
          <a:p>
            <a:pPr marL="342900" indent="-342900">
              <a:spcBef>
                <a:spcPts val="600"/>
              </a:spcBef>
              <a:buFont typeface="Arial" panose="020B0604020202020204" pitchFamily="34" charset="0"/>
              <a:buChar char="•"/>
            </a:pPr>
            <a:r>
              <a:rPr lang="en-US" sz="2000" dirty="0" smtClean="0">
                <a:solidFill>
                  <a:srgbClr val="0000FF"/>
                </a:solidFill>
                <a:latin typeface="Calibri" panose="020F0502020204030204" pitchFamily="34" charset="0"/>
              </a:rPr>
              <a:t>Proton Absorber </a:t>
            </a:r>
            <a:endParaRPr lang="en-US" sz="2000" dirty="0" smtClean="0">
              <a:solidFill>
                <a:srgbClr val="0000FF"/>
              </a:solidFill>
              <a:latin typeface="Calibri" panose="020F0502020204030204" pitchFamily="34" charset="0"/>
            </a:endParaRPr>
          </a:p>
          <a:p>
            <a:pPr marL="342900" indent="-342900">
              <a:spcBef>
                <a:spcPts val="600"/>
              </a:spcBef>
              <a:buFont typeface="Arial" panose="020B0604020202020204" pitchFamily="34" charset="0"/>
              <a:buChar char="•"/>
            </a:pPr>
            <a:r>
              <a:rPr lang="en-US" sz="2000" dirty="0" smtClean="0">
                <a:solidFill>
                  <a:srgbClr val="0000FF"/>
                </a:solidFill>
                <a:latin typeface="Calibri" panose="020F0502020204030204" pitchFamily="34" charset="0"/>
              </a:rPr>
              <a:t>Protection </a:t>
            </a:r>
            <a:r>
              <a:rPr lang="en-US" sz="2000" dirty="0" smtClean="0">
                <a:solidFill>
                  <a:srgbClr val="0000FF"/>
                </a:solidFill>
                <a:latin typeface="Calibri" panose="020F0502020204030204" pitchFamily="34" charset="0"/>
              </a:rPr>
              <a:t>Collimator</a:t>
            </a:r>
          </a:p>
        </p:txBody>
      </p:sp>
      <p:sp>
        <p:nvSpPr>
          <p:cNvPr id="3" name="TextBox 2"/>
          <p:cNvSpPr txBox="1"/>
          <p:nvPr/>
        </p:nvSpPr>
        <p:spPr>
          <a:xfrm>
            <a:off x="7212013" y="1487114"/>
            <a:ext cx="484428" cy="461665"/>
          </a:xfrm>
          <a:prstGeom prst="rect">
            <a:avLst/>
          </a:prstGeom>
          <a:no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latin typeface="Calibri" panose="020F0502020204030204" pitchFamily="34" charset="0"/>
              </a:rPr>
              <a:t>PS</a:t>
            </a:r>
            <a:endParaRPr lang="en-US" dirty="0">
              <a:solidFill>
                <a:srgbClr val="FFFF00"/>
              </a:solidFill>
              <a:effectLst>
                <a:outerShdw blurRad="38100" dist="38100" dir="2700000" algn="tl">
                  <a:srgbClr val="000000">
                    <a:alpha val="43137"/>
                  </a:srgbClr>
                </a:outerShdw>
              </a:effectLst>
              <a:latin typeface="Calibri" panose="020F0502020204030204" pitchFamily="34" charset="0"/>
            </a:endParaRPr>
          </a:p>
        </p:txBody>
      </p:sp>
      <p:sp>
        <p:nvSpPr>
          <p:cNvPr id="2" name="Title 1"/>
          <p:cNvSpPr>
            <a:spLocks noGrp="1"/>
          </p:cNvSpPr>
          <p:nvPr>
            <p:ph type="title"/>
          </p:nvPr>
        </p:nvSpPr>
        <p:spPr>
          <a:xfrm>
            <a:off x="228600" y="173254"/>
            <a:ext cx="5029200" cy="663341"/>
          </a:xfrm>
        </p:spPr>
        <p:txBody>
          <a:bodyPr>
            <a:noAutofit/>
          </a:bodyPr>
          <a:lstStyle/>
          <a:p>
            <a:r>
              <a:rPr lang="en-US" sz="2800" dirty="0" smtClean="0">
                <a:latin typeface="+mn-lt"/>
              </a:rPr>
              <a:t>Mu2e Proton Target Station</a:t>
            </a:r>
            <a:endParaRPr lang="en-US" sz="2800" dirty="0">
              <a:latin typeface="+mn-lt"/>
            </a:endParaRPr>
          </a:p>
        </p:txBody>
      </p:sp>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83" b="-2583"/>
          <a:stretch/>
        </p:blipFill>
        <p:spPr bwMode="auto">
          <a:xfrm>
            <a:off x="304800" y="3352800"/>
            <a:ext cx="2657475" cy="268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Arrow Connector 18"/>
          <p:cNvCxnSpPr/>
          <p:nvPr/>
        </p:nvCxnSpPr>
        <p:spPr>
          <a:xfrm flipH="1">
            <a:off x="1633537" y="4572000"/>
            <a:ext cx="3624263" cy="61356"/>
          </a:xfrm>
          <a:prstGeom prst="straightConnector1">
            <a:avLst/>
          </a:prstGeom>
          <a:ln w="19050">
            <a:solidFill>
              <a:schemeClr val="accent3">
                <a:lumMod val="50000"/>
              </a:schemeClr>
            </a:solidFill>
            <a:headEnd type="arrow"/>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9774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M4 Enclosure Construction</a:t>
            </a:r>
            <a:endParaRPr lang="en-US" dirty="0"/>
          </a:p>
        </p:txBody>
      </p:sp>
      <p:sp>
        <p:nvSpPr>
          <p:cNvPr id="4" name="Date Placeholder 3"/>
          <p:cNvSpPr>
            <a:spLocks noGrp="1"/>
          </p:cNvSpPr>
          <p:nvPr>
            <p:ph type="dt" sz="half" idx="10"/>
          </p:nvPr>
        </p:nvSpPr>
        <p:spPr/>
        <p:txBody>
          <a:bodyPr/>
          <a:lstStyle/>
          <a:p>
            <a:r>
              <a:rPr lang="en-US" altLang="en-US" smtClean="0"/>
              <a:t>8/25/2015</a:t>
            </a:r>
            <a:endParaRPr lang="en-US" altLang="en-US"/>
          </a:p>
        </p:txBody>
      </p:sp>
      <p:sp>
        <p:nvSpPr>
          <p:cNvPr id="5" name="Footer Placeholder 4"/>
          <p:cNvSpPr>
            <a:spLocks noGrp="1"/>
          </p:cNvSpPr>
          <p:nvPr>
            <p:ph type="ftr" sz="quarter" idx="11"/>
          </p:nvPr>
        </p:nvSpPr>
        <p:spPr/>
        <p:txBody>
          <a:bodyPr/>
          <a:lstStyle/>
          <a:p>
            <a:pPr>
              <a:defRPr/>
            </a:pPr>
            <a:r>
              <a:rPr lang="en-US" smtClean="0"/>
              <a:t>S. Werkema | Mu2e Project Overview</a:t>
            </a:r>
            <a:endParaRPr lang="en-US" b="1"/>
          </a:p>
        </p:txBody>
      </p:sp>
      <p:sp>
        <p:nvSpPr>
          <p:cNvPr id="6" name="Slide Number Placeholder 5"/>
          <p:cNvSpPr>
            <a:spLocks noGrp="1"/>
          </p:cNvSpPr>
          <p:nvPr>
            <p:ph type="sldNum" sz="quarter" idx="12"/>
          </p:nvPr>
        </p:nvSpPr>
        <p:spPr/>
        <p:txBody>
          <a:bodyPr/>
          <a:lstStyle/>
          <a:p>
            <a:fld id="{EA59B161-5779-41D7-BA02-69F3457858EE}" type="slidenum">
              <a:rPr lang="en-US" altLang="en-US" smtClean="0"/>
              <a:pPr/>
              <a:t>23</a:t>
            </a:fld>
            <a:endParaRPr lang="en-US" altLang="en-US"/>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4874" y="791964"/>
            <a:ext cx="7199047" cy="5399286"/>
          </a:xfrm>
        </p:spPr>
      </p:pic>
    </p:spTree>
    <p:extLst>
      <p:ext uri="{BB962C8B-B14F-4D97-AF65-F5344CB8AC3E}">
        <p14:creationId xmlns:p14="http://schemas.microsoft.com/office/powerpoint/2010/main" val="29560223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M4 Beamline Enclosure construction – Diagnostic Absorber</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3924" y="806252"/>
            <a:ext cx="7210425" cy="5407819"/>
          </a:xfrm>
        </p:spPr>
      </p:pic>
      <p:sp>
        <p:nvSpPr>
          <p:cNvPr id="4" name="Date Placeholder 3"/>
          <p:cNvSpPr>
            <a:spLocks noGrp="1"/>
          </p:cNvSpPr>
          <p:nvPr>
            <p:ph type="dt" sz="half" idx="10"/>
          </p:nvPr>
        </p:nvSpPr>
        <p:spPr/>
        <p:txBody>
          <a:bodyPr/>
          <a:lstStyle/>
          <a:p>
            <a:r>
              <a:rPr lang="en-US" altLang="en-US" smtClean="0"/>
              <a:t>8/25/2015</a:t>
            </a:r>
            <a:endParaRPr lang="en-US" altLang="en-US"/>
          </a:p>
        </p:txBody>
      </p:sp>
      <p:sp>
        <p:nvSpPr>
          <p:cNvPr id="5" name="Footer Placeholder 4"/>
          <p:cNvSpPr>
            <a:spLocks noGrp="1"/>
          </p:cNvSpPr>
          <p:nvPr>
            <p:ph type="ftr" sz="quarter" idx="11"/>
          </p:nvPr>
        </p:nvSpPr>
        <p:spPr/>
        <p:txBody>
          <a:bodyPr/>
          <a:lstStyle/>
          <a:p>
            <a:pPr>
              <a:defRPr/>
            </a:pPr>
            <a:r>
              <a:rPr lang="en-US" smtClean="0"/>
              <a:t>S. Werkema | Mu2e Project Overview</a:t>
            </a:r>
            <a:endParaRPr lang="en-US" b="1"/>
          </a:p>
        </p:txBody>
      </p:sp>
      <p:sp>
        <p:nvSpPr>
          <p:cNvPr id="6" name="Slide Number Placeholder 5"/>
          <p:cNvSpPr>
            <a:spLocks noGrp="1"/>
          </p:cNvSpPr>
          <p:nvPr>
            <p:ph type="sldNum" sz="quarter" idx="12"/>
          </p:nvPr>
        </p:nvSpPr>
        <p:spPr/>
        <p:txBody>
          <a:bodyPr/>
          <a:lstStyle/>
          <a:p>
            <a:fld id="{68097FD8-D831-4BC2-A1D1-3B362DF04FD9}" type="slidenum">
              <a:rPr lang="en-US" altLang="en-US" smtClean="0"/>
              <a:pPr/>
              <a:t>24</a:t>
            </a:fld>
            <a:endParaRPr lang="en-US" altLang="en-US"/>
          </a:p>
        </p:txBody>
      </p:sp>
    </p:spTree>
    <p:extLst>
      <p:ext uri="{BB962C8B-B14F-4D97-AF65-F5344CB8AC3E}">
        <p14:creationId xmlns:p14="http://schemas.microsoft.com/office/powerpoint/2010/main" val="3139204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224073" y="5209706"/>
            <a:ext cx="8700851" cy="800570"/>
          </a:xfrm>
        </p:spPr>
        <p:txBody>
          <a:bodyPr/>
          <a:lstStyle/>
          <a:p>
            <a:r>
              <a:rPr lang="en-US" dirty="0" smtClean="0"/>
              <a:t>Pouring Mu2e building floor slab</a:t>
            </a:r>
            <a:endParaRPr lang="en-US" dirty="0"/>
          </a:p>
          <a:p>
            <a:pPr marL="342900" indent="-342900">
              <a:buFont typeface="Arial" panose="020B0604020202020204" pitchFamily="34" charset="0"/>
              <a:buChar char="•"/>
            </a:pPr>
            <a:r>
              <a:rPr lang="en-US" dirty="0"/>
              <a:t>Looking </a:t>
            </a:r>
            <a:r>
              <a:rPr lang="en-US" dirty="0" smtClean="0"/>
              <a:t>east toward g-2 Building</a:t>
            </a:r>
            <a:endParaRPr lang="en-US" dirty="0"/>
          </a:p>
        </p:txBody>
      </p:sp>
      <p:sp>
        <p:nvSpPr>
          <p:cNvPr id="4" name="Date Placeholder 3"/>
          <p:cNvSpPr>
            <a:spLocks noGrp="1"/>
          </p:cNvSpPr>
          <p:nvPr>
            <p:ph type="dt" sz="half" idx="14"/>
          </p:nvPr>
        </p:nvSpPr>
        <p:spPr/>
        <p:txBody>
          <a:bodyPr/>
          <a:lstStyle/>
          <a:p>
            <a:r>
              <a:rPr lang="en-US" altLang="en-US" smtClean="0"/>
              <a:t>8/25/2015</a:t>
            </a:r>
            <a:endParaRPr lang="en-US" altLang="en-US"/>
          </a:p>
        </p:txBody>
      </p:sp>
      <p:sp>
        <p:nvSpPr>
          <p:cNvPr id="5" name="Footer Placeholder 4"/>
          <p:cNvSpPr>
            <a:spLocks noGrp="1"/>
          </p:cNvSpPr>
          <p:nvPr>
            <p:ph type="ftr" sz="quarter" idx="15"/>
          </p:nvPr>
        </p:nvSpPr>
        <p:spPr/>
        <p:txBody>
          <a:bodyPr/>
          <a:lstStyle/>
          <a:p>
            <a:pPr>
              <a:defRPr/>
            </a:pPr>
            <a:r>
              <a:rPr lang="en-US" smtClean="0"/>
              <a:t>S. Werkema | Mu2e Project Overview</a:t>
            </a:r>
            <a:endParaRPr lang="en-US" b="1"/>
          </a:p>
        </p:txBody>
      </p:sp>
      <p:sp>
        <p:nvSpPr>
          <p:cNvPr id="6" name="Slide Number Placeholder 5"/>
          <p:cNvSpPr>
            <a:spLocks noGrp="1"/>
          </p:cNvSpPr>
          <p:nvPr>
            <p:ph type="sldNum" sz="quarter" idx="16"/>
          </p:nvPr>
        </p:nvSpPr>
        <p:spPr/>
        <p:txBody>
          <a:bodyPr/>
          <a:lstStyle/>
          <a:p>
            <a:fld id="{EA59B161-5779-41D7-BA02-69F3457858EE}" type="slidenum">
              <a:rPr lang="en-US" altLang="en-US" smtClean="0"/>
              <a:pPr/>
              <a:t>25</a:t>
            </a:fld>
            <a:endParaRPr lang="en-US" altLang="en-US"/>
          </a:p>
        </p:txBody>
      </p:sp>
      <p:pic>
        <p:nvPicPr>
          <p:cNvPr id="7" name="Picture Placeholder 6"/>
          <p:cNvPicPr>
            <a:picLocks noGrp="1" noChangeAspect="1"/>
          </p:cNvPicPr>
          <p:nvPr>
            <p:ph type="pic" idx="13"/>
          </p:nvPr>
        </p:nvPicPr>
        <p:blipFill>
          <a:blip r:embed="rId3">
            <a:extLst>
              <a:ext uri="{28A0092B-C50C-407E-A947-70E740481C1C}">
                <a14:useLocalDpi xmlns:a14="http://schemas.microsoft.com/office/drawing/2010/main" val="0"/>
              </a:ext>
            </a:extLst>
          </a:blip>
          <a:srcRect t="5353" b="5353"/>
          <a:stretch>
            <a:fillRect/>
          </a:stretch>
        </p:blipFill>
        <p:spPr>
          <a:xfrm>
            <a:off x="224073" y="571500"/>
            <a:ext cx="8700851" cy="4369742"/>
          </a:xfrm>
        </p:spPr>
      </p:pic>
    </p:spTree>
    <p:extLst>
      <p:ext uri="{BB962C8B-B14F-4D97-AF65-F5344CB8AC3E}">
        <p14:creationId xmlns:p14="http://schemas.microsoft.com/office/powerpoint/2010/main" val="7249309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3"/>
          </p:nvPr>
        </p:nvPicPr>
        <p:blipFill>
          <a:blip r:embed="rId3">
            <a:extLst>
              <a:ext uri="{28A0092B-C50C-407E-A947-70E740481C1C}">
                <a14:useLocalDpi xmlns:a14="http://schemas.microsoft.com/office/drawing/2010/main" val="0"/>
              </a:ext>
            </a:extLst>
          </a:blip>
          <a:srcRect t="16515" b="16515"/>
          <a:stretch>
            <a:fillRect/>
          </a:stretch>
        </p:blipFill>
        <p:spPr>
          <a:xfrm>
            <a:off x="29693" y="638174"/>
            <a:ext cx="9084613" cy="4562475"/>
          </a:xfrm>
        </p:spPr>
      </p:pic>
      <p:sp>
        <p:nvSpPr>
          <p:cNvPr id="3" name="Text Placeholder 2"/>
          <p:cNvSpPr>
            <a:spLocks noGrp="1"/>
          </p:cNvSpPr>
          <p:nvPr>
            <p:ph type="body" sz="half" idx="2"/>
          </p:nvPr>
        </p:nvSpPr>
        <p:spPr>
          <a:xfrm>
            <a:off x="224073" y="5386152"/>
            <a:ext cx="8700851" cy="371945"/>
          </a:xfrm>
        </p:spPr>
        <p:txBody>
          <a:bodyPr/>
          <a:lstStyle/>
          <a:p>
            <a:r>
              <a:rPr lang="en-US" dirty="0" smtClean="0"/>
              <a:t>Framing the walls in the proton target station area of the Mu2e building</a:t>
            </a:r>
            <a:endParaRPr lang="en-US" dirty="0"/>
          </a:p>
        </p:txBody>
      </p:sp>
      <p:sp>
        <p:nvSpPr>
          <p:cNvPr id="4" name="Date Placeholder 3"/>
          <p:cNvSpPr>
            <a:spLocks noGrp="1"/>
          </p:cNvSpPr>
          <p:nvPr>
            <p:ph type="dt" sz="half" idx="14"/>
          </p:nvPr>
        </p:nvSpPr>
        <p:spPr/>
        <p:txBody>
          <a:bodyPr/>
          <a:lstStyle/>
          <a:p>
            <a:r>
              <a:rPr lang="en-US" altLang="en-US" smtClean="0"/>
              <a:t>8/25/2015</a:t>
            </a:r>
            <a:endParaRPr lang="en-US" altLang="en-US"/>
          </a:p>
        </p:txBody>
      </p:sp>
      <p:sp>
        <p:nvSpPr>
          <p:cNvPr id="5" name="Footer Placeholder 4"/>
          <p:cNvSpPr>
            <a:spLocks noGrp="1"/>
          </p:cNvSpPr>
          <p:nvPr>
            <p:ph type="ftr" sz="quarter" idx="15"/>
          </p:nvPr>
        </p:nvSpPr>
        <p:spPr/>
        <p:txBody>
          <a:bodyPr/>
          <a:lstStyle/>
          <a:p>
            <a:pPr>
              <a:defRPr/>
            </a:pPr>
            <a:r>
              <a:rPr lang="en-US" smtClean="0"/>
              <a:t>S. Werkema | Mu2e Project Overview</a:t>
            </a:r>
            <a:endParaRPr lang="en-US" b="1"/>
          </a:p>
        </p:txBody>
      </p:sp>
      <p:sp>
        <p:nvSpPr>
          <p:cNvPr id="6" name="Slide Number Placeholder 5"/>
          <p:cNvSpPr>
            <a:spLocks noGrp="1"/>
          </p:cNvSpPr>
          <p:nvPr>
            <p:ph type="sldNum" sz="quarter" idx="16"/>
          </p:nvPr>
        </p:nvSpPr>
        <p:spPr/>
        <p:txBody>
          <a:bodyPr/>
          <a:lstStyle/>
          <a:p>
            <a:fld id="{EA59B161-5779-41D7-BA02-69F3457858EE}" type="slidenum">
              <a:rPr lang="en-US" altLang="en-US" smtClean="0"/>
              <a:pPr/>
              <a:t>26</a:t>
            </a:fld>
            <a:endParaRPr lang="en-US" altLang="en-US"/>
          </a:p>
        </p:txBody>
      </p:sp>
    </p:spTree>
    <p:extLst>
      <p:ext uri="{BB962C8B-B14F-4D97-AF65-F5344CB8AC3E}">
        <p14:creationId xmlns:p14="http://schemas.microsoft.com/office/powerpoint/2010/main" val="2362126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1"/>
          <p:cNvSpPr>
            <a:spLocks noGrp="1"/>
          </p:cNvSpPr>
          <p:nvPr>
            <p:ph sz="half" idx="13"/>
          </p:nvPr>
        </p:nvSpPr>
        <p:spPr bwMode="auto">
          <a:xfrm>
            <a:off x="228600" y="3164541"/>
            <a:ext cx="8675688" cy="28663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None/>
            </a:pPr>
            <a:r>
              <a:rPr lang="en-US" altLang="en-US" dirty="0" smtClean="0">
                <a:effectLst>
                  <a:outerShdw blurRad="38100" dist="38100" dir="2700000" algn="tl">
                    <a:srgbClr val="000000">
                      <a:alpha val="43137"/>
                    </a:srgbClr>
                  </a:outerShdw>
                </a:effectLst>
              </a:rPr>
              <a:t>Schedule</a:t>
            </a:r>
            <a:endParaRPr lang="en-US" altLang="en-US" dirty="0">
              <a:effectLst>
                <a:outerShdw blurRad="38100" dist="38100" dir="2700000" algn="tl">
                  <a:srgbClr val="000000">
                    <a:alpha val="43137"/>
                  </a:srgbClr>
                </a:outerShdw>
              </a:effectLst>
            </a:endParaRPr>
          </a:p>
          <a:p>
            <a:endParaRPr lang="en-US" altLang="en-US" dirty="0" smtClean="0"/>
          </a:p>
        </p:txBody>
      </p:sp>
      <p:sp>
        <p:nvSpPr>
          <p:cNvPr id="18434" name="Date Placeholder 2"/>
          <p:cNvSpPr>
            <a:spLocks noGrp="1"/>
          </p:cNvSpPr>
          <p:nvPr>
            <p:ph type="dt" sz="quarter" idx="14"/>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smtClean="0">
                <a:solidFill>
                  <a:srgbClr val="004C97"/>
                </a:solidFill>
                <a:latin typeface="+mn-lt"/>
              </a:rPr>
              <a:t>8/25/2015</a:t>
            </a:r>
            <a:endParaRPr lang="en-US" altLang="en-US" sz="900">
              <a:solidFill>
                <a:srgbClr val="004C97"/>
              </a:solidFill>
              <a:latin typeface="+mn-lt"/>
            </a:endParaRPr>
          </a:p>
        </p:txBody>
      </p:sp>
      <p:sp>
        <p:nvSpPr>
          <p:cNvPr id="18435" name="Footer Placeholder 3"/>
          <p:cNvSpPr>
            <a:spLocks noGrp="1"/>
          </p:cNvSpPr>
          <p:nvPr>
            <p:ph type="ftr" sz="quarter" idx="15"/>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smtClean="0">
                <a:solidFill>
                  <a:srgbClr val="004C97"/>
                </a:solidFill>
                <a:latin typeface="+mn-lt"/>
              </a:rPr>
              <a:t>S. Werkema | Mu2e Project Overview</a:t>
            </a:r>
            <a:endParaRPr lang="en-US" altLang="en-US" sz="900" b="1" smtClean="0">
              <a:solidFill>
                <a:srgbClr val="004C97"/>
              </a:solidFill>
              <a:latin typeface="+mn-lt"/>
            </a:endParaRPr>
          </a:p>
        </p:txBody>
      </p:sp>
      <p:sp>
        <p:nvSpPr>
          <p:cNvPr id="18436" name="Slide Number Placeholder 4"/>
          <p:cNvSpPr>
            <a:spLocks noGrp="1"/>
          </p:cNvSpPr>
          <p:nvPr>
            <p:ph type="sldNum" sz="quarter" idx="16"/>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F875C39-A043-4D88-9B5D-65CC9AD76748}" type="slidenum">
              <a:rPr lang="en-US" altLang="en-US" sz="900">
                <a:solidFill>
                  <a:srgbClr val="004C97"/>
                </a:solidFill>
                <a:latin typeface="+mn-lt"/>
              </a:rPr>
              <a:pPr eaLnBrk="1" hangingPunct="1"/>
              <a:t>27</a:t>
            </a:fld>
            <a:endParaRPr lang="en-US" altLang="en-US" sz="900">
              <a:solidFill>
                <a:srgbClr val="004C97"/>
              </a:solidFill>
              <a:latin typeface="+mn-lt"/>
            </a:endParaRPr>
          </a:p>
        </p:txBody>
      </p:sp>
    </p:spTree>
    <p:extLst>
      <p:ext uri="{BB962C8B-B14F-4D97-AF65-F5344CB8AC3E}">
        <p14:creationId xmlns:p14="http://schemas.microsoft.com/office/powerpoint/2010/main" val="13086649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p:cNvSpPr/>
          <p:nvPr/>
        </p:nvSpPr>
        <p:spPr>
          <a:xfrm>
            <a:off x="-12316" y="5188267"/>
            <a:ext cx="9152181" cy="373540"/>
          </a:xfrm>
          <a:prstGeom prst="rect">
            <a:avLst/>
          </a:prstGeom>
          <a:solidFill>
            <a:schemeClr val="accent4">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7" name="Rectangle 116"/>
          <p:cNvSpPr/>
          <p:nvPr/>
        </p:nvSpPr>
        <p:spPr>
          <a:xfrm>
            <a:off x="-12272" y="4761148"/>
            <a:ext cx="9152181" cy="365760"/>
          </a:xfrm>
          <a:prstGeom prst="rect">
            <a:avLst/>
          </a:prstGeom>
          <a:solidFill>
            <a:schemeClr val="accent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6" name="Rectangle 115"/>
          <p:cNvSpPr/>
          <p:nvPr/>
        </p:nvSpPr>
        <p:spPr>
          <a:xfrm>
            <a:off x="-8181" y="4321320"/>
            <a:ext cx="9152181" cy="373540"/>
          </a:xfrm>
          <a:prstGeom prst="rect">
            <a:avLst/>
          </a:prstGeom>
          <a:solidFill>
            <a:schemeClr val="accent4">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5" name="Rectangle 114"/>
          <p:cNvSpPr/>
          <p:nvPr/>
        </p:nvSpPr>
        <p:spPr>
          <a:xfrm>
            <a:off x="-8181" y="3613334"/>
            <a:ext cx="9152181" cy="638830"/>
          </a:xfrm>
          <a:prstGeom prst="rect">
            <a:avLst/>
          </a:prstGeom>
          <a:solidFill>
            <a:schemeClr val="accent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4" name="Rectangle 113"/>
          <p:cNvSpPr/>
          <p:nvPr/>
        </p:nvSpPr>
        <p:spPr>
          <a:xfrm>
            <a:off x="-8181" y="2895295"/>
            <a:ext cx="9152181" cy="636026"/>
          </a:xfrm>
          <a:prstGeom prst="rect">
            <a:avLst/>
          </a:prstGeom>
          <a:solidFill>
            <a:schemeClr val="accent4">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3" name="Rectangle 112"/>
          <p:cNvSpPr/>
          <p:nvPr/>
        </p:nvSpPr>
        <p:spPr>
          <a:xfrm>
            <a:off x="-12315" y="1976451"/>
            <a:ext cx="9156314" cy="866402"/>
          </a:xfrm>
          <a:prstGeom prst="rect">
            <a:avLst/>
          </a:prstGeom>
          <a:solidFill>
            <a:schemeClr val="accent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1" name="Rectangle 20"/>
          <p:cNvSpPr/>
          <p:nvPr/>
        </p:nvSpPr>
        <p:spPr>
          <a:xfrm>
            <a:off x="-12316" y="1562621"/>
            <a:ext cx="9156315" cy="373540"/>
          </a:xfrm>
          <a:prstGeom prst="rect">
            <a:avLst/>
          </a:prstGeom>
          <a:solidFill>
            <a:schemeClr val="accent4">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1" name="TextBox 100"/>
          <p:cNvSpPr txBox="1"/>
          <p:nvPr/>
        </p:nvSpPr>
        <p:spPr>
          <a:xfrm>
            <a:off x="1885724" y="1024313"/>
            <a:ext cx="1347196" cy="461665"/>
          </a:xfrm>
          <a:prstGeom prst="rect">
            <a:avLst/>
          </a:prstGeom>
          <a:solidFill>
            <a:schemeClr val="bg1"/>
          </a:solidFill>
        </p:spPr>
        <p:txBody>
          <a:bodyPr wrap="square" rtlCol="0">
            <a:spAutoFit/>
          </a:bodyPr>
          <a:lstStyle/>
          <a:p>
            <a:pPr algn="ctr"/>
            <a:r>
              <a:rPr lang="en-US" sz="1200" dirty="0" smtClean="0">
                <a:solidFill>
                  <a:srgbClr val="0000FF"/>
                </a:solidFill>
                <a:ea typeface="ＭＳ Ｐゴシック" charset="0"/>
              </a:rPr>
              <a:t>M4 Enclosure </a:t>
            </a:r>
          </a:p>
          <a:p>
            <a:pPr algn="ctr"/>
            <a:r>
              <a:rPr lang="en-US" sz="1200" dirty="0" smtClean="0">
                <a:solidFill>
                  <a:srgbClr val="0000FF"/>
                </a:solidFill>
                <a:ea typeface="ＭＳ Ｐゴシック" charset="0"/>
              </a:rPr>
              <a:t>BO</a:t>
            </a:r>
            <a:endParaRPr lang="en-US" sz="1200" dirty="0">
              <a:solidFill>
                <a:srgbClr val="0000FF"/>
              </a:solidFill>
              <a:ea typeface="ＭＳ Ｐゴシック" charset="0"/>
            </a:endParaRPr>
          </a:p>
        </p:txBody>
      </p:sp>
      <p:sp>
        <p:nvSpPr>
          <p:cNvPr id="2" name="Title 1"/>
          <p:cNvSpPr>
            <a:spLocks noGrp="1"/>
          </p:cNvSpPr>
          <p:nvPr>
            <p:ph type="title"/>
          </p:nvPr>
        </p:nvSpPr>
        <p:spPr/>
        <p:txBody>
          <a:bodyPr/>
          <a:lstStyle/>
          <a:p>
            <a:r>
              <a:rPr lang="en-US" smtClean="0"/>
              <a:t>Schedule</a:t>
            </a:r>
            <a:endParaRPr lang="en-US"/>
          </a:p>
        </p:txBody>
      </p:sp>
      <p:graphicFrame>
        <p:nvGraphicFramePr>
          <p:cNvPr id="44" name="Table 43"/>
          <p:cNvGraphicFramePr>
            <a:graphicFrameLocks noGrp="1"/>
          </p:cNvGraphicFramePr>
          <p:nvPr>
            <p:extLst>
              <p:ext uri="{D42A27DB-BD31-4B8C-83A1-F6EECF244321}">
                <p14:modId xmlns:p14="http://schemas.microsoft.com/office/powerpoint/2010/main" val="1445332592"/>
              </p:ext>
            </p:extLst>
          </p:nvPr>
        </p:nvGraphicFramePr>
        <p:xfrm>
          <a:off x="15516" y="5622527"/>
          <a:ext cx="8686796" cy="556260"/>
        </p:xfrm>
        <a:graphic>
          <a:graphicData uri="http://schemas.openxmlformats.org/drawingml/2006/table">
            <a:tbl>
              <a:tblPr/>
              <a:tblGrid>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tblGrid>
              <a:tr h="143356">
                <a:tc>
                  <a:txBody>
                    <a:bodyPr/>
                    <a:lstStyle/>
                    <a:p>
                      <a:pPr algn="l" fontAlgn="b"/>
                      <a:r>
                        <a:rPr lang="en-US" sz="1000" b="0" i="0" u="none" strike="noStrike" dirty="0">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r>
              <a:tr h="169821">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r>
              <a:tr h="169821">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bl>
          </a:graphicData>
        </a:graphic>
      </p:graphicFrame>
      <p:sp>
        <p:nvSpPr>
          <p:cNvPr id="45" name="Rectangle 44"/>
          <p:cNvSpPr/>
          <p:nvPr/>
        </p:nvSpPr>
        <p:spPr>
          <a:xfrm>
            <a:off x="15516" y="5613003"/>
            <a:ext cx="8606149" cy="3817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Calibri" panose="020F0502020204030204" pitchFamily="34" charset="0"/>
            </a:endParaRPr>
          </a:p>
        </p:txBody>
      </p:sp>
      <p:sp>
        <p:nvSpPr>
          <p:cNvPr id="46" name="Right Arrow 45"/>
          <p:cNvSpPr/>
          <p:nvPr/>
        </p:nvSpPr>
        <p:spPr>
          <a:xfrm>
            <a:off x="0" y="5803900"/>
            <a:ext cx="9144000" cy="908050"/>
          </a:xfrm>
          <a:prstGeom prst="rightArrow">
            <a:avLst>
              <a:gd name="adj1" fmla="val 50000"/>
              <a:gd name="adj2" fmla="val 38112"/>
            </a:avLst>
          </a:prstGeom>
          <a:gradFill flip="none" rotWithShape="1">
            <a:gsLst>
              <a:gs pos="0">
                <a:schemeClr val="accent5">
                  <a:lumMod val="50000"/>
                </a:schemeClr>
              </a:gs>
              <a:gs pos="92000">
                <a:srgbClr val="FFFFFF"/>
              </a:gs>
            </a:gsLst>
            <a:path path="rect">
              <a:fillToRect l="100000" t="100000"/>
            </a:path>
            <a:tileRect r="-100000" b="-100000"/>
          </a:gradFill>
          <a:ln>
            <a:solidFill>
              <a:schemeClr val="tx1"/>
            </a:solidFill>
          </a:ln>
          <a:effectLst>
            <a:outerShdw blurRad="50800" dist="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914400" algn="ctr"/>
              </a:tabLst>
            </a:pPr>
            <a:r>
              <a:rPr lang="en-US" sz="1400" smtClean="0">
                <a:solidFill>
                  <a:srgbClr val="404040"/>
                </a:solidFill>
                <a:latin typeface="Calibri" panose="020F0502020204030204" pitchFamily="34" charset="0"/>
                <a:ea typeface="ＭＳ Ｐゴシック" charset="0"/>
              </a:rPr>
              <a:t>	                   FY14                 FY15                </a:t>
            </a:r>
            <a:r>
              <a:rPr lang="en-US" sz="1400">
                <a:solidFill>
                  <a:srgbClr val="404040"/>
                </a:solidFill>
                <a:latin typeface="Calibri" panose="020F0502020204030204" pitchFamily="34" charset="0"/>
                <a:ea typeface="ＭＳ Ｐゴシック" charset="0"/>
              </a:rPr>
              <a:t>FY16                 FY17                 FY18                 FY19                FY20                  </a:t>
            </a:r>
            <a:r>
              <a:rPr lang="en-US" sz="1400" smtClean="0">
                <a:solidFill>
                  <a:srgbClr val="404040"/>
                </a:solidFill>
                <a:latin typeface="Calibri" panose="020F0502020204030204" pitchFamily="34" charset="0"/>
                <a:ea typeface="ＭＳ Ｐゴシック" charset="0"/>
              </a:rPr>
              <a:t>FY21</a:t>
            </a:r>
            <a:endParaRPr lang="en-US" sz="1400">
              <a:solidFill>
                <a:srgbClr val="404040"/>
              </a:solidFill>
              <a:latin typeface="Calibri" panose="020F0502020204030204" pitchFamily="34" charset="0"/>
              <a:ea typeface="ＭＳ Ｐゴシック" charset="0"/>
            </a:endParaRPr>
          </a:p>
        </p:txBody>
      </p:sp>
      <p:cxnSp>
        <p:nvCxnSpPr>
          <p:cNvPr id="54" name="Straight Connector 53"/>
          <p:cNvCxnSpPr/>
          <p:nvPr/>
        </p:nvCxnSpPr>
        <p:spPr>
          <a:xfrm rot="5400000">
            <a:off x="6334857" y="410151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2895600" y="849117"/>
            <a:ext cx="836657" cy="5629554"/>
            <a:chOff x="2329715" y="862686"/>
            <a:chExt cx="836657" cy="5629554"/>
          </a:xfrm>
        </p:grpSpPr>
        <p:sp>
          <p:nvSpPr>
            <p:cNvPr id="57" name="Diamond 56"/>
            <p:cNvSpPr>
              <a:spLocks noChangeAspect="1"/>
            </p:cNvSpPr>
            <p:nvPr/>
          </p:nvSpPr>
          <p:spPr>
            <a:xfrm>
              <a:off x="2635352" y="6257925"/>
              <a:ext cx="234315" cy="234315"/>
            </a:xfrm>
            <a:prstGeom prst="diamond">
              <a:avLst/>
            </a:prstGeom>
            <a:solidFill>
              <a:schemeClr val="accent5">
                <a:lumMod val="75000"/>
              </a:schemeClr>
            </a:solidFill>
            <a:ln>
              <a:solidFill>
                <a:schemeClr val="accent5">
                  <a:lumMod val="75000"/>
                </a:schemeClr>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endParaRPr>
            </a:p>
          </p:txBody>
        </p:sp>
        <p:cxnSp>
          <p:nvCxnSpPr>
            <p:cNvPr id="60" name="Straight Connector 59"/>
            <p:cNvCxnSpPr>
              <a:stCxn id="57" idx="0"/>
            </p:cNvCxnSpPr>
            <p:nvPr/>
          </p:nvCxnSpPr>
          <p:spPr>
            <a:xfrm flipV="1">
              <a:off x="2752510" y="1268533"/>
              <a:ext cx="0" cy="4989392"/>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2329715" y="862686"/>
              <a:ext cx="836657" cy="307777"/>
            </a:xfrm>
            <a:prstGeom prst="rect">
              <a:avLst/>
            </a:prstGeom>
            <a:noFill/>
          </p:spPr>
          <p:txBody>
            <a:bodyPr wrap="square" rtlCol="0">
              <a:spAutoFit/>
            </a:bodyPr>
            <a:lstStyle/>
            <a:p>
              <a:pPr algn="ctr"/>
              <a:r>
                <a:rPr lang="en-US" sz="1400" dirty="0" smtClean="0">
                  <a:solidFill>
                    <a:srgbClr val="404040"/>
                  </a:solidFill>
                  <a:ea typeface="ＭＳ Ｐゴシック" charset="0"/>
                </a:rPr>
                <a:t>CD-3c</a:t>
              </a:r>
            </a:p>
          </p:txBody>
        </p:sp>
      </p:grpSp>
      <p:grpSp>
        <p:nvGrpSpPr>
          <p:cNvPr id="92" name="Group 91"/>
          <p:cNvGrpSpPr/>
          <p:nvPr/>
        </p:nvGrpSpPr>
        <p:grpSpPr>
          <a:xfrm>
            <a:off x="2442166" y="1448780"/>
            <a:ext cx="234315" cy="5023858"/>
            <a:chOff x="2035136" y="269538"/>
            <a:chExt cx="234315" cy="5538039"/>
          </a:xfrm>
        </p:grpSpPr>
        <p:sp>
          <p:nvSpPr>
            <p:cNvPr id="93" name="Diamond 92"/>
            <p:cNvSpPr>
              <a:spLocks noChangeAspect="1"/>
            </p:cNvSpPr>
            <p:nvPr/>
          </p:nvSpPr>
          <p:spPr>
            <a:xfrm>
              <a:off x="2035136" y="5585559"/>
              <a:ext cx="234315" cy="222018"/>
            </a:xfrm>
            <a:prstGeom prst="diamond">
              <a:avLst/>
            </a:prstGeom>
            <a:solidFill>
              <a:schemeClr val="accent3">
                <a:lumMod val="50000"/>
              </a:schemeClr>
            </a:solidFill>
            <a:ln w="19050">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endParaRPr>
            </a:p>
          </p:txBody>
        </p:sp>
        <p:cxnSp>
          <p:nvCxnSpPr>
            <p:cNvPr id="94" name="Straight Connector 93"/>
            <p:cNvCxnSpPr>
              <a:stCxn id="93" idx="0"/>
            </p:cNvCxnSpPr>
            <p:nvPr/>
          </p:nvCxnSpPr>
          <p:spPr>
            <a:xfrm flipH="1" flipV="1">
              <a:off x="2152292" y="269538"/>
              <a:ext cx="2" cy="5316022"/>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grpSp>
      <p:cxnSp>
        <p:nvCxnSpPr>
          <p:cNvPr id="47" name="Straight Connector 46"/>
          <p:cNvCxnSpPr/>
          <p:nvPr/>
        </p:nvCxnSpPr>
        <p:spPr>
          <a:xfrm rot="5400000">
            <a:off x="-816276" y="4126728"/>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a:off x="-1826763" y="4126728"/>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a:off x="208969" y="4126728"/>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a:off x="1237827" y="4126728"/>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3274314" y="4126728"/>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4279045" y="4102955"/>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1642376" y="859675"/>
            <a:ext cx="836657" cy="5618996"/>
            <a:chOff x="1115616" y="871972"/>
            <a:chExt cx="836657" cy="5618996"/>
          </a:xfrm>
        </p:grpSpPr>
        <p:sp>
          <p:nvSpPr>
            <p:cNvPr id="58" name="Diamond 57"/>
            <p:cNvSpPr>
              <a:spLocks noChangeAspect="1"/>
            </p:cNvSpPr>
            <p:nvPr/>
          </p:nvSpPr>
          <p:spPr>
            <a:xfrm>
              <a:off x="1415054" y="6256653"/>
              <a:ext cx="234315" cy="234315"/>
            </a:xfrm>
            <a:prstGeom prst="diamond">
              <a:avLst/>
            </a:prstGeom>
            <a:solidFill>
              <a:schemeClr val="accent5">
                <a:lumMod val="75000"/>
              </a:schemeClr>
            </a:solidFill>
            <a:ln>
              <a:solidFill>
                <a:schemeClr val="accent5">
                  <a:lumMod val="75000"/>
                </a:schemeClr>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endParaRPr>
            </a:p>
          </p:txBody>
        </p:sp>
        <p:cxnSp>
          <p:nvCxnSpPr>
            <p:cNvPr id="59" name="Straight Connector 58"/>
            <p:cNvCxnSpPr>
              <a:stCxn id="58" idx="0"/>
              <a:endCxn id="61" idx="2"/>
            </p:cNvCxnSpPr>
            <p:nvPr/>
          </p:nvCxnSpPr>
          <p:spPr>
            <a:xfrm flipV="1">
              <a:off x="1532212" y="1179749"/>
              <a:ext cx="1733" cy="5076904"/>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1115616" y="871972"/>
              <a:ext cx="836657" cy="307777"/>
            </a:xfrm>
            <a:prstGeom prst="rect">
              <a:avLst/>
            </a:prstGeom>
            <a:noFill/>
          </p:spPr>
          <p:txBody>
            <a:bodyPr wrap="square" rtlCol="0">
              <a:spAutoFit/>
            </a:bodyPr>
            <a:lstStyle/>
            <a:p>
              <a:pPr algn="ctr"/>
              <a:r>
                <a:rPr lang="en-US" sz="1400" dirty="0" smtClean="0">
                  <a:solidFill>
                    <a:srgbClr val="404040"/>
                  </a:solidFill>
                  <a:ea typeface="ＭＳ Ｐゴシック" charset="0"/>
                </a:rPr>
                <a:t>CD-2/3b</a:t>
              </a:r>
            </a:p>
          </p:txBody>
        </p:sp>
      </p:grpSp>
      <p:cxnSp>
        <p:nvCxnSpPr>
          <p:cNvPr id="63" name="Straight Connector 62"/>
          <p:cNvCxnSpPr/>
          <p:nvPr/>
        </p:nvCxnSpPr>
        <p:spPr>
          <a:xfrm rot="5400000">
            <a:off x="2247319" y="4126728"/>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501924" y="1555776"/>
            <a:ext cx="1837827" cy="36576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US" sz="1200" dirty="0" smtClean="0">
                <a:solidFill>
                  <a:srgbClr val="404040"/>
                </a:solidFill>
                <a:latin typeface="Calibri" panose="020F0502020204030204" pitchFamily="34" charset="0"/>
              </a:rPr>
              <a:t>Resonant Extraction Design</a:t>
            </a:r>
            <a:endParaRPr lang="en-US" sz="1200" dirty="0">
              <a:solidFill>
                <a:srgbClr val="404040"/>
              </a:solidFill>
              <a:latin typeface="Calibri" panose="020F0502020204030204" pitchFamily="34" charset="0"/>
            </a:endParaRPr>
          </a:p>
        </p:txBody>
      </p:sp>
      <p:grpSp>
        <p:nvGrpSpPr>
          <p:cNvPr id="102" name="Group 101"/>
          <p:cNvGrpSpPr/>
          <p:nvPr/>
        </p:nvGrpSpPr>
        <p:grpSpPr>
          <a:xfrm>
            <a:off x="6332855" y="1045471"/>
            <a:ext cx="234315" cy="5433200"/>
            <a:chOff x="2035136" y="269538"/>
            <a:chExt cx="234315" cy="5538039"/>
          </a:xfrm>
        </p:grpSpPr>
        <p:sp>
          <p:nvSpPr>
            <p:cNvPr id="103" name="Diamond 102"/>
            <p:cNvSpPr>
              <a:spLocks noChangeAspect="1"/>
            </p:cNvSpPr>
            <p:nvPr/>
          </p:nvSpPr>
          <p:spPr>
            <a:xfrm>
              <a:off x="2035136" y="5585559"/>
              <a:ext cx="234315" cy="222018"/>
            </a:xfrm>
            <a:prstGeom prst="diamond">
              <a:avLst/>
            </a:prstGeom>
            <a:solidFill>
              <a:schemeClr val="accent3">
                <a:lumMod val="50000"/>
              </a:schemeClr>
            </a:solidFill>
            <a:ln w="19050">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endParaRPr>
            </a:p>
          </p:txBody>
        </p:sp>
        <p:cxnSp>
          <p:nvCxnSpPr>
            <p:cNvPr id="104" name="Straight Connector 103"/>
            <p:cNvCxnSpPr>
              <a:stCxn id="103" idx="0"/>
            </p:cNvCxnSpPr>
            <p:nvPr/>
          </p:nvCxnSpPr>
          <p:spPr>
            <a:xfrm flipH="1" flipV="1">
              <a:off x="2152292" y="269538"/>
              <a:ext cx="2" cy="5316022"/>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grpSp>
      <p:sp>
        <p:nvSpPr>
          <p:cNvPr id="42" name="Rectangle 41"/>
          <p:cNvSpPr/>
          <p:nvPr/>
        </p:nvSpPr>
        <p:spPr>
          <a:xfrm>
            <a:off x="3967664" y="5613003"/>
            <a:ext cx="2161683" cy="381793"/>
          </a:xfrm>
          <a:prstGeom prst="rect">
            <a:avLst/>
          </a:prstGeom>
          <a:gradFill>
            <a:gsLst>
              <a:gs pos="0">
                <a:schemeClr val="accent4">
                  <a:lumMod val="20000"/>
                  <a:lumOff val="80000"/>
                </a:schemeClr>
              </a:gs>
              <a:gs pos="30000">
                <a:schemeClr val="accent4">
                  <a:lumMod val="20000"/>
                  <a:lumOff val="80000"/>
                </a:schemeClr>
              </a:gs>
              <a:gs pos="64999">
                <a:schemeClr val="accent4">
                  <a:lumMod val="40000"/>
                  <a:lumOff val="60000"/>
                </a:schemeClr>
              </a:gs>
              <a:gs pos="89999">
                <a:schemeClr val="accent4">
                  <a:lumMod val="60000"/>
                  <a:lumOff val="40000"/>
                </a:schemeClr>
              </a:gs>
              <a:gs pos="100000">
                <a:schemeClr val="accent4">
                  <a:lumMod val="75000"/>
                </a:schemeClr>
              </a:gs>
            </a:gsLst>
            <a:lin ang="108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FF"/>
                </a:solidFill>
                <a:effectLst>
                  <a:outerShdw blurRad="38100" dist="38100" dir="2700000" algn="tl">
                    <a:srgbClr val="000000">
                      <a:alpha val="43137"/>
                    </a:srgbClr>
                  </a:outerShdw>
                </a:effectLst>
                <a:latin typeface="Calibri" panose="020F0502020204030204" pitchFamily="34" charset="0"/>
              </a:rPr>
              <a:t>g-2 Beam Operations</a:t>
            </a:r>
            <a:endParaRPr lang="en-US" sz="1600" dirty="0">
              <a:solidFill>
                <a:srgbClr val="0000FF"/>
              </a:solidFill>
              <a:effectLst>
                <a:outerShdw blurRad="38100" dist="38100" dir="2700000" algn="tl">
                  <a:srgbClr val="000000">
                    <a:alpha val="43137"/>
                  </a:srgbClr>
                </a:outerShdw>
              </a:effectLst>
              <a:latin typeface="Calibri" panose="020F0502020204030204" pitchFamily="34" charset="0"/>
            </a:endParaRPr>
          </a:p>
        </p:txBody>
      </p:sp>
      <p:sp>
        <p:nvSpPr>
          <p:cNvPr id="79" name="Rectangle 78"/>
          <p:cNvSpPr/>
          <p:nvPr/>
        </p:nvSpPr>
        <p:spPr>
          <a:xfrm>
            <a:off x="5616116" y="2299212"/>
            <a:ext cx="580700" cy="233125"/>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00"/>
              </a:solidFill>
              <a:latin typeface="Calibri" panose="020F0502020204030204" pitchFamily="34" charset="0"/>
              <a:cs typeface="Calibri"/>
            </a:endParaRPr>
          </a:p>
        </p:txBody>
      </p:sp>
      <p:sp>
        <p:nvSpPr>
          <p:cNvPr id="80" name="Rectangle 79"/>
          <p:cNvSpPr/>
          <p:nvPr/>
        </p:nvSpPr>
        <p:spPr>
          <a:xfrm>
            <a:off x="503548" y="3609020"/>
            <a:ext cx="1301131" cy="64008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smtClean="0">
                <a:solidFill>
                  <a:srgbClr val="404040"/>
                </a:solidFill>
                <a:latin typeface="Calibri" panose="020F0502020204030204" pitchFamily="34" charset="0"/>
              </a:rPr>
              <a:t>Extinction Design</a:t>
            </a:r>
            <a:endParaRPr lang="en-US" sz="1100" dirty="0">
              <a:solidFill>
                <a:srgbClr val="404040"/>
              </a:solidFill>
              <a:latin typeface="Calibri" panose="020F0502020204030204" pitchFamily="34" charset="0"/>
            </a:endParaRPr>
          </a:p>
        </p:txBody>
      </p:sp>
      <p:sp>
        <p:nvSpPr>
          <p:cNvPr id="81" name="Rectangle 80"/>
          <p:cNvSpPr/>
          <p:nvPr/>
        </p:nvSpPr>
        <p:spPr>
          <a:xfrm>
            <a:off x="3588182" y="3613334"/>
            <a:ext cx="2036487" cy="27432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000" dirty="0" smtClean="0">
                <a:solidFill>
                  <a:srgbClr val="000000"/>
                </a:solidFill>
                <a:latin typeface="Calibri" panose="020F0502020204030204" pitchFamily="34" charset="0"/>
                <a:cs typeface="Calibri"/>
              </a:rPr>
              <a:t>AC Dipole, Pwr Supply &amp; Collimator Procurement, Fabrication &amp; Install</a:t>
            </a:r>
            <a:endParaRPr lang="en-US" sz="1000" dirty="0">
              <a:solidFill>
                <a:srgbClr val="000000"/>
              </a:solidFill>
              <a:latin typeface="Calibri" panose="020F0502020204030204" pitchFamily="34" charset="0"/>
              <a:cs typeface="Calibri"/>
            </a:endParaRPr>
          </a:p>
        </p:txBody>
      </p:sp>
      <p:sp>
        <p:nvSpPr>
          <p:cNvPr id="78" name="Rectangle 77"/>
          <p:cNvSpPr/>
          <p:nvPr/>
        </p:nvSpPr>
        <p:spPr>
          <a:xfrm>
            <a:off x="501925" y="1976452"/>
            <a:ext cx="2174556" cy="842947"/>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solidFill>
                  <a:srgbClr val="404040"/>
                </a:solidFill>
                <a:latin typeface="Calibri" panose="020F0502020204030204" pitchFamily="34" charset="0"/>
              </a:rPr>
              <a:t>External (M4) Beamline Design</a:t>
            </a:r>
            <a:endParaRPr lang="en-US" sz="1200" dirty="0">
              <a:solidFill>
                <a:srgbClr val="404040"/>
              </a:solidFill>
              <a:latin typeface="Calibri" panose="020F0502020204030204" pitchFamily="34" charset="0"/>
            </a:endParaRPr>
          </a:p>
        </p:txBody>
      </p:sp>
      <p:sp>
        <p:nvSpPr>
          <p:cNvPr id="83" name="Rectangle 82"/>
          <p:cNvSpPr/>
          <p:nvPr/>
        </p:nvSpPr>
        <p:spPr>
          <a:xfrm>
            <a:off x="503548" y="2888940"/>
            <a:ext cx="1938618" cy="64008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solidFill>
                  <a:srgbClr val="404040"/>
                </a:solidFill>
                <a:latin typeface="Calibri" panose="020F0502020204030204" pitchFamily="34" charset="0"/>
              </a:rPr>
              <a:t>Target Station Design</a:t>
            </a:r>
            <a:endParaRPr lang="en-US" sz="1200" dirty="0">
              <a:solidFill>
                <a:srgbClr val="404040"/>
              </a:solidFill>
              <a:latin typeface="Calibri" panose="020F0502020204030204" pitchFamily="34" charset="0"/>
            </a:endParaRPr>
          </a:p>
        </p:txBody>
      </p:sp>
      <p:sp>
        <p:nvSpPr>
          <p:cNvPr id="84" name="Rectangle 83"/>
          <p:cNvSpPr/>
          <p:nvPr/>
        </p:nvSpPr>
        <p:spPr>
          <a:xfrm>
            <a:off x="4147140" y="2893457"/>
            <a:ext cx="450533" cy="27432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00"/>
              </a:solidFill>
              <a:latin typeface="Calibri" panose="020F0502020204030204" pitchFamily="34" charset="0"/>
              <a:cs typeface="Calibri"/>
            </a:endParaRPr>
          </a:p>
        </p:txBody>
      </p:sp>
      <p:sp>
        <p:nvSpPr>
          <p:cNvPr id="85" name="Rectangle 84"/>
          <p:cNvSpPr/>
          <p:nvPr/>
        </p:nvSpPr>
        <p:spPr>
          <a:xfrm>
            <a:off x="3588182" y="3212976"/>
            <a:ext cx="2330209" cy="318345"/>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latin typeface="Calibri" panose="020F0502020204030204" pitchFamily="34" charset="0"/>
                <a:cs typeface="Calibri"/>
              </a:rPr>
              <a:t>HRS Procurement &amp; Fabrication</a:t>
            </a:r>
            <a:endParaRPr lang="en-US" sz="1050" dirty="0">
              <a:solidFill>
                <a:srgbClr val="000000"/>
              </a:solidFill>
              <a:latin typeface="Calibri" panose="020F0502020204030204" pitchFamily="34" charset="0"/>
              <a:cs typeface="Calibri"/>
            </a:endParaRPr>
          </a:p>
        </p:txBody>
      </p:sp>
      <p:sp>
        <p:nvSpPr>
          <p:cNvPr id="89" name="Rectangle 88"/>
          <p:cNvSpPr/>
          <p:nvPr/>
        </p:nvSpPr>
        <p:spPr>
          <a:xfrm>
            <a:off x="3588182" y="4329100"/>
            <a:ext cx="1951275"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000000"/>
                </a:solidFill>
                <a:latin typeface="Calibri" panose="020F0502020204030204" pitchFamily="34" charset="0"/>
                <a:cs typeface="Calibri"/>
              </a:rPr>
              <a:t>Instrumentation &amp; Controls Implementation</a:t>
            </a:r>
            <a:endParaRPr lang="en-US" sz="1100" dirty="0">
              <a:solidFill>
                <a:srgbClr val="000000"/>
              </a:solidFill>
              <a:latin typeface="Calibri" panose="020F0502020204030204" pitchFamily="34" charset="0"/>
              <a:cs typeface="Calibri"/>
            </a:endParaRPr>
          </a:p>
        </p:txBody>
      </p:sp>
      <p:sp>
        <p:nvSpPr>
          <p:cNvPr id="91" name="Rectangle 90"/>
          <p:cNvSpPr/>
          <p:nvPr/>
        </p:nvSpPr>
        <p:spPr>
          <a:xfrm>
            <a:off x="3588182" y="5188267"/>
            <a:ext cx="3252070"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100" dirty="0" smtClean="0">
                <a:solidFill>
                  <a:srgbClr val="000000"/>
                </a:solidFill>
                <a:latin typeface="Calibri" panose="020F0502020204030204" pitchFamily="34" charset="0"/>
                <a:cs typeface="Calibri"/>
              </a:rPr>
              <a:t>Delivery Ring RF </a:t>
            </a:r>
            <a:r>
              <a:rPr lang="en-US" sz="1100" dirty="0">
                <a:solidFill>
                  <a:srgbClr val="000000"/>
                </a:solidFill>
                <a:latin typeface="Calibri" panose="020F0502020204030204" pitchFamily="34" charset="0"/>
                <a:cs typeface="Calibri"/>
              </a:rPr>
              <a:t>Procurements, Fabrication &amp; Installation</a:t>
            </a:r>
          </a:p>
        </p:txBody>
      </p:sp>
      <p:sp>
        <p:nvSpPr>
          <p:cNvPr id="105" name="TextBox 104"/>
          <p:cNvSpPr txBox="1"/>
          <p:nvPr/>
        </p:nvSpPr>
        <p:spPr>
          <a:xfrm>
            <a:off x="5834856" y="599581"/>
            <a:ext cx="1201600" cy="424732"/>
          </a:xfrm>
          <a:prstGeom prst="rect">
            <a:avLst/>
          </a:prstGeom>
          <a:solidFill>
            <a:schemeClr val="bg1"/>
          </a:solidFill>
        </p:spPr>
        <p:txBody>
          <a:bodyPr wrap="square" rtlCol="0">
            <a:spAutoFit/>
          </a:bodyPr>
          <a:lstStyle/>
          <a:p>
            <a:pPr algn="ctr">
              <a:lnSpc>
                <a:spcPct val="90000"/>
              </a:lnSpc>
            </a:pPr>
            <a:r>
              <a:rPr lang="en-US" sz="1200" dirty="0" smtClean="0">
                <a:solidFill>
                  <a:srgbClr val="0000FF"/>
                </a:solidFill>
                <a:ea typeface="ＭＳ Ｐゴシック" charset="0"/>
              </a:rPr>
              <a:t>PS Arrives @ Mu2e </a:t>
            </a:r>
            <a:r>
              <a:rPr lang="en-US" sz="1200" dirty="0" err="1" smtClean="0">
                <a:solidFill>
                  <a:srgbClr val="0000FF"/>
                </a:solidFill>
                <a:ea typeface="ＭＳ Ｐゴシック" charset="0"/>
              </a:rPr>
              <a:t>Bldg</a:t>
            </a:r>
            <a:endParaRPr lang="en-US" sz="1200" dirty="0">
              <a:solidFill>
                <a:srgbClr val="0000FF"/>
              </a:solidFill>
              <a:ea typeface="ＭＳ Ｐゴシック" charset="0"/>
            </a:endParaRPr>
          </a:p>
        </p:txBody>
      </p:sp>
      <p:sp>
        <p:nvSpPr>
          <p:cNvPr id="3" name="Date Placeholder 2"/>
          <p:cNvSpPr>
            <a:spLocks noGrp="1"/>
          </p:cNvSpPr>
          <p:nvPr>
            <p:ph type="dt" sz="half" idx="10"/>
          </p:nvPr>
        </p:nvSpPr>
        <p:spPr>
          <a:xfrm>
            <a:off x="6459686" y="6581140"/>
            <a:ext cx="1076325" cy="241300"/>
          </a:xfrm>
        </p:spPr>
        <p:txBody>
          <a:bodyPr/>
          <a:lstStyle/>
          <a:p>
            <a:pPr>
              <a:defRPr/>
            </a:pPr>
            <a:r>
              <a:rPr lang="en-US" smtClean="0"/>
              <a:t>8/25/2015</a:t>
            </a:r>
            <a:endParaRPr lang="en-US" dirty="0"/>
          </a:p>
        </p:txBody>
      </p:sp>
      <p:sp>
        <p:nvSpPr>
          <p:cNvPr id="4" name="Footer Placeholder 3"/>
          <p:cNvSpPr>
            <a:spLocks noGrp="1"/>
          </p:cNvSpPr>
          <p:nvPr>
            <p:ph type="ftr" sz="quarter" idx="11"/>
          </p:nvPr>
        </p:nvSpPr>
        <p:spPr>
          <a:xfrm>
            <a:off x="806450" y="6591300"/>
            <a:ext cx="5373688" cy="241300"/>
          </a:xfrm>
        </p:spPr>
        <p:txBody>
          <a:bodyPr/>
          <a:lstStyle/>
          <a:p>
            <a:pPr>
              <a:defRPr/>
            </a:pPr>
            <a:r>
              <a:rPr lang="de-DE" dirty="0" smtClean="0"/>
              <a:t>S. Werkema | Mu2e Project Overview</a:t>
            </a:r>
            <a:endParaRPr lang="en-US" b="1" dirty="0"/>
          </a:p>
        </p:txBody>
      </p:sp>
      <p:sp>
        <p:nvSpPr>
          <p:cNvPr id="5" name="Slide Number Placeholder 4"/>
          <p:cNvSpPr>
            <a:spLocks noGrp="1"/>
          </p:cNvSpPr>
          <p:nvPr>
            <p:ph type="sldNum" sz="quarter" idx="12"/>
          </p:nvPr>
        </p:nvSpPr>
        <p:spPr>
          <a:xfrm>
            <a:off x="228600" y="6591300"/>
            <a:ext cx="447675" cy="241300"/>
          </a:xfrm>
        </p:spPr>
        <p:txBody>
          <a:bodyPr/>
          <a:lstStyle/>
          <a:p>
            <a:pPr>
              <a:defRPr/>
            </a:pPr>
            <a:fld id="{2A0CCE80-3B22-F34E-81B2-E096627812DD}" type="slidenum">
              <a:rPr lang="en-US" smtClean="0"/>
              <a:pPr>
                <a:defRPr/>
              </a:pPr>
              <a:t>28</a:t>
            </a:fld>
            <a:endParaRPr lang="en-US" dirty="0"/>
          </a:p>
        </p:txBody>
      </p:sp>
      <p:sp>
        <p:nvSpPr>
          <p:cNvPr id="65" name="Rectangle 64"/>
          <p:cNvSpPr/>
          <p:nvPr/>
        </p:nvSpPr>
        <p:spPr>
          <a:xfrm>
            <a:off x="3313927" y="1555776"/>
            <a:ext cx="2255087"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000" dirty="0" smtClean="0">
                <a:solidFill>
                  <a:srgbClr val="000000"/>
                </a:solidFill>
                <a:latin typeface="Calibri" panose="020F0502020204030204" pitchFamily="34" charset="0"/>
                <a:cs typeface="Calibri"/>
              </a:rPr>
              <a:t>Fabrication &amp; Installation of Res. </a:t>
            </a:r>
            <a:r>
              <a:rPr lang="en-US" sz="1000" dirty="0" err="1" smtClean="0">
                <a:solidFill>
                  <a:srgbClr val="000000"/>
                </a:solidFill>
                <a:latin typeface="Calibri" panose="020F0502020204030204" pitchFamily="34" charset="0"/>
                <a:cs typeface="Calibri"/>
              </a:rPr>
              <a:t>Extr</a:t>
            </a:r>
            <a:r>
              <a:rPr lang="en-US" sz="1000" dirty="0" smtClean="0">
                <a:solidFill>
                  <a:srgbClr val="000000"/>
                </a:solidFill>
                <a:latin typeface="Calibri" panose="020F0502020204030204" pitchFamily="34" charset="0"/>
                <a:cs typeface="Calibri"/>
              </a:rPr>
              <a:t>. Magnets, Power Supplies, &amp; Electronics</a:t>
            </a:r>
            <a:endParaRPr lang="en-US" sz="1000" dirty="0">
              <a:solidFill>
                <a:srgbClr val="000000"/>
              </a:solidFill>
              <a:latin typeface="Calibri" panose="020F0502020204030204" pitchFamily="34" charset="0"/>
              <a:cs typeface="Calibri"/>
            </a:endParaRPr>
          </a:p>
        </p:txBody>
      </p:sp>
      <p:sp>
        <p:nvSpPr>
          <p:cNvPr id="73" name="Rectangle 72"/>
          <p:cNvSpPr/>
          <p:nvPr/>
        </p:nvSpPr>
        <p:spPr>
          <a:xfrm>
            <a:off x="5600904" y="1552918"/>
            <a:ext cx="611123"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latin typeface="Calibri" panose="020F0502020204030204" pitchFamily="34" charset="0"/>
                <a:cs typeface="Calibri"/>
              </a:rPr>
              <a:t>Fabricate ESS</a:t>
            </a:r>
            <a:endParaRPr lang="en-US" sz="800" dirty="0">
              <a:solidFill>
                <a:srgbClr val="000000"/>
              </a:solidFill>
              <a:latin typeface="Calibri" panose="020F0502020204030204" pitchFamily="34" charset="0"/>
              <a:cs typeface="Calibri"/>
            </a:endParaRPr>
          </a:p>
        </p:txBody>
      </p:sp>
      <p:sp>
        <p:nvSpPr>
          <p:cNvPr id="68" name="Rectangle 67"/>
          <p:cNvSpPr/>
          <p:nvPr/>
        </p:nvSpPr>
        <p:spPr>
          <a:xfrm>
            <a:off x="4643967" y="1976452"/>
            <a:ext cx="969707" cy="233126"/>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rgbClr val="000000"/>
              </a:solidFill>
              <a:latin typeface="Calibri" panose="020F0502020204030204" pitchFamily="34" charset="0"/>
              <a:cs typeface="Calibri"/>
            </a:endParaRPr>
          </a:p>
        </p:txBody>
      </p:sp>
      <p:sp>
        <p:nvSpPr>
          <p:cNvPr id="69" name="Rectangle 68"/>
          <p:cNvSpPr/>
          <p:nvPr/>
        </p:nvSpPr>
        <p:spPr>
          <a:xfrm>
            <a:off x="6191235" y="2595486"/>
            <a:ext cx="517556" cy="233125"/>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00"/>
              </a:solidFill>
              <a:latin typeface="Calibri" panose="020F0502020204030204" pitchFamily="34" charset="0"/>
              <a:cs typeface="Calibri"/>
            </a:endParaRPr>
          </a:p>
        </p:txBody>
      </p:sp>
      <p:grpSp>
        <p:nvGrpSpPr>
          <p:cNvPr id="76" name="Group 75"/>
          <p:cNvGrpSpPr/>
          <p:nvPr/>
        </p:nvGrpSpPr>
        <p:grpSpPr>
          <a:xfrm>
            <a:off x="6869725" y="1454813"/>
            <a:ext cx="234315" cy="5023858"/>
            <a:chOff x="2035136" y="269538"/>
            <a:chExt cx="234315" cy="5538039"/>
          </a:xfrm>
        </p:grpSpPr>
        <p:sp>
          <p:nvSpPr>
            <p:cNvPr id="95" name="Diamond 94"/>
            <p:cNvSpPr>
              <a:spLocks noChangeAspect="1"/>
            </p:cNvSpPr>
            <p:nvPr/>
          </p:nvSpPr>
          <p:spPr>
            <a:xfrm>
              <a:off x="2035136" y="5585559"/>
              <a:ext cx="234315" cy="222018"/>
            </a:xfrm>
            <a:prstGeom prst="diamond">
              <a:avLst/>
            </a:prstGeom>
            <a:solidFill>
              <a:schemeClr val="accent3">
                <a:lumMod val="50000"/>
              </a:schemeClr>
            </a:solidFill>
            <a:ln w="19050">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endParaRPr>
            </a:p>
          </p:txBody>
        </p:sp>
        <p:cxnSp>
          <p:nvCxnSpPr>
            <p:cNvPr id="96" name="Straight Connector 95"/>
            <p:cNvCxnSpPr>
              <a:stCxn id="95" idx="0"/>
            </p:cNvCxnSpPr>
            <p:nvPr/>
          </p:nvCxnSpPr>
          <p:spPr>
            <a:xfrm flipH="1" flipV="1">
              <a:off x="2152292" y="269538"/>
              <a:ext cx="2" cy="5316022"/>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grpSp>
      <p:cxnSp>
        <p:nvCxnSpPr>
          <p:cNvPr id="13" name="Straight Connector 12"/>
          <p:cNvCxnSpPr/>
          <p:nvPr/>
        </p:nvCxnSpPr>
        <p:spPr>
          <a:xfrm>
            <a:off x="9591991" y="1255145"/>
            <a:ext cx="10402612" cy="0"/>
          </a:xfrm>
          <a:prstGeom prst="line">
            <a:avLst/>
          </a:prstGeom>
          <a:ln w="190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9778178" y="891042"/>
            <a:ext cx="0" cy="6390332"/>
          </a:xfrm>
          <a:prstGeom prst="line">
            <a:avLst/>
          </a:prstGeom>
          <a:ln w="190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643967" y="2892118"/>
            <a:ext cx="754650" cy="276999"/>
          </a:xfrm>
          <a:prstGeom prst="rect">
            <a:avLst/>
          </a:prstGeom>
          <a:solidFill>
            <a:schemeClr val="bg1"/>
          </a:solidFill>
        </p:spPr>
        <p:txBody>
          <a:bodyPr wrap="square" lIns="45720" tIns="0" rIns="0" bIns="0" rtlCol="0">
            <a:spAutoFit/>
          </a:bodyPr>
          <a:lstStyle/>
          <a:p>
            <a:pPr>
              <a:lnSpc>
                <a:spcPct val="90000"/>
              </a:lnSpc>
            </a:pPr>
            <a:r>
              <a:rPr lang="en-US" sz="1000" dirty="0">
                <a:solidFill>
                  <a:srgbClr val="000000"/>
                </a:solidFill>
                <a:ea typeface="ＭＳ Ｐゴシック" charset="0"/>
                <a:cs typeface="Calibri"/>
              </a:rPr>
              <a:t>Target </a:t>
            </a:r>
            <a:r>
              <a:rPr lang="en-US" sz="1000" dirty="0" smtClean="0">
                <a:solidFill>
                  <a:srgbClr val="000000"/>
                </a:solidFill>
                <a:ea typeface="ＭＳ Ｐゴシック" charset="0"/>
                <a:cs typeface="Calibri"/>
              </a:rPr>
              <a:t>Fabrication</a:t>
            </a:r>
            <a:endParaRPr lang="en-US" sz="1000" dirty="0">
              <a:solidFill>
                <a:srgbClr val="000000"/>
              </a:solidFill>
              <a:ea typeface="ＭＳ Ｐゴシック" charset="0"/>
              <a:cs typeface="Calibri"/>
            </a:endParaRPr>
          </a:p>
        </p:txBody>
      </p:sp>
      <p:sp>
        <p:nvSpPr>
          <p:cNvPr id="99" name="Rectangle 98"/>
          <p:cNvSpPr/>
          <p:nvPr/>
        </p:nvSpPr>
        <p:spPr>
          <a:xfrm>
            <a:off x="6541026" y="3234988"/>
            <a:ext cx="144638" cy="27432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00"/>
              </a:solidFill>
              <a:latin typeface="Calibri" panose="020F0502020204030204" pitchFamily="34" charset="0"/>
              <a:cs typeface="Calibri"/>
            </a:endParaRPr>
          </a:p>
        </p:txBody>
      </p:sp>
      <p:sp>
        <p:nvSpPr>
          <p:cNvPr id="106" name="Rectangle 105"/>
          <p:cNvSpPr/>
          <p:nvPr/>
        </p:nvSpPr>
        <p:spPr>
          <a:xfrm>
            <a:off x="503548" y="4329100"/>
            <a:ext cx="2055774" cy="36576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US" sz="1100" dirty="0" smtClean="0">
                <a:solidFill>
                  <a:srgbClr val="404040"/>
                </a:solidFill>
                <a:latin typeface="Calibri" panose="020F0502020204030204" pitchFamily="34" charset="0"/>
              </a:rPr>
              <a:t>Instrumentation &amp; Controls Design</a:t>
            </a:r>
            <a:endParaRPr lang="en-US" sz="1100" dirty="0">
              <a:solidFill>
                <a:srgbClr val="404040"/>
              </a:solidFill>
              <a:latin typeface="Calibri" panose="020F0502020204030204" pitchFamily="34" charset="0"/>
            </a:endParaRPr>
          </a:p>
        </p:txBody>
      </p:sp>
      <p:sp>
        <p:nvSpPr>
          <p:cNvPr id="107" name="Rectangle 106"/>
          <p:cNvSpPr/>
          <p:nvPr/>
        </p:nvSpPr>
        <p:spPr>
          <a:xfrm>
            <a:off x="503548" y="4761148"/>
            <a:ext cx="1557157" cy="36576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smtClean="0">
                <a:solidFill>
                  <a:srgbClr val="404040"/>
                </a:solidFill>
                <a:latin typeface="Calibri" panose="020F0502020204030204" pitchFamily="34" charset="0"/>
              </a:rPr>
              <a:t>Radiation Safety Design</a:t>
            </a:r>
            <a:endParaRPr lang="en-US" sz="1100" dirty="0">
              <a:solidFill>
                <a:srgbClr val="404040"/>
              </a:solidFill>
              <a:latin typeface="Calibri" panose="020F0502020204030204" pitchFamily="34" charset="0"/>
            </a:endParaRPr>
          </a:p>
        </p:txBody>
      </p:sp>
      <p:sp>
        <p:nvSpPr>
          <p:cNvPr id="108" name="Rectangle 107"/>
          <p:cNvSpPr/>
          <p:nvPr/>
        </p:nvSpPr>
        <p:spPr>
          <a:xfrm>
            <a:off x="503548" y="5188267"/>
            <a:ext cx="172727" cy="36576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100" dirty="0">
              <a:solidFill>
                <a:srgbClr val="404040"/>
              </a:solidFill>
              <a:latin typeface="Calibri" panose="020F0502020204030204" pitchFamily="34" charset="0"/>
            </a:endParaRPr>
          </a:p>
        </p:txBody>
      </p:sp>
      <p:sp>
        <p:nvSpPr>
          <p:cNvPr id="19" name="TextBox 18"/>
          <p:cNvSpPr txBox="1"/>
          <p:nvPr/>
        </p:nvSpPr>
        <p:spPr>
          <a:xfrm>
            <a:off x="720997" y="5240342"/>
            <a:ext cx="1523174" cy="261610"/>
          </a:xfrm>
          <a:prstGeom prst="rect">
            <a:avLst/>
          </a:prstGeom>
          <a:solidFill>
            <a:schemeClr val="bg1"/>
          </a:solidFill>
        </p:spPr>
        <p:txBody>
          <a:bodyPr wrap="none" rtlCol="0">
            <a:spAutoFit/>
          </a:bodyPr>
          <a:lstStyle/>
          <a:p>
            <a:r>
              <a:rPr lang="en-US" sz="1100" dirty="0">
                <a:solidFill>
                  <a:srgbClr val="404040"/>
                </a:solidFill>
                <a:ea typeface="ＭＳ Ｐゴシック" charset="0"/>
              </a:rPr>
              <a:t>Delivery Ring RF </a:t>
            </a:r>
            <a:r>
              <a:rPr lang="en-US" sz="1100" dirty="0" smtClean="0">
                <a:solidFill>
                  <a:srgbClr val="404040"/>
                </a:solidFill>
                <a:ea typeface="ＭＳ Ｐゴシック" charset="0"/>
              </a:rPr>
              <a:t>Design</a:t>
            </a:r>
            <a:endParaRPr lang="en-US" sz="1100" dirty="0">
              <a:solidFill>
                <a:srgbClr val="404040"/>
              </a:solidFill>
              <a:ea typeface="ＭＳ Ｐゴシック" charset="0"/>
            </a:endParaRPr>
          </a:p>
        </p:txBody>
      </p:sp>
      <p:sp>
        <p:nvSpPr>
          <p:cNvPr id="109" name="Right Arrow 108"/>
          <p:cNvSpPr/>
          <p:nvPr/>
        </p:nvSpPr>
        <p:spPr>
          <a:xfrm>
            <a:off x="6997849" y="5576150"/>
            <a:ext cx="244469" cy="411480"/>
          </a:xfrm>
          <a:prstGeom prst="rightArrow">
            <a:avLst>
              <a:gd name="adj1" fmla="val 98611"/>
              <a:gd name="adj2" fmla="val 47685"/>
            </a:avLst>
          </a:prstGeom>
          <a:gradFill flip="none" rotWithShape="1">
            <a:gsLst>
              <a:gs pos="0">
                <a:schemeClr val="tx2">
                  <a:lumMod val="40000"/>
                  <a:lumOff val="60000"/>
                </a:schemeClr>
              </a:gs>
              <a:gs pos="100000">
                <a:schemeClr val="accent1">
                  <a:tint val="50000"/>
                  <a:shade val="100000"/>
                  <a:satMod val="350000"/>
                </a:schemeClr>
              </a:gs>
            </a:gsLst>
            <a:path path="rect">
              <a:fillToRect l="100000" t="100000"/>
            </a:path>
            <a:tileRect r="-100000" b="-100000"/>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FF"/>
              </a:solidFill>
              <a:latin typeface="Calibri" panose="020F0502020204030204" pitchFamily="34" charset="0"/>
            </a:endParaRPr>
          </a:p>
        </p:txBody>
      </p:sp>
      <p:sp>
        <p:nvSpPr>
          <p:cNvPr id="97" name="TextBox 96"/>
          <p:cNvSpPr txBox="1"/>
          <p:nvPr/>
        </p:nvSpPr>
        <p:spPr>
          <a:xfrm>
            <a:off x="6567170" y="971690"/>
            <a:ext cx="899404" cy="590931"/>
          </a:xfrm>
          <a:prstGeom prst="rect">
            <a:avLst/>
          </a:prstGeom>
          <a:solidFill>
            <a:schemeClr val="bg1"/>
          </a:solidFill>
        </p:spPr>
        <p:txBody>
          <a:bodyPr wrap="square" rtlCol="0">
            <a:spAutoFit/>
          </a:bodyPr>
          <a:lstStyle/>
          <a:p>
            <a:pPr algn="ctr">
              <a:lnSpc>
                <a:spcPct val="90000"/>
              </a:lnSpc>
            </a:pPr>
            <a:r>
              <a:rPr lang="en-US" sz="1200" dirty="0" smtClean="0">
                <a:solidFill>
                  <a:srgbClr val="0000FF"/>
                </a:solidFill>
                <a:ea typeface="ＭＳ Ｐゴシック" charset="0"/>
              </a:rPr>
              <a:t>Beam to Diagnostic Absorber</a:t>
            </a:r>
            <a:endParaRPr lang="en-US" sz="1200" dirty="0">
              <a:solidFill>
                <a:srgbClr val="0000FF"/>
              </a:solidFill>
              <a:ea typeface="ＭＳ Ｐゴシック" charset="0"/>
            </a:endParaRPr>
          </a:p>
        </p:txBody>
      </p:sp>
      <p:grpSp>
        <p:nvGrpSpPr>
          <p:cNvPr id="86" name="Group 85"/>
          <p:cNvGrpSpPr/>
          <p:nvPr/>
        </p:nvGrpSpPr>
        <p:grpSpPr>
          <a:xfrm>
            <a:off x="7386341" y="797957"/>
            <a:ext cx="928945" cy="5680714"/>
            <a:chOff x="2329715" y="785103"/>
            <a:chExt cx="928945" cy="5680714"/>
          </a:xfrm>
        </p:grpSpPr>
        <p:sp>
          <p:nvSpPr>
            <p:cNvPr id="87" name="Diamond 86"/>
            <p:cNvSpPr>
              <a:spLocks noChangeAspect="1"/>
            </p:cNvSpPr>
            <p:nvPr/>
          </p:nvSpPr>
          <p:spPr>
            <a:xfrm>
              <a:off x="2748125" y="6231502"/>
              <a:ext cx="234315" cy="234315"/>
            </a:xfrm>
            <a:prstGeom prst="diamond">
              <a:avLst/>
            </a:prstGeom>
            <a:solidFill>
              <a:schemeClr val="accent5">
                <a:lumMod val="75000"/>
              </a:schemeClr>
            </a:solidFill>
            <a:ln>
              <a:solidFill>
                <a:schemeClr val="accent5">
                  <a:lumMod val="75000"/>
                </a:schemeClr>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endParaRPr>
            </a:p>
          </p:txBody>
        </p:sp>
        <p:cxnSp>
          <p:nvCxnSpPr>
            <p:cNvPr id="88" name="Straight Connector 87"/>
            <p:cNvCxnSpPr/>
            <p:nvPr/>
          </p:nvCxnSpPr>
          <p:spPr>
            <a:xfrm flipV="1">
              <a:off x="2869667" y="1268532"/>
              <a:ext cx="0" cy="4989393"/>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2329715" y="785103"/>
              <a:ext cx="928945" cy="523220"/>
            </a:xfrm>
            <a:prstGeom prst="rect">
              <a:avLst/>
            </a:prstGeom>
            <a:noFill/>
          </p:spPr>
          <p:txBody>
            <a:bodyPr wrap="square" rtlCol="0">
              <a:spAutoFit/>
            </a:bodyPr>
            <a:lstStyle/>
            <a:p>
              <a:pPr algn="ctr"/>
              <a:r>
                <a:rPr lang="en-US" sz="1400" dirty="0" smtClean="0">
                  <a:solidFill>
                    <a:srgbClr val="FF0000"/>
                  </a:solidFill>
                  <a:effectLst>
                    <a:outerShdw blurRad="38100" dist="38100" dir="2700000" algn="tl">
                      <a:srgbClr val="000000">
                        <a:alpha val="43137"/>
                      </a:srgbClr>
                    </a:outerShdw>
                  </a:effectLst>
                  <a:ea typeface="ＭＳ Ｐゴシック" charset="0"/>
                </a:rPr>
                <a:t>Mu2e Complete</a:t>
              </a:r>
            </a:p>
          </p:txBody>
        </p:sp>
      </p:grpSp>
      <p:sp>
        <p:nvSpPr>
          <p:cNvPr id="110" name="TextBox 109"/>
          <p:cNvSpPr txBox="1"/>
          <p:nvPr/>
        </p:nvSpPr>
        <p:spPr>
          <a:xfrm>
            <a:off x="7296082" y="5583374"/>
            <a:ext cx="1485968" cy="397032"/>
          </a:xfrm>
          <a:prstGeom prst="rect">
            <a:avLst/>
          </a:prstGeom>
          <a:solidFill>
            <a:schemeClr val="bg1"/>
          </a:solidFill>
        </p:spPr>
        <p:txBody>
          <a:bodyPr wrap="square" rtlCol="0">
            <a:spAutoFit/>
          </a:bodyPr>
          <a:lstStyle/>
          <a:p>
            <a:pPr>
              <a:lnSpc>
                <a:spcPct val="90000"/>
              </a:lnSpc>
            </a:pPr>
            <a:r>
              <a:rPr lang="en-US" sz="1100" dirty="0" smtClean="0">
                <a:solidFill>
                  <a:srgbClr val="0000FF"/>
                </a:solidFill>
                <a:ea typeface="ＭＳ Ｐゴシック" charset="0"/>
              </a:rPr>
              <a:t>M4 Commissioning </a:t>
            </a:r>
            <a:r>
              <a:rPr lang="en-US" sz="1100" dirty="0">
                <a:solidFill>
                  <a:srgbClr val="0000FF"/>
                </a:solidFill>
                <a:ea typeface="ＭＳ Ｐゴシック" charset="0"/>
              </a:rPr>
              <a:t>with single turn </a:t>
            </a:r>
            <a:r>
              <a:rPr lang="en-US" sz="1100" dirty="0" smtClean="0">
                <a:solidFill>
                  <a:srgbClr val="0000FF"/>
                </a:solidFill>
                <a:ea typeface="ＭＳ Ｐゴシック" charset="0"/>
              </a:rPr>
              <a:t>Beam</a:t>
            </a:r>
            <a:endParaRPr lang="en-US" sz="1100" dirty="0">
              <a:solidFill>
                <a:srgbClr val="0000FF"/>
              </a:solidFill>
              <a:ea typeface="ＭＳ Ｐゴシック" charset="0"/>
            </a:endParaRPr>
          </a:p>
        </p:txBody>
      </p:sp>
      <p:cxnSp>
        <p:nvCxnSpPr>
          <p:cNvPr id="119" name="Straight Connector 118"/>
          <p:cNvCxnSpPr/>
          <p:nvPr/>
        </p:nvCxnSpPr>
        <p:spPr>
          <a:xfrm rot="5400000">
            <a:off x="5317989" y="4126728"/>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3588182" y="3977844"/>
            <a:ext cx="4198674" cy="27432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000000"/>
                </a:solidFill>
                <a:latin typeface="Calibri" panose="020F0502020204030204" pitchFamily="34" charset="0"/>
                <a:cs typeface="Calibri"/>
              </a:rPr>
              <a:t>Extinction Monitor Procurement, Assembly &amp; Install</a:t>
            </a:r>
            <a:endParaRPr lang="en-US" sz="1100" dirty="0">
              <a:solidFill>
                <a:srgbClr val="000000"/>
              </a:solidFill>
              <a:latin typeface="Calibri" panose="020F0502020204030204" pitchFamily="34" charset="0"/>
              <a:cs typeface="Calibri"/>
            </a:endParaRPr>
          </a:p>
        </p:txBody>
      </p:sp>
      <p:sp>
        <p:nvSpPr>
          <p:cNvPr id="100" name="TextBox 99"/>
          <p:cNvSpPr txBox="1"/>
          <p:nvPr/>
        </p:nvSpPr>
        <p:spPr>
          <a:xfrm>
            <a:off x="6706111" y="3241343"/>
            <a:ext cx="1080745" cy="261610"/>
          </a:xfrm>
          <a:prstGeom prst="rect">
            <a:avLst/>
          </a:prstGeom>
          <a:solidFill>
            <a:schemeClr val="bg1"/>
          </a:solidFill>
        </p:spPr>
        <p:txBody>
          <a:bodyPr wrap="none" rtlCol="0">
            <a:spAutoFit/>
          </a:bodyPr>
          <a:lstStyle/>
          <a:p>
            <a:r>
              <a:rPr lang="en-US" sz="1100" dirty="0" smtClean="0">
                <a:solidFill>
                  <a:srgbClr val="000000"/>
                </a:solidFill>
                <a:ea typeface="ＭＳ Ｐゴシック" charset="0"/>
                <a:cs typeface="Calibri"/>
              </a:rPr>
              <a:t>HRS Installation</a:t>
            </a:r>
            <a:endParaRPr lang="en-US" sz="1100" dirty="0">
              <a:solidFill>
                <a:srgbClr val="000000"/>
              </a:solidFill>
              <a:ea typeface="ＭＳ Ｐゴシック" charset="0"/>
              <a:cs typeface="Calibri"/>
            </a:endParaRPr>
          </a:p>
        </p:txBody>
      </p:sp>
      <p:sp>
        <p:nvSpPr>
          <p:cNvPr id="11" name="TextBox 10"/>
          <p:cNvSpPr txBox="1"/>
          <p:nvPr/>
        </p:nvSpPr>
        <p:spPr>
          <a:xfrm>
            <a:off x="6768932" y="2581243"/>
            <a:ext cx="1930337" cy="261610"/>
          </a:xfrm>
          <a:prstGeom prst="rect">
            <a:avLst/>
          </a:prstGeom>
          <a:solidFill>
            <a:schemeClr val="bg1"/>
          </a:solidFill>
        </p:spPr>
        <p:txBody>
          <a:bodyPr wrap="none" rtlCol="0">
            <a:spAutoFit/>
          </a:bodyPr>
          <a:lstStyle/>
          <a:p>
            <a:r>
              <a:rPr lang="en-US" sz="1100" dirty="0">
                <a:solidFill>
                  <a:srgbClr val="000000"/>
                </a:solidFill>
                <a:ea typeface="ＭＳ Ｐゴシック" charset="0"/>
                <a:cs typeface="Calibri"/>
              </a:rPr>
              <a:t>Final Focus Section </a:t>
            </a:r>
            <a:r>
              <a:rPr lang="en-US" sz="1100" dirty="0" smtClean="0">
                <a:solidFill>
                  <a:srgbClr val="000000"/>
                </a:solidFill>
                <a:ea typeface="ＭＳ Ｐゴシック" charset="0"/>
                <a:cs typeface="Calibri"/>
              </a:rPr>
              <a:t>Installation</a:t>
            </a:r>
            <a:endParaRPr lang="en-US" sz="1100" dirty="0">
              <a:solidFill>
                <a:srgbClr val="000000"/>
              </a:solidFill>
              <a:ea typeface="ＭＳ Ｐゴシック" charset="0"/>
              <a:cs typeface="Calibri"/>
            </a:endParaRPr>
          </a:p>
        </p:txBody>
      </p:sp>
      <p:sp>
        <p:nvSpPr>
          <p:cNvPr id="10" name="TextBox 9"/>
          <p:cNvSpPr txBox="1"/>
          <p:nvPr/>
        </p:nvSpPr>
        <p:spPr>
          <a:xfrm>
            <a:off x="6248171" y="2284969"/>
            <a:ext cx="1683474" cy="261610"/>
          </a:xfrm>
          <a:prstGeom prst="rect">
            <a:avLst/>
          </a:prstGeom>
          <a:solidFill>
            <a:schemeClr val="bg1"/>
          </a:solidFill>
        </p:spPr>
        <p:txBody>
          <a:bodyPr wrap="none" rtlCol="0">
            <a:spAutoFit/>
          </a:bodyPr>
          <a:lstStyle/>
          <a:p>
            <a:r>
              <a:rPr lang="en-US" sz="1100" dirty="0" err="1">
                <a:solidFill>
                  <a:srgbClr val="000000"/>
                </a:solidFill>
                <a:ea typeface="ＭＳ Ｐゴシック" charset="0"/>
                <a:cs typeface="Calibri"/>
              </a:rPr>
              <a:t>Hbend</a:t>
            </a:r>
            <a:r>
              <a:rPr lang="en-US" sz="1100" dirty="0">
                <a:solidFill>
                  <a:srgbClr val="000000"/>
                </a:solidFill>
                <a:ea typeface="ＭＳ Ｐゴシック" charset="0"/>
                <a:cs typeface="Calibri"/>
              </a:rPr>
              <a:t> Section </a:t>
            </a:r>
            <a:r>
              <a:rPr lang="en-US" sz="1100" dirty="0" smtClean="0">
                <a:solidFill>
                  <a:srgbClr val="000000"/>
                </a:solidFill>
                <a:ea typeface="ＭＳ Ｐゴシック" charset="0"/>
                <a:cs typeface="Calibri"/>
              </a:rPr>
              <a:t>Installation</a:t>
            </a:r>
            <a:endParaRPr lang="en-US" sz="1100" dirty="0">
              <a:solidFill>
                <a:srgbClr val="000000"/>
              </a:solidFill>
              <a:ea typeface="ＭＳ Ｐゴシック" charset="0"/>
              <a:cs typeface="Calibri"/>
            </a:endParaRPr>
          </a:p>
        </p:txBody>
      </p:sp>
      <p:sp>
        <p:nvSpPr>
          <p:cNvPr id="9" name="TextBox 8"/>
          <p:cNvSpPr txBox="1"/>
          <p:nvPr/>
        </p:nvSpPr>
        <p:spPr>
          <a:xfrm>
            <a:off x="5669118" y="1976452"/>
            <a:ext cx="2392001" cy="261610"/>
          </a:xfrm>
          <a:prstGeom prst="rect">
            <a:avLst/>
          </a:prstGeom>
          <a:solidFill>
            <a:schemeClr val="bg1"/>
          </a:solidFill>
        </p:spPr>
        <p:txBody>
          <a:bodyPr wrap="none" rtlCol="0">
            <a:spAutoFit/>
          </a:bodyPr>
          <a:lstStyle/>
          <a:p>
            <a:r>
              <a:rPr lang="en-US" sz="1100" dirty="0">
                <a:solidFill>
                  <a:srgbClr val="000000"/>
                </a:solidFill>
                <a:ea typeface="ＭＳ Ｐゴシック" charset="0"/>
                <a:cs typeface="Calibri"/>
              </a:rPr>
              <a:t>Extinction &amp; M4DA Section </a:t>
            </a:r>
            <a:r>
              <a:rPr lang="en-US" sz="1100" dirty="0" smtClean="0">
                <a:solidFill>
                  <a:srgbClr val="000000"/>
                </a:solidFill>
                <a:ea typeface="ＭＳ Ｐゴシック" charset="0"/>
                <a:cs typeface="Calibri"/>
              </a:rPr>
              <a:t>Installation</a:t>
            </a:r>
            <a:endParaRPr lang="en-US" sz="1100" dirty="0">
              <a:solidFill>
                <a:srgbClr val="000000"/>
              </a:solidFill>
              <a:ea typeface="ＭＳ Ｐゴシック" charset="0"/>
              <a:cs typeface="Calibri"/>
            </a:endParaRPr>
          </a:p>
        </p:txBody>
      </p:sp>
      <p:sp>
        <p:nvSpPr>
          <p:cNvPr id="77" name="Rectangle 76"/>
          <p:cNvSpPr/>
          <p:nvPr/>
        </p:nvSpPr>
        <p:spPr>
          <a:xfrm>
            <a:off x="7257731" y="1552918"/>
            <a:ext cx="476369"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rgbClr val="000000"/>
                </a:solidFill>
                <a:latin typeface="Calibri" panose="020F0502020204030204" pitchFamily="34" charset="0"/>
                <a:cs typeface="Calibri"/>
              </a:rPr>
              <a:t>Install ESS</a:t>
            </a:r>
            <a:endParaRPr lang="en-US" sz="900" dirty="0">
              <a:solidFill>
                <a:srgbClr val="000000"/>
              </a:solidFill>
              <a:latin typeface="Calibri" panose="020F0502020204030204" pitchFamily="34" charset="0"/>
              <a:cs typeface="Calibri"/>
            </a:endParaRPr>
          </a:p>
        </p:txBody>
      </p:sp>
      <p:sp>
        <p:nvSpPr>
          <p:cNvPr id="90" name="Rectangle 89"/>
          <p:cNvSpPr/>
          <p:nvPr/>
        </p:nvSpPr>
        <p:spPr>
          <a:xfrm>
            <a:off x="3318394" y="4761148"/>
            <a:ext cx="3888677"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Calibri" panose="020F0502020204030204" pitchFamily="34" charset="0"/>
                <a:cs typeface="Calibri"/>
              </a:rPr>
              <a:t>Radiation Safety Procurements, Fabrication &amp; Installation</a:t>
            </a:r>
            <a:endParaRPr lang="en-US" sz="1200" dirty="0">
              <a:solidFill>
                <a:srgbClr val="000000"/>
              </a:solidFill>
              <a:latin typeface="Calibri" panose="020F0502020204030204" pitchFamily="34" charset="0"/>
              <a:cs typeface="Calibri"/>
            </a:endParaRPr>
          </a:p>
        </p:txBody>
      </p:sp>
      <p:sp>
        <p:nvSpPr>
          <p:cNvPr id="111" name="Right Arrow 110"/>
          <p:cNvSpPr/>
          <p:nvPr/>
        </p:nvSpPr>
        <p:spPr>
          <a:xfrm>
            <a:off x="7766978" y="1562621"/>
            <a:ext cx="1096617" cy="358915"/>
          </a:xfrm>
          <a:prstGeom prst="rightArrow">
            <a:avLst>
              <a:gd name="adj1" fmla="val 98611"/>
              <a:gd name="adj2" fmla="val 47685"/>
            </a:avLst>
          </a:prstGeom>
          <a:gradFill flip="none" rotWithShape="1">
            <a:gsLst>
              <a:gs pos="0">
                <a:schemeClr val="tx2">
                  <a:lumMod val="40000"/>
                  <a:lumOff val="60000"/>
                </a:schemeClr>
              </a:gs>
              <a:gs pos="100000">
                <a:schemeClr val="accent1">
                  <a:tint val="50000"/>
                  <a:shade val="100000"/>
                  <a:satMod val="350000"/>
                </a:schemeClr>
              </a:gs>
            </a:gsLst>
            <a:path path="rect">
              <a:fillToRect l="100000" t="100000"/>
            </a:path>
            <a:tileRect r="-100000" b="-100000"/>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FF"/>
                </a:solidFill>
                <a:latin typeface="Calibri" panose="020F0502020204030204" pitchFamily="34" charset="0"/>
              </a:rPr>
              <a:t>Commission </a:t>
            </a:r>
            <a:r>
              <a:rPr lang="en-US" sz="1100" dirty="0" smtClean="0">
                <a:solidFill>
                  <a:srgbClr val="0000FF"/>
                </a:solidFill>
                <a:latin typeface="Calibri" panose="020F0502020204030204" pitchFamily="34" charset="0"/>
              </a:rPr>
              <a:t>Res. </a:t>
            </a:r>
            <a:r>
              <a:rPr lang="en-US" sz="1100" dirty="0" err="1" smtClean="0">
                <a:solidFill>
                  <a:srgbClr val="0000FF"/>
                </a:solidFill>
                <a:latin typeface="Calibri" panose="020F0502020204030204" pitchFamily="34" charset="0"/>
              </a:rPr>
              <a:t>Extr</a:t>
            </a:r>
            <a:r>
              <a:rPr lang="en-US" sz="1100" dirty="0" smtClean="0">
                <a:solidFill>
                  <a:srgbClr val="0000FF"/>
                </a:solidFill>
                <a:latin typeface="Calibri" panose="020F0502020204030204" pitchFamily="34" charset="0"/>
              </a:rPr>
              <a:t>.</a:t>
            </a:r>
            <a:endParaRPr lang="en-US" sz="1100" dirty="0">
              <a:solidFill>
                <a:srgbClr val="0000FF"/>
              </a:solidFill>
              <a:latin typeface="Calibri" panose="020F0502020204030204" pitchFamily="34" charset="0"/>
            </a:endParaRPr>
          </a:p>
        </p:txBody>
      </p:sp>
      <p:sp>
        <p:nvSpPr>
          <p:cNvPr id="8" name="TextBox 7"/>
          <p:cNvSpPr txBox="1"/>
          <p:nvPr/>
        </p:nvSpPr>
        <p:spPr>
          <a:xfrm>
            <a:off x="-12316" y="5573066"/>
            <a:ext cx="2454482" cy="461665"/>
          </a:xfrm>
          <a:prstGeom prst="rect">
            <a:avLst/>
          </a:prstGeom>
          <a:solidFill>
            <a:schemeClr val="accent3">
              <a:lumMod val="60000"/>
              <a:lumOff val="40000"/>
              <a:alpha val="50000"/>
            </a:schemeClr>
          </a:solidFill>
        </p:spPr>
        <p:txBody>
          <a:bodyPr wrap="square" rtlCol="0">
            <a:spAutoFit/>
          </a:bodyPr>
          <a:lstStyle/>
          <a:p>
            <a:r>
              <a:rPr lang="en-US" i="1" dirty="0" smtClean="0">
                <a:solidFill>
                  <a:srgbClr val="404040"/>
                </a:solidFill>
                <a:effectLst>
                  <a:outerShdw blurRad="38100" dist="38100" dir="2700000" algn="tl">
                    <a:srgbClr val="000000">
                      <a:alpha val="43137"/>
                    </a:srgbClr>
                  </a:outerShdw>
                </a:effectLst>
                <a:latin typeface="Calibri" charset="0"/>
                <a:ea typeface="ＭＳ Ｐゴシック" charset="0"/>
              </a:rPr>
              <a:t>Beam Operations:</a:t>
            </a:r>
            <a:endParaRPr lang="en-US" i="1" dirty="0">
              <a:solidFill>
                <a:srgbClr val="404040"/>
              </a:solidFill>
              <a:effectLst>
                <a:outerShdw blurRad="38100" dist="38100" dir="2700000" algn="tl">
                  <a:srgbClr val="000000">
                    <a:alpha val="43137"/>
                  </a:srgbClr>
                </a:outerShdw>
              </a:effectLst>
              <a:latin typeface="Calibri" charset="0"/>
              <a:ea typeface="ＭＳ Ｐゴシック" charset="0"/>
            </a:endParaRPr>
          </a:p>
        </p:txBody>
      </p:sp>
      <p:sp>
        <p:nvSpPr>
          <p:cNvPr id="112" name="Rectangle 111"/>
          <p:cNvSpPr/>
          <p:nvPr/>
        </p:nvSpPr>
        <p:spPr>
          <a:xfrm>
            <a:off x="5616116" y="2888940"/>
            <a:ext cx="1850458" cy="27432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0000"/>
                </a:solidFill>
                <a:latin typeface="Calibri" panose="020F0502020204030204" pitchFamily="34" charset="0"/>
                <a:cs typeface="Calibri"/>
              </a:rPr>
              <a:t>Target Remote Handling Fabrication &amp; Installation</a:t>
            </a:r>
            <a:endParaRPr lang="en-US" sz="1000" dirty="0">
              <a:solidFill>
                <a:srgbClr val="000000"/>
              </a:solidFill>
              <a:latin typeface="Calibri" panose="020F0502020204030204" pitchFamily="34" charset="0"/>
              <a:cs typeface="Calibri"/>
            </a:endParaRPr>
          </a:p>
        </p:txBody>
      </p:sp>
    </p:spTree>
    <p:extLst>
      <p:ext uri="{BB962C8B-B14F-4D97-AF65-F5344CB8AC3E}">
        <p14:creationId xmlns:p14="http://schemas.microsoft.com/office/powerpoint/2010/main" val="33297574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Muon Campus Program Cost</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13507885"/>
              </p:ext>
            </p:extLst>
          </p:nvPr>
        </p:nvGraphicFramePr>
        <p:xfrm>
          <a:off x="1485900" y="1150219"/>
          <a:ext cx="6172200" cy="4419600"/>
        </p:xfrm>
        <a:graphic>
          <a:graphicData uri="http://schemas.openxmlformats.org/drawingml/2006/table">
            <a:tbl>
              <a:tblPr firstRow="1" bandRow="1">
                <a:tableStyleId>{5FD0F851-EC5A-4D38-B0AD-8093EC10F338}</a:tableStyleId>
              </a:tblPr>
              <a:tblGrid>
                <a:gridCol w="2895600"/>
                <a:gridCol w="1600200"/>
                <a:gridCol w="1676400"/>
              </a:tblGrid>
              <a:tr h="685800">
                <a:tc>
                  <a:txBody>
                    <a:bodyPr/>
                    <a:lstStyle/>
                    <a:p>
                      <a:r>
                        <a:rPr lang="en-US" sz="1800" b="0" dirty="0" smtClean="0">
                          <a:effectLst>
                            <a:outerShdw blurRad="38100" dist="38100" dir="2700000" algn="tl">
                              <a:srgbClr val="000000">
                                <a:alpha val="43137"/>
                              </a:srgbClr>
                            </a:outerShdw>
                          </a:effectLst>
                          <a:latin typeface="Century Gothic" panose="020B0502020202020204" pitchFamily="34" charset="0"/>
                        </a:rPr>
                        <a:t>Project</a:t>
                      </a:r>
                      <a:endParaRPr lang="en-US" sz="1800" b="0" dirty="0">
                        <a:effectLst>
                          <a:outerShdw blurRad="38100" dist="38100" dir="2700000" algn="tl">
                            <a:srgbClr val="000000">
                              <a:alpha val="43137"/>
                            </a:srgbClr>
                          </a:outerShdw>
                        </a:effectLst>
                        <a:latin typeface="Century Gothic" panose="020B0502020202020204" pitchFamily="34" charset="0"/>
                      </a:endParaRPr>
                    </a:p>
                  </a:txBody>
                  <a:tcPr anchor="ctr"/>
                </a:tc>
                <a:tc>
                  <a:txBody>
                    <a:bodyPr/>
                    <a:lstStyle/>
                    <a:p>
                      <a:pPr algn="ctr"/>
                      <a:r>
                        <a:rPr lang="en-US" sz="1800" b="0" dirty="0" smtClean="0">
                          <a:effectLst>
                            <a:outerShdw blurRad="38100" dist="38100" dir="2700000" algn="tl">
                              <a:srgbClr val="000000">
                                <a:alpha val="43137"/>
                              </a:srgbClr>
                            </a:outerShdw>
                          </a:effectLst>
                          <a:latin typeface="Century Gothic" panose="020B0502020202020204" pitchFamily="34" charset="0"/>
                        </a:rPr>
                        <a:t>Total Project Cost ($M)</a:t>
                      </a:r>
                      <a:endParaRPr lang="en-US" sz="1800" b="0" dirty="0">
                        <a:effectLst>
                          <a:outerShdw blurRad="38100" dist="38100" dir="2700000" algn="tl">
                            <a:srgbClr val="000000">
                              <a:alpha val="43137"/>
                            </a:srgbClr>
                          </a:outerShdw>
                        </a:effectLst>
                        <a:latin typeface="Century Gothic" panose="020B0502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effectLst>
                            <a:outerShdw blurRad="38100" dist="38100" dir="2700000" algn="tl">
                              <a:srgbClr val="000000">
                                <a:alpha val="43137"/>
                              </a:srgbClr>
                            </a:outerShdw>
                          </a:effectLst>
                          <a:latin typeface="Century Gothic" panose="020B0502020202020204" pitchFamily="34" charset="0"/>
                        </a:rPr>
                        <a:t>Accelerator Costs ($M)</a:t>
                      </a:r>
                    </a:p>
                  </a:txBody>
                  <a:tcPr anchor="ctr"/>
                </a:tc>
              </a:tr>
              <a:tr h="370840">
                <a:tc>
                  <a:txBody>
                    <a:bodyPr/>
                    <a:lstStyle/>
                    <a:p>
                      <a:r>
                        <a:rPr lang="en-US" sz="1800" dirty="0" smtClean="0">
                          <a:latin typeface="Century Gothic" panose="020B0502020202020204" pitchFamily="34" charset="0"/>
                        </a:rPr>
                        <a:t>Muon g-2 Project</a:t>
                      </a:r>
                      <a:endParaRPr lang="en-US" sz="1800" dirty="0">
                        <a:latin typeface="Century Gothic" panose="020B0502020202020204" pitchFamily="34" charset="0"/>
                      </a:endParaRPr>
                    </a:p>
                  </a:txBody>
                  <a:tcPr anchor="ctr"/>
                </a:tc>
                <a:tc>
                  <a:txBody>
                    <a:bodyPr/>
                    <a:lstStyle/>
                    <a:p>
                      <a:pPr algn="r"/>
                      <a:r>
                        <a:rPr lang="en-US" sz="1800" dirty="0" smtClean="0">
                          <a:latin typeface="Century Gothic" panose="020B0502020202020204" pitchFamily="34" charset="0"/>
                        </a:rPr>
                        <a:t>46.4</a:t>
                      </a:r>
                      <a:endParaRPr lang="en-US" sz="1800" dirty="0">
                        <a:latin typeface="Century Gothic" panose="020B0502020202020204" pitchFamily="34" charset="0"/>
                      </a:endParaRPr>
                    </a:p>
                  </a:txBody>
                  <a:tcPr marR="182880" anchor="ctr"/>
                </a:tc>
                <a:tc>
                  <a:txBody>
                    <a:bodyPr/>
                    <a:lstStyle/>
                    <a:p>
                      <a:pPr algn="r"/>
                      <a:r>
                        <a:rPr lang="en-US" sz="1800" dirty="0" smtClean="0">
                          <a:latin typeface="Century Gothic" panose="020B0502020202020204" pitchFamily="34" charset="0"/>
                        </a:rPr>
                        <a:t>22.2</a:t>
                      </a:r>
                      <a:endParaRPr lang="en-US" sz="1800" dirty="0">
                        <a:latin typeface="Century Gothic" panose="020B0502020202020204" pitchFamily="34" charset="0"/>
                      </a:endParaRPr>
                    </a:p>
                  </a:txBody>
                  <a:tcPr marR="182880" anchor="ctr"/>
                </a:tc>
              </a:tr>
              <a:tr h="370840">
                <a:tc>
                  <a:txBody>
                    <a:bodyPr/>
                    <a:lstStyle/>
                    <a:p>
                      <a:r>
                        <a:rPr lang="en-US" sz="1800" dirty="0" smtClean="0">
                          <a:solidFill>
                            <a:srgbClr val="FF0000"/>
                          </a:solidFill>
                          <a:latin typeface="Century Gothic" panose="020B0502020202020204" pitchFamily="34" charset="0"/>
                        </a:rPr>
                        <a:t>Mu2e Project</a:t>
                      </a:r>
                      <a:endParaRPr lang="en-US" sz="1800" dirty="0">
                        <a:solidFill>
                          <a:srgbClr val="FF0000"/>
                        </a:solidFill>
                        <a:latin typeface="Century Gothic" panose="020B0502020202020204" pitchFamily="34" charset="0"/>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dirty="0" smtClean="0">
                          <a:solidFill>
                            <a:srgbClr val="FF0000"/>
                          </a:solidFill>
                          <a:latin typeface="Century Gothic" panose="020B0502020202020204" pitchFamily="34" charset="0"/>
                        </a:rPr>
                        <a:t>271.0</a:t>
                      </a:r>
                    </a:p>
                  </a:txBody>
                  <a:tcPr marR="182880" anchor="ctr"/>
                </a:tc>
                <a:tc>
                  <a:txBody>
                    <a:bodyPr/>
                    <a:lstStyle/>
                    <a:p>
                      <a:pPr algn="r"/>
                      <a:r>
                        <a:rPr lang="en-US" sz="1800" dirty="0" smtClean="0">
                          <a:solidFill>
                            <a:srgbClr val="FF0000"/>
                          </a:solidFill>
                          <a:latin typeface="Century Gothic" panose="020B0502020202020204" pitchFamily="34" charset="0"/>
                        </a:rPr>
                        <a:t>50.2</a:t>
                      </a:r>
                      <a:endParaRPr lang="en-US" sz="1800" dirty="0">
                        <a:solidFill>
                          <a:srgbClr val="FF0000"/>
                        </a:solidFill>
                        <a:latin typeface="Century Gothic" panose="020B0502020202020204" pitchFamily="34" charset="0"/>
                      </a:endParaRPr>
                    </a:p>
                  </a:txBody>
                  <a:tcPr marR="182880" anchor="ctr"/>
                </a:tc>
              </a:tr>
              <a:tr h="370840">
                <a:tc>
                  <a:txBody>
                    <a:bodyPr/>
                    <a:lstStyle/>
                    <a:p>
                      <a:r>
                        <a:rPr lang="en-US" sz="1800" dirty="0" smtClean="0">
                          <a:latin typeface="Century Gothic" panose="020B0502020202020204" pitchFamily="34" charset="0"/>
                        </a:rPr>
                        <a:t>Recycler RF AIP</a:t>
                      </a:r>
                      <a:endParaRPr lang="en-US" sz="1800" dirty="0">
                        <a:latin typeface="Century Gothic" panose="020B0502020202020204" pitchFamily="34" charset="0"/>
                      </a:endParaRPr>
                    </a:p>
                  </a:txBody>
                  <a:tcPr anchor="ctr"/>
                </a:tc>
                <a:tc>
                  <a:txBody>
                    <a:bodyPr/>
                    <a:lstStyle/>
                    <a:p>
                      <a:pPr algn="r"/>
                      <a:r>
                        <a:rPr lang="en-US" sz="1800" dirty="0" smtClean="0">
                          <a:latin typeface="Century Gothic" panose="020B0502020202020204" pitchFamily="34" charset="0"/>
                        </a:rPr>
                        <a:t>9.7</a:t>
                      </a:r>
                      <a:endParaRPr lang="en-US" sz="1800" dirty="0">
                        <a:latin typeface="Century Gothic" panose="020B0502020202020204" pitchFamily="34" charset="0"/>
                      </a:endParaRPr>
                    </a:p>
                  </a:txBody>
                  <a:tcPr marR="182880" anchor="ctr"/>
                </a:tc>
                <a:tc>
                  <a:txBody>
                    <a:bodyPr/>
                    <a:lstStyle/>
                    <a:p>
                      <a:pPr algn="r"/>
                      <a:r>
                        <a:rPr lang="en-US" sz="1800" dirty="0" smtClean="0">
                          <a:latin typeface="Century Gothic" panose="020B0502020202020204" pitchFamily="34" charset="0"/>
                        </a:rPr>
                        <a:t>9.7</a:t>
                      </a:r>
                      <a:endParaRPr lang="en-US" sz="1800" dirty="0">
                        <a:latin typeface="Century Gothic" panose="020B0502020202020204" pitchFamily="34" charset="0"/>
                      </a:endParaRPr>
                    </a:p>
                  </a:txBody>
                  <a:tcPr marR="182880" anchor="ctr"/>
                </a:tc>
              </a:tr>
              <a:tr h="370840">
                <a:tc>
                  <a:txBody>
                    <a:bodyPr/>
                    <a:lstStyle/>
                    <a:p>
                      <a:r>
                        <a:rPr lang="en-US" sz="1800" dirty="0" smtClean="0">
                          <a:latin typeface="Century Gothic" panose="020B0502020202020204" pitchFamily="34" charset="0"/>
                        </a:rPr>
                        <a:t>Beam Transport AIP</a:t>
                      </a:r>
                      <a:endParaRPr lang="en-US" sz="1800" dirty="0">
                        <a:latin typeface="Century Gothic" panose="020B0502020202020204" pitchFamily="34" charset="0"/>
                      </a:endParaRPr>
                    </a:p>
                  </a:txBody>
                  <a:tcPr anchor="ctr"/>
                </a:tc>
                <a:tc>
                  <a:txBody>
                    <a:bodyPr/>
                    <a:lstStyle/>
                    <a:p>
                      <a:pPr algn="r"/>
                      <a:r>
                        <a:rPr lang="en-US" sz="1800" dirty="0" smtClean="0">
                          <a:latin typeface="Century Gothic" panose="020B0502020202020204" pitchFamily="34" charset="0"/>
                        </a:rPr>
                        <a:t>6.2</a:t>
                      </a:r>
                      <a:endParaRPr lang="en-US" sz="1800" dirty="0">
                        <a:latin typeface="Century Gothic" panose="020B0502020202020204" pitchFamily="34" charset="0"/>
                      </a:endParaRPr>
                    </a:p>
                  </a:txBody>
                  <a:tcPr marR="182880" anchor="ctr"/>
                </a:tc>
                <a:tc>
                  <a:txBody>
                    <a:bodyPr/>
                    <a:lstStyle/>
                    <a:p>
                      <a:pPr algn="r"/>
                      <a:r>
                        <a:rPr lang="en-US" sz="1800" dirty="0" smtClean="0">
                          <a:latin typeface="Century Gothic" panose="020B0502020202020204" pitchFamily="34" charset="0"/>
                        </a:rPr>
                        <a:t>6.2</a:t>
                      </a:r>
                      <a:endParaRPr lang="en-US" sz="1800" dirty="0">
                        <a:latin typeface="Century Gothic" panose="020B0502020202020204" pitchFamily="34" charset="0"/>
                      </a:endParaRPr>
                    </a:p>
                  </a:txBody>
                  <a:tcPr marR="182880" anchor="ctr"/>
                </a:tc>
              </a:tr>
              <a:tr h="370840">
                <a:tc>
                  <a:txBody>
                    <a:bodyPr/>
                    <a:lstStyle/>
                    <a:p>
                      <a:r>
                        <a:rPr lang="en-US" sz="1800" dirty="0" smtClean="0">
                          <a:latin typeface="Century Gothic" panose="020B0502020202020204" pitchFamily="34" charset="0"/>
                        </a:rPr>
                        <a:t>Delivery Ring AIP</a:t>
                      </a:r>
                      <a:endParaRPr lang="en-US" sz="1800" dirty="0">
                        <a:latin typeface="Century Gothic" panose="020B0502020202020204" pitchFamily="34" charset="0"/>
                      </a:endParaRPr>
                    </a:p>
                  </a:txBody>
                  <a:tcPr anchor="ctr"/>
                </a:tc>
                <a:tc>
                  <a:txBody>
                    <a:bodyPr/>
                    <a:lstStyle/>
                    <a:p>
                      <a:pPr algn="r"/>
                      <a:r>
                        <a:rPr lang="en-US" sz="1800" dirty="0" smtClean="0">
                          <a:latin typeface="Century Gothic" panose="020B0502020202020204" pitchFamily="34" charset="0"/>
                        </a:rPr>
                        <a:t>9.3</a:t>
                      </a:r>
                      <a:endParaRPr lang="en-US" sz="1800" dirty="0">
                        <a:latin typeface="Century Gothic" panose="020B0502020202020204" pitchFamily="34" charset="0"/>
                      </a:endParaRPr>
                    </a:p>
                  </a:txBody>
                  <a:tcPr marR="182880" anchor="ctr"/>
                </a:tc>
                <a:tc>
                  <a:txBody>
                    <a:bodyPr/>
                    <a:lstStyle/>
                    <a:p>
                      <a:pPr algn="r"/>
                      <a:r>
                        <a:rPr lang="en-US" sz="1800" dirty="0" smtClean="0">
                          <a:latin typeface="Century Gothic" panose="020B0502020202020204" pitchFamily="34" charset="0"/>
                        </a:rPr>
                        <a:t>9.3</a:t>
                      </a:r>
                      <a:endParaRPr lang="en-US" sz="1800" dirty="0">
                        <a:latin typeface="Century Gothic" panose="020B0502020202020204" pitchFamily="34" charset="0"/>
                      </a:endParaRPr>
                    </a:p>
                  </a:txBody>
                  <a:tcPr marR="182880" anchor="ctr"/>
                </a:tc>
              </a:tr>
              <a:tr h="370840">
                <a:tc>
                  <a:txBody>
                    <a:bodyPr/>
                    <a:lstStyle/>
                    <a:p>
                      <a:r>
                        <a:rPr lang="en-US" sz="1800" dirty="0" smtClean="0">
                          <a:latin typeface="Century Gothic" panose="020B0502020202020204" pitchFamily="34" charset="0"/>
                        </a:rPr>
                        <a:t>Cryo AIP</a:t>
                      </a:r>
                      <a:endParaRPr lang="en-US" sz="1800" dirty="0">
                        <a:latin typeface="Century Gothic" panose="020B0502020202020204" pitchFamily="34" charset="0"/>
                      </a:endParaRPr>
                    </a:p>
                  </a:txBody>
                  <a:tcPr anchor="ctr"/>
                </a:tc>
                <a:tc>
                  <a:txBody>
                    <a:bodyPr/>
                    <a:lstStyle/>
                    <a:p>
                      <a:pPr algn="r"/>
                      <a:r>
                        <a:rPr lang="en-US" sz="1800" dirty="0" smtClean="0">
                          <a:latin typeface="Century Gothic" panose="020B0502020202020204" pitchFamily="34" charset="0"/>
                        </a:rPr>
                        <a:t>9.7</a:t>
                      </a:r>
                      <a:endParaRPr lang="en-US" sz="1800" dirty="0">
                        <a:latin typeface="Century Gothic" panose="020B0502020202020204" pitchFamily="34" charset="0"/>
                      </a:endParaRPr>
                    </a:p>
                  </a:txBody>
                  <a:tcPr marR="182880" anchor="ctr"/>
                </a:tc>
                <a:tc>
                  <a:txBody>
                    <a:bodyPr/>
                    <a:lstStyle/>
                    <a:p>
                      <a:pPr algn="r"/>
                      <a:r>
                        <a:rPr lang="en-US" sz="1800" dirty="0" smtClean="0">
                          <a:latin typeface="Century Gothic" panose="020B0502020202020204" pitchFamily="34" charset="0"/>
                        </a:rPr>
                        <a:t>9.7</a:t>
                      </a:r>
                      <a:endParaRPr lang="en-US" sz="1800" dirty="0">
                        <a:latin typeface="Century Gothic" panose="020B0502020202020204" pitchFamily="34" charset="0"/>
                      </a:endParaRPr>
                    </a:p>
                  </a:txBody>
                  <a:tcPr marR="182880" anchor="ctr"/>
                </a:tc>
              </a:tr>
              <a:tr h="370840">
                <a:tc>
                  <a:txBody>
                    <a:bodyPr/>
                    <a:lstStyle/>
                    <a:p>
                      <a:r>
                        <a:rPr lang="en-US" sz="1800" dirty="0" smtClean="0">
                          <a:latin typeface="Century Gothic" panose="020B0502020202020204" pitchFamily="34" charset="0"/>
                        </a:rPr>
                        <a:t>MC-1</a:t>
                      </a:r>
                      <a:r>
                        <a:rPr lang="en-US" sz="1800" baseline="0" dirty="0" smtClean="0">
                          <a:latin typeface="Century Gothic" panose="020B0502020202020204" pitchFamily="34" charset="0"/>
                        </a:rPr>
                        <a:t> Building GPP</a:t>
                      </a:r>
                      <a:endParaRPr lang="en-US" sz="1800" dirty="0">
                        <a:latin typeface="Century Gothic" panose="020B0502020202020204" pitchFamily="34" charset="0"/>
                      </a:endParaRPr>
                    </a:p>
                  </a:txBody>
                  <a:tcPr anchor="ctr"/>
                </a:tc>
                <a:tc>
                  <a:txBody>
                    <a:bodyPr/>
                    <a:lstStyle/>
                    <a:p>
                      <a:pPr algn="r"/>
                      <a:r>
                        <a:rPr lang="en-US" sz="1800" dirty="0" smtClean="0">
                          <a:latin typeface="Century Gothic" panose="020B0502020202020204" pitchFamily="34" charset="0"/>
                        </a:rPr>
                        <a:t>9.0</a:t>
                      </a:r>
                      <a:endParaRPr lang="en-US" sz="1800" dirty="0">
                        <a:latin typeface="Century Gothic" panose="020B0502020202020204" pitchFamily="34" charset="0"/>
                      </a:endParaRPr>
                    </a:p>
                  </a:txBody>
                  <a:tcPr marR="182880" anchor="ctr"/>
                </a:tc>
                <a:tc>
                  <a:txBody>
                    <a:bodyPr/>
                    <a:lstStyle/>
                    <a:p>
                      <a:pPr algn="r"/>
                      <a:endParaRPr lang="en-US" sz="1800" dirty="0">
                        <a:latin typeface="Century Gothic" panose="020B0502020202020204" pitchFamily="34" charset="0"/>
                      </a:endParaRPr>
                    </a:p>
                  </a:txBody>
                  <a:tcPr marR="182880" anchor="ctr"/>
                </a:tc>
              </a:tr>
              <a:tr h="370840">
                <a:tc>
                  <a:txBody>
                    <a:bodyPr/>
                    <a:lstStyle/>
                    <a:p>
                      <a:r>
                        <a:rPr lang="en-US" sz="1800" dirty="0" smtClean="0">
                          <a:latin typeface="Century Gothic" panose="020B0502020202020204" pitchFamily="34" charset="0"/>
                        </a:rPr>
                        <a:t>Beam Enclosure GPP</a:t>
                      </a:r>
                      <a:endParaRPr lang="en-US" sz="1800" dirty="0">
                        <a:latin typeface="Century Gothic" panose="020B0502020202020204" pitchFamily="34" charset="0"/>
                      </a:endParaRPr>
                    </a:p>
                  </a:txBody>
                  <a:tcPr anchor="ctr"/>
                </a:tc>
                <a:tc>
                  <a:txBody>
                    <a:bodyPr/>
                    <a:lstStyle/>
                    <a:p>
                      <a:pPr algn="r"/>
                      <a:r>
                        <a:rPr lang="en-US" sz="1800" dirty="0" smtClean="0">
                          <a:latin typeface="Century Gothic" panose="020B0502020202020204" pitchFamily="34" charset="0"/>
                        </a:rPr>
                        <a:t>9.7</a:t>
                      </a:r>
                      <a:endParaRPr lang="en-US" sz="1800" dirty="0">
                        <a:latin typeface="Century Gothic" panose="020B0502020202020204" pitchFamily="34" charset="0"/>
                      </a:endParaRPr>
                    </a:p>
                  </a:txBody>
                  <a:tcPr marR="182880" anchor="ctr"/>
                </a:tc>
                <a:tc>
                  <a:txBody>
                    <a:bodyPr/>
                    <a:lstStyle/>
                    <a:p>
                      <a:pPr algn="r"/>
                      <a:endParaRPr lang="en-US" sz="1800" dirty="0">
                        <a:latin typeface="Century Gothic" panose="020B0502020202020204" pitchFamily="34" charset="0"/>
                      </a:endParaRPr>
                    </a:p>
                  </a:txBody>
                  <a:tcPr marR="182880" anchor="ctr"/>
                </a:tc>
              </a:tr>
              <a:tr h="370840">
                <a:tc>
                  <a:txBody>
                    <a:bodyPr/>
                    <a:lstStyle/>
                    <a:p>
                      <a:r>
                        <a:rPr lang="en-US" sz="1800" dirty="0" smtClean="0">
                          <a:latin typeface="Century Gothic" panose="020B0502020202020204" pitchFamily="34" charset="0"/>
                        </a:rPr>
                        <a:t>MC Infrastructure GPP</a:t>
                      </a:r>
                      <a:endParaRPr lang="en-US" sz="1800" dirty="0">
                        <a:latin typeface="Century Gothic" panose="020B0502020202020204" pitchFamily="34" charset="0"/>
                      </a:endParaRPr>
                    </a:p>
                  </a:txBody>
                  <a:tcPr anchor="ctr"/>
                </a:tc>
                <a:tc>
                  <a:txBody>
                    <a:bodyPr/>
                    <a:lstStyle/>
                    <a:p>
                      <a:pPr algn="r"/>
                      <a:r>
                        <a:rPr lang="en-US" sz="1800" dirty="0" smtClean="0">
                          <a:latin typeface="Century Gothic" panose="020B0502020202020204" pitchFamily="34" charset="0"/>
                        </a:rPr>
                        <a:t>1.0</a:t>
                      </a:r>
                      <a:endParaRPr lang="en-US" sz="1800" dirty="0">
                        <a:latin typeface="Century Gothic" panose="020B0502020202020204" pitchFamily="34" charset="0"/>
                      </a:endParaRPr>
                    </a:p>
                  </a:txBody>
                  <a:tcPr marR="182880" anchor="ctr"/>
                </a:tc>
                <a:tc>
                  <a:txBody>
                    <a:bodyPr/>
                    <a:lstStyle/>
                    <a:p>
                      <a:pPr algn="r"/>
                      <a:r>
                        <a:rPr lang="en-US" sz="1800" dirty="0" smtClean="0">
                          <a:latin typeface="Century Gothic" panose="020B0502020202020204" pitchFamily="34" charset="0"/>
                        </a:rPr>
                        <a:t>1.0</a:t>
                      </a:r>
                      <a:endParaRPr lang="en-US" sz="1800" dirty="0">
                        <a:latin typeface="Century Gothic" panose="020B0502020202020204" pitchFamily="34" charset="0"/>
                      </a:endParaRPr>
                    </a:p>
                  </a:txBody>
                  <a:tcPr marR="182880" anchor="ctr"/>
                </a:tc>
              </a:tr>
              <a:tr h="370840">
                <a:tc>
                  <a:txBody>
                    <a:bodyPr/>
                    <a:lstStyle/>
                    <a:p>
                      <a:pPr algn="r"/>
                      <a:r>
                        <a:rPr lang="en-US" sz="2000" dirty="0" smtClean="0">
                          <a:solidFill>
                            <a:srgbClr val="0000FF"/>
                          </a:solidFill>
                          <a:effectLst>
                            <a:outerShdw blurRad="38100" dist="38100" dir="2700000" algn="tl">
                              <a:srgbClr val="000000">
                                <a:alpha val="43137"/>
                              </a:srgbClr>
                            </a:outerShdw>
                          </a:effectLst>
                          <a:latin typeface="Century Gothic" panose="020B0502020202020204" pitchFamily="34" charset="0"/>
                        </a:rPr>
                        <a:t>Total</a:t>
                      </a:r>
                      <a:endParaRPr lang="en-US" sz="2000" dirty="0">
                        <a:solidFill>
                          <a:srgbClr val="0000FF"/>
                        </a:solidFill>
                        <a:effectLst>
                          <a:outerShdw blurRad="38100" dist="38100" dir="2700000" algn="tl">
                            <a:srgbClr val="000000">
                              <a:alpha val="43137"/>
                            </a:srgbClr>
                          </a:outerShdw>
                        </a:effectLst>
                        <a:latin typeface="Century Gothic" panose="020B0502020202020204" pitchFamily="34" charset="0"/>
                      </a:endParaRPr>
                    </a:p>
                  </a:txBody>
                  <a:tcPr anchor="ctr"/>
                </a:tc>
                <a:tc>
                  <a:txBody>
                    <a:bodyPr/>
                    <a:lstStyle/>
                    <a:p>
                      <a:pPr algn="r"/>
                      <a:r>
                        <a:rPr lang="en-US" sz="2000" dirty="0" smtClean="0">
                          <a:solidFill>
                            <a:srgbClr val="0000FF"/>
                          </a:solidFill>
                          <a:effectLst>
                            <a:outerShdw blurRad="38100" dist="38100" dir="2700000" algn="tl">
                              <a:srgbClr val="000000">
                                <a:alpha val="43137"/>
                              </a:srgbClr>
                            </a:outerShdw>
                          </a:effectLst>
                          <a:latin typeface="Century Gothic" panose="020B0502020202020204" pitchFamily="34" charset="0"/>
                        </a:rPr>
                        <a:t>372.0</a:t>
                      </a:r>
                      <a:endParaRPr lang="en-US" sz="2000" dirty="0">
                        <a:solidFill>
                          <a:srgbClr val="0000FF"/>
                        </a:solidFill>
                        <a:effectLst>
                          <a:outerShdw blurRad="38100" dist="38100" dir="2700000" algn="tl">
                            <a:srgbClr val="000000">
                              <a:alpha val="43137"/>
                            </a:srgbClr>
                          </a:outerShdw>
                        </a:effectLst>
                        <a:latin typeface="Century Gothic" panose="020B0502020202020204" pitchFamily="34" charset="0"/>
                      </a:endParaRPr>
                    </a:p>
                  </a:txBody>
                  <a:tcPr marR="182880" anchor="ctr"/>
                </a:tc>
                <a:tc>
                  <a:txBody>
                    <a:bodyPr/>
                    <a:lstStyle/>
                    <a:p>
                      <a:pPr algn="r"/>
                      <a:r>
                        <a:rPr lang="en-US" sz="2000" dirty="0" smtClean="0">
                          <a:solidFill>
                            <a:srgbClr val="0000FF"/>
                          </a:solidFill>
                          <a:effectLst>
                            <a:outerShdw blurRad="38100" dist="38100" dir="2700000" algn="tl">
                              <a:srgbClr val="000000">
                                <a:alpha val="43137"/>
                              </a:srgbClr>
                            </a:outerShdw>
                          </a:effectLst>
                          <a:latin typeface="Century Gothic" panose="020B0502020202020204" pitchFamily="34" charset="0"/>
                        </a:rPr>
                        <a:t>108.3</a:t>
                      </a:r>
                      <a:endParaRPr lang="en-US" sz="2000" dirty="0">
                        <a:solidFill>
                          <a:srgbClr val="0000FF"/>
                        </a:solidFill>
                        <a:effectLst>
                          <a:outerShdw blurRad="38100" dist="38100" dir="2700000" algn="tl">
                            <a:srgbClr val="000000">
                              <a:alpha val="43137"/>
                            </a:srgbClr>
                          </a:outerShdw>
                        </a:effectLst>
                        <a:latin typeface="Century Gothic" panose="020B0502020202020204" pitchFamily="34" charset="0"/>
                      </a:endParaRPr>
                    </a:p>
                  </a:txBody>
                  <a:tcPr marR="182880" anchor="ctr"/>
                </a:tc>
              </a:tr>
            </a:tbl>
          </a:graphicData>
        </a:graphic>
      </p:graphicFrame>
      <p:sp>
        <p:nvSpPr>
          <p:cNvPr id="4" name="Date Placeholder 3"/>
          <p:cNvSpPr>
            <a:spLocks noGrp="1"/>
          </p:cNvSpPr>
          <p:nvPr>
            <p:ph type="dt" sz="half" idx="10"/>
          </p:nvPr>
        </p:nvSpPr>
        <p:spPr/>
        <p:txBody>
          <a:bodyPr/>
          <a:lstStyle/>
          <a:p>
            <a:r>
              <a:rPr lang="en-US" smtClean="0"/>
              <a:t>8/25/2015</a:t>
            </a:r>
            <a:endParaRPr lang="en-US" dirty="0"/>
          </a:p>
        </p:txBody>
      </p:sp>
      <p:sp>
        <p:nvSpPr>
          <p:cNvPr id="5" name="Footer Placeholder 4"/>
          <p:cNvSpPr>
            <a:spLocks noGrp="1"/>
          </p:cNvSpPr>
          <p:nvPr>
            <p:ph type="ftr" sz="quarter" idx="11"/>
          </p:nvPr>
        </p:nvSpPr>
        <p:spPr/>
        <p:txBody>
          <a:bodyPr/>
          <a:lstStyle/>
          <a:p>
            <a:r>
              <a:rPr lang="en-US" smtClean="0"/>
              <a:t>S. Werkema | Mu2e Project Overview</a:t>
            </a:r>
            <a:endParaRPr lang="en-US" dirty="0"/>
          </a:p>
        </p:txBody>
      </p:sp>
      <p:sp>
        <p:nvSpPr>
          <p:cNvPr id="6" name="Slide Number Placeholder 5"/>
          <p:cNvSpPr>
            <a:spLocks noGrp="1"/>
          </p:cNvSpPr>
          <p:nvPr>
            <p:ph type="sldNum" sz="quarter" idx="12"/>
          </p:nvPr>
        </p:nvSpPr>
        <p:spPr/>
        <p:txBody>
          <a:bodyPr/>
          <a:lstStyle/>
          <a:p>
            <a:fld id="{E8BB60A5-DDDC-4F6E-8F18-BA616011D04C}" type="slidenum">
              <a:rPr lang="en-US" smtClean="0"/>
              <a:t>29</a:t>
            </a:fld>
            <a:endParaRPr lang="en-US" dirty="0"/>
          </a:p>
        </p:txBody>
      </p:sp>
      <p:sp>
        <p:nvSpPr>
          <p:cNvPr id="8" name="TextBox 7"/>
          <p:cNvSpPr txBox="1"/>
          <p:nvPr/>
        </p:nvSpPr>
        <p:spPr>
          <a:xfrm>
            <a:off x="1383012" y="5694732"/>
            <a:ext cx="6143326" cy="338554"/>
          </a:xfrm>
          <a:prstGeom prst="rect">
            <a:avLst/>
          </a:prstGeom>
          <a:noFill/>
        </p:spPr>
        <p:txBody>
          <a:bodyPr wrap="square" rtlCol="0">
            <a:spAutoFit/>
          </a:bodyPr>
          <a:lstStyle/>
          <a:p>
            <a:r>
              <a:rPr lang="en-US" sz="1600" dirty="0" smtClean="0">
                <a:solidFill>
                  <a:srgbClr val="0000FF"/>
                </a:solidFill>
                <a:latin typeface="Century Gothic" panose="020B0502020202020204" pitchFamily="34" charset="0"/>
              </a:rPr>
              <a:t>All costs are base cost + estimate uncertainty (contingency)</a:t>
            </a:r>
            <a:endParaRPr lang="en-US" sz="1600" dirty="0">
              <a:solidFill>
                <a:srgbClr val="0000FF"/>
              </a:solidFill>
              <a:latin typeface="Century Gothic" panose="020B0502020202020204" pitchFamily="34" charset="0"/>
            </a:endParaRPr>
          </a:p>
        </p:txBody>
      </p:sp>
    </p:spTree>
    <p:extLst>
      <p:ext uri="{BB962C8B-B14F-4D97-AF65-F5344CB8AC3E}">
        <p14:creationId xmlns:p14="http://schemas.microsoft.com/office/powerpoint/2010/main" val="19127973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Mu2e Project Office People You May See at this Review</a:t>
            </a:r>
            <a:endParaRPr lang="en-US" b="0" dirty="0">
              <a:effectLst>
                <a:outerShdw blurRad="38100" dist="38100" dir="2700000" algn="tl">
                  <a:srgbClr val="000000">
                    <a:alpha val="43137"/>
                  </a:srgbClr>
                </a:outerShdw>
              </a:effectLst>
            </a:endParaRPr>
          </a:p>
        </p:txBody>
      </p:sp>
      <p:sp>
        <p:nvSpPr>
          <p:cNvPr id="4" name="Date Placeholder 3"/>
          <p:cNvSpPr>
            <a:spLocks noGrp="1"/>
          </p:cNvSpPr>
          <p:nvPr>
            <p:ph type="dt" sz="half" idx="10"/>
          </p:nvPr>
        </p:nvSpPr>
        <p:spPr/>
        <p:txBody>
          <a:bodyPr/>
          <a:lstStyle/>
          <a:p>
            <a:r>
              <a:rPr lang="en-US" altLang="en-US" smtClean="0"/>
              <a:t>8/25/2015</a:t>
            </a:r>
            <a:endParaRPr lang="en-US" altLang="en-US"/>
          </a:p>
        </p:txBody>
      </p:sp>
      <p:sp>
        <p:nvSpPr>
          <p:cNvPr id="5" name="Footer Placeholder 4"/>
          <p:cNvSpPr>
            <a:spLocks noGrp="1"/>
          </p:cNvSpPr>
          <p:nvPr>
            <p:ph type="ftr" sz="quarter" idx="11"/>
          </p:nvPr>
        </p:nvSpPr>
        <p:spPr/>
        <p:txBody>
          <a:bodyPr/>
          <a:lstStyle/>
          <a:p>
            <a:pPr>
              <a:defRPr/>
            </a:pPr>
            <a:r>
              <a:rPr lang="en-US" smtClean="0"/>
              <a:t>S. Werkema | Mu2e Project Overview</a:t>
            </a:r>
            <a:endParaRPr lang="en-US" b="1" dirty="0"/>
          </a:p>
        </p:txBody>
      </p:sp>
      <p:sp>
        <p:nvSpPr>
          <p:cNvPr id="6" name="Slide Number Placeholder 5"/>
          <p:cNvSpPr>
            <a:spLocks noGrp="1"/>
          </p:cNvSpPr>
          <p:nvPr>
            <p:ph type="sldNum" sz="quarter" idx="12"/>
          </p:nvPr>
        </p:nvSpPr>
        <p:spPr/>
        <p:txBody>
          <a:bodyPr/>
          <a:lstStyle/>
          <a:p>
            <a:fld id="{0DA45632-DF86-4B59-A918-3230B66F0499}" type="slidenum">
              <a:rPr lang="en-US" altLang="en-US" smtClean="0"/>
              <a:pPr/>
              <a:t>3</a:t>
            </a:fld>
            <a:endParaRPr lang="en-US"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47738"/>
            <a:ext cx="1683109"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82311" y="2772252"/>
            <a:ext cx="1868268" cy="523220"/>
          </a:xfrm>
          <a:prstGeom prst="rect">
            <a:avLst/>
          </a:prstGeom>
          <a:noFill/>
        </p:spPr>
        <p:txBody>
          <a:bodyPr wrap="none" rtlCol="0">
            <a:spAutoFit/>
          </a:bodyPr>
          <a:lstStyle/>
          <a:p>
            <a:r>
              <a:rPr lang="en-US" sz="1400" dirty="0" smtClean="0"/>
              <a:t>Ron Ray</a:t>
            </a:r>
          </a:p>
          <a:p>
            <a:r>
              <a:rPr lang="en-US" sz="1400" dirty="0" smtClean="0"/>
              <a:t>Mu2e Project Manager</a:t>
            </a:r>
            <a:endParaRPr lang="en-US" sz="14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05212"/>
            <a:ext cx="1676569"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36020" y="5461872"/>
            <a:ext cx="1960848" cy="738664"/>
          </a:xfrm>
          <a:prstGeom prst="rect">
            <a:avLst/>
          </a:prstGeom>
          <a:noFill/>
        </p:spPr>
        <p:txBody>
          <a:bodyPr wrap="square" rtlCol="0">
            <a:spAutoFit/>
          </a:bodyPr>
          <a:lstStyle/>
          <a:p>
            <a:r>
              <a:rPr lang="en-US" sz="1400" dirty="0" smtClean="0"/>
              <a:t>Julie Whitmore</a:t>
            </a:r>
          </a:p>
          <a:p>
            <a:r>
              <a:rPr lang="en-US" sz="1400" dirty="0" smtClean="0"/>
              <a:t>Mu2e Deputy Project Manager</a:t>
            </a:r>
            <a:endParaRPr lang="en-US" sz="1400" dirty="0"/>
          </a:p>
        </p:txBody>
      </p:sp>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9418" y="943452"/>
            <a:ext cx="1695982"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7190406" y="2772252"/>
            <a:ext cx="1754006" cy="523220"/>
          </a:xfrm>
          <a:prstGeom prst="rect">
            <a:avLst/>
          </a:prstGeom>
          <a:noFill/>
        </p:spPr>
        <p:txBody>
          <a:bodyPr wrap="none" rtlCol="0">
            <a:spAutoFit/>
          </a:bodyPr>
          <a:lstStyle/>
          <a:p>
            <a:r>
              <a:rPr lang="en-US" sz="1400" dirty="0" smtClean="0"/>
              <a:t>Mike Andrews</a:t>
            </a:r>
          </a:p>
          <a:p>
            <a:r>
              <a:rPr lang="en-US" sz="1400" dirty="0"/>
              <a:t>Mu2e ES&amp;H Manager</a:t>
            </a:r>
          </a:p>
        </p:txBody>
      </p:sp>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8607" y="947738"/>
            <a:ext cx="1683109"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2546027" y="2772252"/>
            <a:ext cx="1868268" cy="738664"/>
          </a:xfrm>
          <a:prstGeom prst="rect">
            <a:avLst/>
          </a:prstGeom>
          <a:noFill/>
        </p:spPr>
        <p:txBody>
          <a:bodyPr wrap="square" rtlCol="0">
            <a:spAutoFit/>
          </a:bodyPr>
          <a:lstStyle/>
          <a:p>
            <a:r>
              <a:rPr lang="en-US" sz="1400" dirty="0"/>
              <a:t>Kurt Krempetz </a:t>
            </a:r>
            <a:endParaRPr lang="en-US" sz="1400" dirty="0" smtClean="0"/>
          </a:p>
          <a:p>
            <a:r>
              <a:rPr lang="en-US" sz="1400" dirty="0" smtClean="0"/>
              <a:t>Mu2e </a:t>
            </a:r>
            <a:r>
              <a:rPr lang="en-US" sz="1400" dirty="0"/>
              <a:t>Project Mech. Engineer </a:t>
            </a:r>
          </a:p>
        </p:txBody>
      </p:sp>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8478" y="3605212"/>
            <a:ext cx="1685817"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536683" y="5461872"/>
            <a:ext cx="2331652" cy="738664"/>
          </a:xfrm>
          <a:prstGeom prst="rect">
            <a:avLst/>
          </a:prstGeom>
          <a:noFill/>
        </p:spPr>
        <p:txBody>
          <a:bodyPr wrap="square" rtlCol="0">
            <a:spAutoFit/>
          </a:bodyPr>
          <a:lstStyle/>
          <a:p>
            <a:r>
              <a:rPr lang="en-US" sz="1400" dirty="0" smtClean="0"/>
              <a:t>George Ginther</a:t>
            </a:r>
          </a:p>
          <a:p>
            <a:r>
              <a:rPr lang="en-US" sz="1400" dirty="0"/>
              <a:t>Mu2e Mechanical Integration Team Coordinator </a:t>
            </a:r>
          </a:p>
        </p:txBody>
      </p:sp>
      <p:pic>
        <p:nvPicPr>
          <p:cNvPr id="30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8398" y="3605212"/>
            <a:ext cx="1678021"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7142945" y="5461872"/>
            <a:ext cx="1974067" cy="523220"/>
          </a:xfrm>
          <a:prstGeom prst="rect">
            <a:avLst/>
          </a:prstGeom>
          <a:noFill/>
        </p:spPr>
        <p:txBody>
          <a:bodyPr wrap="none" rtlCol="0">
            <a:spAutoFit/>
          </a:bodyPr>
          <a:lstStyle/>
          <a:p>
            <a:r>
              <a:rPr lang="en-US" sz="1400" dirty="0" smtClean="0"/>
              <a:t>Dee Hahn</a:t>
            </a:r>
          </a:p>
          <a:p>
            <a:r>
              <a:rPr lang="en-US" sz="1400" dirty="0"/>
              <a:t>Mu2e ES&amp;H </a:t>
            </a:r>
            <a:r>
              <a:rPr lang="en-US" sz="1400" dirty="0" smtClean="0"/>
              <a:t>Coordinator</a:t>
            </a:r>
            <a:endParaRPr lang="en-US" sz="1400" dirty="0"/>
          </a:p>
        </p:txBody>
      </p:sp>
      <p:pic>
        <p:nvPicPr>
          <p:cNvPr id="20" name="Picture 19" descr="byrum.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6004" y="3605212"/>
            <a:ext cx="1229125" cy="1828800"/>
          </a:xfrm>
          <a:prstGeom prst="rect">
            <a:avLst/>
          </a:prstGeom>
        </p:spPr>
      </p:pic>
      <p:pic>
        <p:nvPicPr>
          <p:cNvPr id="308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8614" y="947738"/>
            <a:ext cx="1443906"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903096" y="5461872"/>
            <a:ext cx="1966388" cy="738664"/>
          </a:xfrm>
          <a:prstGeom prst="rect">
            <a:avLst/>
          </a:prstGeom>
          <a:noFill/>
        </p:spPr>
        <p:txBody>
          <a:bodyPr wrap="square" rtlCol="0">
            <a:spAutoFit/>
          </a:bodyPr>
          <a:lstStyle/>
          <a:p>
            <a:r>
              <a:rPr lang="en-US" sz="1400" dirty="0"/>
              <a:t>Karen </a:t>
            </a:r>
            <a:r>
              <a:rPr lang="en-US" sz="1400" dirty="0" smtClean="0"/>
              <a:t>Byrum</a:t>
            </a:r>
          </a:p>
          <a:p>
            <a:r>
              <a:rPr lang="en-US" sz="1400" dirty="0"/>
              <a:t>Electrical Integration Team Leader </a:t>
            </a:r>
          </a:p>
        </p:txBody>
      </p:sp>
      <p:sp>
        <p:nvSpPr>
          <p:cNvPr id="11" name="TextBox 10"/>
          <p:cNvSpPr txBox="1"/>
          <p:nvPr/>
        </p:nvSpPr>
        <p:spPr>
          <a:xfrm>
            <a:off x="4868335" y="2772252"/>
            <a:ext cx="1804463" cy="523220"/>
          </a:xfrm>
          <a:prstGeom prst="rect">
            <a:avLst/>
          </a:prstGeom>
          <a:noFill/>
        </p:spPr>
        <p:txBody>
          <a:bodyPr wrap="square" rtlCol="0">
            <a:spAutoFit/>
          </a:bodyPr>
          <a:lstStyle/>
          <a:p>
            <a:r>
              <a:rPr lang="en-US" sz="1400" dirty="0"/>
              <a:t>Gary </a:t>
            </a:r>
            <a:r>
              <a:rPr lang="en-US" sz="1400" dirty="0" smtClean="0"/>
              <a:t>Drake</a:t>
            </a:r>
          </a:p>
          <a:p>
            <a:r>
              <a:rPr lang="en-US" sz="1400" dirty="0" smtClean="0"/>
              <a:t>Project </a:t>
            </a:r>
            <a:r>
              <a:rPr lang="en-US" sz="1400" dirty="0"/>
              <a:t>Elec. Engineer </a:t>
            </a:r>
          </a:p>
        </p:txBody>
      </p:sp>
    </p:spTree>
    <p:extLst>
      <p:ext uri="{BB962C8B-B14F-4D97-AF65-F5344CB8AC3E}">
        <p14:creationId xmlns:p14="http://schemas.microsoft.com/office/powerpoint/2010/main" val="20511176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Various Accelerator/Resonant Extraction People</a:t>
            </a:r>
            <a:endParaRPr lang="en-US" b="0" dirty="0">
              <a:effectLst>
                <a:outerShdw blurRad="38100" dist="38100" dir="2700000" algn="tl">
                  <a:srgbClr val="000000">
                    <a:alpha val="43137"/>
                  </a:srgbClr>
                </a:outerShdw>
              </a:effectLst>
            </a:endParaRPr>
          </a:p>
        </p:txBody>
      </p:sp>
      <p:sp>
        <p:nvSpPr>
          <p:cNvPr id="4" name="Date Placeholder 3"/>
          <p:cNvSpPr>
            <a:spLocks noGrp="1"/>
          </p:cNvSpPr>
          <p:nvPr>
            <p:ph type="dt" sz="half" idx="10"/>
          </p:nvPr>
        </p:nvSpPr>
        <p:spPr/>
        <p:txBody>
          <a:bodyPr/>
          <a:lstStyle/>
          <a:p>
            <a:r>
              <a:rPr lang="en-US" altLang="en-US" smtClean="0"/>
              <a:t>8/25/2015</a:t>
            </a:r>
            <a:endParaRPr lang="en-US" altLang="en-US"/>
          </a:p>
        </p:txBody>
      </p:sp>
      <p:sp>
        <p:nvSpPr>
          <p:cNvPr id="5" name="Footer Placeholder 4"/>
          <p:cNvSpPr>
            <a:spLocks noGrp="1"/>
          </p:cNvSpPr>
          <p:nvPr>
            <p:ph type="ftr" sz="quarter" idx="11"/>
          </p:nvPr>
        </p:nvSpPr>
        <p:spPr/>
        <p:txBody>
          <a:bodyPr/>
          <a:lstStyle/>
          <a:p>
            <a:pPr>
              <a:defRPr/>
            </a:pPr>
            <a:r>
              <a:rPr lang="en-US" smtClean="0"/>
              <a:t>S. Werkema | Mu2e Project Overview</a:t>
            </a:r>
            <a:endParaRPr lang="en-US" b="1" dirty="0"/>
          </a:p>
        </p:txBody>
      </p:sp>
      <p:sp>
        <p:nvSpPr>
          <p:cNvPr id="6" name="Slide Number Placeholder 5"/>
          <p:cNvSpPr>
            <a:spLocks noGrp="1"/>
          </p:cNvSpPr>
          <p:nvPr>
            <p:ph type="sldNum" sz="quarter" idx="12"/>
          </p:nvPr>
        </p:nvSpPr>
        <p:spPr/>
        <p:txBody>
          <a:bodyPr/>
          <a:lstStyle/>
          <a:p>
            <a:fld id="{0DA45632-DF86-4B59-A918-3230B66F0499}" type="slidenum">
              <a:rPr lang="en-US" altLang="en-US" smtClean="0"/>
              <a:pPr/>
              <a:t>4</a:t>
            </a:fld>
            <a:endParaRPr lang="en-US" altLang="en-US"/>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23274"/>
          <a:stretch/>
        </p:blipFill>
        <p:spPr>
          <a:xfrm>
            <a:off x="138905" y="881062"/>
            <a:ext cx="1870870" cy="1828800"/>
          </a:xfrm>
          <a:prstGeom prst="rect">
            <a:avLst/>
          </a:prstGeom>
        </p:spPr>
      </p:pic>
      <p:sp>
        <p:nvSpPr>
          <p:cNvPr id="8" name="TextBox 7"/>
          <p:cNvSpPr txBox="1"/>
          <p:nvPr/>
        </p:nvSpPr>
        <p:spPr>
          <a:xfrm>
            <a:off x="124460" y="2705100"/>
            <a:ext cx="1885315" cy="738664"/>
          </a:xfrm>
          <a:prstGeom prst="rect">
            <a:avLst/>
          </a:prstGeom>
          <a:noFill/>
        </p:spPr>
        <p:txBody>
          <a:bodyPr wrap="square" rtlCol="0">
            <a:spAutoFit/>
          </a:bodyPr>
          <a:lstStyle/>
          <a:p>
            <a:r>
              <a:rPr lang="en-US" sz="1400" dirty="0" smtClean="0"/>
              <a:t>Steve Werkema</a:t>
            </a:r>
          </a:p>
          <a:p>
            <a:r>
              <a:rPr lang="en-US" sz="1400" dirty="0" smtClean="0"/>
              <a:t>Mu2e Accelerator Level 2 Manager</a:t>
            </a:r>
            <a:endParaRPr lang="en-US" sz="1400"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457" y="3534579"/>
            <a:ext cx="168576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83752" y="5402818"/>
            <a:ext cx="1781175" cy="861774"/>
          </a:xfrm>
          <a:prstGeom prst="rect">
            <a:avLst/>
          </a:prstGeom>
          <a:noFill/>
        </p:spPr>
        <p:txBody>
          <a:bodyPr wrap="square" rtlCol="0">
            <a:spAutoFit/>
          </a:bodyPr>
          <a:lstStyle/>
          <a:p>
            <a:r>
              <a:rPr lang="en-US" sz="1400" dirty="0" smtClean="0"/>
              <a:t>Vladimir Nagaslaev</a:t>
            </a:r>
          </a:p>
          <a:p>
            <a:r>
              <a:rPr lang="en-US" sz="1200" dirty="0" smtClean="0"/>
              <a:t>Mu2e Accelerator Deputy Level 2 Manager</a:t>
            </a:r>
          </a:p>
          <a:p>
            <a:r>
              <a:rPr lang="en-US" sz="1200" dirty="0" smtClean="0"/>
              <a:t>Resonant Extraction L3 </a:t>
            </a:r>
            <a:endParaRPr lang="en-US" sz="1200" dirty="0"/>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312" y="881062"/>
            <a:ext cx="169498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4658730" y="2705100"/>
            <a:ext cx="1763567" cy="738664"/>
          </a:xfrm>
          <a:prstGeom prst="rect">
            <a:avLst/>
          </a:prstGeom>
          <a:noFill/>
        </p:spPr>
        <p:txBody>
          <a:bodyPr wrap="square" rtlCol="0">
            <a:spAutoFit/>
          </a:bodyPr>
          <a:lstStyle/>
          <a:p>
            <a:r>
              <a:rPr lang="en-US" sz="1400" dirty="0" smtClean="0"/>
              <a:t>Dave Tinsley</a:t>
            </a:r>
          </a:p>
          <a:p>
            <a:r>
              <a:rPr lang="en-US" sz="1400" dirty="0" smtClean="0"/>
              <a:t>Mechanical Engineer (ESS)</a:t>
            </a:r>
            <a:endParaRPr lang="en-US" sz="1400" dirty="0"/>
          </a:p>
        </p:txBody>
      </p:sp>
      <p:pic>
        <p:nvPicPr>
          <p:cNvPr id="4100"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07847" y="3534579"/>
            <a:ext cx="1693334"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4658730" y="5402818"/>
            <a:ext cx="1740620" cy="738664"/>
          </a:xfrm>
          <a:prstGeom prst="rect">
            <a:avLst/>
          </a:prstGeom>
          <a:noFill/>
        </p:spPr>
        <p:txBody>
          <a:bodyPr wrap="square" rtlCol="0">
            <a:spAutoFit/>
          </a:bodyPr>
          <a:lstStyle/>
          <a:p>
            <a:r>
              <a:rPr lang="en-US" sz="1400" dirty="0" smtClean="0"/>
              <a:t>Matt Alvarez</a:t>
            </a:r>
          </a:p>
          <a:p>
            <a:r>
              <a:rPr lang="en-US" sz="1400" dirty="0" smtClean="0"/>
              <a:t>Mechanical Engineer (ESS)</a:t>
            </a:r>
            <a:endParaRPr lang="en-US" sz="1400" dirty="0"/>
          </a:p>
        </p:txBody>
      </p:sp>
      <p:pic>
        <p:nvPicPr>
          <p:cNvPr id="410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7558" y="881062"/>
            <a:ext cx="1685364"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6954940" y="2705100"/>
            <a:ext cx="1650599" cy="738664"/>
          </a:xfrm>
          <a:prstGeom prst="rect">
            <a:avLst/>
          </a:prstGeom>
          <a:noFill/>
        </p:spPr>
        <p:txBody>
          <a:bodyPr wrap="square" rtlCol="0">
            <a:spAutoFit/>
          </a:bodyPr>
          <a:lstStyle/>
          <a:p>
            <a:r>
              <a:rPr lang="en-US" sz="1400" dirty="0" smtClean="0"/>
              <a:t>Peter Prieto</a:t>
            </a:r>
          </a:p>
          <a:p>
            <a:r>
              <a:rPr lang="en-US" sz="1400" dirty="0" smtClean="0"/>
              <a:t>Electronics Engineer </a:t>
            </a:r>
          </a:p>
          <a:p>
            <a:r>
              <a:rPr lang="en-US" sz="1400" dirty="0" smtClean="0"/>
              <a:t>(Spill Regulation)</a:t>
            </a:r>
            <a:endParaRPr lang="en-US" sz="1400" dirty="0"/>
          </a:p>
        </p:txBody>
      </p:sp>
      <p:pic>
        <p:nvPicPr>
          <p:cNvPr id="410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54940" y="3534579"/>
            <a:ext cx="1683109"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6852345" y="5402818"/>
            <a:ext cx="1855787" cy="738664"/>
          </a:xfrm>
          <a:prstGeom prst="rect">
            <a:avLst/>
          </a:prstGeom>
          <a:noFill/>
        </p:spPr>
        <p:txBody>
          <a:bodyPr wrap="square" rtlCol="0">
            <a:spAutoFit/>
          </a:bodyPr>
          <a:lstStyle/>
          <a:p>
            <a:r>
              <a:rPr lang="en-US" sz="1400" dirty="0" smtClean="0"/>
              <a:t>Leo Michelotti</a:t>
            </a:r>
          </a:p>
          <a:p>
            <a:r>
              <a:rPr lang="en-US" sz="1400" dirty="0" smtClean="0"/>
              <a:t>Resonant Extraction Theory</a:t>
            </a:r>
            <a:endParaRPr lang="en-US" sz="1400" dirty="0"/>
          </a:p>
        </p:txBody>
      </p:sp>
      <p:pic>
        <p:nvPicPr>
          <p:cNvPr id="4103"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70980" y="3534579"/>
            <a:ext cx="1683109"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25035" y="881062"/>
            <a:ext cx="1687017"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2425885" y="2705100"/>
            <a:ext cx="1885315" cy="738664"/>
          </a:xfrm>
          <a:prstGeom prst="rect">
            <a:avLst/>
          </a:prstGeom>
          <a:noFill/>
        </p:spPr>
        <p:txBody>
          <a:bodyPr wrap="square" rtlCol="0">
            <a:spAutoFit/>
          </a:bodyPr>
          <a:lstStyle/>
          <a:p>
            <a:r>
              <a:rPr lang="en-US" sz="1400" dirty="0" smtClean="0"/>
              <a:t>Jerry Annala</a:t>
            </a:r>
          </a:p>
          <a:p>
            <a:r>
              <a:rPr lang="en-US" sz="1400" dirty="0" smtClean="0"/>
              <a:t>AD / Muon Department Head</a:t>
            </a:r>
            <a:endParaRPr lang="en-US" sz="1400" dirty="0"/>
          </a:p>
        </p:txBody>
      </p:sp>
      <p:sp>
        <p:nvSpPr>
          <p:cNvPr id="22" name="TextBox 21"/>
          <p:cNvSpPr txBox="1"/>
          <p:nvPr/>
        </p:nvSpPr>
        <p:spPr>
          <a:xfrm>
            <a:off x="2357867" y="5402818"/>
            <a:ext cx="1885315" cy="738664"/>
          </a:xfrm>
          <a:prstGeom prst="rect">
            <a:avLst/>
          </a:prstGeom>
          <a:noFill/>
        </p:spPr>
        <p:txBody>
          <a:bodyPr wrap="square" rtlCol="0">
            <a:spAutoFit/>
          </a:bodyPr>
          <a:lstStyle/>
          <a:p>
            <a:r>
              <a:rPr lang="en-US" sz="1400" dirty="0" smtClean="0"/>
              <a:t>Denton Morris</a:t>
            </a:r>
          </a:p>
          <a:p>
            <a:r>
              <a:rPr lang="en-US" sz="1400" dirty="0" smtClean="0"/>
              <a:t>AD / MI Department</a:t>
            </a:r>
          </a:p>
          <a:p>
            <a:r>
              <a:rPr lang="en-US" sz="1400" dirty="0" smtClean="0"/>
              <a:t>NWA Test Facility</a:t>
            </a:r>
            <a:endParaRPr lang="en-US" sz="1400" dirty="0"/>
          </a:p>
        </p:txBody>
      </p:sp>
    </p:spTree>
    <p:extLst>
      <p:ext uri="{BB962C8B-B14F-4D97-AF65-F5344CB8AC3E}">
        <p14:creationId xmlns:p14="http://schemas.microsoft.com/office/powerpoint/2010/main" val="117520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1"/>
          <p:cNvSpPr>
            <a:spLocks noGrp="1"/>
          </p:cNvSpPr>
          <p:nvPr>
            <p:ph sz="half" idx="13"/>
          </p:nvPr>
        </p:nvSpPr>
        <p:spPr bwMode="auto">
          <a:xfrm>
            <a:off x="228600" y="3164541"/>
            <a:ext cx="8675688" cy="28663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None/>
            </a:pPr>
            <a:r>
              <a:rPr lang="en-US" altLang="en-US" dirty="0">
                <a:effectLst>
                  <a:outerShdw blurRad="38100" dist="38100" dir="2700000" algn="tl">
                    <a:srgbClr val="000000">
                      <a:alpha val="43137"/>
                    </a:srgbClr>
                  </a:outerShdw>
                </a:effectLst>
              </a:rPr>
              <a:t>The Mu2e Experiment</a:t>
            </a:r>
          </a:p>
          <a:p>
            <a:endParaRPr lang="en-US" altLang="en-US" dirty="0" smtClean="0"/>
          </a:p>
        </p:txBody>
      </p:sp>
      <p:sp>
        <p:nvSpPr>
          <p:cNvPr id="18434" name="Date Placeholder 2"/>
          <p:cNvSpPr>
            <a:spLocks noGrp="1"/>
          </p:cNvSpPr>
          <p:nvPr>
            <p:ph type="dt" sz="quarter" idx="14"/>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smtClean="0">
                <a:solidFill>
                  <a:srgbClr val="004C97"/>
                </a:solidFill>
                <a:latin typeface="+mn-lt"/>
              </a:rPr>
              <a:t>8/25/2015</a:t>
            </a:r>
            <a:endParaRPr lang="en-US" altLang="en-US" sz="900">
              <a:solidFill>
                <a:srgbClr val="004C97"/>
              </a:solidFill>
              <a:latin typeface="+mn-lt"/>
            </a:endParaRPr>
          </a:p>
        </p:txBody>
      </p:sp>
      <p:sp>
        <p:nvSpPr>
          <p:cNvPr id="18435" name="Footer Placeholder 3"/>
          <p:cNvSpPr>
            <a:spLocks noGrp="1"/>
          </p:cNvSpPr>
          <p:nvPr>
            <p:ph type="ftr" sz="quarter" idx="15"/>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smtClean="0">
                <a:solidFill>
                  <a:srgbClr val="004C97"/>
                </a:solidFill>
                <a:latin typeface="+mn-lt"/>
              </a:rPr>
              <a:t>S. Werkema | Mu2e Project Overview</a:t>
            </a:r>
            <a:endParaRPr lang="en-US" altLang="en-US" sz="900" b="1" smtClean="0">
              <a:solidFill>
                <a:srgbClr val="004C97"/>
              </a:solidFill>
              <a:latin typeface="+mn-lt"/>
            </a:endParaRPr>
          </a:p>
        </p:txBody>
      </p:sp>
      <p:sp>
        <p:nvSpPr>
          <p:cNvPr id="18436" name="Slide Number Placeholder 4"/>
          <p:cNvSpPr>
            <a:spLocks noGrp="1"/>
          </p:cNvSpPr>
          <p:nvPr>
            <p:ph type="sldNum" sz="quarter" idx="16"/>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F875C39-A043-4D88-9B5D-65CC9AD76748}" type="slidenum">
              <a:rPr lang="en-US" altLang="en-US" sz="900">
                <a:solidFill>
                  <a:srgbClr val="004C97"/>
                </a:solidFill>
                <a:latin typeface="+mn-lt"/>
              </a:rPr>
              <a:pPr eaLnBrk="1" hangingPunct="1"/>
              <a:t>5</a:t>
            </a:fld>
            <a:endParaRPr lang="en-US" altLang="en-US" sz="900">
              <a:solidFill>
                <a:srgbClr val="004C97"/>
              </a:solidFill>
              <a:latin typeface="+mn-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Charged Lepton Flavor Violation</a:t>
            </a:r>
          </a:p>
        </p:txBody>
      </p:sp>
      <p:sp>
        <p:nvSpPr>
          <p:cNvPr id="3" name="Content Placeholder 2"/>
          <p:cNvSpPr>
            <a:spLocks noGrp="1"/>
          </p:cNvSpPr>
          <p:nvPr>
            <p:ph idx="1"/>
          </p:nvPr>
        </p:nvSpPr>
        <p:spPr>
          <a:xfrm>
            <a:off x="228600" y="1082528"/>
            <a:ext cx="4648199" cy="2584698"/>
          </a:xfrm>
        </p:spPr>
        <p:txBody>
          <a:bodyPr/>
          <a:lstStyle/>
          <a:p>
            <a:pPr>
              <a:spcBef>
                <a:spcPts val="1200"/>
              </a:spcBef>
            </a:pPr>
            <a:r>
              <a:rPr lang="en-US" sz="2000" dirty="0"/>
              <a:t>The Mu2e experiment </a:t>
            </a:r>
            <a:r>
              <a:rPr lang="en-US" sz="2000" dirty="0" smtClean="0"/>
              <a:t>will attempt to </a:t>
            </a:r>
            <a:r>
              <a:rPr lang="en-US" sz="2000" dirty="0"/>
              <a:t>detect </a:t>
            </a:r>
            <a:r>
              <a:rPr lang="en-US" sz="2000" u="sng" dirty="0"/>
              <a:t>C</a:t>
            </a:r>
            <a:r>
              <a:rPr lang="en-US" sz="2000" dirty="0"/>
              <a:t>harged </a:t>
            </a:r>
            <a:r>
              <a:rPr lang="en-US" sz="2000" u="sng" dirty="0"/>
              <a:t>L</a:t>
            </a:r>
            <a:r>
              <a:rPr lang="en-US" sz="2000" dirty="0"/>
              <a:t>epton </a:t>
            </a:r>
            <a:r>
              <a:rPr lang="en-US" sz="2000" u="sng" dirty="0"/>
              <a:t>F</a:t>
            </a:r>
            <a:r>
              <a:rPr lang="en-US" sz="2000" dirty="0"/>
              <a:t>lavor </a:t>
            </a:r>
            <a:r>
              <a:rPr lang="en-US" sz="2000" u="sng" dirty="0"/>
              <a:t>V</a:t>
            </a:r>
            <a:r>
              <a:rPr lang="en-US" sz="2000" dirty="0"/>
              <a:t>iolation (CLFV)</a:t>
            </a:r>
          </a:p>
          <a:p>
            <a:pPr>
              <a:spcBef>
                <a:spcPts val="1800"/>
              </a:spcBef>
            </a:pPr>
            <a:r>
              <a:rPr lang="en-US" sz="2000" dirty="0" smtClean="0">
                <a:solidFill>
                  <a:schemeClr val="accent6"/>
                </a:solidFill>
              </a:rPr>
              <a:t>CLFV </a:t>
            </a:r>
            <a:r>
              <a:rPr lang="en-US" sz="2000" dirty="0">
                <a:solidFill>
                  <a:schemeClr val="accent6"/>
                </a:solidFill>
              </a:rPr>
              <a:t>is a process involving charged leptons (</a:t>
            </a:r>
            <a:r>
              <a:rPr lang="en-US" sz="2000" i="1" dirty="0">
                <a:solidFill>
                  <a:schemeClr val="accent6"/>
                </a:solidFill>
                <a:latin typeface="Times New Roman" panose="02020603050405020304" pitchFamily="18" charset="0"/>
                <a:cs typeface="Times New Roman" panose="02020603050405020304" pitchFamily="18" charset="0"/>
              </a:rPr>
              <a:t>e</a:t>
            </a:r>
            <a:r>
              <a:rPr lang="en-US" sz="2000" dirty="0">
                <a:solidFill>
                  <a:schemeClr val="accent6"/>
                </a:solidFill>
              </a:rPr>
              <a:t>, </a:t>
            </a:r>
            <a:r>
              <a:rPr lang="en-US" sz="2000" dirty="0">
                <a:solidFill>
                  <a:schemeClr val="accent6"/>
                </a:solidFill>
                <a:latin typeface="Symbol" panose="05050102010706020507" pitchFamily="18" charset="2"/>
              </a:rPr>
              <a:t>m</a:t>
            </a:r>
            <a:r>
              <a:rPr lang="en-US" sz="2000" dirty="0">
                <a:solidFill>
                  <a:schemeClr val="accent6"/>
                </a:solidFill>
              </a:rPr>
              <a:t>, </a:t>
            </a:r>
            <a:r>
              <a:rPr lang="en-US" sz="2000" dirty="0" smtClean="0">
                <a:solidFill>
                  <a:schemeClr val="accent6"/>
                </a:solidFill>
                <a:latin typeface="Symbol" panose="05050102010706020507" pitchFamily="18" charset="2"/>
              </a:rPr>
              <a:t>t</a:t>
            </a:r>
            <a:r>
              <a:rPr lang="en-US" sz="2000" dirty="0" smtClean="0">
                <a:solidFill>
                  <a:schemeClr val="accent6"/>
                </a:solidFill>
              </a:rPr>
              <a:t>)  that </a:t>
            </a:r>
            <a:r>
              <a:rPr lang="en-US" sz="2000" dirty="0">
                <a:solidFill>
                  <a:schemeClr val="accent6"/>
                </a:solidFill>
              </a:rPr>
              <a:t>violates the conservation of the number of leptons of each flavor</a:t>
            </a:r>
          </a:p>
        </p:txBody>
      </p:sp>
      <p:sp>
        <p:nvSpPr>
          <p:cNvPr id="4" name="Date Placeholder 3"/>
          <p:cNvSpPr>
            <a:spLocks noGrp="1"/>
          </p:cNvSpPr>
          <p:nvPr>
            <p:ph type="dt" sz="half" idx="10"/>
          </p:nvPr>
        </p:nvSpPr>
        <p:spPr/>
        <p:txBody>
          <a:bodyPr/>
          <a:lstStyle/>
          <a:p>
            <a:r>
              <a:rPr lang="en-US" altLang="en-US" smtClean="0"/>
              <a:t>8/25/2015</a:t>
            </a:r>
            <a:endParaRPr lang="en-US" altLang="en-US"/>
          </a:p>
        </p:txBody>
      </p:sp>
      <p:sp>
        <p:nvSpPr>
          <p:cNvPr id="5" name="Footer Placeholder 4"/>
          <p:cNvSpPr>
            <a:spLocks noGrp="1"/>
          </p:cNvSpPr>
          <p:nvPr>
            <p:ph type="ftr" sz="quarter" idx="11"/>
          </p:nvPr>
        </p:nvSpPr>
        <p:spPr/>
        <p:txBody>
          <a:bodyPr/>
          <a:lstStyle/>
          <a:p>
            <a:pPr>
              <a:defRPr/>
            </a:pPr>
            <a:r>
              <a:rPr lang="en-US" smtClean="0"/>
              <a:t>S. Werkema | Mu2e Project Overview</a:t>
            </a:r>
            <a:endParaRPr lang="en-US" b="1" dirty="0"/>
          </a:p>
        </p:txBody>
      </p:sp>
      <p:sp>
        <p:nvSpPr>
          <p:cNvPr id="6" name="Slide Number Placeholder 5"/>
          <p:cNvSpPr>
            <a:spLocks noGrp="1"/>
          </p:cNvSpPr>
          <p:nvPr>
            <p:ph type="sldNum" sz="quarter" idx="12"/>
          </p:nvPr>
        </p:nvSpPr>
        <p:spPr/>
        <p:txBody>
          <a:bodyPr/>
          <a:lstStyle/>
          <a:p>
            <a:fld id="{0DA45632-DF86-4B59-A918-3230B66F0499}" type="slidenum">
              <a:rPr lang="en-US" altLang="en-US" smtClean="0"/>
              <a:pPr/>
              <a:t>6</a:t>
            </a:fld>
            <a:endParaRPr lang="en-US" altLang="en-US"/>
          </a:p>
        </p:txBody>
      </p:sp>
      <p:grpSp>
        <p:nvGrpSpPr>
          <p:cNvPr id="26" name="Group 25"/>
          <p:cNvGrpSpPr/>
          <p:nvPr/>
        </p:nvGrpSpPr>
        <p:grpSpPr>
          <a:xfrm>
            <a:off x="5086901" y="945378"/>
            <a:ext cx="3548557" cy="1909036"/>
            <a:chOff x="5271476" y="1210943"/>
            <a:chExt cx="3548557" cy="1909036"/>
          </a:xfrm>
        </p:grpSpPr>
        <p:grpSp>
          <p:nvGrpSpPr>
            <p:cNvPr id="7" name="Group 6"/>
            <p:cNvGrpSpPr/>
            <p:nvPr/>
          </p:nvGrpSpPr>
          <p:grpSpPr>
            <a:xfrm>
              <a:off x="5271476" y="1580275"/>
              <a:ext cx="2286000" cy="1331972"/>
              <a:chOff x="5557110" y="2153414"/>
              <a:chExt cx="2286000" cy="1331972"/>
            </a:xfrm>
          </p:grpSpPr>
          <p:pic>
            <p:nvPicPr>
              <p:cNvPr id="8"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514" y="2153414"/>
                <a:ext cx="1331972" cy="1331972"/>
              </a:xfrm>
              <a:prstGeom prst="rect">
                <a:avLst/>
              </a:prstGeom>
            </p:spPr>
          </p:pic>
          <p:grpSp>
            <p:nvGrpSpPr>
              <p:cNvPr id="9" name="Group 8"/>
              <p:cNvGrpSpPr/>
              <p:nvPr/>
            </p:nvGrpSpPr>
            <p:grpSpPr>
              <a:xfrm flipV="1">
                <a:off x="5557110" y="2438400"/>
                <a:ext cx="2286000" cy="762000"/>
                <a:chOff x="5562600" y="2438400"/>
                <a:chExt cx="2286000" cy="762000"/>
              </a:xfrm>
            </p:grpSpPr>
            <p:sp>
              <p:nvSpPr>
                <p:cNvPr id="12" name="Arc 11"/>
                <p:cNvSpPr/>
                <p:nvPr/>
              </p:nvSpPr>
              <p:spPr>
                <a:xfrm>
                  <a:off x="5638800" y="2438400"/>
                  <a:ext cx="2209800" cy="762000"/>
                </a:xfrm>
                <a:prstGeom prst="arc">
                  <a:avLst>
                    <a:gd name="adj1" fmla="val 14641536"/>
                    <a:gd name="adj2" fmla="val 0"/>
                  </a:avLst>
                </a:prstGeom>
                <a:ln w="25400">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p:cNvSpPr/>
                <p:nvPr/>
              </p:nvSpPr>
              <p:spPr>
                <a:xfrm flipH="1">
                  <a:off x="5562600" y="2438400"/>
                  <a:ext cx="2209800" cy="762000"/>
                </a:xfrm>
                <a:prstGeom prst="arc">
                  <a:avLst>
                    <a:gd name="adj1" fmla="val 16761934"/>
                    <a:gd name="adj2" fmla="val 113760"/>
                  </a:avLst>
                </a:prstGeom>
                <a:ln w="25400">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 name="Arc 9"/>
              <p:cNvSpPr/>
              <p:nvPr/>
            </p:nvSpPr>
            <p:spPr>
              <a:xfrm>
                <a:off x="5633310" y="2438400"/>
                <a:ext cx="2209800" cy="762000"/>
              </a:xfrm>
              <a:prstGeom prst="arc">
                <a:avLst>
                  <a:gd name="adj1" fmla="val 19023763"/>
                  <a:gd name="adj2" fmla="val 0"/>
                </a:avLst>
              </a:prstGeom>
              <a:ln w="25400">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p:nvPr/>
            </p:nvSpPr>
            <p:spPr>
              <a:xfrm flipH="1">
                <a:off x="5557110" y="2438400"/>
                <a:ext cx="2209800" cy="762000"/>
              </a:xfrm>
              <a:prstGeom prst="arc">
                <a:avLst>
                  <a:gd name="adj1" fmla="val 19431644"/>
                  <a:gd name="adj2" fmla="val 0"/>
                </a:avLst>
              </a:prstGeom>
              <a:ln w="25400">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9968" t="27759" r="25179" b="16234"/>
            <a:stretch/>
          </p:blipFill>
          <p:spPr>
            <a:xfrm>
              <a:off x="6966806" y="2395838"/>
              <a:ext cx="299321" cy="323165"/>
            </a:xfrm>
            <a:prstGeom prst="rect">
              <a:avLst/>
            </a:prstGeom>
            <a:effectLst/>
          </p:spPr>
        </p:pic>
        <p:sp>
          <p:nvSpPr>
            <p:cNvPr id="15" name="Right Arrow 14"/>
            <p:cNvSpPr/>
            <p:nvPr/>
          </p:nvSpPr>
          <p:spPr>
            <a:xfrm rot="19800000">
              <a:off x="7182550" y="2140542"/>
              <a:ext cx="1164364" cy="206279"/>
            </a:xfrm>
            <a:prstGeom prst="rightArrow">
              <a:avLst>
                <a:gd name="adj1" fmla="val 50000"/>
                <a:gd name="adj2" fmla="val 99464"/>
              </a:avLst>
            </a:prstGeom>
            <a:solidFill>
              <a:schemeClr val="bg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8766" y="1698226"/>
              <a:ext cx="366733" cy="330085"/>
            </a:xfrm>
            <a:prstGeom prst="rect">
              <a:avLst/>
            </a:prstGeom>
          </p:spPr>
        </p:pic>
        <p:sp>
          <p:nvSpPr>
            <p:cNvPr id="17" name="TextBox 16"/>
            <p:cNvSpPr txBox="1"/>
            <p:nvPr/>
          </p:nvSpPr>
          <p:spPr>
            <a:xfrm>
              <a:off x="6857978" y="2535204"/>
              <a:ext cx="671979" cy="584775"/>
            </a:xfrm>
            <a:prstGeom prst="rect">
              <a:avLst/>
            </a:prstGeom>
            <a:noFill/>
          </p:spPr>
          <p:txBody>
            <a:bodyPr wrap="none" rtlCol="0">
              <a:spAutoFit/>
            </a:bodyPr>
            <a:lstStyle/>
            <a:p>
              <a:r>
                <a:rPr lang="en-US" sz="2800" i="1" dirty="0" smtClean="0">
                  <a:effectLst>
                    <a:outerShdw blurRad="38100" dist="38100" dir="2700000" algn="tl">
                      <a:srgbClr val="000000">
                        <a:alpha val="43137"/>
                      </a:srgbClr>
                    </a:outerShdw>
                  </a:effectLst>
                  <a:sym typeface="Symbol"/>
                </a:rPr>
                <a:t></a:t>
              </a:r>
              <a:r>
                <a:rPr lang="en-US" sz="1600" i="1" dirty="0" smtClean="0">
                  <a:effectLst>
                    <a:outerShdw blurRad="38100" dist="38100" dir="2700000" algn="tl">
                      <a:srgbClr val="000000">
                        <a:alpha val="43137"/>
                      </a:srgbClr>
                    </a:outerShdw>
                  </a:effectLst>
                  <a:sym typeface="Symbol"/>
                </a:rPr>
                <a:t> </a:t>
              </a:r>
              <a:r>
                <a:rPr lang="en-US" sz="3200" i="1" baseline="30000" dirty="0" smtClean="0">
                  <a:effectLst>
                    <a:outerShdw blurRad="38100" dist="38100" dir="2700000" algn="tl">
                      <a:srgbClr val="000000">
                        <a:alpha val="43137"/>
                      </a:srgbClr>
                    </a:outerShdw>
                  </a:effectLst>
                </a:rPr>
                <a:t>-</a:t>
              </a:r>
              <a:r>
                <a:rPr lang="en-US" sz="3200" dirty="0" smtClean="0"/>
                <a:t> </a:t>
              </a:r>
            </a:p>
          </p:txBody>
        </p:sp>
        <p:sp>
          <p:nvSpPr>
            <p:cNvPr id="18" name="TextBox 17"/>
            <p:cNvSpPr txBox="1"/>
            <p:nvPr/>
          </p:nvSpPr>
          <p:spPr>
            <a:xfrm>
              <a:off x="8248766" y="1758515"/>
              <a:ext cx="571267" cy="646331"/>
            </a:xfrm>
            <a:prstGeom prst="rect">
              <a:avLst/>
            </a:prstGeom>
            <a:noFill/>
          </p:spPr>
          <p:txBody>
            <a:bodyPr wrap="square" rtlCol="0">
              <a:spAutoFit/>
            </a:bodyPr>
            <a:lstStyle/>
            <a:p>
              <a:r>
                <a:rPr lang="en-US" sz="2800" i="1" dirty="0">
                  <a:effectLst>
                    <a:outerShdw blurRad="38100" dist="38100" dir="2700000" algn="tl">
                      <a:srgbClr val="000000">
                        <a:alpha val="43137"/>
                      </a:srgbClr>
                    </a:outerShdw>
                  </a:effectLst>
                </a:rPr>
                <a:t>e</a:t>
              </a:r>
              <a:r>
                <a:rPr lang="en-US" sz="3600" i="1" baseline="30000" dirty="0" smtClean="0">
                  <a:effectLst>
                    <a:outerShdw blurRad="38100" dist="38100" dir="2700000" algn="tl">
                      <a:srgbClr val="000000">
                        <a:alpha val="43137"/>
                      </a:srgbClr>
                    </a:outerShdw>
                  </a:effectLst>
                </a:rPr>
                <a:t>-</a:t>
              </a:r>
              <a:endParaRPr lang="en-US" sz="3600" i="1" dirty="0" smtClean="0">
                <a:effectLst>
                  <a:outerShdw blurRad="38100" dist="38100" dir="2700000" algn="tl">
                    <a:srgbClr val="000000">
                      <a:alpha val="43137"/>
                    </a:srgbClr>
                  </a:outerShdw>
                </a:effectLst>
              </a:endParaRPr>
            </a:p>
          </p:txBody>
        </p:sp>
        <p:sp>
          <p:nvSpPr>
            <p:cNvPr id="19" name="TextBox 18"/>
            <p:cNvSpPr txBox="1"/>
            <p:nvPr/>
          </p:nvSpPr>
          <p:spPr>
            <a:xfrm>
              <a:off x="6180529" y="1210943"/>
              <a:ext cx="433132" cy="461665"/>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Al</a:t>
              </a:r>
              <a:endParaRPr lang="en-US" dirty="0">
                <a:effectLst>
                  <a:outerShdw blurRad="38100" dist="38100" dir="2700000" algn="tl">
                    <a:srgbClr val="000000">
                      <a:alpha val="43137"/>
                    </a:srgbClr>
                  </a:outerShdw>
                </a:effectLst>
              </a:endParaRPr>
            </a:p>
          </p:txBody>
        </p:sp>
      </p:grpSp>
      <p:sp>
        <p:nvSpPr>
          <p:cNvPr id="20" name="TextBox 19"/>
          <p:cNvSpPr txBox="1"/>
          <p:nvPr/>
        </p:nvSpPr>
        <p:spPr>
          <a:xfrm>
            <a:off x="5086901" y="2891768"/>
            <a:ext cx="3455469" cy="2154436"/>
          </a:xfrm>
          <a:prstGeom prst="rect">
            <a:avLst/>
          </a:prstGeom>
          <a:noFill/>
        </p:spPr>
        <p:txBody>
          <a:bodyPr wrap="square" rtlCol="0">
            <a:spAutoFit/>
          </a:bodyPr>
          <a:lstStyle/>
          <a:p>
            <a:pPr>
              <a:spcBef>
                <a:spcPts val="1200"/>
              </a:spcBef>
              <a:tabLst>
                <a:tab pos="457200" algn="l"/>
                <a:tab pos="1943100" algn="l"/>
              </a:tabLst>
            </a:pPr>
            <a:r>
              <a:rPr lang="en-US" sz="3200" i="1" dirty="0" smtClean="0">
                <a:solidFill>
                  <a:schemeClr val="accent5">
                    <a:lumMod val="50000"/>
                  </a:schemeClr>
                </a:solidFill>
                <a:effectLst>
                  <a:outerShdw blurRad="38100" dist="38100" dir="2700000" algn="tl">
                    <a:srgbClr val="000000">
                      <a:alpha val="43137"/>
                    </a:srgbClr>
                  </a:outerShdw>
                </a:effectLst>
                <a:sym typeface="Symbol"/>
              </a:rPr>
              <a:t>	 </a:t>
            </a:r>
            <a:r>
              <a:rPr lang="en-US" sz="3200" i="1" baseline="30000" dirty="0">
                <a:solidFill>
                  <a:schemeClr val="accent5">
                    <a:lumMod val="50000"/>
                  </a:schemeClr>
                </a:solidFill>
                <a:effectLst>
                  <a:outerShdw blurRad="38100" dist="38100" dir="2700000" algn="tl">
                    <a:srgbClr val="000000">
                      <a:alpha val="43137"/>
                    </a:srgbClr>
                  </a:outerShdw>
                </a:effectLst>
              </a:rPr>
              <a:t>- </a:t>
            </a:r>
            <a:r>
              <a:rPr lang="en-US" sz="3200" i="1" dirty="0">
                <a:solidFill>
                  <a:schemeClr val="accent5">
                    <a:lumMod val="50000"/>
                  </a:schemeClr>
                </a:solidFill>
                <a:effectLst>
                  <a:outerShdw blurRad="38100" dist="38100" dir="2700000" algn="tl">
                    <a:srgbClr val="000000">
                      <a:alpha val="43137"/>
                    </a:srgbClr>
                  </a:outerShdw>
                </a:effectLst>
              </a:rPr>
              <a:t>N </a:t>
            </a:r>
            <a:r>
              <a:rPr lang="en-US" sz="3200" i="1" dirty="0" smtClean="0">
                <a:solidFill>
                  <a:schemeClr val="accent5">
                    <a:lumMod val="50000"/>
                  </a:schemeClr>
                </a:solidFill>
                <a:effectLst>
                  <a:outerShdw blurRad="38100" dist="38100" dir="2700000" algn="tl">
                    <a:srgbClr val="000000">
                      <a:alpha val="43137"/>
                    </a:srgbClr>
                  </a:outerShdw>
                </a:effectLst>
                <a:sym typeface="Symbol"/>
              </a:rPr>
              <a:t>	e</a:t>
            </a:r>
            <a:r>
              <a:rPr lang="en-US" sz="3200" i="1" baseline="30000" dirty="0" smtClean="0">
                <a:solidFill>
                  <a:schemeClr val="accent5">
                    <a:lumMod val="50000"/>
                  </a:schemeClr>
                </a:solidFill>
                <a:effectLst>
                  <a:outerShdw blurRad="38100" dist="38100" dir="2700000" algn="tl">
                    <a:srgbClr val="000000">
                      <a:alpha val="43137"/>
                    </a:srgbClr>
                  </a:outerShdw>
                </a:effectLst>
                <a:sym typeface="Symbol"/>
              </a:rPr>
              <a:t>- </a:t>
            </a:r>
            <a:r>
              <a:rPr lang="en-US" sz="3200" i="1" dirty="0" smtClean="0">
                <a:solidFill>
                  <a:schemeClr val="accent5">
                    <a:lumMod val="50000"/>
                  </a:schemeClr>
                </a:solidFill>
                <a:effectLst>
                  <a:outerShdw blurRad="38100" dist="38100" dir="2700000" algn="tl">
                    <a:srgbClr val="000000">
                      <a:alpha val="43137"/>
                    </a:srgbClr>
                  </a:outerShdw>
                </a:effectLst>
                <a:sym typeface="Symbol"/>
              </a:rPr>
              <a:t>N</a:t>
            </a:r>
            <a:endParaRPr lang="en-US" sz="3200" dirty="0" smtClean="0"/>
          </a:p>
          <a:p>
            <a:pPr>
              <a:spcBef>
                <a:spcPts val="1200"/>
              </a:spcBef>
              <a:tabLst>
                <a:tab pos="457200" algn="l"/>
                <a:tab pos="1943100" algn="l"/>
              </a:tabLst>
            </a:pPr>
            <a:r>
              <a:rPr lang="en-US" sz="2000" dirty="0" smtClean="0">
                <a:effectLst>
                  <a:outerShdw blurRad="38100" dist="38100" dir="2700000" algn="tl">
                    <a:srgbClr val="000000">
                      <a:alpha val="43137"/>
                    </a:srgbClr>
                  </a:outerShdw>
                </a:effectLst>
              </a:rPr>
              <a:t>L</a:t>
            </a:r>
            <a:r>
              <a:rPr lang="en-US" sz="2000" baseline="-25000" dirty="0" smtClean="0">
                <a:effectLst>
                  <a:outerShdw blurRad="38100" dist="38100" dir="2700000" algn="tl">
                    <a:srgbClr val="000000">
                      <a:alpha val="43137"/>
                    </a:srgbClr>
                  </a:outerShdw>
                </a:effectLst>
                <a:latin typeface="Symbol" panose="05050102010706020507" pitchFamily="18" charset="2"/>
              </a:rPr>
              <a:t>m</a:t>
            </a:r>
            <a:r>
              <a:rPr lang="en-US" sz="2000" dirty="0" smtClean="0">
                <a:effectLst>
                  <a:outerShdw blurRad="38100" dist="38100" dir="2700000" algn="tl">
                    <a:srgbClr val="000000">
                      <a:alpha val="43137"/>
                    </a:srgbClr>
                  </a:outerShdw>
                </a:effectLst>
              </a:rPr>
              <a:t>:</a:t>
            </a:r>
            <a:r>
              <a:rPr lang="en-US" sz="2000" dirty="0" smtClean="0"/>
              <a:t>	1	0</a:t>
            </a:r>
          </a:p>
          <a:p>
            <a:pPr>
              <a:spcBef>
                <a:spcPts val="1200"/>
              </a:spcBef>
              <a:tabLst>
                <a:tab pos="457200" algn="l"/>
                <a:tab pos="1943100" algn="l"/>
              </a:tabLst>
            </a:pPr>
            <a:r>
              <a:rPr lang="en-US" sz="2000" dirty="0" smtClean="0">
                <a:effectLst>
                  <a:outerShdw blurRad="38100" dist="38100" dir="2700000" algn="tl">
                    <a:srgbClr val="000000">
                      <a:alpha val="43137"/>
                    </a:srgbClr>
                  </a:outerShdw>
                </a:effectLst>
              </a:rPr>
              <a:t>L</a:t>
            </a:r>
            <a:r>
              <a:rPr lang="en-US" sz="2000" baseline="-25000" dirty="0" smtClean="0">
                <a:effectLst>
                  <a:outerShdw blurRad="38100" dist="38100" dir="2700000" algn="tl">
                    <a:srgbClr val="000000">
                      <a:alpha val="43137"/>
                    </a:srgbClr>
                  </a:outerShdw>
                </a:effectLst>
              </a:rPr>
              <a:t>e</a:t>
            </a:r>
            <a:r>
              <a:rPr lang="en-US" sz="2000" dirty="0" smtClean="0">
                <a:effectLst>
                  <a:outerShdw blurRad="38100" dist="38100" dir="2700000" algn="tl">
                    <a:srgbClr val="000000">
                      <a:alpha val="43137"/>
                    </a:srgbClr>
                  </a:outerShdw>
                </a:effectLst>
              </a:rPr>
              <a:t>:</a:t>
            </a:r>
            <a:r>
              <a:rPr lang="en-US" sz="2000" dirty="0" smtClean="0"/>
              <a:t>	0	1</a:t>
            </a:r>
          </a:p>
          <a:p>
            <a:pPr>
              <a:spcBef>
                <a:spcPts val="1200"/>
              </a:spcBef>
              <a:tabLst>
                <a:tab pos="457200" algn="l"/>
                <a:tab pos="1943100" algn="l"/>
              </a:tabLst>
            </a:pPr>
            <a:r>
              <a:rPr lang="en-US" sz="1600" dirty="0" smtClean="0"/>
              <a:t>Both L</a:t>
            </a:r>
            <a:r>
              <a:rPr lang="en-US" sz="1600" baseline="-25000" dirty="0" smtClean="0">
                <a:latin typeface="Symbol" panose="05050102010706020507" pitchFamily="18" charset="2"/>
              </a:rPr>
              <a:t>m</a:t>
            </a:r>
            <a:r>
              <a:rPr lang="en-US" sz="1600" dirty="0" smtClean="0">
                <a:latin typeface="Symbol" panose="05050102010706020507" pitchFamily="18" charset="2"/>
              </a:rPr>
              <a:t> </a:t>
            </a:r>
            <a:r>
              <a:rPr lang="en-US" sz="1600" dirty="0" smtClean="0"/>
              <a:t>and L</a:t>
            </a:r>
            <a:r>
              <a:rPr lang="en-US" sz="1600" baseline="-25000" dirty="0" smtClean="0"/>
              <a:t>e</a:t>
            </a:r>
            <a:r>
              <a:rPr lang="en-US" sz="1600" dirty="0" smtClean="0"/>
              <a:t> are not conserved in this process</a:t>
            </a:r>
            <a:endParaRPr lang="en-US" sz="1600" dirty="0"/>
          </a:p>
        </p:txBody>
      </p:sp>
      <p:grpSp>
        <p:nvGrpSpPr>
          <p:cNvPr id="25" name="Group 24"/>
          <p:cNvGrpSpPr/>
          <p:nvPr/>
        </p:nvGrpSpPr>
        <p:grpSpPr>
          <a:xfrm>
            <a:off x="177265" y="3888605"/>
            <a:ext cx="4228402" cy="2107933"/>
            <a:chOff x="103472" y="3811604"/>
            <a:chExt cx="4228402" cy="2107933"/>
          </a:xfrm>
        </p:grpSpPr>
        <p:graphicFrame>
          <p:nvGraphicFramePr>
            <p:cNvPr id="21" name="Object 20"/>
            <p:cNvGraphicFramePr>
              <a:graphicFrameLocks noChangeAspect="1"/>
            </p:cNvGraphicFramePr>
            <p:nvPr>
              <p:extLst>
                <p:ext uri="{D42A27DB-BD31-4B8C-83A1-F6EECF244321}">
                  <p14:modId xmlns:p14="http://schemas.microsoft.com/office/powerpoint/2010/main" val="164097260"/>
                </p:ext>
              </p:extLst>
            </p:nvPr>
          </p:nvGraphicFramePr>
          <p:xfrm>
            <a:off x="1555282" y="4485430"/>
            <a:ext cx="2298700" cy="368300"/>
          </p:xfrm>
          <a:graphic>
            <a:graphicData uri="http://schemas.openxmlformats.org/presentationml/2006/ole">
              <mc:AlternateContent xmlns:mc="http://schemas.openxmlformats.org/markup-compatibility/2006">
                <mc:Choice xmlns:v="urn:schemas-microsoft-com:vml" Requires="v">
                  <p:oleObj spid="_x0000_s1102" name="Equation" r:id="rId7" imgW="2298600" imgH="368280" progId="Equation.DSMT4">
                    <p:embed/>
                  </p:oleObj>
                </mc:Choice>
                <mc:Fallback>
                  <p:oleObj name="Equation" r:id="rId7" imgW="2298600" imgH="368280" progId="Equation.DSMT4">
                    <p:embed/>
                    <p:pic>
                      <p:nvPicPr>
                        <p:cNvPr id="0" name=""/>
                        <p:cNvPicPr/>
                        <p:nvPr/>
                      </p:nvPicPr>
                      <p:blipFill>
                        <a:blip r:embed="rId8"/>
                        <a:stretch>
                          <a:fillRect/>
                        </a:stretch>
                      </p:blipFill>
                      <p:spPr>
                        <a:xfrm>
                          <a:off x="1555282" y="4485430"/>
                          <a:ext cx="2298700" cy="368300"/>
                        </a:xfrm>
                        <a:prstGeom prst="rect">
                          <a:avLst/>
                        </a:prstGeom>
                      </p:spPr>
                    </p:pic>
                  </p:oleObj>
                </mc:Fallback>
              </mc:AlternateContent>
            </a:graphicData>
          </a:graphic>
        </p:graphicFrame>
        <p:sp>
          <p:nvSpPr>
            <p:cNvPr id="22" name="TextBox 21"/>
            <p:cNvSpPr txBox="1"/>
            <p:nvPr/>
          </p:nvSpPr>
          <p:spPr>
            <a:xfrm>
              <a:off x="564682" y="4872780"/>
              <a:ext cx="3486034" cy="861774"/>
            </a:xfrm>
            <a:prstGeom prst="rect">
              <a:avLst/>
            </a:prstGeom>
            <a:noFill/>
          </p:spPr>
          <p:txBody>
            <a:bodyPr wrap="square" rtlCol="0">
              <a:spAutoFit/>
            </a:bodyPr>
            <a:lstStyle/>
            <a:p>
              <a:pPr>
                <a:spcBef>
                  <a:spcPts val="1200"/>
                </a:spcBef>
                <a:tabLst>
                  <a:tab pos="914400" algn="l"/>
                  <a:tab pos="1885950" algn="l"/>
                  <a:tab pos="2400300" algn="l"/>
                  <a:tab pos="3028950" algn="l"/>
                </a:tabLst>
              </a:pPr>
              <a:r>
                <a:rPr lang="en-US" sz="2000" dirty="0" smtClean="0">
                  <a:solidFill>
                    <a:srgbClr val="0000FF"/>
                  </a:solidFill>
                  <a:effectLst>
                    <a:outerShdw blurRad="38100" dist="38100" dir="2700000" algn="tl">
                      <a:srgbClr val="000000">
                        <a:alpha val="43137"/>
                      </a:srgbClr>
                    </a:outerShdw>
                  </a:effectLst>
                </a:rPr>
                <a:t>L</a:t>
              </a:r>
              <a:r>
                <a:rPr lang="en-US" sz="2000" baseline="-25000" dirty="0" smtClean="0">
                  <a:solidFill>
                    <a:srgbClr val="0000FF"/>
                  </a:solidFill>
                  <a:effectLst>
                    <a:outerShdw blurRad="38100" dist="38100" dir="2700000" algn="tl">
                      <a:srgbClr val="000000">
                        <a:alpha val="43137"/>
                      </a:srgbClr>
                    </a:outerShdw>
                  </a:effectLst>
                  <a:latin typeface="Symbol" panose="05050102010706020507" pitchFamily="18" charset="2"/>
                </a:rPr>
                <a:t>m</a:t>
              </a:r>
              <a:r>
                <a:rPr lang="en-US" sz="2000" dirty="0" smtClean="0">
                  <a:solidFill>
                    <a:srgbClr val="0000FF"/>
                  </a:solidFill>
                  <a:effectLst>
                    <a:outerShdw blurRad="38100" dist="38100" dir="2700000" algn="tl">
                      <a:srgbClr val="000000">
                        <a:alpha val="43137"/>
                      </a:srgbClr>
                    </a:outerShdw>
                  </a:effectLst>
                </a:rPr>
                <a:t>:</a:t>
              </a:r>
              <a:r>
                <a:rPr lang="en-US" sz="2000" dirty="0" smtClean="0">
                  <a:solidFill>
                    <a:srgbClr val="0000FF"/>
                  </a:solidFill>
                </a:rPr>
                <a:t>	1	0	0	1</a:t>
              </a:r>
            </a:p>
            <a:p>
              <a:pPr>
                <a:spcBef>
                  <a:spcPts val="1200"/>
                </a:spcBef>
                <a:tabLst>
                  <a:tab pos="914400" algn="l"/>
                  <a:tab pos="1885950" algn="l"/>
                  <a:tab pos="2400300" algn="l"/>
                  <a:tab pos="3028950" algn="l"/>
                </a:tabLst>
              </a:pPr>
              <a:r>
                <a:rPr lang="en-US" sz="2000" dirty="0" smtClean="0">
                  <a:solidFill>
                    <a:srgbClr val="0000FF"/>
                  </a:solidFill>
                  <a:effectLst>
                    <a:outerShdw blurRad="38100" dist="38100" dir="2700000" algn="tl">
                      <a:srgbClr val="000000">
                        <a:alpha val="43137"/>
                      </a:srgbClr>
                    </a:outerShdw>
                  </a:effectLst>
                </a:rPr>
                <a:t>L</a:t>
              </a:r>
              <a:r>
                <a:rPr lang="en-US" sz="2000" baseline="-25000" dirty="0" smtClean="0">
                  <a:solidFill>
                    <a:srgbClr val="0000FF"/>
                  </a:solidFill>
                  <a:effectLst>
                    <a:outerShdw blurRad="38100" dist="38100" dir="2700000" algn="tl">
                      <a:srgbClr val="000000">
                        <a:alpha val="43137"/>
                      </a:srgbClr>
                    </a:outerShdw>
                  </a:effectLst>
                </a:rPr>
                <a:t>e</a:t>
              </a:r>
              <a:r>
                <a:rPr lang="en-US" sz="2000" dirty="0" smtClean="0">
                  <a:solidFill>
                    <a:srgbClr val="0000FF"/>
                  </a:solidFill>
                  <a:effectLst>
                    <a:outerShdw blurRad="38100" dist="38100" dir="2700000" algn="tl">
                      <a:srgbClr val="000000">
                        <a:alpha val="43137"/>
                      </a:srgbClr>
                    </a:outerShdw>
                  </a:effectLst>
                </a:rPr>
                <a:t>:</a:t>
              </a:r>
              <a:r>
                <a:rPr lang="en-US" sz="2000" dirty="0" smtClean="0">
                  <a:solidFill>
                    <a:srgbClr val="0000FF"/>
                  </a:solidFill>
                </a:rPr>
                <a:t>	0	1	-1	0</a:t>
              </a:r>
            </a:p>
          </p:txBody>
        </p:sp>
        <p:sp>
          <p:nvSpPr>
            <p:cNvPr id="23" name="TextBox 22"/>
            <p:cNvSpPr txBox="1"/>
            <p:nvPr/>
          </p:nvSpPr>
          <p:spPr>
            <a:xfrm>
              <a:off x="103472" y="3888605"/>
              <a:ext cx="3625223" cy="400110"/>
            </a:xfrm>
            <a:prstGeom prst="rect">
              <a:avLst/>
            </a:prstGeom>
            <a:noFill/>
          </p:spPr>
          <p:txBody>
            <a:bodyPr wrap="none" rtlCol="0">
              <a:spAutoFit/>
            </a:bodyPr>
            <a:lstStyle/>
            <a:p>
              <a:r>
                <a:rPr lang="en-US" sz="2000" dirty="0" smtClean="0">
                  <a:solidFill>
                    <a:srgbClr val="0000FF"/>
                  </a:solidFill>
                </a:rPr>
                <a:t>Ordinary </a:t>
              </a:r>
              <a:r>
                <a:rPr lang="en-US" sz="2000" dirty="0" smtClean="0">
                  <a:solidFill>
                    <a:srgbClr val="0000FF"/>
                  </a:solidFill>
                </a:rPr>
                <a:t>muon decay is not CLFV</a:t>
              </a:r>
              <a:endParaRPr lang="en-US" sz="2000" dirty="0">
                <a:solidFill>
                  <a:srgbClr val="0000FF"/>
                </a:solidFill>
              </a:endParaRPr>
            </a:p>
          </p:txBody>
        </p:sp>
        <p:sp>
          <p:nvSpPr>
            <p:cNvPr id="24" name="Rectangle 23"/>
            <p:cNvSpPr/>
            <p:nvPr/>
          </p:nvSpPr>
          <p:spPr>
            <a:xfrm>
              <a:off x="103472" y="3811604"/>
              <a:ext cx="4228402" cy="2107933"/>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TextBox 26"/>
          <p:cNvSpPr txBox="1"/>
          <p:nvPr/>
        </p:nvSpPr>
        <p:spPr>
          <a:xfrm>
            <a:off x="4687502" y="5046204"/>
            <a:ext cx="3947955" cy="1200329"/>
          </a:xfrm>
          <a:prstGeom prst="rect">
            <a:avLst/>
          </a:prstGeom>
          <a:solidFill>
            <a:schemeClr val="bg1"/>
          </a:solidFill>
          <a:ln w="25400">
            <a:solidFill>
              <a:srgbClr val="FF0000"/>
            </a:solidFill>
          </a:ln>
          <a:effectLst>
            <a:outerShdw blurRad="50800" dist="38100" dir="2700000" algn="tl" rotWithShape="0">
              <a:prstClr val="black">
                <a:alpha val="40000"/>
              </a:prstClr>
            </a:outerShdw>
          </a:effectLst>
        </p:spPr>
        <p:txBody>
          <a:bodyPr wrap="square" rtlCol="0">
            <a:spAutoFit/>
          </a:bodyPr>
          <a:lstStyle/>
          <a:p>
            <a:r>
              <a:rPr lang="en-US" i="1" dirty="0" smtClean="0">
                <a:solidFill>
                  <a:srgbClr val="FF0000"/>
                </a:solidFill>
                <a:effectLst>
                  <a:outerShdw blurRad="38100" dist="38100" dir="2700000" algn="tl">
                    <a:srgbClr val="000000">
                      <a:alpha val="43137"/>
                    </a:srgbClr>
                  </a:outerShdw>
                </a:effectLst>
              </a:rPr>
              <a:t>If this is observed, it is evidence physics beyond the Standard Model</a:t>
            </a:r>
            <a:endParaRPr lang="en-US"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2846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 calcmode="lin" valueType="num">
                                      <p:cBhvr additive="base">
                                        <p:cTn id="15"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animEffect transition="in" filter="fade">
                                      <p:cBhvr>
                                        <p:cTn id="19" dur="1000"/>
                                        <p:tgtEl>
                                          <p:spTgt spid="20">
                                            <p:txEl>
                                              <p:pRg st="1" end="1"/>
                                            </p:txEl>
                                          </p:spTgt>
                                        </p:tgtEl>
                                      </p:cBhvr>
                                    </p:animEffect>
                                    <p:anim calcmode="lin" valueType="num">
                                      <p:cBhvr>
                                        <p:cTn id="20"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0">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
                                            <p:txEl>
                                              <p:pRg st="2" end="2"/>
                                            </p:txEl>
                                          </p:spTgt>
                                        </p:tgtEl>
                                        <p:attrNameLst>
                                          <p:attrName>style.visibility</p:attrName>
                                        </p:attrNameLst>
                                      </p:cBhvr>
                                      <p:to>
                                        <p:strVal val="visible"/>
                                      </p:to>
                                    </p:set>
                                    <p:animEffect transition="in" filter="fade">
                                      <p:cBhvr>
                                        <p:cTn id="24" dur="1000"/>
                                        <p:tgtEl>
                                          <p:spTgt spid="20">
                                            <p:txEl>
                                              <p:pRg st="2" end="2"/>
                                            </p:txEl>
                                          </p:spTgt>
                                        </p:tgtEl>
                                      </p:cBhvr>
                                    </p:animEffect>
                                    <p:anim calcmode="lin" valueType="num">
                                      <p:cBhvr>
                                        <p:cTn id="25"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20">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xEl>
                                              <p:pRg st="3" end="3"/>
                                            </p:txEl>
                                          </p:spTgt>
                                        </p:tgtEl>
                                        <p:attrNameLst>
                                          <p:attrName>style.visibility</p:attrName>
                                        </p:attrNameLst>
                                      </p:cBhvr>
                                      <p:to>
                                        <p:strVal val="visible"/>
                                      </p:to>
                                    </p:set>
                                    <p:animEffect transition="in" filter="fade">
                                      <p:cBhvr>
                                        <p:cTn id="29" dur="1000"/>
                                        <p:tgtEl>
                                          <p:spTgt spid="20">
                                            <p:txEl>
                                              <p:pRg st="3" end="3"/>
                                            </p:txEl>
                                          </p:spTgt>
                                        </p:tgtEl>
                                      </p:cBhvr>
                                    </p:animEffect>
                                    <p:anim calcmode="lin" valueType="num">
                                      <p:cBhvr>
                                        <p:cTn id="30" dur="10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Mu2e Measures</a:t>
            </a:r>
          </a:p>
        </p:txBody>
      </p:sp>
      <p:sp>
        <p:nvSpPr>
          <p:cNvPr id="3" name="Content Placeholder 2"/>
          <p:cNvSpPr>
            <a:spLocks noGrp="1"/>
          </p:cNvSpPr>
          <p:nvPr>
            <p:ph idx="1"/>
          </p:nvPr>
        </p:nvSpPr>
        <p:spPr>
          <a:xfrm>
            <a:off x="228600" y="1043046"/>
            <a:ext cx="8672513" cy="1786781"/>
          </a:xfrm>
        </p:spPr>
        <p:txBody>
          <a:bodyPr/>
          <a:lstStyle/>
          <a:p>
            <a:pPr marL="0" indent="0">
              <a:lnSpc>
                <a:spcPct val="114000"/>
              </a:lnSpc>
              <a:buNone/>
            </a:pPr>
            <a:r>
              <a:rPr lang="en-US" dirty="0"/>
              <a:t>The Mu2e experiment will measure the ratio of the number muon captures in aluminum that produce a conversion electron to the number of those that are captured in the ordinary way. This ratio is </a:t>
            </a:r>
            <a:r>
              <a:rPr lang="en-US" dirty="0" smtClean="0"/>
              <a:t>designated “</a:t>
            </a:r>
            <a:r>
              <a:rPr lang="en-US" b="1" i="1" dirty="0" err="1" smtClean="0">
                <a:latin typeface="Times New Roman" panose="02020603050405020304" pitchFamily="18" charset="0"/>
                <a:cs typeface="Times New Roman" panose="02020603050405020304" pitchFamily="18" charset="0"/>
              </a:rPr>
              <a:t>R</a:t>
            </a:r>
            <a:r>
              <a:rPr lang="en-US" b="1" i="1" baseline="-25000" dirty="0" err="1" smtClean="0">
                <a:latin typeface="Symbol" panose="05050102010706020507" pitchFamily="18" charset="2"/>
              </a:rPr>
              <a:t>m</a:t>
            </a:r>
            <a:r>
              <a:rPr lang="en-US" b="1" i="1" baseline="-25000" dirty="0" err="1" smtClean="0">
                <a:latin typeface="Times New Roman" panose="02020603050405020304" pitchFamily="18" charset="0"/>
                <a:cs typeface="Times New Roman" panose="02020603050405020304" pitchFamily="18" charset="0"/>
              </a:rPr>
              <a:t>e</a:t>
            </a:r>
            <a:r>
              <a:rPr lang="en-US" dirty="0"/>
              <a:t>”</a:t>
            </a:r>
          </a:p>
          <a:p>
            <a:pPr marL="0" indent="0">
              <a:buNone/>
            </a:pPr>
            <a:endParaRPr lang="en-US" dirty="0"/>
          </a:p>
        </p:txBody>
      </p:sp>
      <p:sp>
        <p:nvSpPr>
          <p:cNvPr id="4" name="Date Placeholder 3"/>
          <p:cNvSpPr>
            <a:spLocks noGrp="1"/>
          </p:cNvSpPr>
          <p:nvPr>
            <p:ph type="dt" sz="half" idx="10"/>
          </p:nvPr>
        </p:nvSpPr>
        <p:spPr/>
        <p:txBody>
          <a:bodyPr/>
          <a:lstStyle/>
          <a:p>
            <a:r>
              <a:rPr lang="en-US" altLang="en-US" smtClean="0"/>
              <a:t>8/25/2015</a:t>
            </a:r>
            <a:endParaRPr lang="en-US" altLang="en-US"/>
          </a:p>
        </p:txBody>
      </p:sp>
      <p:sp>
        <p:nvSpPr>
          <p:cNvPr id="5" name="Footer Placeholder 4"/>
          <p:cNvSpPr>
            <a:spLocks noGrp="1"/>
          </p:cNvSpPr>
          <p:nvPr>
            <p:ph type="ftr" sz="quarter" idx="11"/>
          </p:nvPr>
        </p:nvSpPr>
        <p:spPr/>
        <p:txBody>
          <a:bodyPr/>
          <a:lstStyle/>
          <a:p>
            <a:pPr>
              <a:defRPr/>
            </a:pPr>
            <a:r>
              <a:rPr lang="en-US" smtClean="0"/>
              <a:t>S. Werkema | Mu2e Project Overview</a:t>
            </a:r>
            <a:endParaRPr lang="en-US" b="1" dirty="0"/>
          </a:p>
        </p:txBody>
      </p:sp>
      <p:sp>
        <p:nvSpPr>
          <p:cNvPr id="6" name="Slide Number Placeholder 5"/>
          <p:cNvSpPr>
            <a:spLocks noGrp="1"/>
          </p:cNvSpPr>
          <p:nvPr>
            <p:ph type="sldNum" sz="quarter" idx="12"/>
          </p:nvPr>
        </p:nvSpPr>
        <p:spPr/>
        <p:txBody>
          <a:bodyPr/>
          <a:lstStyle/>
          <a:p>
            <a:fld id="{0DA45632-DF86-4B59-A918-3230B66F0499}" type="slidenum">
              <a:rPr lang="en-US" altLang="en-US" smtClean="0"/>
              <a:pPr/>
              <a:t>7</a:t>
            </a:fld>
            <a:endParaRPr lang="en-US" altLang="en-US"/>
          </a:p>
        </p:txBody>
      </p:sp>
      <p:graphicFrame>
        <p:nvGraphicFramePr>
          <p:cNvPr id="7" name="Object 6"/>
          <p:cNvGraphicFramePr>
            <a:graphicFrameLocks noChangeAspect="1"/>
          </p:cNvGraphicFramePr>
          <p:nvPr>
            <p:extLst>
              <p:ext uri="{D42A27DB-BD31-4B8C-83A1-F6EECF244321}">
                <p14:modId xmlns:p14="http://schemas.microsoft.com/office/powerpoint/2010/main" val="2834858016"/>
              </p:ext>
            </p:extLst>
          </p:nvPr>
        </p:nvGraphicFramePr>
        <p:xfrm>
          <a:off x="806450" y="2991135"/>
          <a:ext cx="4559300" cy="1828800"/>
        </p:xfrm>
        <a:graphic>
          <a:graphicData uri="http://schemas.openxmlformats.org/presentationml/2006/ole">
            <mc:AlternateContent xmlns:mc="http://schemas.openxmlformats.org/markup-compatibility/2006">
              <mc:Choice xmlns:v="urn:schemas-microsoft-com:vml" Requires="v">
                <p:oleObj spid="_x0000_s2127" name="Equation" r:id="rId4" imgW="4559300" imgH="1828800" progId="Equation.DSMT4">
                  <p:embed/>
                </p:oleObj>
              </mc:Choice>
              <mc:Fallback>
                <p:oleObj name="Equation" r:id="rId4" imgW="4559300" imgH="1828800"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450" y="2991135"/>
                        <a:ext cx="45593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p:cNvSpPr txBox="1"/>
          <p:nvPr/>
        </p:nvSpPr>
        <p:spPr>
          <a:xfrm>
            <a:off x="595963" y="5105400"/>
            <a:ext cx="7624112" cy="907941"/>
          </a:xfrm>
          <a:prstGeom prst="rect">
            <a:avLst/>
          </a:prstGeom>
          <a:noFill/>
        </p:spPr>
        <p:txBody>
          <a:bodyPr wrap="square" rtlCol="0">
            <a:spAutoFit/>
          </a:bodyPr>
          <a:lstStyle/>
          <a:p>
            <a:pPr>
              <a:lnSpc>
                <a:spcPct val="114000"/>
              </a:lnSpc>
            </a:pPr>
            <a:r>
              <a:rPr lang="en-US" dirty="0" smtClean="0">
                <a:solidFill>
                  <a:srgbClr val="FF0000"/>
                </a:solidFill>
                <a:effectLst>
                  <a:outerShdw blurRad="38100" dist="38100" dir="2700000" algn="tl">
                    <a:srgbClr val="000000">
                      <a:alpha val="43137"/>
                    </a:srgbClr>
                  </a:outerShdw>
                </a:effectLst>
              </a:rPr>
              <a:t>The goal of Mu2e is to measure </a:t>
            </a:r>
            <a:r>
              <a:rPr lang="en-US"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r>
              <a:rPr lang="en-US" i="1" baseline="-25000" dirty="0" err="1">
                <a:solidFill>
                  <a:srgbClr val="FF0000"/>
                </a:solidFill>
                <a:effectLst>
                  <a:outerShdw blurRad="38100" dist="38100" dir="2700000" algn="tl">
                    <a:srgbClr val="000000">
                      <a:alpha val="43137"/>
                    </a:srgbClr>
                  </a:outerShdw>
                </a:effectLst>
                <a:latin typeface="Symbol" panose="05050102010706020507" pitchFamily="18" charset="2"/>
              </a:rPr>
              <a:t>m</a:t>
            </a:r>
            <a:r>
              <a:rPr lang="en-US" i="1" baseline="-250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en-US" i="1" baseline="-25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smtClean="0">
                <a:solidFill>
                  <a:srgbClr val="FF0000"/>
                </a:solidFill>
                <a:effectLst>
                  <a:outerShdw blurRad="38100" dist="38100" dir="2700000" algn="tl">
                    <a:srgbClr val="000000">
                      <a:alpha val="43137"/>
                    </a:srgbClr>
                  </a:outerShdw>
                </a:effectLst>
              </a:rPr>
              <a:t>with a single event sensitivity of 2.87</a:t>
            </a:r>
            <a:r>
              <a:rPr lang="en-US" dirty="0" smtClean="0">
                <a:solidFill>
                  <a:srgbClr val="FF0000"/>
                </a:solidFill>
                <a:effectLst>
                  <a:outerShdw blurRad="38100" dist="38100" dir="2700000" algn="tl">
                    <a:srgbClr val="000000">
                      <a:alpha val="43137"/>
                    </a:srgbClr>
                  </a:outerShdw>
                </a:effectLst>
                <a:latin typeface="Cambria Math"/>
                <a:ea typeface="Cambria Math"/>
              </a:rPr>
              <a:t>×</a:t>
            </a:r>
            <a:r>
              <a:rPr lang="en-US" dirty="0" smtClean="0">
                <a:solidFill>
                  <a:srgbClr val="FF0000"/>
                </a:solidFill>
                <a:effectLst>
                  <a:outerShdw blurRad="38100" dist="38100" dir="2700000" algn="tl">
                    <a:srgbClr val="000000">
                      <a:alpha val="43137"/>
                    </a:srgbClr>
                  </a:outerShdw>
                </a:effectLst>
              </a:rPr>
              <a:t>10</a:t>
            </a:r>
            <a:r>
              <a:rPr lang="en-US" baseline="30000" dirty="0" smtClean="0">
                <a:solidFill>
                  <a:srgbClr val="FF0000"/>
                </a:solidFill>
                <a:effectLst>
                  <a:outerShdw blurRad="38100" dist="38100" dir="2700000" algn="tl">
                    <a:srgbClr val="000000">
                      <a:alpha val="43137"/>
                    </a:srgbClr>
                  </a:outerShdw>
                </a:effectLst>
              </a:rPr>
              <a:t>-17</a:t>
            </a:r>
            <a:endParaRPr lang="en-US" baseline="30000" dirty="0">
              <a:solidFill>
                <a:srgbClr val="FF0000"/>
              </a:solidFill>
              <a:effectLst>
                <a:outerShdw blurRad="38100" dist="38100" dir="2700000" algn="tl">
                  <a:srgbClr val="000000">
                    <a:alpha val="43137"/>
                  </a:srgbClr>
                </a:outerShdw>
              </a:effectLst>
            </a:endParaRPr>
          </a:p>
        </p:txBody>
      </p:sp>
      <p:sp>
        <p:nvSpPr>
          <p:cNvPr id="9" name="TextBox 8"/>
          <p:cNvSpPr txBox="1"/>
          <p:nvPr/>
        </p:nvSpPr>
        <p:spPr>
          <a:xfrm>
            <a:off x="6103938" y="2951421"/>
            <a:ext cx="2306637" cy="769441"/>
          </a:xfrm>
          <a:prstGeom prst="rect">
            <a:avLst/>
          </a:prstGeom>
          <a:noFill/>
        </p:spPr>
        <p:txBody>
          <a:bodyPr wrap="square" rtlCol="0" anchor="ctr" anchorCtr="0">
            <a:spAutoFit/>
          </a:bodyPr>
          <a:lstStyle/>
          <a:p>
            <a:r>
              <a:rPr lang="en-US" sz="2000" i="1" dirty="0" smtClean="0">
                <a:solidFill>
                  <a:srgbClr val="0000FF"/>
                </a:solidFill>
                <a:sym typeface="Symbol"/>
              </a:rPr>
              <a:t>Rate of  CLFV  </a:t>
            </a:r>
            <a:r>
              <a:rPr lang="en-US" dirty="0" smtClean="0">
                <a:solidFill>
                  <a:srgbClr val="0000FF"/>
                </a:solidFill>
                <a:sym typeface="Symbol"/>
              </a:rPr>
              <a:t> </a:t>
            </a:r>
            <a:r>
              <a:rPr lang="en-US" sz="2000" i="1" dirty="0" smtClean="0">
                <a:solidFill>
                  <a:srgbClr val="0000FF"/>
                </a:solidFill>
                <a:latin typeface="Times New Roman" pitchFamily="18" charset="0"/>
                <a:cs typeface="Times New Roman" pitchFamily="18" charset="0"/>
                <a:sym typeface="Symbol"/>
              </a:rPr>
              <a:t>e</a:t>
            </a:r>
            <a:r>
              <a:rPr lang="en-US" dirty="0" smtClean="0">
                <a:solidFill>
                  <a:srgbClr val="0000FF"/>
                </a:solidFill>
                <a:sym typeface="Symbol"/>
              </a:rPr>
              <a:t> </a:t>
            </a:r>
            <a:r>
              <a:rPr lang="en-US" sz="2000" dirty="0" smtClean="0">
                <a:solidFill>
                  <a:srgbClr val="0000FF"/>
                </a:solidFill>
                <a:sym typeface="Symbol"/>
              </a:rPr>
              <a:t>conversion</a:t>
            </a:r>
            <a:endParaRPr lang="en-US" sz="1600" dirty="0"/>
          </a:p>
        </p:txBody>
      </p:sp>
      <p:cxnSp>
        <p:nvCxnSpPr>
          <p:cNvPr id="10" name="Straight Arrow Connector 9"/>
          <p:cNvCxnSpPr>
            <a:stCxn id="9" idx="1"/>
          </p:cNvCxnSpPr>
          <p:nvPr/>
        </p:nvCxnSpPr>
        <p:spPr>
          <a:xfrm flipH="1">
            <a:off x="5475250" y="3336142"/>
            <a:ext cx="628688" cy="0"/>
          </a:xfrm>
          <a:prstGeom prst="straightConnector1">
            <a:avLst/>
          </a:prstGeom>
          <a:ln w="25400">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103938" y="4030503"/>
            <a:ext cx="1716087" cy="461665"/>
          </a:xfrm>
          <a:prstGeom prst="rect">
            <a:avLst/>
          </a:prstGeom>
          <a:noFill/>
        </p:spPr>
        <p:txBody>
          <a:bodyPr wrap="square" rtlCol="0" anchor="ctr" anchorCtr="0">
            <a:spAutoFit/>
          </a:bodyPr>
          <a:lstStyle/>
          <a:p>
            <a:r>
              <a:rPr lang="en-US" sz="2400" i="1" dirty="0" smtClean="0">
                <a:solidFill>
                  <a:srgbClr val="0000FF"/>
                </a:solidFill>
                <a:sym typeface="Symbol"/>
              </a:rPr>
              <a:t> </a:t>
            </a:r>
            <a:r>
              <a:rPr lang="en-US" sz="2000" dirty="0" smtClean="0">
                <a:solidFill>
                  <a:srgbClr val="0000FF"/>
                </a:solidFill>
                <a:sym typeface="Symbol"/>
              </a:rPr>
              <a:t>capture rate</a:t>
            </a:r>
            <a:endParaRPr lang="en-US" sz="1600" dirty="0"/>
          </a:p>
        </p:txBody>
      </p:sp>
      <p:cxnSp>
        <p:nvCxnSpPr>
          <p:cNvPr id="12" name="Straight Arrow Connector 11"/>
          <p:cNvCxnSpPr>
            <a:stCxn id="11" idx="1"/>
          </p:cNvCxnSpPr>
          <p:nvPr/>
        </p:nvCxnSpPr>
        <p:spPr>
          <a:xfrm flipH="1">
            <a:off x="5475250" y="4261336"/>
            <a:ext cx="628688" cy="0"/>
          </a:xfrm>
          <a:prstGeom prst="straightConnector1">
            <a:avLst/>
          </a:prstGeom>
          <a:ln w="25400">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3612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of Previous CLFV Searches</a:t>
            </a:r>
            <a:endParaRPr lang="en-US" dirty="0"/>
          </a:p>
        </p:txBody>
      </p:sp>
      <p:sp>
        <p:nvSpPr>
          <p:cNvPr id="4" name="Date Placeholder 3"/>
          <p:cNvSpPr>
            <a:spLocks noGrp="1"/>
          </p:cNvSpPr>
          <p:nvPr>
            <p:ph type="dt" sz="half" idx="10"/>
          </p:nvPr>
        </p:nvSpPr>
        <p:spPr/>
        <p:txBody>
          <a:bodyPr/>
          <a:lstStyle/>
          <a:p>
            <a:r>
              <a:rPr lang="en-US" altLang="en-US" smtClean="0"/>
              <a:t>8/25/2015</a:t>
            </a:r>
            <a:endParaRPr lang="en-US" altLang="en-US"/>
          </a:p>
        </p:txBody>
      </p:sp>
      <p:sp>
        <p:nvSpPr>
          <p:cNvPr id="5" name="Footer Placeholder 4"/>
          <p:cNvSpPr>
            <a:spLocks noGrp="1"/>
          </p:cNvSpPr>
          <p:nvPr>
            <p:ph type="ftr" sz="quarter" idx="11"/>
          </p:nvPr>
        </p:nvSpPr>
        <p:spPr/>
        <p:txBody>
          <a:bodyPr/>
          <a:lstStyle/>
          <a:p>
            <a:pPr>
              <a:defRPr/>
            </a:pPr>
            <a:r>
              <a:rPr lang="en-US" smtClean="0"/>
              <a:t>S. Werkema | Mu2e Project Overview</a:t>
            </a:r>
            <a:endParaRPr lang="en-US" b="1" dirty="0"/>
          </a:p>
        </p:txBody>
      </p:sp>
      <p:sp>
        <p:nvSpPr>
          <p:cNvPr id="6" name="Slide Number Placeholder 5"/>
          <p:cNvSpPr>
            <a:spLocks noGrp="1"/>
          </p:cNvSpPr>
          <p:nvPr>
            <p:ph type="sldNum" sz="quarter" idx="12"/>
          </p:nvPr>
        </p:nvSpPr>
        <p:spPr/>
        <p:txBody>
          <a:bodyPr/>
          <a:lstStyle/>
          <a:p>
            <a:fld id="{0DA45632-DF86-4B59-A918-3230B66F0499}" type="slidenum">
              <a:rPr lang="en-US" altLang="en-US" smtClean="0"/>
              <a:pPr/>
              <a:t>8</a:t>
            </a:fld>
            <a:endParaRPr lang="en-US" altLang="en-US"/>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4331" y="927315"/>
            <a:ext cx="7591826" cy="5264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04975" y="3778880"/>
            <a:ext cx="2438400" cy="1466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852172" y="4296861"/>
            <a:ext cx="1188720" cy="215444"/>
          </a:xfrm>
          <a:prstGeom prst="rect">
            <a:avLst/>
          </a:prstGeom>
          <a:solidFill>
            <a:schemeClr val="bg1"/>
          </a:solidFill>
        </p:spPr>
        <p:txBody>
          <a:bodyPr wrap="none" tIns="0" bIns="0" rtlCol="0" anchor="ctr" anchorCtr="0">
            <a:spAutoFit/>
          </a:bodyPr>
          <a:lstStyle/>
          <a:p>
            <a:r>
              <a:rPr lang="en-US" sz="1400" dirty="0" smtClean="0">
                <a:solidFill>
                  <a:schemeClr val="accent6"/>
                </a:solidFill>
              </a:rPr>
              <a:t>COMET Phase I</a:t>
            </a:r>
            <a:endParaRPr lang="en-US" sz="1400" dirty="0">
              <a:solidFill>
                <a:schemeClr val="accent6"/>
              </a:solidFill>
            </a:endParaRPr>
          </a:p>
        </p:txBody>
      </p:sp>
      <p:sp>
        <p:nvSpPr>
          <p:cNvPr id="7" name="Rectangle 6"/>
          <p:cNvSpPr>
            <a:spLocks noChangeAspect="1"/>
          </p:cNvSpPr>
          <p:nvPr/>
        </p:nvSpPr>
        <p:spPr>
          <a:xfrm rot="2700000">
            <a:off x="6806452" y="4358863"/>
            <a:ext cx="91440" cy="91440"/>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8430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Apparatus</a:t>
            </a:r>
            <a:endParaRPr lang="en-US" dirty="0"/>
          </a:p>
        </p:txBody>
      </p:sp>
      <p:sp>
        <p:nvSpPr>
          <p:cNvPr id="4" name="Date Placeholder 3"/>
          <p:cNvSpPr>
            <a:spLocks noGrp="1"/>
          </p:cNvSpPr>
          <p:nvPr>
            <p:ph type="dt" sz="half" idx="10"/>
          </p:nvPr>
        </p:nvSpPr>
        <p:spPr/>
        <p:txBody>
          <a:bodyPr/>
          <a:lstStyle/>
          <a:p>
            <a:r>
              <a:rPr lang="en-US" smtClean="0"/>
              <a:t>8/25/2015</a:t>
            </a:r>
            <a:endParaRPr lang="en-US"/>
          </a:p>
        </p:txBody>
      </p:sp>
      <p:sp>
        <p:nvSpPr>
          <p:cNvPr id="5" name="Footer Placeholder 4"/>
          <p:cNvSpPr>
            <a:spLocks noGrp="1"/>
          </p:cNvSpPr>
          <p:nvPr>
            <p:ph type="ftr" sz="quarter" idx="11"/>
          </p:nvPr>
        </p:nvSpPr>
        <p:spPr/>
        <p:txBody>
          <a:bodyPr/>
          <a:lstStyle/>
          <a:p>
            <a:r>
              <a:rPr lang="en-US" smtClean="0"/>
              <a:t>S. Werkema | Mu2e Project Overview</a:t>
            </a:r>
            <a:endParaRPr lang="en-US"/>
          </a:p>
        </p:txBody>
      </p:sp>
      <p:sp>
        <p:nvSpPr>
          <p:cNvPr id="6" name="Slide Number Placeholder 5"/>
          <p:cNvSpPr>
            <a:spLocks noGrp="1"/>
          </p:cNvSpPr>
          <p:nvPr>
            <p:ph type="sldNum" sz="quarter" idx="12"/>
          </p:nvPr>
        </p:nvSpPr>
        <p:spPr/>
        <p:txBody>
          <a:bodyPr/>
          <a:lstStyle/>
          <a:p>
            <a:fld id="{E8BB60A5-DDDC-4F6E-8F18-BA616011D04C}" type="slidenum">
              <a:rPr lang="en-US" smtClean="0"/>
              <a:t>9</a:t>
            </a:fld>
            <a:endParaRPr lang="en-US"/>
          </a:p>
        </p:txBody>
      </p:sp>
      <p:pic>
        <p:nvPicPr>
          <p:cNvPr id="7" name="Picture 6" descr="mu2edisk.pdf"/>
          <p:cNvPicPr>
            <a:picLocks noChangeAspect="1"/>
          </p:cNvPicPr>
          <p:nvPr/>
        </p:nvPicPr>
        <p:blipFill rotWithShape="1">
          <a:blip r:embed="rId3">
            <a:extLst>
              <a:ext uri="{28A0092B-C50C-407E-A947-70E740481C1C}">
                <a14:useLocalDpi xmlns:a14="http://schemas.microsoft.com/office/drawing/2010/main" val="0"/>
              </a:ext>
            </a:extLst>
          </a:blip>
          <a:srcRect l="12027" t="37332" r="8605" b="49337"/>
          <a:stretch/>
        </p:blipFill>
        <p:spPr>
          <a:xfrm>
            <a:off x="228409" y="3514374"/>
            <a:ext cx="8708476" cy="1893147"/>
          </a:xfrm>
          <a:prstGeom prst="rect">
            <a:avLst/>
          </a:prstGeom>
        </p:spPr>
      </p:pic>
      <p:sp>
        <p:nvSpPr>
          <p:cNvPr id="8" name="TextBox 7"/>
          <p:cNvSpPr txBox="1"/>
          <p:nvPr/>
        </p:nvSpPr>
        <p:spPr>
          <a:xfrm>
            <a:off x="220664" y="868041"/>
            <a:ext cx="8708476" cy="822960"/>
          </a:xfrm>
          <a:prstGeom prst="rect">
            <a:avLst/>
          </a:prstGeom>
          <a:noFill/>
        </p:spPr>
        <p:txBody>
          <a:bodyPr wrap="square" rtlCol="0">
            <a:spAutoFit/>
          </a:bodyPr>
          <a:lstStyle/>
          <a:p>
            <a:r>
              <a:rPr lang="en-US" dirty="0" smtClean="0"/>
              <a:t>The Mu2e apparatus consists of three superconducting solenoids joined together to make a continuous whole</a:t>
            </a:r>
            <a:endParaRPr lang="en-US" dirty="0"/>
          </a:p>
        </p:txBody>
      </p:sp>
      <p:sp>
        <p:nvSpPr>
          <p:cNvPr id="9" name="TextBox 8"/>
          <p:cNvSpPr txBox="1"/>
          <p:nvPr/>
        </p:nvSpPr>
        <p:spPr>
          <a:xfrm>
            <a:off x="283269" y="1734512"/>
            <a:ext cx="3121144" cy="1354217"/>
          </a:xfrm>
          <a:prstGeom prst="rect">
            <a:avLst/>
          </a:prstGeom>
          <a:noFill/>
        </p:spPr>
        <p:txBody>
          <a:bodyPr wrap="square" rtlCol="0">
            <a:spAutoFit/>
          </a:bodyPr>
          <a:lstStyle/>
          <a:p>
            <a:r>
              <a:rPr lang="en-US" dirty="0" smtClean="0">
                <a:solidFill>
                  <a:srgbClr val="0000FF"/>
                </a:solidFill>
                <a:effectLst>
                  <a:outerShdw blurRad="38100" dist="38100" dir="2700000" algn="tl">
                    <a:srgbClr val="000000">
                      <a:alpha val="43137"/>
                    </a:srgbClr>
                  </a:outerShdw>
                </a:effectLst>
              </a:rPr>
              <a:t>Production Solenoid</a:t>
            </a:r>
          </a:p>
          <a:p>
            <a:pPr marL="228600" indent="-228600">
              <a:buFont typeface="Arial" panose="020B0604020202020204" pitchFamily="34" charset="0"/>
              <a:buChar char="•"/>
            </a:pPr>
            <a:r>
              <a:rPr lang="en-US" sz="1600" dirty="0" smtClean="0">
                <a:solidFill>
                  <a:srgbClr val="0000FF"/>
                </a:solidFill>
              </a:rPr>
              <a:t>Contains proton target</a:t>
            </a:r>
          </a:p>
          <a:p>
            <a:pPr marL="228600" indent="-228600">
              <a:buFont typeface="Arial" panose="020B0604020202020204" pitchFamily="34" charset="0"/>
              <a:buChar char="•"/>
            </a:pPr>
            <a:r>
              <a:rPr lang="en-US" sz="1600" dirty="0" smtClean="0">
                <a:solidFill>
                  <a:srgbClr val="0000FF"/>
                </a:solidFill>
              </a:rPr>
              <a:t>Magnetic mirror – reflects secondaries back toward transport solenoid</a:t>
            </a:r>
            <a:endParaRPr lang="en-US" sz="1600" dirty="0">
              <a:solidFill>
                <a:srgbClr val="0000FF"/>
              </a:solidFill>
            </a:endParaRPr>
          </a:p>
        </p:txBody>
      </p:sp>
      <p:sp>
        <p:nvSpPr>
          <p:cNvPr id="10" name="Oval 9"/>
          <p:cNvSpPr/>
          <p:nvPr/>
        </p:nvSpPr>
        <p:spPr>
          <a:xfrm>
            <a:off x="305922" y="4898040"/>
            <a:ext cx="457200" cy="457200"/>
          </a:xfrm>
          <a:prstGeom prst="ellipse">
            <a:avLst/>
          </a:prstGeom>
          <a:gradFill flip="none" rotWithShape="1">
            <a:gsLst>
              <a:gs pos="0">
                <a:schemeClr val="bg2"/>
              </a:gs>
              <a:gs pos="25000">
                <a:schemeClr val="bg2">
                  <a:lumMod val="90000"/>
                </a:schemeClr>
              </a:gs>
              <a:gs pos="75000">
                <a:schemeClr val="bg2">
                  <a:lumMod val="75000"/>
                </a:schemeClr>
              </a:gs>
              <a:gs pos="100000">
                <a:schemeClr val="bg2">
                  <a:lumMod val="75000"/>
                </a:schemeClr>
              </a:gs>
            </a:gsLst>
            <a:path path="circle">
              <a:fillToRect l="100000" t="100000"/>
            </a:path>
            <a:tileRect r="-100000" b="-10000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2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4.5 T</a:t>
            </a:r>
            <a:endParaRPr lang="en-US" sz="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Oval 10"/>
          <p:cNvSpPr/>
          <p:nvPr/>
        </p:nvSpPr>
        <p:spPr>
          <a:xfrm>
            <a:off x="1687047" y="4633668"/>
            <a:ext cx="457200" cy="457200"/>
          </a:xfrm>
          <a:prstGeom prst="ellipse">
            <a:avLst/>
          </a:prstGeom>
          <a:gradFill flip="none" rotWithShape="1">
            <a:gsLst>
              <a:gs pos="0">
                <a:schemeClr val="bg2"/>
              </a:gs>
              <a:gs pos="25000">
                <a:schemeClr val="bg2">
                  <a:lumMod val="90000"/>
                </a:schemeClr>
              </a:gs>
              <a:gs pos="75000">
                <a:schemeClr val="bg2">
                  <a:lumMod val="75000"/>
                </a:schemeClr>
              </a:gs>
              <a:gs pos="100000">
                <a:schemeClr val="bg2">
                  <a:lumMod val="75000"/>
                </a:schemeClr>
              </a:gs>
            </a:gsLst>
            <a:path path="circle">
              <a:fillToRect l="100000" t="100000"/>
            </a:path>
            <a:tileRect r="-100000" b="-10000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2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2.5 T</a:t>
            </a:r>
            <a:endParaRPr lang="en-US" sz="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12" name="Straight Arrow Connector 11"/>
          <p:cNvCxnSpPr/>
          <p:nvPr/>
        </p:nvCxnSpPr>
        <p:spPr>
          <a:xfrm flipH="1">
            <a:off x="2144247" y="3467847"/>
            <a:ext cx="1250756" cy="478446"/>
          </a:xfrm>
          <a:prstGeom prst="straightConnector1">
            <a:avLst/>
          </a:prstGeom>
          <a:ln w="317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20352803">
            <a:off x="2114638" y="3393819"/>
            <a:ext cx="1309974" cy="307777"/>
          </a:xfrm>
          <a:prstGeom prst="rect">
            <a:avLst/>
          </a:prstGeom>
          <a:noFill/>
        </p:spPr>
        <p:txBody>
          <a:bodyPr wrap="none" rtlCol="0">
            <a:spAutoFit/>
          </a:bodyPr>
          <a:lstStyle/>
          <a:p>
            <a:r>
              <a:rPr lang="en-US" sz="1400" dirty="0" smtClean="0">
                <a:solidFill>
                  <a:srgbClr val="FF0000"/>
                </a:solidFill>
                <a:effectLst>
                  <a:outerShdw blurRad="38100" dist="38100" dir="2700000" algn="tl">
                    <a:srgbClr val="000000">
                      <a:alpha val="43137"/>
                    </a:srgbClr>
                  </a:outerShdw>
                </a:effectLst>
              </a:rPr>
              <a:t>Proton Beam</a:t>
            </a:r>
            <a:endParaRPr lang="en-US" sz="1400" dirty="0">
              <a:solidFill>
                <a:srgbClr val="FF0000"/>
              </a:solidFill>
              <a:effectLst>
                <a:outerShdw blurRad="38100" dist="38100" dir="2700000" algn="tl">
                  <a:srgbClr val="000000">
                    <a:alpha val="43137"/>
                  </a:srgbClr>
                </a:outerShdw>
              </a:effectLst>
            </a:endParaRPr>
          </a:p>
        </p:txBody>
      </p:sp>
      <p:sp>
        <p:nvSpPr>
          <p:cNvPr id="14" name="TextBox 13"/>
          <p:cNvSpPr txBox="1"/>
          <p:nvPr/>
        </p:nvSpPr>
        <p:spPr>
          <a:xfrm>
            <a:off x="3255069" y="1734512"/>
            <a:ext cx="2362200" cy="2011680"/>
          </a:xfrm>
          <a:prstGeom prst="rect">
            <a:avLst/>
          </a:prstGeom>
          <a:noFill/>
        </p:spPr>
        <p:txBody>
          <a:bodyPr wrap="square" rtlCol="0">
            <a:spAutoFit/>
          </a:bodyPr>
          <a:lstStyle/>
          <a:p>
            <a:r>
              <a:rPr lang="en-US" dirty="0" smtClean="0">
                <a:solidFill>
                  <a:srgbClr val="0000FF"/>
                </a:solidFill>
                <a:effectLst>
                  <a:outerShdw blurRad="38100" dist="38100" dir="2700000" algn="tl">
                    <a:srgbClr val="000000">
                      <a:alpha val="43137"/>
                    </a:srgbClr>
                  </a:outerShdw>
                </a:effectLst>
              </a:rPr>
              <a:t>Transport Solenoid</a:t>
            </a:r>
          </a:p>
          <a:p>
            <a:pPr marL="228600" indent="-228600">
              <a:buFont typeface="Arial" panose="020B0604020202020204" pitchFamily="34" charset="0"/>
              <a:buChar char="•"/>
            </a:pPr>
            <a:r>
              <a:rPr lang="en-US" sz="1600" dirty="0" smtClean="0">
                <a:solidFill>
                  <a:srgbClr val="0000FF"/>
                </a:solidFill>
              </a:rPr>
              <a:t>Collimation</a:t>
            </a:r>
          </a:p>
          <a:p>
            <a:pPr marL="228600" indent="-228600">
              <a:buFont typeface="Arial" panose="020B0604020202020204" pitchFamily="34" charset="0"/>
              <a:buChar char="•"/>
            </a:pPr>
            <a:r>
              <a:rPr lang="en-US" sz="1600" dirty="0" smtClean="0">
                <a:solidFill>
                  <a:srgbClr val="0000FF"/>
                </a:solidFill>
              </a:rPr>
              <a:t>Momentum and charge selection</a:t>
            </a:r>
          </a:p>
          <a:p>
            <a:pPr marL="228600" indent="-228600">
              <a:buFont typeface="Arial" panose="020B0604020202020204" pitchFamily="34" charset="0"/>
              <a:buChar char="•"/>
            </a:pPr>
            <a:r>
              <a:rPr lang="en-US" sz="1600" dirty="0" smtClean="0">
                <a:solidFill>
                  <a:srgbClr val="0000FF"/>
                </a:solidFill>
              </a:rPr>
              <a:t>Transport to stopping target</a:t>
            </a:r>
            <a:endParaRPr lang="en-US" sz="1600" dirty="0">
              <a:solidFill>
                <a:srgbClr val="0000FF"/>
              </a:solidFill>
            </a:endParaRPr>
          </a:p>
        </p:txBody>
      </p:sp>
      <p:sp>
        <p:nvSpPr>
          <p:cNvPr id="15" name="Oval 14"/>
          <p:cNvSpPr/>
          <p:nvPr/>
        </p:nvSpPr>
        <p:spPr>
          <a:xfrm>
            <a:off x="4582648" y="5243268"/>
            <a:ext cx="457200" cy="457200"/>
          </a:xfrm>
          <a:prstGeom prst="ellipse">
            <a:avLst/>
          </a:prstGeom>
          <a:gradFill flip="none" rotWithShape="1">
            <a:gsLst>
              <a:gs pos="0">
                <a:schemeClr val="bg2"/>
              </a:gs>
              <a:gs pos="25000">
                <a:schemeClr val="bg2">
                  <a:lumMod val="90000"/>
                </a:schemeClr>
              </a:gs>
              <a:gs pos="75000">
                <a:schemeClr val="bg2">
                  <a:lumMod val="75000"/>
                </a:schemeClr>
              </a:gs>
              <a:gs pos="100000">
                <a:schemeClr val="bg2">
                  <a:lumMod val="75000"/>
                </a:schemeClr>
              </a:gs>
            </a:gsLst>
            <a:path path="circle">
              <a:fillToRect l="100000" t="100000"/>
            </a:path>
            <a:tileRect r="-100000" b="-10000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2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T</a:t>
            </a:r>
            <a:endParaRPr lang="en-US" sz="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TextBox 15"/>
          <p:cNvSpPr txBox="1"/>
          <p:nvPr/>
        </p:nvSpPr>
        <p:spPr>
          <a:xfrm>
            <a:off x="5764513" y="1734512"/>
            <a:ext cx="3121144" cy="1107996"/>
          </a:xfrm>
          <a:prstGeom prst="rect">
            <a:avLst/>
          </a:prstGeom>
          <a:noFill/>
        </p:spPr>
        <p:txBody>
          <a:bodyPr wrap="square" rtlCol="0">
            <a:spAutoFit/>
          </a:bodyPr>
          <a:lstStyle/>
          <a:p>
            <a:r>
              <a:rPr lang="en-US" dirty="0" smtClean="0">
                <a:solidFill>
                  <a:srgbClr val="0000FF"/>
                </a:solidFill>
                <a:effectLst>
                  <a:outerShdw blurRad="38100" dist="38100" dir="2700000" algn="tl">
                    <a:srgbClr val="000000">
                      <a:alpha val="43137"/>
                    </a:srgbClr>
                  </a:outerShdw>
                </a:effectLst>
              </a:rPr>
              <a:t>Detector Solenoid</a:t>
            </a:r>
          </a:p>
          <a:p>
            <a:pPr marL="228600" indent="-228600">
              <a:buFont typeface="Arial" panose="020B0604020202020204" pitchFamily="34" charset="0"/>
              <a:buChar char="•"/>
            </a:pPr>
            <a:r>
              <a:rPr lang="en-US" sz="1600" dirty="0" smtClean="0">
                <a:solidFill>
                  <a:srgbClr val="0000FF"/>
                </a:solidFill>
              </a:rPr>
              <a:t>Contains stopping target</a:t>
            </a:r>
          </a:p>
          <a:p>
            <a:pPr marL="228600" indent="-228600">
              <a:buFont typeface="Arial" panose="020B0604020202020204" pitchFamily="34" charset="0"/>
              <a:buChar char="•"/>
            </a:pPr>
            <a:r>
              <a:rPr lang="en-US" sz="1600" dirty="0" smtClean="0">
                <a:solidFill>
                  <a:srgbClr val="0000FF"/>
                </a:solidFill>
              </a:rPr>
              <a:t>Tracker (straws)</a:t>
            </a:r>
          </a:p>
          <a:p>
            <a:pPr marL="228600" indent="-228600">
              <a:buFont typeface="Arial" panose="020B0604020202020204" pitchFamily="34" charset="0"/>
              <a:buChar char="•"/>
            </a:pPr>
            <a:r>
              <a:rPr lang="en-US" sz="1600" dirty="0" smtClean="0">
                <a:solidFill>
                  <a:srgbClr val="0000FF"/>
                </a:solidFill>
              </a:rPr>
              <a:t>Calorimeter (BaF</a:t>
            </a:r>
            <a:r>
              <a:rPr lang="en-US" sz="1600" baseline="-25000" dirty="0" smtClean="0">
                <a:solidFill>
                  <a:srgbClr val="0000FF"/>
                </a:solidFill>
              </a:rPr>
              <a:t>2</a:t>
            </a:r>
            <a:r>
              <a:rPr lang="en-US" sz="1600" dirty="0" smtClean="0">
                <a:solidFill>
                  <a:srgbClr val="0000FF"/>
                </a:solidFill>
              </a:rPr>
              <a:t> crystals)</a:t>
            </a:r>
            <a:endParaRPr lang="en-US" sz="1600" dirty="0">
              <a:solidFill>
                <a:srgbClr val="0000FF"/>
              </a:solidFill>
            </a:endParaRPr>
          </a:p>
        </p:txBody>
      </p:sp>
      <p:sp>
        <p:nvSpPr>
          <p:cNvPr id="17" name="Oval 16"/>
          <p:cNvSpPr/>
          <p:nvPr/>
        </p:nvSpPr>
        <p:spPr>
          <a:xfrm>
            <a:off x="6335247" y="4862268"/>
            <a:ext cx="457200" cy="457200"/>
          </a:xfrm>
          <a:prstGeom prst="ellipse">
            <a:avLst/>
          </a:prstGeom>
          <a:gradFill flip="none" rotWithShape="1">
            <a:gsLst>
              <a:gs pos="0">
                <a:schemeClr val="bg2"/>
              </a:gs>
              <a:gs pos="25000">
                <a:schemeClr val="bg2">
                  <a:lumMod val="90000"/>
                </a:schemeClr>
              </a:gs>
              <a:gs pos="75000">
                <a:schemeClr val="bg2">
                  <a:lumMod val="75000"/>
                </a:schemeClr>
              </a:gs>
              <a:gs pos="100000">
                <a:schemeClr val="bg2">
                  <a:lumMod val="75000"/>
                </a:schemeClr>
              </a:gs>
            </a:gsLst>
            <a:path path="circle">
              <a:fillToRect l="100000" t="100000"/>
            </a:path>
            <a:tileRect r="-100000" b="-10000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2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T</a:t>
            </a:r>
            <a:endParaRPr lang="en-US" sz="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 name="Oval 17"/>
          <p:cNvSpPr/>
          <p:nvPr/>
        </p:nvSpPr>
        <p:spPr>
          <a:xfrm>
            <a:off x="8392647" y="4500571"/>
            <a:ext cx="457200" cy="457200"/>
          </a:xfrm>
          <a:prstGeom prst="ellipse">
            <a:avLst/>
          </a:prstGeom>
          <a:gradFill flip="none" rotWithShape="1">
            <a:gsLst>
              <a:gs pos="0">
                <a:schemeClr val="bg2"/>
              </a:gs>
              <a:gs pos="25000">
                <a:schemeClr val="bg2">
                  <a:lumMod val="90000"/>
                </a:schemeClr>
              </a:gs>
              <a:gs pos="75000">
                <a:schemeClr val="bg2">
                  <a:lumMod val="75000"/>
                </a:schemeClr>
              </a:gs>
              <a:gs pos="100000">
                <a:schemeClr val="bg2">
                  <a:lumMod val="75000"/>
                </a:schemeClr>
              </a:gs>
            </a:gsLst>
            <a:path path="circle">
              <a:fillToRect l="100000" t="100000"/>
            </a:path>
            <a:tileRect r="-100000" b="-10000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2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T</a:t>
            </a:r>
            <a:endParaRPr lang="en-US" sz="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21" name="Straight Arrow Connector 20"/>
          <p:cNvCxnSpPr>
            <a:stCxn id="19" idx="0"/>
          </p:cNvCxnSpPr>
          <p:nvPr/>
        </p:nvCxnSpPr>
        <p:spPr>
          <a:xfrm flipH="1" flipV="1">
            <a:off x="5745914" y="4602789"/>
            <a:ext cx="456760" cy="826336"/>
          </a:xfrm>
          <a:prstGeom prst="straightConnector1">
            <a:avLst/>
          </a:prstGeom>
          <a:ln w="254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20920165">
            <a:off x="6261011" y="3560100"/>
            <a:ext cx="990600" cy="400110"/>
          </a:xfrm>
          <a:prstGeom prst="rect">
            <a:avLst/>
          </a:prstGeom>
          <a:noFill/>
        </p:spPr>
        <p:txBody>
          <a:bodyPr wrap="square" rtlCol="0">
            <a:spAutoFit/>
          </a:bodyPr>
          <a:lstStyle/>
          <a:p>
            <a:r>
              <a:rPr lang="en-US" sz="2000" dirty="0" smtClean="0">
                <a:solidFill>
                  <a:srgbClr val="FFCC00"/>
                </a:solidFill>
                <a:effectLst>
                  <a:outerShdw blurRad="38100" dist="38100" dir="2700000" algn="tl">
                    <a:srgbClr val="000000">
                      <a:alpha val="43137"/>
                    </a:srgbClr>
                  </a:outerShdw>
                </a:effectLst>
              </a:rPr>
              <a:t>Tracker</a:t>
            </a:r>
            <a:endParaRPr lang="en-US" sz="2000" dirty="0">
              <a:solidFill>
                <a:srgbClr val="FFCC00"/>
              </a:solidFill>
              <a:effectLst>
                <a:outerShdw blurRad="38100" dist="38100" dir="2700000" algn="tl">
                  <a:srgbClr val="000000">
                    <a:alpha val="43137"/>
                  </a:srgbClr>
                </a:outerShdw>
              </a:effectLst>
            </a:endParaRPr>
          </a:p>
        </p:txBody>
      </p:sp>
      <p:sp>
        <p:nvSpPr>
          <p:cNvPr id="24" name="TextBox 23"/>
          <p:cNvSpPr txBox="1"/>
          <p:nvPr/>
        </p:nvSpPr>
        <p:spPr>
          <a:xfrm rot="20920165">
            <a:off x="7301532" y="3345110"/>
            <a:ext cx="1332928" cy="369332"/>
          </a:xfrm>
          <a:prstGeom prst="rect">
            <a:avLst/>
          </a:prstGeom>
          <a:noFill/>
        </p:spPr>
        <p:txBody>
          <a:bodyPr wrap="square" rtlCol="0">
            <a:spAutoFit/>
          </a:bodyPr>
          <a:lstStyle/>
          <a:p>
            <a:r>
              <a:rPr lang="en-US" sz="1800" dirty="0" smtClean="0">
                <a:solidFill>
                  <a:srgbClr val="FF0066"/>
                </a:solidFill>
                <a:effectLst>
                  <a:outerShdw blurRad="38100" dist="38100" dir="2700000" algn="tl">
                    <a:srgbClr val="000000">
                      <a:alpha val="43137"/>
                    </a:srgbClr>
                  </a:outerShdw>
                </a:effectLst>
              </a:rPr>
              <a:t>Calorimeter</a:t>
            </a:r>
            <a:endParaRPr lang="en-US" sz="1800" dirty="0">
              <a:solidFill>
                <a:srgbClr val="FF0066"/>
              </a:solidFill>
              <a:effectLst>
                <a:outerShdw blurRad="38100" dist="38100" dir="2700000" algn="tl">
                  <a:srgbClr val="000000">
                    <a:alpha val="43137"/>
                  </a:srgbClr>
                </a:outerShdw>
              </a:effectLst>
            </a:endParaRPr>
          </a:p>
        </p:txBody>
      </p:sp>
      <p:grpSp>
        <p:nvGrpSpPr>
          <p:cNvPr id="25" name="Group 24"/>
          <p:cNvGrpSpPr>
            <a:grpSpLocks noChangeAspect="1"/>
          </p:cNvGrpSpPr>
          <p:nvPr/>
        </p:nvGrpSpPr>
        <p:grpSpPr>
          <a:xfrm>
            <a:off x="140250" y="4124624"/>
            <a:ext cx="1389821" cy="729044"/>
            <a:chOff x="2282825" y="3660775"/>
            <a:chExt cx="1616075" cy="847724"/>
          </a:xfrm>
        </p:grpSpPr>
        <p:cxnSp>
          <p:nvCxnSpPr>
            <p:cNvPr id="26" name="Straight Connector 25"/>
            <p:cNvCxnSpPr/>
            <p:nvPr/>
          </p:nvCxnSpPr>
          <p:spPr>
            <a:xfrm rot="10800000" flipV="1">
              <a:off x="2406650" y="3898899"/>
              <a:ext cx="1022350" cy="409575"/>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V="1">
              <a:off x="2406650" y="3887786"/>
              <a:ext cx="1022351" cy="35718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flipV="1">
              <a:off x="2406652" y="3898899"/>
              <a:ext cx="1022349" cy="48895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0800000" flipV="1">
              <a:off x="2282825" y="3908422"/>
              <a:ext cx="1146176" cy="400051"/>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0800000" flipV="1">
              <a:off x="2657475" y="3908424"/>
              <a:ext cx="771526" cy="45720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10800000" flipV="1">
              <a:off x="3429001" y="3743325"/>
              <a:ext cx="346075" cy="155574"/>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0800000" flipV="1">
              <a:off x="2505075" y="3887786"/>
              <a:ext cx="923927" cy="47626"/>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0800000" flipV="1">
              <a:off x="2406650" y="3908423"/>
              <a:ext cx="1022351" cy="142875"/>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0800000" flipV="1">
              <a:off x="3429000" y="3908422"/>
              <a:ext cx="469900" cy="2"/>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10800000" flipV="1">
              <a:off x="2406649" y="3887786"/>
              <a:ext cx="1004891" cy="265113"/>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10800000" flipV="1">
              <a:off x="2738438" y="3908425"/>
              <a:ext cx="690565" cy="600074"/>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0800000" flipV="1">
              <a:off x="2657476" y="3898899"/>
              <a:ext cx="754065" cy="609599"/>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10800000" flipV="1">
              <a:off x="2545555" y="3887785"/>
              <a:ext cx="883448" cy="500063"/>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0800000" flipV="1">
              <a:off x="2846389" y="3887785"/>
              <a:ext cx="582614" cy="565152"/>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a:off x="3121820" y="3990177"/>
              <a:ext cx="398461" cy="215905"/>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3229773" y="4098129"/>
              <a:ext cx="398461" cy="1"/>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3130551" y="4035420"/>
              <a:ext cx="425449" cy="17145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16200000" flipH="1">
              <a:off x="3224211" y="3694109"/>
              <a:ext cx="238124" cy="171455"/>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a:off x="1167248" y="4070742"/>
            <a:ext cx="2168447" cy="336892"/>
            <a:chOff x="1180250" y="4598754"/>
            <a:chExt cx="2168447" cy="336892"/>
          </a:xfrm>
        </p:grpSpPr>
        <p:grpSp>
          <p:nvGrpSpPr>
            <p:cNvPr id="45" name="Group 44"/>
            <p:cNvGrpSpPr/>
            <p:nvPr/>
          </p:nvGrpSpPr>
          <p:grpSpPr>
            <a:xfrm rot="1108014">
              <a:off x="1180250" y="4701835"/>
              <a:ext cx="255522" cy="233811"/>
              <a:chOff x="965372" y="3866032"/>
              <a:chExt cx="255522" cy="233811"/>
            </a:xfrm>
          </p:grpSpPr>
          <p:sp>
            <p:nvSpPr>
              <p:cNvPr id="77" name="Arc 76"/>
              <p:cNvSpPr/>
              <p:nvPr/>
            </p:nvSpPr>
            <p:spPr>
              <a:xfrm rot="9954521">
                <a:off x="1031837" y="3938014"/>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8" name="Arc 77"/>
              <p:cNvSpPr/>
              <p:nvPr/>
            </p:nvSpPr>
            <p:spPr>
              <a:xfrm rot="20042317">
                <a:off x="1033665" y="394822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9" name="Arc 78"/>
              <p:cNvSpPr/>
              <p:nvPr/>
            </p:nvSpPr>
            <p:spPr>
              <a:xfrm rot="20042317">
                <a:off x="965372" y="397366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0" name="Arc 79"/>
              <p:cNvSpPr/>
              <p:nvPr/>
            </p:nvSpPr>
            <p:spPr>
              <a:xfrm rot="9954521">
                <a:off x="1101474" y="3912798"/>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1" name="Arc 80"/>
              <p:cNvSpPr/>
              <p:nvPr/>
            </p:nvSpPr>
            <p:spPr>
              <a:xfrm rot="20042317">
                <a:off x="1101013" y="390311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2" name="Arc 81"/>
              <p:cNvSpPr/>
              <p:nvPr/>
            </p:nvSpPr>
            <p:spPr>
              <a:xfrm rot="9954521">
                <a:off x="1166532" y="3866032"/>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6" name="Group 45"/>
            <p:cNvGrpSpPr/>
            <p:nvPr/>
          </p:nvGrpSpPr>
          <p:grpSpPr>
            <a:xfrm rot="1108014">
              <a:off x="1407219" y="4666497"/>
              <a:ext cx="255522" cy="233811"/>
              <a:chOff x="965372" y="3866032"/>
              <a:chExt cx="255522" cy="233811"/>
            </a:xfrm>
          </p:grpSpPr>
          <p:sp>
            <p:nvSpPr>
              <p:cNvPr id="71" name="Arc 70"/>
              <p:cNvSpPr/>
              <p:nvPr/>
            </p:nvSpPr>
            <p:spPr>
              <a:xfrm rot="9954521">
                <a:off x="1031837" y="3938014"/>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Arc 71"/>
              <p:cNvSpPr/>
              <p:nvPr/>
            </p:nvSpPr>
            <p:spPr>
              <a:xfrm rot="20042317">
                <a:off x="1033665" y="394822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Arc 72"/>
              <p:cNvSpPr/>
              <p:nvPr/>
            </p:nvSpPr>
            <p:spPr>
              <a:xfrm rot="20042317">
                <a:off x="965372" y="397366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Arc 73"/>
              <p:cNvSpPr/>
              <p:nvPr/>
            </p:nvSpPr>
            <p:spPr>
              <a:xfrm rot="9954521">
                <a:off x="1101474" y="3912798"/>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Arc 74"/>
              <p:cNvSpPr/>
              <p:nvPr/>
            </p:nvSpPr>
            <p:spPr>
              <a:xfrm rot="20042317">
                <a:off x="1101013" y="390311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6" name="Arc 75"/>
              <p:cNvSpPr/>
              <p:nvPr/>
            </p:nvSpPr>
            <p:spPr>
              <a:xfrm rot="9954521">
                <a:off x="1166532" y="3866032"/>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7" name="Arc 46"/>
            <p:cNvSpPr/>
            <p:nvPr/>
          </p:nvSpPr>
          <p:spPr>
            <a:xfrm rot="11062535">
              <a:off x="1691325" y="4689763"/>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Arc 47"/>
            <p:cNvSpPr/>
            <p:nvPr/>
          </p:nvSpPr>
          <p:spPr>
            <a:xfrm rot="21150331">
              <a:off x="1689705" y="4712065"/>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Arc 48"/>
            <p:cNvSpPr/>
            <p:nvPr/>
          </p:nvSpPr>
          <p:spPr>
            <a:xfrm rot="21150331">
              <a:off x="1616872" y="471455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Arc 49"/>
            <p:cNvSpPr/>
            <p:nvPr/>
          </p:nvSpPr>
          <p:spPr>
            <a:xfrm rot="11062535">
              <a:off x="1765364" y="4687904"/>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Arc 50"/>
            <p:cNvSpPr/>
            <p:nvPr/>
          </p:nvSpPr>
          <p:spPr>
            <a:xfrm rot="21150331">
              <a:off x="1767873" y="469061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Arc 51"/>
            <p:cNvSpPr/>
            <p:nvPr/>
          </p:nvSpPr>
          <p:spPr>
            <a:xfrm rot="21150331">
              <a:off x="1925963" y="467969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Arc 52"/>
            <p:cNvSpPr/>
            <p:nvPr/>
          </p:nvSpPr>
          <p:spPr>
            <a:xfrm rot="21150331">
              <a:off x="1853130" y="4682193"/>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Arc 53"/>
            <p:cNvSpPr/>
            <p:nvPr/>
          </p:nvSpPr>
          <p:spPr>
            <a:xfrm rot="21150331">
              <a:off x="2004131" y="4658248"/>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Arc 54"/>
            <p:cNvSpPr/>
            <p:nvPr/>
          </p:nvSpPr>
          <p:spPr>
            <a:xfrm rot="21150331">
              <a:off x="2371171" y="4604330"/>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Arc 55"/>
            <p:cNvSpPr/>
            <p:nvPr/>
          </p:nvSpPr>
          <p:spPr>
            <a:xfrm rot="21150331">
              <a:off x="2298338" y="460682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Arc 56"/>
            <p:cNvSpPr/>
            <p:nvPr/>
          </p:nvSpPr>
          <p:spPr>
            <a:xfrm>
              <a:off x="2449339" y="459875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Arc 57"/>
            <p:cNvSpPr/>
            <p:nvPr/>
          </p:nvSpPr>
          <p:spPr>
            <a:xfrm rot="21150331">
              <a:off x="2145493" y="463841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p:cNvSpPr/>
            <p:nvPr/>
          </p:nvSpPr>
          <p:spPr>
            <a:xfrm rot="21150331">
              <a:off x="2072660" y="4640913"/>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Arc 59"/>
            <p:cNvSpPr/>
            <p:nvPr/>
          </p:nvSpPr>
          <p:spPr>
            <a:xfrm rot="21150331">
              <a:off x="2223661" y="4616968"/>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Arc 60"/>
            <p:cNvSpPr/>
            <p:nvPr/>
          </p:nvSpPr>
          <p:spPr>
            <a:xfrm>
              <a:off x="2528329" y="459954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Arc 61"/>
            <p:cNvSpPr/>
            <p:nvPr/>
          </p:nvSpPr>
          <p:spPr>
            <a:xfrm>
              <a:off x="2680729" y="461182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Arc 62"/>
            <p:cNvSpPr/>
            <p:nvPr/>
          </p:nvSpPr>
          <p:spPr>
            <a:xfrm>
              <a:off x="2609851" y="4606513"/>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Arc 63"/>
            <p:cNvSpPr/>
            <p:nvPr/>
          </p:nvSpPr>
          <p:spPr>
            <a:xfrm rot="496777">
              <a:off x="2764728" y="462471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Arc 64"/>
            <p:cNvSpPr/>
            <p:nvPr/>
          </p:nvSpPr>
          <p:spPr>
            <a:xfrm rot="496777">
              <a:off x="2848726" y="4643777"/>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Arc 65"/>
            <p:cNvSpPr/>
            <p:nvPr/>
          </p:nvSpPr>
          <p:spPr>
            <a:xfrm rot="951812">
              <a:off x="2932723" y="465404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7" name="Arc 66"/>
            <p:cNvSpPr/>
            <p:nvPr/>
          </p:nvSpPr>
          <p:spPr>
            <a:xfrm rot="951812">
              <a:off x="3010219" y="4686198"/>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Arc 67"/>
            <p:cNvSpPr/>
            <p:nvPr/>
          </p:nvSpPr>
          <p:spPr>
            <a:xfrm rot="951812">
              <a:off x="3087714" y="471190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Arc 68"/>
            <p:cNvSpPr/>
            <p:nvPr/>
          </p:nvSpPr>
          <p:spPr>
            <a:xfrm rot="1667382">
              <a:off x="3158860" y="4743865"/>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Arc 69"/>
            <p:cNvSpPr/>
            <p:nvPr/>
          </p:nvSpPr>
          <p:spPr>
            <a:xfrm rot="1667382">
              <a:off x="3228816" y="4782435"/>
              <a:ext cx="119881" cy="126181"/>
            </a:xfrm>
            <a:prstGeom prst="arc">
              <a:avLst>
                <a:gd name="adj1" fmla="val 11005528"/>
                <a:gd name="adj2" fmla="val 19241856"/>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3" name="Group 82"/>
          <p:cNvGrpSpPr/>
          <p:nvPr/>
        </p:nvGrpSpPr>
        <p:grpSpPr>
          <a:xfrm>
            <a:off x="3539111" y="4549060"/>
            <a:ext cx="2199196" cy="307891"/>
            <a:chOff x="3571610" y="5065471"/>
            <a:chExt cx="2199196" cy="307891"/>
          </a:xfrm>
        </p:grpSpPr>
        <p:sp>
          <p:nvSpPr>
            <p:cNvPr id="84" name="Arc 83"/>
            <p:cNvSpPr/>
            <p:nvPr/>
          </p:nvSpPr>
          <p:spPr>
            <a:xfrm rot="1667382">
              <a:off x="3571610" y="5065471"/>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5" name="Arc 84"/>
            <p:cNvSpPr/>
            <p:nvPr/>
          </p:nvSpPr>
          <p:spPr>
            <a:xfrm rot="855325">
              <a:off x="3638392" y="5115060"/>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6" name="Arc 85"/>
            <p:cNvSpPr/>
            <p:nvPr/>
          </p:nvSpPr>
          <p:spPr>
            <a:xfrm rot="434165">
              <a:off x="3717160" y="5142881"/>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7" name="Arc 86"/>
            <p:cNvSpPr/>
            <p:nvPr/>
          </p:nvSpPr>
          <p:spPr>
            <a:xfrm rot="434165">
              <a:off x="3784570" y="5172804"/>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Arc 87"/>
            <p:cNvSpPr/>
            <p:nvPr/>
          </p:nvSpPr>
          <p:spPr>
            <a:xfrm>
              <a:off x="3869560" y="5197175"/>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Arc 88"/>
            <p:cNvSpPr/>
            <p:nvPr/>
          </p:nvSpPr>
          <p:spPr>
            <a:xfrm>
              <a:off x="3939794" y="5213019"/>
              <a:ext cx="155956"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0" name="Arc 89"/>
            <p:cNvSpPr/>
            <p:nvPr/>
          </p:nvSpPr>
          <p:spPr>
            <a:xfrm>
              <a:off x="4053620" y="5250445"/>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1" name="Arc 90"/>
            <p:cNvSpPr/>
            <p:nvPr/>
          </p:nvSpPr>
          <p:spPr>
            <a:xfrm rot="21368266">
              <a:off x="4161570" y="5262919"/>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2" name="Arc 91"/>
            <p:cNvSpPr/>
            <p:nvPr/>
          </p:nvSpPr>
          <p:spPr>
            <a:xfrm rot="20968505">
              <a:off x="4275870" y="5281258"/>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3" name="Arc 92"/>
            <p:cNvSpPr/>
            <p:nvPr/>
          </p:nvSpPr>
          <p:spPr>
            <a:xfrm rot="20968505">
              <a:off x="4396520" y="5277305"/>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4" name="Arc 93"/>
            <p:cNvSpPr/>
            <p:nvPr/>
          </p:nvSpPr>
          <p:spPr>
            <a:xfrm rot="20519236">
              <a:off x="4510819" y="5281258"/>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 name="Arc 94"/>
            <p:cNvSpPr/>
            <p:nvPr/>
          </p:nvSpPr>
          <p:spPr>
            <a:xfrm rot="20519236">
              <a:off x="4631469" y="5274129"/>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 name="Arc 95"/>
            <p:cNvSpPr/>
            <p:nvPr/>
          </p:nvSpPr>
          <p:spPr>
            <a:xfrm rot="20519236">
              <a:off x="4752119" y="5258901"/>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7" name="Arc 96"/>
            <p:cNvSpPr/>
            <p:nvPr/>
          </p:nvSpPr>
          <p:spPr>
            <a:xfrm rot="20519236">
              <a:off x="4875945" y="5234876"/>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8" name="Arc 97"/>
            <p:cNvSpPr/>
            <p:nvPr/>
          </p:nvSpPr>
          <p:spPr>
            <a:xfrm rot="20519236">
              <a:off x="4987070" y="5217785"/>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9" name="Arc 98"/>
            <p:cNvSpPr/>
            <p:nvPr/>
          </p:nvSpPr>
          <p:spPr>
            <a:xfrm rot="20519236">
              <a:off x="5087463" y="5213350"/>
              <a:ext cx="205172"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00" name="Group 99"/>
            <p:cNvGrpSpPr/>
            <p:nvPr/>
          </p:nvGrpSpPr>
          <p:grpSpPr>
            <a:xfrm>
              <a:off x="5215556" y="5094873"/>
              <a:ext cx="555250" cy="202111"/>
              <a:chOff x="4628181" y="4252431"/>
              <a:chExt cx="555250" cy="202111"/>
            </a:xfrm>
          </p:grpSpPr>
          <p:sp>
            <p:nvSpPr>
              <p:cNvPr id="101" name="Arc 100"/>
              <p:cNvSpPr/>
              <p:nvPr/>
            </p:nvSpPr>
            <p:spPr>
              <a:xfrm rot="20466250">
                <a:off x="4628181" y="4328361"/>
                <a:ext cx="250613"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2" name="Arc 101"/>
              <p:cNvSpPr/>
              <p:nvPr/>
            </p:nvSpPr>
            <p:spPr>
              <a:xfrm rot="20466250">
                <a:off x="4779630" y="4280041"/>
                <a:ext cx="250613"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3" name="Arc 102"/>
              <p:cNvSpPr/>
              <p:nvPr/>
            </p:nvSpPr>
            <p:spPr>
              <a:xfrm rot="9159468">
                <a:off x="4931299" y="4252602"/>
                <a:ext cx="95577"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4" name="Arc 103"/>
              <p:cNvSpPr/>
              <p:nvPr/>
            </p:nvSpPr>
            <p:spPr>
              <a:xfrm rot="10110389">
                <a:off x="4778601" y="4284618"/>
                <a:ext cx="93209" cy="14232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5" name="Arc 104"/>
              <p:cNvSpPr/>
              <p:nvPr/>
            </p:nvSpPr>
            <p:spPr>
              <a:xfrm rot="21116563">
                <a:off x="4932818" y="4252431"/>
                <a:ext cx="250613" cy="126181"/>
              </a:xfrm>
              <a:prstGeom prst="arc">
                <a:avLst>
                  <a:gd name="adj1" fmla="val 10433135"/>
                  <a:gd name="adj2" fmla="val 20813527"/>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106" name="Group 105"/>
          <p:cNvGrpSpPr>
            <a:grpSpLocks noChangeAspect="1"/>
          </p:cNvGrpSpPr>
          <p:nvPr/>
        </p:nvGrpSpPr>
        <p:grpSpPr>
          <a:xfrm>
            <a:off x="8806145" y="3785213"/>
            <a:ext cx="157191" cy="515567"/>
            <a:chOff x="6753492" y="3554374"/>
            <a:chExt cx="752208" cy="2467414"/>
          </a:xfrm>
        </p:grpSpPr>
        <p:sp>
          <p:nvSpPr>
            <p:cNvPr id="107" name="Freeform 106"/>
            <p:cNvSpPr/>
            <p:nvPr/>
          </p:nvSpPr>
          <p:spPr>
            <a:xfrm>
              <a:off x="7100887" y="5263757"/>
              <a:ext cx="46567" cy="561975"/>
            </a:xfrm>
            <a:custGeom>
              <a:avLst/>
              <a:gdLst>
                <a:gd name="connsiteX0" fmla="*/ 46567 w 46567"/>
                <a:gd name="connsiteY0" fmla="*/ 561975 h 561975"/>
                <a:gd name="connsiteX1" fmla="*/ 37042 w 46567"/>
                <a:gd name="connsiteY1" fmla="*/ 482600 h 561975"/>
                <a:gd name="connsiteX2" fmla="*/ 24342 w 46567"/>
                <a:gd name="connsiteY2" fmla="*/ 371475 h 561975"/>
                <a:gd name="connsiteX3" fmla="*/ 14817 w 46567"/>
                <a:gd name="connsiteY3" fmla="*/ 257175 h 561975"/>
                <a:gd name="connsiteX4" fmla="*/ 5292 w 46567"/>
                <a:gd name="connsiteY4" fmla="*/ 165100 h 561975"/>
                <a:gd name="connsiteX5" fmla="*/ 46567 w 46567"/>
                <a:gd name="connsiteY5" fmla="*/ 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67" h="561975">
                  <a:moveTo>
                    <a:pt x="46567" y="561975"/>
                  </a:moveTo>
                  <a:cubicBezTo>
                    <a:pt x="43656" y="538162"/>
                    <a:pt x="40746" y="514350"/>
                    <a:pt x="37042" y="482600"/>
                  </a:cubicBezTo>
                  <a:cubicBezTo>
                    <a:pt x="33338" y="450850"/>
                    <a:pt x="28046" y="409046"/>
                    <a:pt x="24342" y="371475"/>
                  </a:cubicBezTo>
                  <a:cubicBezTo>
                    <a:pt x="20638" y="333904"/>
                    <a:pt x="17992" y="291571"/>
                    <a:pt x="14817" y="257175"/>
                  </a:cubicBezTo>
                  <a:cubicBezTo>
                    <a:pt x="11642" y="222779"/>
                    <a:pt x="0" y="207962"/>
                    <a:pt x="5292" y="165100"/>
                  </a:cubicBezTo>
                  <a:cubicBezTo>
                    <a:pt x="10584" y="122238"/>
                    <a:pt x="46567" y="0"/>
                    <a:pt x="46567" y="0"/>
                  </a:cubicBezTo>
                </a:path>
              </a:pathLst>
            </a:custGeom>
            <a:ln w="19050">
              <a:solidFill>
                <a:schemeClr val="tx1"/>
              </a:solidFill>
            </a:ln>
            <a:effectLst>
              <a:outerShdw blurRad="40000" dist="20000" dir="7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8" name="Rectangle 107"/>
            <p:cNvSpPr/>
            <p:nvPr/>
          </p:nvSpPr>
          <p:spPr>
            <a:xfrm>
              <a:off x="7083431" y="3884666"/>
              <a:ext cx="120912" cy="115353"/>
            </a:xfrm>
            <a:prstGeom prst="rect">
              <a:avLst/>
            </a:prstGeom>
            <a:solidFill>
              <a:schemeClr val="tx1">
                <a:alpha val="6000"/>
              </a:schemeClr>
            </a:solidFill>
            <a:ln w="19050">
              <a:noFill/>
            </a:ln>
            <a:effectLst>
              <a:outerShdw blurRad="53975" dist="2540000" dir="270000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Freeform 108"/>
            <p:cNvSpPr/>
            <p:nvPr/>
          </p:nvSpPr>
          <p:spPr>
            <a:xfrm>
              <a:off x="7082635" y="3554374"/>
              <a:ext cx="325261" cy="204610"/>
            </a:xfrm>
            <a:custGeom>
              <a:avLst/>
              <a:gdLst>
                <a:gd name="connsiteX0" fmla="*/ 0 w 325261"/>
                <a:gd name="connsiteY0" fmla="*/ 90310 h 204610"/>
                <a:gd name="connsiteX1" fmla="*/ 33866 w 325261"/>
                <a:gd name="connsiteY1" fmla="*/ 43744 h 204610"/>
                <a:gd name="connsiteX2" fmla="*/ 105833 w 325261"/>
                <a:gd name="connsiteY2" fmla="*/ 5644 h 204610"/>
                <a:gd name="connsiteX3" fmla="*/ 198966 w 325261"/>
                <a:gd name="connsiteY3" fmla="*/ 9877 h 204610"/>
                <a:gd name="connsiteX4" fmla="*/ 292100 w 325261"/>
                <a:gd name="connsiteY4" fmla="*/ 60677 h 204610"/>
                <a:gd name="connsiteX5" fmla="*/ 321733 w 325261"/>
                <a:gd name="connsiteY5" fmla="*/ 94544 h 204610"/>
                <a:gd name="connsiteX6" fmla="*/ 313266 w 325261"/>
                <a:gd name="connsiteY6" fmla="*/ 204610 h 20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61" h="204610">
                  <a:moveTo>
                    <a:pt x="0" y="90310"/>
                  </a:moveTo>
                  <a:cubicBezTo>
                    <a:pt x="8113" y="74082"/>
                    <a:pt x="16227" y="57855"/>
                    <a:pt x="33866" y="43744"/>
                  </a:cubicBezTo>
                  <a:cubicBezTo>
                    <a:pt x="51505" y="29633"/>
                    <a:pt x="78316" y="11288"/>
                    <a:pt x="105833" y="5644"/>
                  </a:cubicBezTo>
                  <a:cubicBezTo>
                    <a:pt x="133350" y="0"/>
                    <a:pt x="167921" y="705"/>
                    <a:pt x="198966" y="9877"/>
                  </a:cubicBezTo>
                  <a:cubicBezTo>
                    <a:pt x="230011" y="19049"/>
                    <a:pt x="271639" y="46566"/>
                    <a:pt x="292100" y="60677"/>
                  </a:cubicBezTo>
                  <a:cubicBezTo>
                    <a:pt x="312561" y="74788"/>
                    <a:pt x="318205" y="70555"/>
                    <a:pt x="321733" y="94544"/>
                  </a:cubicBezTo>
                  <a:cubicBezTo>
                    <a:pt x="325261" y="118533"/>
                    <a:pt x="313266" y="204610"/>
                    <a:pt x="313266" y="204610"/>
                  </a:cubicBezTo>
                </a:path>
              </a:pathLst>
            </a:cu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10" name="Straight Connector 109"/>
            <p:cNvCxnSpPr>
              <a:stCxn id="109" idx="0"/>
              <a:endCxn id="109" idx="6"/>
            </p:cNvCxnSpPr>
            <p:nvPr/>
          </p:nvCxnSpPr>
          <p:spPr>
            <a:xfrm>
              <a:off x="7082635" y="3644684"/>
              <a:ext cx="313266" cy="1143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a:endCxn id="109" idx="0"/>
            </p:cNvCxnSpPr>
            <p:nvPr/>
          </p:nvCxnSpPr>
          <p:spPr>
            <a:xfrm>
              <a:off x="6937906" y="3606407"/>
              <a:ext cx="144729" cy="38277"/>
            </a:xfrm>
            <a:prstGeom prst="line">
              <a:avLst/>
            </a:prstGeom>
            <a:ln w="19050">
              <a:solidFill>
                <a:schemeClr val="tx1"/>
              </a:solidFill>
            </a:ln>
            <a:effectLst>
              <a:outerShdw blurRad="95250" dist="254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5400000">
              <a:off x="7026279" y="3702628"/>
              <a:ext cx="112712" cy="1588"/>
            </a:xfrm>
            <a:prstGeom prst="line">
              <a:avLst/>
            </a:prstGeom>
            <a:ln w="19050">
              <a:solidFill>
                <a:schemeClr val="tx1"/>
              </a:solidFill>
            </a:ln>
            <a:effectLst>
              <a:outerShdw blurRad="95250" dist="127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5400000">
              <a:off x="6973365" y="3824603"/>
              <a:ext cx="118536" cy="1589"/>
            </a:xfrm>
            <a:prstGeom prst="line">
              <a:avLst/>
            </a:prstGeom>
            <a:ln w="19050">
              <a:solidFill>
                <a:schemeClr val="tx1"/>
              </a:solidFill>
            </a:ln>
            <a:effectLst>
              <a:outerShdw blurRad="95250" dist="127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16200000" flipH="1">
              <a:off x="7030515" y="3879636"/>
              <a:ext cx="54239" cy="51590"/>
            </a:xfrm>
            <a:prstGeom prst="line">
              <a:avLst/>
            </a:prstGeom>
            <a:ln w="19050">
              <a:solidFill>
                <a:schemeClr val="tx1">
                  <a:alpha val="32000"/>
                </a:schemeClr>
              </a:solidFill>
            </a:ln>
            <a:effectLst>
              <a:outerShdw blurRad="95250" dist="127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5400000">
              <a:off x="6982358" y="4032034"/>
              <a:ext cx="198967" cy="1588"/>
            </a:xfrm>
            <a:prstGeom prst="line">
              <a:avLst/>
            </a:prstGeom>
            <a:ln w="19050">
              <a:solidFill>
                <a:schemeClr val="tx1"/>
              </a:solidFill>
            </a:ln>
            <a:effectLst>
              <a:outerShdw blurRad="50800" dist="25400" dir="2118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10800000" flipV="1">
              <a:off x="7030254" y="3758984"/>
              <a:ext cx="53177" cy="794"/>
            </a:xfrm>
            <a:prstGeom prst="line">
              <a:avLst/>
            </a:prstGeom>
            <a:ln w="19050">
              <a:solidFill>
                <a:schemeClr val="tx1"/>
              </a:solidFill>
            </a:ln>
            <a:effectLst>
              <a:outerShdw blurRad="95250" dist="25400" algn="tl" rotWithShape="0">
                <a:srgbClr val="000000"/>
              </a:outerShdw>
            </a:effectLst>
            <a:scene3d>
              <a:camera prst="orthographicFront">
                <a:rot lat="0" lon="0" rev="2700000"/>
              </a:camera>
              <a:lightRig rig="threePt" dir="t"/>
            </a:scene3d>
          </p:spPr>
          <p:style>
            <a:lnRef idx="2">
              <a:schemeClr val="accent1"/>
            </a:lnRef>
            <a:fillRef idx="0">
              <a:schemeClr val="accent1"/>
            </a:fillRef>
            <a:effectRef idx="1">
              <a:schemeClr val="accent1"/>
            </a:effectRef>
            <a:fontRef idx="minor">
              <a:schemeClr val="tx1"/>
            </a:fontRef>
          </p:style>
        </p:cxnSp>
        <p:sp>
          <p:nvSpPr>
            <p:cNvPr id="117" name="Rectangle 116"/>
            <p:cNvSpPr/>
            <p:nvPr/>
          </p:nvSpPr>
          <p:spPr>
            <a:xfrm>
              <a:off x="6980021" y="3793923"/>
              <a:ext cx="56582" cy="42681"/>
            </a:xfrm>
            <a:prstGeom prst="rect">
              <a:avLst/>
            </a:prstGeom>
            <a:solidFill>
              <a:schemeClr val="tx1">
                <a:alpha val="10000"/>
              </a:schemeClr>
            </a:solidFill>
            <a:ln w="19050">
              <a:solidFill>
                <a:schemeClr val="tx1"/>
              </a:solidFill>
            </a:ln>
            <a:effectLst>
              <a:outerShdw blurRad="95250" dist="38100" dir="270000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8" name="Straight Connector 117"/>
            <p:cNvCxnSpPr/>
            <p:nvPr/>
          </p:nvCxnSpPr>
          <p:spPr>
            <a:xfrm rot="10800000">
              <a:off x="6951401" y="4000019"/>
              <a:ext cx="78852"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rot="16200000" flipH="1">
              <a:off x="6966312" y="4065549"/>
              <a:ext cx="181061" cy="5317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7083432" y="4001608"/>
              <a:ext cx="247911" cy="181061"/>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5400000">
              <a:off x="7128841" y="3750171"/>
              <a:ext cx="87504"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rot="5400000">
              <a:off x="7135030" y="3864030"/>
              <a:ext cx="138627"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V="1">
              <a:off x="7203549" y="3933344"/>
              <a:ext cx="127794" cy="2382"/>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rot="5400000">
              <a:off x="7310177" y="3822220"/>
              <a:ext cx="112182" cy="1588"/>
            </a:xfrm>
            <a:prstGeom prst="line">
              <a:avLst/>
            </a:prstGeom>
            <a:ln w="19050">
              <a:solidFill>
                <a:schemeClr val="tx1"/>
              </a:solidFill>
            </a:ln>
            <a:effectLst>
              <a:outerShdw blurRad="40000" dist="32639" dir="94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16200000" flipH="1">
              <a:off x="7357978" y="3888189"/>
              <a:ext cx="59003" cy="40833"/>
            </a:xfrm>
            <a:prstGeom prst="line">
              <a:avLst/>
            </a:prstGeom>
            <a:ln w="19050">
              <a:solidFill>
                <a:schemeClr val="tx1"/>
              </a:solidFill>
            </a:ln>
            <a:effectLst>
              <a:outerShdw blurRad="40000" dist="32639" dir="94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5400000">
              <a:off x="6782288" y="4156431"/>
              <a:ext cx="312825"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16200000" flipV="1">
              <a:off x="6809716" y="4004122"/>
              <a:ext cx="132293" cy="1240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rot="5400000">
              <a:off x="6692330" y="4061182"/>
              <a:ext cx="182650" cy="6032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rot="16200000" flipH="1">
              <a:off x="6740396" y="4195765"/>
              <a:ext cx="169866" cy="14367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rot="5400000">
              <a:off x="6874672" y="4335334"/>
              <a:ext cx="84931" cy="4153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rot="16200000" flipH="1">
              <a:off x="6927723" y="4337314"/>
              <a:ext cx="126206" cy="78853"/>
            </a:xfrm>
            <a:prstGeom prst="line">
              <a:avLst/>
            </a:prstGeom>
            <a:ln w="19050">
              <a:solidFill>
                <a:schemeClr val="tx1"/>
              </a:solidFill>
            </a:ln>
            <a:effectLst>
              <a:outerShdw blurRad="40000" dist="20000" dir="103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rot="5400000">
              <a:off x="6884068" y="4493683"/>
              <a:ext cx="200025" cy="92347"/>
            </a:xfrm>
            <a:prstGeom prst="line">
              <a:avLst/>
            </a:prstGeom>
            <a:ln w="19050">
              <a:solidFill>
                <a:schemeClr val="tx1"/>
              </a:solidFill>
            </a:ln>
            <a:effectLst>
              <a:outerShdw blurRad="40000" dist="20000" dir="103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rot="5400000">
              <a:off x="6579000" y="4957237"/>
              <a:ext cx="676275" cy="4153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6896368" y="5316144"/>
              <a:ext cx="83653"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6939495" y="5265344"/>
              <a:ext cx="232304" cy="317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a:off x="7173387" y="5243119"/>
              <a:ext cx="281781"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rot="16200000" flipH="1">
              <a:off x="7293640" y="5081591"/>
              <a:ext cx="234950" cy="8810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a:cxnSpLocks noChangeAspect="1"/>
            </p:cNvCxnSpPr>
            <p:nvPr/>
          </p:nvCxnSpPr>
          <p:spPr>
            <a:xfrm rot="5400000" flipH="1" flipV="1">
              <a:off x="7143621" y="4785521"/>
              <a:ext cx="444499" cy="79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rot="16200000" flipV="1">
              <a:off x="7257922" y="4456116"/>
              <a:ext cx="123825" cy="91281"/>
            </a:xfrm>
            <a:prstGeom prst="line">
              <a:avLst/>
            </a:prstGeom>
            <a:ln w="19050">
              <a:solidFill>
                <a:schemeClr val="tx1">
                  <a:alpha val="59000"/>
                </a:schemeClr>
              </a:solidFill>
            </a:ln>
            <a:effectLst>
              <a:outerShdw blurRad="40000" dist="19939" dir="1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rot="5400000" flipH="1" flipV="1">
              <a:off x="7224584" y="4298955"/>
              <a:ext cx="190501" cy="91280"/>
            </a:xfrm>
            <a:prstGeom prst="line">
              <a:avLst/>
            </a:prstGeom>
            <a:ln w="19050">
              <a:solidFill>
                <a:schemeClr val="tx1">
                  <a:alpha val="59000"/>
                </a:schemeClr>
              </a:solidFill>
            </a:ln>
            <a:effectLst>
              <a:outerShdw blurRad="40000" dist="19939" dir="1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5400000" flipH="1" flipV="1">
              <a:off x="7240812" y="4124682"/>
              <a:ext cx="249325" cy="1588"/>
            </a:xfrm>
            <a:prstGeom prst="line">
              <a:avLst/>
            </a:prstGeom>
            <a:ln w="19050">
              <a:solidFill>
                <a:schemeClr val="tx1"/>
              </a:solidFill>
            </a:ln>
            <a:effectLst>
              <a:outerShdw blurRad="40000" dist="25400" dir="21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flipV="1">
              <a:off x="7364680" y="4001608"/>
              <a:ext cx="90488" cy="1"/>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rot="5400000">
              <a:off x="7334520" y="4471594"/>
              <a:ext cx="200024" cy="13652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rot="16200000" flipH="1">
              <a:off x="7349335" y="4267072"/>
              <a:ext cx="64294" cy="28838"/>
            </a:xfrm>
            <a:prstGeom prst="line">
              <a:avLst/>
            </a:prstGeom>
            <a:ln w="19050">
              <a:solidFill>
                <a:schemeClr val="tx1">
                  <a:alpha val="59000"/>
                </a:schemeClr>
              </a:solidFill>
            </a:ln>
            <a:effectLst>
              <a:outerShdw blurRad="40000" dist="25400" dir="21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rot="5400000">
              <a:off x="7332005" y="4375948"/>
              <a:ext cx="126998" cy="793"/>
            </a:xfrm>
            <a:prstGeom prst="line">
              <a:avLst/>
            </a:prstGeom>
            <a:ln w="19050">
              <a:solidFill>
                <a:schemeClr val="tx1">
                  <a:alpha val="59000"/>
                </a:schemeClr>
              </a:solidFill>
            </a:ln>
            <a:effectLst>
              <a:outerShdw blurRad="40000" dist="25400" dir="21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5400000">
              <a:off x="7328571" y="4444210"/>
              <a:ext cx="70900" cy="65356"/>
            </a:xfrm>
            <a:prstGeom prst="line">
              <a:avLst/>
            </a:prstGeom>
            <a:ln w="19050">
              <a:solidFill>
                <a:schemeClr val="tx1">
                  <a:alpha val="59000"/>
                </a:schemeClr>
              </a:solidFill>
            </a:ln>
            <a:effectLst>
              <a:outerShdw blurRad="40000" dist="25400" dir="21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rot="5400000">
              <a:off x="7242842" y="3968666"/>
              <a:ext cx="62704"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rot="10800000">
              <a:off x="7203550" y="4001609"/>
              <a:ext cx="69851"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rot="5400000">
              <a:off x="7164613" y="4042134"/>
              <a:ext cx="77872"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rot="5400000">
              <a:off x="6575163" y="5644755"/>
              <a:ext cx="752475" cy="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6922849" y="5963823"/>
              <a:ext cx="85725" cy="2861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a:off x="6980021" y="5935270"/>
              <a:ext cx="50232"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flipH="1" flipV="1">
              <a:off x="7004853" y="5903520"/>
              <a:ext cx="63501"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5400000" flipH="1" flipV="1">
              <a:off x="7040963" y="5845179"/>
              <a:ext cx="54769"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16200000" flipV="1">
              <a:off x="6983422" y="5766201"/>
              <a:ext cx="99219" cy="555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a:off x="6999557" y="5482038"/>
              <a:ext cx="474662"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5400000">
              <a:off x="7224584" y="5768979"/>
              <a:ext cx="97632" cy="1588"/>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rot="5400000">
              <a:off x="7177754" y="5876929"/>
              <a:ext cx="116681" cy="1588"/>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5400000">
              <a:off x="7087661" y="5878120"/>
              <a:ext cx="117476" cy="1588"/>
            </a:xfrm>
            <a:prstGeom prst="line">
              <a:avLst/>
            </a:prstGeom>
            <a:ln w="19050">
              <a:solidFill>
                <a:schemeClr val="tx1">
                  <a:alpha val="69000"/>
                </a:schemeClr>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a:off x="7161084" y="5979323"/>
              <a:ext cx="83343" cy="1588"/>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61" name="Freeform 160"/>
            <p:cNvSpPr/>
            <p:nvPr/>
          </p:nvSpPr>
          <p:spPr>
            <a:xfrm>
              <a:off x="7452254" y="4003282"/>
              <a:ext cx="53446" cy="438150"/>
            </a:xfrm>
            <a:custGeom>
              <a:avLst/>
              <a:gdLst>
                <a:gd name="connsiteX0" fmla="*/ 0 w 53446"/>
                <a:gd name="connsiteY0" fmla="*/ 0 h 438150"/>
                <a:gd name="connsiteX1" fmla="*/ 12700 w 53446"/>
                <a:gd name="connsiteY1" fmla="*/ 107950 h 438150"/>
                <a:gd name="connsiteX2" fmla="*/ 47625 w 53446"/>
                <a:gd name="connsiteY2" fmla="*/ 269875 h 438150"/>
                <a:gd name="connsiteX3" fmla="*/ 47625 w 53446"/>
                <a:gd name="connsiteY3" fmla="*/ 438150 h 438150"/>
              </a:gdLst>
              <a:ahLst/>
              <a:cxnLst>
                <a:cxn ang="0">
                  <a:pos x="connsiteX0" y="connsiteY0"/>
                </a:cxn>
                <a:cxn ang="0">
                  <a:pos x="connsiteX1" y="connsiteY1"/>
                </a:cxn>
                <a:cxn ang="0">
                  <a:pos x="connsiteX2" y="connsiteY2"/>
                </a:cxn>
                <a:cxn ang="0">
                  <a:pos x="connsiteX3" y="connsiteY3"/>
                </a:cxn>
              </a:cxnLst>
              <a:rect l="l" t="t" r="r" b="b"/>
              <a:pathLst>
                <a:path w="53446" h="438150">
                  <a:moveTo>
                    <a:pt x="0" y="0"/>
                  </a:moveTo>
                  <a:cubicBezTo>
                    <a:pt x="2381" y="31485"/>
                    <a:pt x="4762" y="62971"/>
                    <a:pt x="12700" y="107950"/>
                  </a:cubicBezTo>
                  <a:cubicBezTo>
                    <a:pt x="20638" y="152929"/>
                    <a:pt x="41804" y="214842"/>
                    <a:pt x="47625" y="269875"/>
                  </a:cubicBezTo>
                  <a:cubicBezTo>
                    <a:pt x="53446" y="324908"/>
                    <a:pt x="47625" y="438150"/>
                    <a:pt x="47625" y="438150"/>
                  </a:cubicBezTo>
                </a:path>
              </a:pathLst>
            </a:cu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62" name="Straight Connector 161"/>
            <p:cNvCxnSpPr/>
            <p:nvPr/>
          </p:nvCxnSpPr>
          <p:spPr>
            <a:xfrm rot="16200000" flipH="1">
              <a:off x="7130127" y="5949160"/>
              <a:ext cx="85724" cy="57944"/>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7205138" y="5938445"/>
              <a:ext cx="30956" cy="1588"/>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flipV="1">
              <a:off x="7236094" y="5819382"/>
              <a:ext cx="36512" cy="794"/>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7237682" y="5709844"/>
              <a:ext cx="34924" cy="11113"/>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66" name="Freeform 165"/>
            <p:cNvSpPr/>
            <p:nvPr/>
          </p:nvSpPr>
          <p:spPr>
            <a:xfrm>
              <a:off x="7017546" y="5269313"/>
              <a:ext cx="100013" cy="454025"/>
            </a:xfrm>
            <a:custGeom>
              <a:avLst/>
              <a:gdLst>
                <a:gd name="connsiteX0" fmla="*/ 0 w 100013"/>
                <a:gd name="connsiteY0" fmla="*/ 454025 h 454025"/>
                <a:gd name="connsiteX1" fmla="*/ 47625 w 100013"/>
                <a:gd name="connsiteY1" fmla="*/ 327025 h 454025"/>
                <a:gd name="connsiteX2" fmla="*/ 95250 w 100013"/>
                <a:gd name="connsiteY2" fmla="*/ 209550 h 454025"/>
                <a:gd name="connsiteX3" fmla="*/ 76200 w 100013"/>
                <a:gd name="connsiteY3" fmla="*/ 85725 h 454025"/>
                <a:gd name="connsiteX4" fmla="*/ 73025 w 100013"/>
                <a:gd name="connsiteY4" fmla="*/ 0 h 45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3" h="454025">
                  <a:moveTo>
                    <a:pt x="0" y="454025"/>
                  </a:moveTo>
                  <a:cubicBezTo>
                    <a:pt x="15875" y="410898"/>
                    <a:pt x="31750" y="367771"/>
                    <a:pt x="47625" y="327025"/>
                  </a:cubicBezTo>
                  <a:cubicBezTo>
                    <a:pt x="63500" y="286279"/>
                    <a:pt x="90488" y="249767"/>
                    <a:pt x="95250" y="209550"/>
                  </a:cubicBezTo>
                  <a:cubicBezTo>
                    <a:pt x="100013" y="169333"/>
                    <a:pt x="79904" y="120650"/>
                    <a:pt x="76200" y="85725"/>
                  </a:cubicBezTo>
                  <a:cubicBezTo>
                    <a:pt x="72496" y="50800"/>
                    <a:pt x="73025" y="0"/>
                    <a:pt x="73025" y="0"/>
                  </a:cubicBezTo>
                </a:path>
              </a:pathLst>
            </a:custGeom>
            <a:ln w="19050">
              <a:solidFill>
                <a:schemeClr val="tx1"/>
              </a:solidFill>
            </a:ln>
            <a:effectLst>
              <a:outerShdw blurRad="40000" dist="32639" dir="100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67" name="Straight Connector 166"/>
            <p:cNvCxnSpPr/>
            <p:nvPr/>
          </p:nvCxnSpPr>
          <p:spPr>
            <a:xfrm rot="5400000">
              <a:off x="6871358" y="4420406"/>
              <a:ext cx="88122" cy="1590"/>
            </a:xfrm>
            <a:prstGeom prst="line">
              <a:avLst/>
            </a:prstGeom>
            <a:ln w="19050">
              <a:solidFill>
                <a:schemeClr val="tx1">
                  <a:alpha val="69000"/>
                </a:schemeClr>
              </a:solidFill>
            </a:ln>
            <a:effectLst>
              <a:outerShdw blurRad="40000" dist="32639" dir="7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6914624" y="4455982"/>
              <a:ext cx="84447" cy="50537"/>
            </a:xfrm>
            <a:prstGeom prst="line">
              <a:avLst/>
            </a:prstGeom>
            <a:ln w="19050">
              <a:solidFill>
                <a:schemeClr val="tx1">
                  <a:alpha val="69000"/>
                </a:schemeClr>
              </a:solidFill>
            </a:ln>
            <a:effectLst>
              <a:outerShdw blurRad="40000" dist="32639" dir="7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rot="16200000" flipH="1">
              <a:off x="7396341" y="3944106"/>
              <a:ext cx="67468" cy="44358"/>
            </a:xfrm>
            <a:prstGeom prst="line">
              <a:avLst/>
            </a:prstGeom>
            <a:ln w="19050">
              <a:solidFill>
                <a:schemeClr val="tx1"/>
              </a:solidFill>
            </a:ln>
            <a:effectLst>
              <a:outerShdw blurRad="40000" dist="32639" dir="94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rot="5400000">
              <a:off x="7300388" y="3969063"/>
              <a:ext cx="61911"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flipV="1">
              <a:off x="7331343" y="4003282"/>
              <a:ext cx="35720" cy="71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76" name="Group 175"/>
          <p:cNvGrpSpPr/>
          <p:nvPr/>
        </p:nvGrpSpPr>
        <p:grpSpPr>
          <a:xfrm>
            <a:off x="5736506" y="4183523"/>
            <a:ext cx="827341" cy="660237"/>
            <a:chOff x="5755599" y="4714541"/>
            <a:chExt cx="827341" cy="660237"/>
          </a:xfrm>
        </p:grpSpPr>
        <p:sp>
          <p:nvSpPr>
            <p:cNvPr id="177" name="Arc 176"/>
            <p:cNvSpPr/>
            <p:nvPr/>
          </p:nvSpPr>
          <p:spPr>
            <a:xfrm rot="20856685">
              <a:off x="6126459" y="4714541"/>
              <a:ext cx="456481" cy="660237"/>
            </a:xfrm>
            <a:prstGeom prst="arc">
              <a:avLst>
                <a:gd name="adj1" fmla="val 11005528"/>
                <a:gd name="adj2" fmla="val 21548159"/>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8" name="Arc 177"/>
            <p:cNvSpPr/>
            <p:nvPr/>
          </p:nvSpPr>
          <p:spPr>
            <a:xfrm rot="9941458">
              <a:off x="5846039" y="4937479"/>
              <a:ext cx="85803" cy="221103"/>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9" name="Arc 178"/>
            <p:cNvSpPr/>
            <p:nvPr/>
          </p:nvSpPr>
          <p:spPr>
            <a:xfrm rot="20673755">
              <a:off x="5755599" y="4923696"/>
              <a:ext cx="179793" cy="306499"/>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0" name="Arc 179"/>
            <p:cNvSpPr/>
            <p:nvPr/>
          </p:nvSpPr>
          <p:spPr>
            <a:xfrm rot="20921661">
              <a:off x="5864793" y="4836519"/>
              <a:ext cx="342642" cy="494407"/>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1" name="Arc 180"/>
            <p:cNvSpPr/>
            <p:nvPr/>
          </p:nvSpPr>
          <p:spPr>
            <a:xfrm rot="9941458">
              <a:off x="6117520" y="4928721"/>
              <a:ext cx="85803" cy="221103"/>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84" name="Group 183"/>
          <p:cNvGrpSpPr/>
          <p:nvPr/>
        </p:nvGrpSpPr>
        <p:grpSpPr>
          <a:xfrm>
            <a:off x="7564940" y="3984664"/>
            <a:ext cx="403225" cy="261290"/>
            <a:chOff x="7575435" y="4285085"/>
            <a:chExt cx="403225" cy="261290"/>
          </a:xfrm>
        </p:grpSpPr>
        <p:sp>
          <p:nvSpPr>
            <p:cNvPr id="182" name="Freeform 181"/>
            <p:cNvSpPr/>
            <p:nvPr/>
          </p:nvSpPr>
          <p:spPr>
            <a:xfrm>
              <a:off x="7575435" y="4532735"/>
              <a:ext cx="133350" cy="13640"/>
            </a:xfrm>
            <a:custGeom>
              <a:avLst/>
              <a:gdLst>
                <a:gd name="connsiteX0" fmla="*/ 0 w 133350"/>
                <a:gd name="connsiteY0" fmla="*/ 0 h 13640"/>
                <a:gd name="connsiteX1" fmla="*/ 88900 w 133350"/>
                <a:gd name="connsiteY1" fmla="*/ 12700 h 13640"/>
                <a:gd name="connsiteX2" fmla="*/ 133350 w 133350"/>
                <a:gd name="connsiteY2" fmla="*/ 12700 h 13640"/>
              </a:gdLst>
              <a:ahLst/>
              <a:cxnLst>
                <a:cxn ang="0">
                  <a:pos x="connsiteX0" y="connsiteY0"/>
                </a:cxn>
                <a:cxn ang="0">
                  <a:pos x="connsiteX1" y="connsiteY1"/>
                </a:cxn>
                <a:cxn ang="0">
                  <a:pos x="connsiteX2" y="connsiteY2"/>
                </a:cxn>
              </a:cxnLst>
              <a:rect l="l" t="t" r="r" b="b"/>
              <a:pathLst>
                <a:path w="133350" h="13640">
                  <a:moveTo>
                    <a:pt x="0" y="0"/>
                  </a:moveTo>
                  <a:cubicBezTo>
                    <a:pt x="33337" y="5291"/>
                    <a:pt x="66675" y="10583"/>
                    <a:pt x="88900" y="12700"/>
                  </a:cubicBezTo>
                  <a:cubicBezTo>
                    <a:pt x="111125" y="14817"/>
                    <a:pt x="133350" y="12700"/>
                    <a:pt x="133350" y="1270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3" name="Freeform 182"/>
            <p:cNvSpPr/>
            <p:nvPr/>
          </p:nvSpPr>
          <p:spPr>
            <a:xfrm>
              <a:off x="7816735" y="4285085"/>
              <a:ext cx="161925" cy="261289"/>
            </a:xfrm>
            <a:custGeom>
              <a:avLst/>
              <a:gdLst>
                <a:gd name="connsiteX0" fmla="*/ 0 w 174625"/>
                <a:gd name="connsiteY0" fmla="*/ 234950 h 234950"/>
                <a:gd name="connsiteX1" fmla="*/ 53975 w 174625"/>
                <a:gd name="connsiteY1" fmla="*/ 212725 h 234950"/>
                <a:gd name="connsiteX2" fmla="*/ 104775 w 174625"/>
                <a:gd name="connsiteY2" fmla="*/ 180975 h 234950"/>
                <a:gd name="connsiteX3" fmla="*/ 142875 w 174625"/>
                <a:gd name="connsiteY3" fmla="*/ 123825 h 234950"/>
                <a:gd name="connsiteX4" fmla="*/ 165100 w 174625"/>
                <a:gd name="connsiteY4" fmla="*/ 60325 h 234950"/>
                <a:gd name="connsiteX5" fmla="*/ 174625 w 174625"/>
                <a:gd name="connsiteY5" fmla="*/ 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25" h="234950">
                  <a:moveTo>
                    <a:pt x="0" y="234950"/>
                  </a:moveTo>
                  <a:cubicBezTo>
                    <a:pt x="18256" y="228335"/>
                    <a:pt x="36513" y="221721"/>
                    <a:pt x="53975" y="212725"/>
                  </a:cubicBezTo>
                  <a:cubicBezTo>
                    <a:pt x="71438" y="203729"/>
                    <a:pt x="89958" y="195792"/>
                    <a:pt x="104775" y="180975"/>
                  </a:cubicBezTo>
                  <a:cubicBezTo>
                    <a:pt x="119592" y="166158"/>
                    <a:pt x="132821" y="143933"/>
                    <a:pt x="142875" y="123825"/>
                  </a:cubicBezTo>
                  <a:cubicBezTo>
                    <a:pt x="152929" y="103717"/>
                    <a:pt x="159808" y="80962"/>
                    <a:pt x="165100" y="60325"/>
                  </a:cubicBezTo>
                  <a:cubicBezTo>
                    <a:pt x="170392" y="39688"/>
                    <a:pt x="174625" y="0"/>
                    <a:pt x="174625" y="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93" name="TextBox 192"/>
          <p:cNvSpPr txBox="1"/>
          <p:nvPr/>
        </p:nvSpPr>
        <p:spPr>
          <a:xfrm>
            <a:off x="3636210" y="3658511"/>
            <a:ext cx="1441420" cy="400110"/>
          </a:xfrm>
          <a:prstGeom prst="rect">
            <a:avLst/>
          </a:prstGeom>
          <a:noFill/>
        </p:spPr>
        <p:txBody>
          <a:bodyPr wrap="none" rtlCol="0">
            <a:spAutoFit/>
          </a:bodyPr>
          <a:lstStyle/>
          <a:p>
            <a:r>
              <a:rPr lang="en-US" sz="2000" dirty="0" smtClean="0">
                <a:solidFill>
                  <a:schemeClr val="tx2">
                    <a:lumMod val="75000"/>
                  </a:schemeClr>
                </a:solidFill>
              </a:rPr>
              <a:t>105 MeV </a:t>
            </a:r>
            <a:r>
              <a:rPr lang="en-US" sz="2000" i="1" dirty="0" smtClean="0">
                <a:solidFill>
                  <a:schemeClr val="tx2">
                    <a:lumMod val="75000"/>
                  </a:schemeClr>
                </a:solidFill>
                <a:latin typeface="Times New Roman" panose="02020603050405020304" pitchFamily="18" charset="0"/>
                <a:cs typeface="Times New Roman" panose="02020603050405020304" pitchFamily="18" charset="0"/>
              </a:rPr>
              <a:t>e</a:t>
            </a:r>
            <a:r>
              <a:rPr lang="en-US" sz="900" i="1" dirty="0" smtClean="0">
                <a:solidFill>
                  <a:schemeClr val="tx2">
                    <a:lumMod val="75000"/>
                  </a:schemeClr>
                </a:solidFill>
                <a:latin typeface="Times New Roman" panose="02020603050405020304" pitchFamily="18" charset="0"/>
                <a:cs typeface="Times New Roman" panose="02020603050405020304" pitchFamily="18" charset="0"/>
              </a:rPr>
              <a:t> </a:t>
            </a:r>
            <a:r>
              <a:rPr lang="en-US" sz="2000" baseline="30000" dirty="0" smtClean="0">
                <a:solidFill>
                  <a:schemeClr val="tx2">
                    <a:lumMod val="75000"/>
                  </a:schemeClr>
                </a:solidFill>
                <a:latin typeface="Symbol" panose="05050102010706020507" pitchFamily="18" charset="2"/>
              </a:rPr>
              <a:t>-</a:t>
            </a:r>
            <a:endParaRPr lang="en-US" sz="2000" baseline="30000" dirty="0">
              <a:solidFill>
                <a:schemeClr val="tx2">
                  <a:lumMod val="75000"/>
                </a:schemeClr>
              </a:solidFill>
              <a:latin typeface="Symbol" panose="05050102010706020507" pitchFamily="18" charset="2"/>
            </a:endParaRPr>
          </a:p>
        </p:txBody>
      </p:sp>
      <p:cxnSp>
        <p:nvCxnSpPr>
          <p:cNvPr id="195" name="Straight Arrow Connector 194"/>
          <p:cNvCxnSpPr/>
          <p:nvPr/>
        </p:nvCxnSpPr>
        <p:spPr>
          <a:xfrm>
            <a:off x="4921424" y="3905974"/>
            <a:ext cx="1053827" cy="392375"/>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169378" y="5429125"/>
            <a:ext cx="2066591" cy="338554"/>
          </a:xfrm>
          <a:prstGeom prst="rect">
            <a:avLst/>
          </a:prstGeom>
          <a:noFill/>
        </p:spPr>
        <p:txBody>
          <a:bodyPr wrap="none" rtlCol="0">
            <a:spAutoFit/>
          </a:bodyPr>
          <a:lstStyle/>
          <a:p>
            <a:r>
              <a:rPr lang="en-US" sz="1600" dirty="0" smtClean="0">
                <a:solidFill>
                  <a:srgbClr val="FF0000"/>
                </a:solidFill>
                <a:effectLst>
                  <a:outerShdw blurRad="38100" dist="38100" dir="2700000" algn="tl">
                    <a:srgbClr val="000000">
                      <a:alpha val="43137"/>
                    </a:srgbClr>
                  </a:outerShdw>
                </a:effectLst>
              </a:rPr>
              <a:t>Al  Stopping</a:t>
            </a:r>
            <a:r>
              <a:rPr lang="en-US" sz="1600" dirty="0" smtClean="0">
                <a:solidFill>
                  <a:schemeClr val="accent4">
                    <a:lumMod val="50000"/>
                  </a:schemeClr>
                </a:solidFill>
                <a:effectLst>
                  <a:outerShdw blurRad="38100" dist="38100" dir="2700000" algn="tl">
                    <a:srgbClr val="000000">
                      <a:alpha val="43137"/>
                    </a:srgbClr>
                  </a:outerShdw>
                </a:effectLst>
              </a:rPr>
              <a:t> </a:t>
            </a:r>
            <a:r>
              <a:rPr lang="en-US" sz="1600" dirty="0" smtClean="0">
                <a:solidFill>
                  <a:srgbClr val="FF0000"/>
                </a:solidFill>
                <a:effectLst>
                  <a:outerShdw blurRad="38100" dist="38100" dir="2700000" algn="tl">
                    <a:srgbClr val="000000">
                      <a:alpha val="43137"/>
                    </a:srgbClr>
                  </a:outerShdw>
                </a:effectLst>
              </a:rPr>
              <a:t>Target</a:t>
            </a:r>
            <a:endParaRPr lang="en-US" sz="1600" dirty="0">
              <a:solidFill>
                <a:srgbClr val="FF0000"/>
              </a:solidFill>
              <a:effectLst>
                <a:outerShdw blurRad="38100" dist="38100" dir="2700000" algn="tl">
                  <a:srgbClr val="000000">
                    <a:alpha val="43137"/>
                  </a:srgbClr>
                </a:outerShdw>
              </a:effectLst>
            </a:endParaRPr>
          </a:p>
        </p:txBody>
      </p:sp>
      <p:sp>
        <p:nvSpPr>
          <p:cNvPr id="204" name="TextBox 203"/>
          <p:cNvSpPr txBox="1"/>
          <p:nvPr/>
        </p:nvSpPr>
        <p:spPr>
          <a:xfrm>
            <a:off x="1125963" y="5471868"/>
            <a:ext cx="2807922" cy="661720"/>
          </a:xfrm>
          <a:prstGeom prst="rect">
            <a:avLst/>
          </a:prstGeom>
          <a:solidFill>
            <a:schemeClr val="bg1"/>
          </a:solidFill>
          <a:ln w="19050">
            <a:solidFill>
              <a:srgbClr val="FF0000"/>
            </a:solidFill>
          </a:ln>
          <a:effectLst>
            <a:outerShdw blurRad="50800" dist="38100" dir="2700000" algn="tl" rotWithShape="0">
              <a:prstClr val="black">
                <a:alpha val="40000"/>
              </a:prstClr>
            </a:outerShdw>
          </a:effectLst>
        </p:spPr>
        <p:txBody>
          <a:bodyPr wrap="square" rtlCol="0">
            <a:spAutoFit/>
          </a:bodyPr>
          <a:lstStyle/>
          <a:p>
            <a:pPr marL="119063" indent="-119063">
              <a:spcBef>
                <a:spcPts val="600"/>
              </a:spcBef>
              <a:buFont typeface="Arial"/>
              <a:buChar char="•"/>
            </a:pPr>
            <a:r>
              <a:rPr lang="en-US" sz="1600" dirty="0" smtClean="0">
                <a:solidFill>
                  <a:srgbClr val="FF0066"/>
                </a:solidFill>
              </a:rPr>
              <a:t>~ 0.0019 stopped </a:t>
            </a:r>
            <a:r>
              <a:rPr lang="en-US" sz="1600" dirty="0" smtClean="0">
                <a:solidFill>
                  <a:srgbClr val="FF0066"/>
                </a:solidFill>
                <a:latin typeface="Symbol" charset="2"/>
                <a:cs typeface="Symbol" charset="2"/>
              </a:rPr>
              <a:t>m</a:t>
            </a:r>
            <a:r>
              <a:rPr lang="en-US" sz="1600" baseline="30000" dirty="0" smtClean="0">
                <a:solidFill>
                  <a:srgbClr val="FF0066"/>
                </a:solidFill>
                <a:latin typeface="Symbol" charset="2"/>
                <a:cs typeface="Symbol" charset="2"/>
              </a:rPr>
              <a:t>-</a:t>
            </a:r>
            <a:r>
              <a:rPr lang="en-US" sz="1600" dirty="0" smtClean="0">
                <a:solidFill>
                  <a:srgbClr val="FF0066"/>
                </a:solidFill>
                <a:cs typeface="Symbol" charset="2"/>
              </a:rPr>
              <a:t>/POT</a:t>
            </a:r>
            <a:endParaRPr lang="en-US" sz="1600" dirty="0" smtClean="0">
              <a:solidFill>
                <a:srgbClr val="FF0066"/>
              </a:solidFill>
            </a:endParaRPr>
          </a:p>
          <a:p>
            <a:pPr marL="119063" indent="-119063">
              <a:spcBef>
                <a:spcPts val="600"/>
              </a:spcBef>
              <a:buFont typeface="Arial"/>
              <a:buChar char="•"/>
            </a:pPr>
            <a:r>
              <a:rPr lang="en-US" sz="1600" dirty="0" smtClean="0">
                <a:solidFill>
                  <a:srgbClr val="FF0066"/>
                </a:solidFill>
              </a:rPr>
              <a:t>10</a:t>
            </a:r>
            <a:r>
              <a:rPr lang="en-US" sz="1600" baseline="30000" dirty="0" smtClean="0">
                <a:solidFill>
                  <a:srgbClr val="FF0066"/>
                </a:solidFill>
              </a:rPr>
              <a:t>10</a:t>
            </a:r>
            <a:r>
              <a:rPr lang="en-US" sz="1600" dirty="0" smtClean="0">
                <a:solidFill>
                  <a:srgbClr val="FF0066"/>
                </a:solidFill>
              </a:rPr>
              <a:t> Hz of stopped muons</a:t>
            </a:r>
            <a:endParaRPr lang="en-US" sz="1600" dirty="0">
              <a:solidFill>
                <a:srgbClr val="FF0066"/>
              </a:solidFill>
            </a:endParaRPr>
          </a:p>
        </p:txBody>
      </p:sp>
    </p:spTree>
    <p:extLst>
      <p:ext uri="{BB962C8B-B14F-4D97-AF65-F5344CB8AC3E}">
        <p14:creationId xmlns:p14="http://schemas.microsoft.com/office/powerpoint/2010/main" val="161540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
                                            <p:txEl>
                                              <p:pRg st="2" end="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
                                            <p:txEl>
                                              <p:pRg st="3" end="3"/>
                                            </p:txEl>
                                          </p:spTgt>
                                        </p:tgtEl>
                                        <p:attrNameLst>
                                          <p:attrName>style.visibility</p:attrName>
                                        </p:attrNameLst>
                                      </p:cBhvr>
                                      <p:to>
                                        <p:strVal val="visible"/>
                                      </p:to>
                                    </p:set>
                                  </p:childTnLst>
                                </p:cTn>
                              </p:par>
                              <p:par>
                                <p:cTn id="51" presetID="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44"/>
                                        </p:tgtEl>
                                        <p:attrNameLst>
                                          <p:attrName>style.visibility</p:attrName>
                                        </p:attrNameLst>
                                      </p:cBhvr>
                                      <p:to>
                                        <p:strVal val="visible"/>
                                      </p:to>
                                    </p:set>
                                    <p:anim calcmode="lin" valueType="num">
                                      <p:cBhvr additive="base">
                                        <p:cTn id="78" dur="500" fill="hold"/>
                                        <p:tgtEl>
                                          <p:spTgt spid="44"/>
                                        </p:tgtEl>
                                        <p:attrNameLst>
                                          <p:attrName>ppt_x</p:attrName>
                                        </p:attrNameLst>
                                      </p:cBhvr>
                                      <p:tavLst>
                                        <p:tav tm="0">
                                          <p:val>
                                            <p:strVal val="#ppt_x"/>
                                          </p:val>
                                        </p:tav>
                                        <p:tav tm="100000">
                                          <p:val>
                                            <p:strVal val="#ppt_x"/>
                                          </p:val>
                                        </p:tav>
                                      </p:tavLst>
                                    </p:anim>
                                    <p:anim calcmode="lin" valueType="num">
                                      <p:cBhvr additive="base">
                                        <p:cTn id="79" dur="500" fill="hold"/>
                                        <p:tgtEl>
                                          <p:spTgt spid="44"/>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83"/>
                                        </p:tgtEl>
                                        <p:attrNameLst>
                                          <p:attrName>style.visibility</p:attrName>
                                        </p:attrNameLst>
                                      </p:cBhvr>
                                      <p:to>
                                        <p:strVal val="visible"/>
                                      </p:to>
                                    </p:set>
                                    <p:anim calcmode="lin" valueType="num">
                                      <p:cBhvr additive="base">
                                        <p:cTn id="82" dur="500" fill="hold"/>
                                        <p:tgtEl>
                                          <p:spTgt spid="83"/>
                                        </p:tgtEl>
                                        <p:attrNameLst>
                                          <p:attrName>ppt_x</p:attrName>
                                        </p:attrNameLst>
                                      </p:cBhvr>
                                      <p:tavLst>
                                        <p:tav tm="0">
                                          <p:val>
                                            <p:strVal val="#ppt_x"/>
                                          </p:val>
                                        </p:tav>
                                        <p:tav tm="100000">
                                          <p:val>
                                            <p:strVal val="#ppt_x"/>
                                          </p:val>
                                        </p:tav>
                                      </p:tavLst>
                                    </p:anim>
                                    <p:anim calcmode="lin" valueType="num">
                                      <p:cBhvr additive="base">
                                        <p:cTn id="83" dur="500" fill="hold"/>
                                        <p:tgtEl>
                                          <p:spTgt spid="83"/>
                                        </p:tgtEl>
                                        <p:attrNameLst>
                                          <p:attrName>ppt_y</p:attrName>
                                        </p:attrNameLst>
                                      </p:cBhvr>
                                      <p:tavLst>
                                        <p:tav tm="0">
                                          <p:val>
                                            <p:strVal val="1+#ppt_h/2"/>
                                          </p:val>
                                        </p:tav>
                                        <p:tav tm="100000">
                                          <p:val>
                                            <p:strVal val="#ppt_y"/>
                                          </p:val>
                                        </p:tav>
                                      </p:tavLst>
                                    </p:anim>
                                  </p:childTnLst>
                                </p:cTn>
                              </p:par>
                              <p:par>
                                <p:cTn id="84" presetID="2" presetClass="entr" presetSubtype="4" accel="50000" decel="50000" fill="hold" grpId="0" nodeType="withEffect">
                                  <p:stCondLst>
                                    <p:cond delay="0"/>
                                  </p:stCondLst>
                                  <p:childTnLst>
                                    <p:set>
                                      <p:cBhvr>
                                        <p:cTn id="85" dur="1" fill="hold">
                                          <p:stCondLst>
                                            <p:cond delay="0"/>
                                          </p:stCondLst>
                                        </p:cTn>
                                        <p:tgtEl>
                                          <p:spTgt spid="204"/>
                                        </p:tgtEl>
                                        <p:attrNameLst>
                                          <p:attrName>style.visibility</p:attrName>
                                        </p:attrNameLst>
                                      </p:cBhvr>
                                      <p:to>
                                        <p:strVal val="visible"/>
                                      </p:to>
                                    </p:set>
                                    <p:anim calcmode="lin" valueType="num">
                                      <p:cBhvr additive="base">
                                        <p:cTn id="86" dur="500" fill="hold"/>
                                        <p:tgtEl>
                                          <p:spTgt spid="204"/>
                                        </p:tgtEl>
                                        <p:attrNameLst>
                                          <p:attrName>ppt_x</p:attrName>
                                        </p:attrNameLst>
                                      </p:cBhvr>
                                      <p:tavLst>
                                        <p:tav tm="0">
                                          <p:val>
                                            <p:strVal val="#ppt_x"/>
                                          </p:val>
                                        </p:tav>
                                        <p:tav tm="100000">
                                          <p:val>
                                            <p:strVal val="#ppt_x"/>
                                          </p:val>
                                        </p:tav>
                                      </p:tavLst>
                                    </p:anim>
                                    <p:anim calcmode="lin" valueType="num">
                                      <p:cBhvr additive="base">
                                        <p:cTn id="87" dur="500" fill="hold"/>
                                        <p:tgtEl>
                                          <p:spTgt spid="204"/>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176"/>
                                        </p:tgtEl>
                                        <p:attrNameLst>
                                          <p:attrName>style.visibility</p:attrName>
                                        </p:attrNameLst>
                                      </p:cBhvr>
                                      <p:to>
                                        <p:strVal val="visible"/>
                                      </p:to>
                                    </p:set>
                                  </p:childTnLst>
                                </p:cTn>
                              </p:par>
                              <p:par>
                                <p:cTn id="92" presetID="2" presetClass="entr" presetSubtype="4" fill="hold" grpId="0" nodeType="withEffect">
                                  <p:stCondLst>
                                    <p:cond delay="0"/>
                                  </p:stCondLst>
                                  <p:childTnLst>
                                    <p:set>
                                      <p:cBhvr>
                                        <p:cTn id="93" dur="1" fill="hold">
                                          <p:stCondLst>
                                            <p:cond delay="0"/>
                                          </p:stCondLst>
                                        </p:cTn>
                                        <p:tgtEl>
                                          <p:spTgt spid="193"/>
                                        </p:tgtEl>
                                        <p:attrNameLst>
                                          <p:attrName>style.visibility</p:attrName>
                                        </p:attrNameLst>
                                      </p:cBhvr>
                                      <p:to>
                                        <p:strVal val="visible"/>
                                      </p:to>
                                    </p:set>
                                    <p:anim calcmode="lin" valueType="num">
                                      <p:cBhvr additive="base">
                                        <p:cTn id="94" dur="500" fill="hold"/>
                                        <p:tgtEl>
                                          <p:spTgt spid="193"/>
                                        </p:tgtEl>
                                        <p:attrNameLst>
                                          <p:attrName>ppt_x</p:attrName>
                                        </p:attrNameLst>
                                      </p:cBhvr>
                                      <p:tavLst>
                                        <p:tav tm="0">
                                          <p:val>
                                            <p:strVal val="#ppt_x"/>
                                          </p:val>
                                        </p:tav>
                                        <p:tav tm="100000">
                                          <p:val>
                                            <p:strVal val="#ppt_x"/>
                                          </p:val>
                                        </p:tav>
                                      </p:tavLst>
                                    </p:anim>
                                    <p:anim calcmode="lin" valueType="num">
                                      <p:cBhvr additive="base">
                                        <p:cTn id="95" dur="500" fill="hold"/>
                                        <p:tgtEl>
                                          <p:spTgt spid="193"/>
                                        </p:tgtEl>
                                        <p:attrNameLst>
                                          <p:attrName>ppt_y</p:attrName>
                                        </p:attrNameLst>
                                      </p:cBhvr>
                                      <p:tavLst>
                                        <p:tav tm="0">
                                          <p:val>
                                            <p:strVal val="1+#ppt_h/2"/>
                                          </p:val>
                                        </p:tav>
                                        <p:tav tm="100000">
                                          <p:val>
                                            <p:strVal val="#ppt_y"/>
                                          </p:val>
                                        </p:tav>
                                      </p:tavLst>
                                    </p:anim>
                                  </p:childTnLst>
                                </p:cTn>
                              </p:par>
                              <p:par>
                                <p:cTn id="96" presetID="2" presetClass="entr" presetSubtype="4" fill="hold" nodeType="withEffect">
                                  <p:stCondLst>
                                    <p:cond delay="0"/>
                                  </p:stCondLst>
                                  <p:childTnLst>
                                    <p:set>
                                      <p:cBhvr>
                                        <p:cTn id="97" dur="1" fill="hold">
                                          <p:stCondLst>
                                            <p:cond delay="0"/>
                                          </p:stCondLst>
                                        </p:cTn>
                                        <p:tgtEl>
                                          <p:spTgt spid="195"/>
                                        </p:tgtEl>
                                        <p:attrNameLst>
                                          <p:attrName>style.visibility</p:attrName>
                                        </p:attrNameLst>
                                      </p:cBhvr>
                                      <p:to>
                                        <p:strVal val="visible"/>
                                      </p:to>
                                    </p:set>
                                    <p:anim calcmode="lin" valueType="num">
                                      <p:cBhvr additive="base">
                                        <p:cTn id="98" dur="500" fill="hold"/>
                                        <p:tgtEl>
                                          <p:spTgt spid="195"/>
                                        </p:tgtEl>
                                        <p:attrNameLst>
                                          <p:attrName>ppt_x</p:attrName>
                                        </p:attrNameLst>
                                      </p:cBhvr>
                                      <p:tavLst>
                                        <p:tav tm="0">
                                          <p:val>
                                            <p:strVal val="#ppt_x"/>
                                          </p:val>
                                        </p:tav>
                                        <p:tav tm="100000">
                                          <p:val>
                                            <p:strVal val="#ppt_x"/>
                                          </p:val>
                                        </p:tav>
                                      </p:tavLst>
                                    </p:anim>
                                    <p:anim calcmode="lin" valueType="num">
                                      <p:cBhvr additive="base">
                                        <p:cTn id="99" dur="500" fill="hold"/>
                                        <p:tgtEl>
                                          <p:spTgt spid="195"/>
                                        </p:tgtEl>
                                        <p:attrNameLst>
                                          <p:attrName>ppt_y</p:attrName>
                                        </p:attrNameLst>
                                      </p:cBhvr>
                                      <p:tavLst>
                                        <p:tav tm="0">
                                          <p:val>
                                            <p:strVal val="1+#ppt_h/2"/>
                                          </p:val>
                                        </p:tav>
                                        <p:tav tm="100000">
                                          <p:val>
                                            <p:strVal val="#ppt_y"/>
                                          </p:val>
                                        </p:tav>
                                      </p:tavLst>
                                    </p:anim>
                                  </p:childTnLst>
                                </p:cTn>
                              </p:par>
                              <p:par>
                                <p:cTn id="100" presetID="1" presetClass="entr" presetSubtype="0" fill="hold" nodeType="withEffect">
                                  <p:stCondLst>
                                    <p:cond delay="0"/>
                                  </p:stCondLst>
                                  <p:childTnLst>
                                    <p:set>
                                      <p:cBhvr>
                                        <p:cTn id="101"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3" grpId="0"/>
      <p:bldP spid="14" grpId="0"/>
      <p:bldP spid="15" grpId="0" animBg="1"/>
      <p:bldP spid="17" grpId="0" animBg="1"/>
      <p:bldP spid="18" grpId="0" animBg="1"/>
      <p:bldP spid="22" grpId="0"/>
      <p:bldP spid="24" grpId="0"/>
      <p:bldP spid="193" grpId="0"/>
      <p:bldP spid="19" grpId="0"/>
      <p:bldP spid="204" grpId="0" animBg="1"/>
    </p:bldLst>
  </p:timing>
</p:sld>
</file>

<file path=ppt/theme/theme1.xml><?xml version="1.0" encoding="utf-8"?>
<a:theme xmlns:a="http://schemas.openxmlformats.org/drawingml/2006/main" name="Fermilab Template">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D-2 Review">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 Template</Template>
  <TotalTime>15280</TotalTime>
  <Words>2149</Words>
  <Application>Microsoft Office PowerPoint</Application>
  <PresentationFormat>On-screen Show (4:3)</PresentationFormat>
  <Paragraphs>552</Paragraphs>
  <Slides>29</Slides>
  <Notes>27</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29</vt:i4>
      </vt:variant>
    </vt:vector>
  </HeadingPairs>
  <TitlesOfParts>
    <vt:vector size="44" baseType="lpstr">
      <vt:lpstr>Arial</vt:lpstr>
      <vt:lpstr>ZapfDingbats</vt:lpstr>
      <vt:lpstr>ＭＳ Ｐゴシック</vt:lpstr>
      <vt:lpstr>MS Mincho</vt:lpstr>
      <vt:lpstr>Times New Roman</vt:lpstr>
      <vt:lpstr>Century Gothic</vt:lpstr>
      <vt:lpstr>Helvetica</vt:lpstr>
      <vt:lpstr>Symbol</vt:lpstr>
      <vt:lpstr>Vani</vt:lpstr>
      <vt:lpstr>Calibri</vt:lpstr>
      <vt:lpstr>Cambria Math</vt:lpstr>
      <vt:lpstr>Fermilab Template</vt:lpstr>
      <vt:lpstr>Fermilab: Footer Only</vt:lpstr>
      <vt:lpstr>CD-2 Review</vt:lpstr>
      <vt:lpstr>Equation</vt:lpstr>
      <vt:lpstr>Mu2e Project Overview</vt:lpstr>
      <vt:lpstr>Outline</vt:lpstr>
      <vt:lpstr>Mu2e Project Office People You May See at this Review</vt:lpstr>
      <vt:lpstr>Various Accelerator/Resonant Extraction People</vt:lpstr>
      <vt:lpstr>PowerPoint Presentation</vt:lpstr>
      <vt:lpstr>Charged Lepton Flavor Violation</vt:lpstr>
      <vt:lpstr>What Mu2e Measures</vt:lpstr>
      <vt:lpstr>Results of Previous CLFV Searches</vt:lpstr>
      <vt:lpstr>Mu2e Apparatus</vt:lpstr>
      <vt:lpstr>Stopping Muons</vt:lpstr>
      <vt:lpstr>PowerPoint Presentation</vt:lpstr>
      <vt:lpstr>Acquisition of Beam for Mu2e</vt:lpstr>
      <vt:lpstr>The Muon Campus</vt:lpstr>
      <vt:lpstr>DOE Projects, AIPs, GPPs</vt:lpstr>
      <vt:lpstr>Muon Campus Upgrades Required for the Mu2e Experiment but not on the Mu2e Project</vt:lpstr>
      <vt:lpstr>PowerPoint Presentation</vt:lpstr>
      <vt:lpstr>Mu2e Accelerator Systems Scope Overview</vt:lpstr>
      <vt:lpstr>Mu2e Proton Beam Requirements</vt:lpstr>
      <vt:lpstr>Proton Beam &amp; Extinction Requirements</vt:lpstr>
      <vt:lpstr>Delivery Ring Bunch Shape Variation in Time</vt:lpstr>
      <vt:lpstr>The Mu2e Building</vt:lpstr>
      <vt:lpstr>Mu2e Proton Target Station</vt:lpstr>
      <vt:lpstr>M4 Enclosure Construction</vt:lpstr>
      <vt:lpstr>M4 Beamline Enclosure construction – Diagnostic Absorber</vt:lpstr>
      <vt:lpstr>PowerPoint Presentation</vt:lpstr>
      <vt:lpstr>PowerPoint Presentation</vt:lpstr>
      <vt:lpstr>PowerPoint Presentation</vt:lpstr>
      <vt:lpstr>Schedule</vt:lpstr>
      <vt:lpstr>Muon Campus Program Cost</vt:lpstr>
    </vt:vector>
  </TitlesOfParts>
  <Company>Fermilab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Mu2e Project Overview</dc:title>
  <dc:creator>Steve Werkema</dc:creator>
  <cp:lastModifiedBy>Steve Werkema</cp:lastModifiedBy>
  <cp:revision>70</cp:revision>
  <cp:lastPrinted>2014-01-20T19:40:21Z</cp:lastPrinted>
  <dcterms:created xsi:type="dcterms:W3CDTF">2015-02-13T18:51:16Z</dcterms:created>
  <dcterms:modified xsi:type="dcterms:W3CDTF">2015-08-24T22:11:45Z</dcterms:modified>
</cp:coreProperties>
</file>