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67" r:id="rId4"/>
    <p:sldId id="306" r:id="rId5"/>
    <p:sldId id="315" r:id="rId6"/>
    <p:sldId id="269" r:id="rId7"/>
    <p:sldId id="290" r:id="rId8"/>
    <p:sldId id="279" r:id="rId9"/>
    <p:sldId id="316" r:id="rId10"/>
    <p:sldId id="317" r:id="rId11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00000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4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0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8/26/2015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8/26/2015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70"/>
            <a:ext cx="3011699" cy="461804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70"/>
            <a:ext cx="3011699" cy="461804"/>
          </a:xfrm>
          <a:prstGeom prst="rect">
            <a:avLst/>
          </a:prstGeom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Design </a:t>
            </a:r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C</a:t>
            </a:r>
            <a:r>
              <a:rPr lang="en-US" altLang="en-US" sz="2800" dirty="0" smtClean="0">
                <a:latin typeface="Helvetica" panose="020B0604020202020204" pitchFamily="34" charset="0"/>
                <a:ea typeface="Geneva" pitchFamily="121" charset="-128"/>
              </a:rPr>
              <a:t>oncepts of the Mu2e Electrostatic Septa - </a:t>
            </a:r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Motion Control</a:t>
            </a:r>
            <a:endParaRPr lang="en-US" altLang="en-US" sz="2800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David Tinsley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Mu2e Resonant Extraction Technical Review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August 25,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Channel </a:t>
            </a:r>
            <a:r>
              <a:rPr lang="en-US" dirty="0"/>
              <a:t>L</a:t>
            </a:r>
            <a:r>
              <a:rPr lang="en-US" dirty="0" smtClean="0"/>
              <a:t>ayout   </a:t>
            </a:r>
            <a:r>
              <a:rPr lang="en-US" dirty="0" smtClean="0">
                <a:solidFill>
                  <a:schemeClr val="tx1"/>
                </a:solidFill>
              </a:rPr>
              <a:t>(Plan View)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89" y="1233064"/>
            <a:ext cx="5580879" cy="250136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558" y="2973942"/>
            <a:ext cx="8809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633" y="2666165"/>
            <a:ext cx="1134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 direction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429842" y="2956659"/>
            <a:ext cx="88094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434599" y="2475581"/>
            <a:ext cx="879939" cy="158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1135" y="2704714"/>
            <a:ext cx="116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Extracted beam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 rot="20980605">
            <a:off x="7288515" y="2283423"/>
            <a:ext cx="1234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Circulating beam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330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>
          <a:xfrm>
            <a:off x="558799" y="5762171"/>
            <a:ext cx="3922525" cy="2687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>
          <a:xfrm>
            <a:off x="4654550" y="5762171"/>
            <a:ext cx="4260850" cy="2687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7"/>
          </p:nvPr>
        </p:nvPicPr>
        <p:blipFill>
          <a:blip r:embed="rId2"/>
          <a:stretch>
            <a:fillRect/>
          </a:stretch>
        </p:blipFill>
        <p:spPr>
          <a:xfrm>
            <a:off x="498934" y="885826"/>
            <a:ext cx="8146132" cy="210661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498935" y="3062514"/>
            <a:ext cx="8146132" cy="318588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control under the ends of the septa vacuum vessel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397" y="1980172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Q203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1686459" y="1598231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ESS2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16313" y="1622145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ESS1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925117" y="3132861"/>
            <a:ext cx="153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Elevation view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3756972" y="847596"/>
            <a:ext cx="1850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Plan Section View</a:t>
            </a:r>
            <a:endParaRPr lang="en-US" sz="18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272971" y="5820229"/>
            <a:ext cx="27722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89829" y="5803146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Beam Direction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7424552" y="3202937"/>
            <a:ext cx="110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Upstream</a:t>
            </a:r>
            <a:endParaRPr lang="en-US" sz="1800" dirty="0"/>
          </a:p>
        </p:txBody>
      </p:sp>
      <p:sp>
        <p:nvSpPr>
          <p:cNvPr id="41" name="TextBox 40"/>
          <p:cNvSpPr txBox="1"/>
          <p:nvPr/>
        </p:nvSpPr>
        <p:spPr>
          <a:xfrm>
            <a:off x="611228" y="3202937"/>
            <a:ext cx="13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Downstream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1100437" y="3589352"/>
            <a:ext cx="2430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Vacuum bellows before </a:t>
            </a:r>
          </a:p>
          <a:p>
            <a:r>
              <a:rPr lang="en-US" sz="1800" dirty="0" smtClean="0"/>
              <a:t>and after both septa.</a:t>
            </a:r>
            <a:endParaRPr lang="en-US" sz="1800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272971" y="3954815"/>
            <a:ext cx="319315" cy="586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43398" y="417239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Q203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6858928" y="4808248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ESS1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1692394" y="4839657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ESS2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3228108" y="4839657"/>
            <a:ext cx="204520" cy="134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03" y="4857948"/>
            <a:ext cx="298730" cy="231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037" y="4839657"/>
            <a:ext cx="298730" cy="231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39" y="4839657"/>
            <a:ext cx="298730" cy="2316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59538" y="5794931"/>
            <a:ext cx="162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Motion Control</a:t>
            </a:r>
            <a:endParaRPr lang="en-US" sz="1800" dirty="0"/>
          </a:p>
        </p:txBody>
      </p:sp>
      <p:cxnSp>
        <p:nvCxnSpPr>
          <p:cNvPr id="17" name="Straight Arrow Connector 16"/>
          <p:cNvCxnSpPr>
            <a:endCxn id="10" idx="2"/>
          </p:cNvCxnSpPr>
          <p:nvPr/>
        </p:nvCxnSpPr>
        <p:spPr>
          <a:xfrm flipH="1" flipV="1">
            <a:off x="5845402" y="5071325"/>
            <a:ext cx="614136" cy="916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2"/>
          </p:cNvCxnSpPr>
          <p:nvPr/>
        </p:nvCxnSpPr>
        <p:spPr>
          <a:xfrm flipV="1">
            <a:off x="8082675" y="5071325"/>
            <a:ext cx="398829" cy="916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21028" y="5713602"/>
            <a:ext cx="162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Motion Control</a:t>
            </a:r>
            <a:endParaRPr lang="en-US" sz="1800" dirty="0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687744" y="5089616"/>
            <a:ext cx="533284" cy="8086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3"/>
          </p:cNvCxnSpPr>
          <p:nvPr/>
        </p:nvCxnSpPr>
        <p:spPr>
          <a:xfrm flipV="1">
            <a:off x="2844165" y="5022351"/>
            <a:ext cx="486203" cy="875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3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03664"/>
            <a:ext cx="7964713" cy="641739"/>
          </a:xfrm>
        </p:spPr>
        <p:txBody>
          <a:bodyPr/>
          <a:lstStyle/>
          <a:p>
            <a:r>
              <a:rPr lang="en-US" dirty="0" smtClean="0"/>
              <a:t>Shielding around Septa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38" y="1026055"/>
            <a:ext cx="7496061" cy="49973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374571" y="1395762"/>
            <a:ext cx="21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D-30 Straight Layout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702554" y="4172871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ESS1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365664" y="416910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Q203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73909" y="4172871"/>
            <a:ext cx="62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ESS2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470903" y="417287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Q202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9529" y="416910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Q204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5802" y="1462213"/>
            <a:ext cx="1555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Steel Shielding</a:t>
            </a:r>
          </a:p>
          <a:p>
            <a:r>
              <a:rPr lang="en-US" sz="1800" dirty="0" smtClean="0"/>
              <a:t>Above Septa</a:t>
            </a:r>
          </a:p>
          <a:p>
            <a:r>
              <a:rPr lang="en-US" sz="1800" dirty="0" smtClean="0"/>
              <a:t>And Quads</a:t>
            </a:r>
            <a:endParaRPr lang="en-US" sz="1800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5934365" y="1923878"/>
            <a:ext cx="391437" cy="983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23379" y="5156528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Beam Direction</a:t>
            </a:r>
            <a:endParaRPr lang="en-US" sz="18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570514" y="5156528"/>
            <a:ext cx="23075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75074" y="5325969"/>
            <a:ext cx="110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Upstream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1350169" y="5341194"/>
            <a:ext cx="138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Downstream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Bellows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134505"/>
            <a:ext cx="8672513" cy="2980296"/>
          </a:xfrm>
        </p:spPr>
        <p:txBody>
          <a:bodyPr/>
          <a:lstStyle/>
          <a:p>
            <a:r>
              <a:rPr lang="en-US" dirty="0" err="1"/>
              <a:t>Pbar</a:t>
            </a:r>
            <a:r>
              <a:rPr lang="en-US" dirty="0"/>
              <a:t> </a:t>
            </a:r>
            <a:r>
              <a:rPr lang="en-US" dirty="0" err="1"/>
              <a:t>Debuncher</a:t>
            </a:r>
            <a:r>
              <a:rPr lang="en-US" dirty="0"/>
              <a:t> motorized quads used MC-413126 (cuff OD of 5.5").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limit switches for the stands were set at +/- 0.5" </a:t>
            </a:r>
            <a:r>
              <a:rPr lang="en-US" dirty="0" smtClean="0"/>
              <a:t>and at other </a:t>
            </a:r>
            <a:r>
              <a:rPr lang="en-US" dirty="0"/>
              <a:t>locations, the motion was +/- 0.75" so they would work in this application.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72" y="3066143"/>
            <a:ext cx="3884990" cy="29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Bellows Drawing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76" y="1042988"/>
            <a:ext cx="6454961" cy="4987925"/>
          </a:xfrm>
        </p:spPr>
      </p:pic>
    </p:spTree>
    <p:extLst>
      <p:ext uri="{BB962C8B-B14F-4D97-AF65-F5344CB8AC3E}">
        <p14:creationId xmlns:p14="http://schemas.microsoft.com/office/powerpoint/2010/main" val="31204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 Electrostatic </a:t>
            </a:r>
            <a:r>
              <a:rPr lang="en-US" dirty="0"/>
              <a:t>Extraction Septum Motion Control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960" y="1043470"/>
            <a:ext cx="7565792" cy="49869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534400" y="2708564"/>
            <a:ext cx="64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LVDT</a:t>
            </a:r>
            <a:endParaRPr lang="en-US" sz="18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560127" y="2893230"/>
            <a:ext cx="1974273" cy="6050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79842" y="5959165"/>
            <a:ext cx="393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Stepper Motor, 200 steps per </a:t>
            </a:r>
            <a:r>
              <a:rPr lang="en-US" sz="1800" dirty="0" smtClean="0"/>
              <a:t>revolution</a:t>
            </a:r>
            <a:endParaRPr lang="en-US" sz="18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V="1">
            <a:off x="4979842" y="4579089"/>
            <a:ext cx="697944" cy="1564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6450" y="5994798"/>
            <a:ext cx="152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Limit Switches</a:t>
            </a:r>
            <a:endParaRPr lang="en-US" sz="1800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329688" y="3934047"/>
            <a:ext cx="1086907" cy="22454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94335" y="962806"/>
            <a:ext cx="64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LVDT</a:t>
            </a:r>
          </a:p>
          <a:p>
            <a:r>
              <a:rPr lang="en-US" sz="1800" dirty="0" smtClean="0"/>
              <a:t>Pad</a:t>
            </a:r>
            <a:endParaRPr lang="en-US" sz="1800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4943061" y="1285972"/>
            <a:ext cx="3551274" cy="1683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98221" y="2353340"/>
            <a:ext cx="90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Bellows</a:t>
            </a:r>
            <a:endParaRPr lang="en-US" sz="18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06450" y="253763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56057" y="745403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Extraction Septa</a:t>
            </a:r>
            <a:endParaRPr lang="en-US" sz="1800" dirty="0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flipH="1">
            <a:off x="4979842" y="930069"/>
            <a:ext cx="276215" cy="1366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93661" y="5985242"/>
            <a:ext cx="12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Micro Slide</a:t>
            </a:r>
            <a:endParaRPr lang="en-US" sz="1800" dirty="0"/>
          </a:p>
        </p:txBody>
      </p:sp>
      <p:cxnSp>
        <p:nvCxnSpPr>
          <p:cNvPr id="35" name="Straight Arrow Connector 34"/>
          <p:cNvCxnSpPr>
            <a:stCxn id="33" idx="3"/>
          </p:cNvCxnSpPr>
          <p:nvPr/>
        </p:nvCxnSpPr>
        <p:spPr>
          <a:xfrm flipV="1">
            <a:off x="4126178" y="4163291"/>
            <a:ext cx="269875" cy="2006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Tevatron</a:t>
            </a:r>
            <a:r>
              <a:rPr lang="en-US" dirty="0" smtClean="0"/>
              <a:t> Electrostatic Extraction Septa Bellows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057" y="1043470"/>
            <a:ext cx="7553599" cy="49869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6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 Slide and Stepper Motor and LVDT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 slide has a micrometer pitch thread, 40 threads per inch, which is .025 inch per revolution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Micro slide have minimal backlash of better than .001 inch.</a:t>
            </a:r>
          </a:p>
          <a:p>
            <a:r>
              <a:rPr lang="en-US" dirty="0"/>
              <a:t>The stepper motor has 200 steps per revolution.  Therefore the movement is .000125 inch per step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limit switches which prevents over travel of slide.</a:t>
            </a:r>
          </a:p>
          <a:p>
            <a:r>
              <a:rPr lang="en-US" dirty="0" smtClean="0"/>
              <a:t>LVDT</a:t>
            </a:r>
            <a:r>
              <a:rPr lang="en-US" dirty="0"/>
              <a:t> ’s (Linear Variable Differential Transformer)</a:t>
            </a:r>
            <a:r>
              <a:rPr lang="en-US" dirty="0" smtClean="0"/>
              <a:t> are radiation hard.</a:t>
            </a:r>
          </a:p>
          <a:p>
            <a:r>
              <a:rPr lang="en-US" dirty="0" smtClean="0"/>
              <a:t>LVDT has the </a:t>
            </a:r>
            <a:r>
              <a:rPr lang="en-US" dirty="0"/>
              <a:t>type of precision that can be achieved is about or better than 1/10% of the full throw.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8/25/2015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Tinsley | Design Concepts of the Mu2e ESS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82829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2969</TotalTime>
  <Words>304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Design Concepts of the Mu2e Electrostatic Septa - Motion Control</vt:lpstr>
      <vt:lpstr>Extraction Channel Layout   (Plan View)</vt:lpstr>
      <vt:lpstr>Motion control under the ends of the septa vacuum vessel</vt:lpstr>
      <vt:lpstr>Shielding around Septa</vt:lpstr>
      <vt:lpstr>Bellows Specifications</vt:lpstr>
      <vt:lpstr>Bellows Drawing</vt:lpstr>
      <vt:lpstr>Tevatron Electrostatic Extraction Septum Motion Control</vt:lpstr>
      <vt:lpstr>Tevatron Electrostatic Extraction Septa Bellows</vt:lpstr>
      <vt:lpstr>Micro Slide and Stepper Motor and LVDT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concepts of the Mu2e Electrostatic septa - Large scale prototype</dc:title>
  <dc:creator>Vladimir P Nagaslaev</dc:creator>
  <cp:lastModifiedBy>Matthew Alvarez</cp:lastModifiedBy>
  <cp:revision>226</cp:revision>
  <cp:lastPrinted>2015-08-21T12:19:56Z</cp:lastPrinted>
  <dcterms:created xsi:type="dcterms:W3CDTF">2015-07-14T16:19:04Z</dcterms:created>
  <dcterms:modified xsi:type="dcterms:W3CDTF">2015-08-26T14:30:50Z</dcterms:modified>
</cp:coreProperties>
</file>