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5"/>
  </p:notesMasterIdLst>
  <p:handoutMasterIdLst>
    <p:handoutMasterId r:id="rId36"/>
  </p:handoutMasterIdLst>
  <p:sldIdLst>
    <p:sldId id="265" r:id="rId3"/>
    <p:sldId id="267" r:id="rId4"/>
    <p:sldId id="306" r:id="rId5"/>
    <p:sldId id="315" r:id="rId6"/>
    <p:sldId id="266" r:id="rId7"/>
    <p:sldId id="290" r:id="rId8"/>
    <p:sldId id="269" r:id="rId9"/>
    <p:sldId id="281" r:id="rId10"/>
    <p:sldId id="292" r:id="rId11"/>
    <p:sldId id="299" r:id="rId12"/>
    <p:sldId id="300" r:id="rId13"/>
    <p:sldId id="307" r:id="rId14"/>
    <p:sldId id="308" r:id="rId15"/>
    <p:sldId id="301" r:id="rId16"/>
    <p:sldId id="302" r:id="rId17"/>
    <p:sldId id="296" r:id="rId18"/>
    <p:sldId id="297" r:id="rId19"/>
    <p:sldId id="270" r:id="rId20"/>
    <p:sldId id="313" r:id="rId21"/>
    <p:sldId id="314" r:id="rId22"/>
    <p:sldId id="284" r:id="rId23"/>
    <p:sldId id="293" r:id="rId24"/>
    <p:sldId id="310" r:id="rId25"/>
    <p:sldId id="273" r:id="rId26"/>
    <p:sldId id="283" r:id="rId27"/>
    <p:sldId id="282" r:id="rId28"/>
    <p:sldId id="298" r:id="rId29"/>
    <p:sldId id="311" r:id="rId30"/>
    <p:sldId id="274" r:id="rId31"/>
    <p:sldId id="275" r:id="rId32"/>
    <p:sldId id="303" r:id="rId33"/>
    <p:sldId id="279" r:id="rId34"/>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004C97"/>
    <a:srgbClr val="00000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snapToObjects="1">
      <p:cViewPr varScale="1">
        <p:scale>
          <a:sx n="100" d="100"/>
          <a:sy n="100" d="100"/>
        </p:scale>
        <p:origin x="420" y="64"/>
      </p:cViewPr>
      <p:guideLst/>
    </p:cSldViewPr>
  </p:slideViewPr>
  <p:notesTextViewPr>
    <p:cViewPr>
      <p:scale>
        <a:sx n="1" d="1"/>
        <a:sy n="1" d="1"/>
      </p:scale>
      <p:origin x="0" y="0"/>
    </p:cViewPr>
  </p:notesTextViewPr>
  <p:sorterViewPr>
    <p:cViewPr>
      <p:scale>
        <a:sx n="100" d="100"/>
        <a:sy n="100" d="100"/>
      </p:scale>
      <p:origin x="0" y="-390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2" tIns="46241" rIns="92482" bIns="4624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wrap="square" lIns="92482" tIns="46241" rIns="92482" bIns="46241"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8/24/2015</a:t>
            </a:fld>
            <a:endParaRPr lang="en-US" altLang="en-US"/>
          </a:p>
        </p:txBody>
      </p:sp>
      <p:sp>
        <p:nvSpPr>
          <p:cNvPr id="4" name="Footer Placeholder 3"/>
          <p:cNvSpPr>
            <a:spLocks noGrp="1"/>
          </p:cNvSpPr>
          <p:nvPr>
            <p:ph type="ftr" sz="quarter" idx="2"/>
          </p:nvPr>
        </p:nvSpPr>
        <p:spPr>
          <a:xfrm>
            <a:off x="1" y="8772670"/>
            <a:ext cx="3011699" cy="461804"/>
          </a:xfrm>
          <a:prstGeom prst="rect">
            <a:avLst/>
          </a:prstGeom>
        </p:spPr>
        <p:txBody>
          <a:bodyPr vert="horz" lIns="92482" tIns="46241" rIns="92482" bIns="4624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9" y="8772670"/>
            <a:ext cx="3011699" cy="461804"/>
          </a:xfrm>
          <a:prstGeom prst="rect">
            <a:avLst/>
          </a:prstGeom>
        </p:spPr>
        <p:txBody>
          <a:bodyPr vert="horz" wrap="square" lIns="92482" tIns="46241" rIns="92482" bIns="46241"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2" tIns="46241" rIns="92482" bIns="4624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9" y="0"/>
            <a:ext cx="3011699" cy="461804"/>
          </a:xfrm>
          <a:prstGeom prst="rect">
            <a:avLst/>
          </a:prstGeom>
        </p:spPr>
        <p:txBody>
          <a:bodyPr vert="horz" wrap="square" lIns="92482" tIns="46241" rIns="92482" bIns="46241"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8/24/2015</a:t>
            </a:fld>
            <a:endParaRPr lang="en-US" alt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2" tIns="46241" rIns="92482" bIns="46241" rtlCol="0" anchor="ctr"/>
          <a:lstStyle/>
          <a:p>
            <a:pPr lvl="0"/>
            <a:endParaRPr lang="en-US" noProof="0" dirty="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772670"/>
            <a:ext cx="3011699" cy="461804"/>
          </a:xfrm>
          <a:prstGeom prst="rect">
            <a:avLst/>
          </a:prstGeom>
        </p:spPr>
        <p:txBody>
          <a:bodyPr vert="horz" lIns="92482" tIns="46241" rIns="92482" bIns="4624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9" y="8772670"/>
            <a:ext cx="3011699" cy="461804"/>
          </a:xfrm>
          <a:prstGeom prst="rect">
            <a:avLst/>
          </a:prstGeom>
        </p:spPr>
        <p:txBody>
          <a:bodyPr vert="horz" wrap="square" lIns="92482" tIns="46241" rIns="92482" bIns="46241"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3194412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8/25/2015</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David Tinsley | Design Concepts of the Mu2e ESS</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8/25/2015</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David Tinsley | Design Concepts of the Mu2e ESS</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8/25/2015</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David Tinsley | Design Concepts of the Mu2e ESS</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8/25/2015</a:t>
            </a:r>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David Tinsley | Design Concepts of the Mu2e ESS</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David Tinsley | Design Concepts of the Mu2e ESS</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David Tinsley | Design Concepts of the Mu2e ESS</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8/25/2015</a:t>
            </a:r>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David Tinsley | Design Concepts of the Mu2e ESS</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8/25/2015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David Tinsley | Design Concepts of the Mu2e ESS</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8/25/2015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David Tinsley | Design Concepts of the Mu2e ESS</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sz="2800" dirty="0" smtClean="0">
                <a:latin typeface="Helvetica" panose="020B0604020202020204" pitchFamily="34" charset="0"/>
                <a:ea typeface="Geneva" pitchFamily="121" charset="-128"/>
              </a:rPr>
              <a:t>Design </a:t>
            </a:r>
            <a:r>
              <a:rPr lang="en-US" altLang="en-US" sz="2800" dirty="0">
                <a:latin typeface="Helvetica" panose="020B0604020202020204" pitchFamily="34" charset="0"/>
                <a:ea typeface="Geneva" pitchFamily="121" charset="-128"/>
              </a:rPr>
              <a:t>C</a:t>
            </a:r>
            <a:r>
              <a:rPr lang="en-US" altLang="en-US" sz="2800" dirty="0" smtClean="0">
                <a:latin typeface="Helvetica" panose="020B0604020202020204" pitchFamily="34" charset="0"/>
                <a:ea typeface="Geneva" pitchFamily="121" charset="-128"/>
              </a:rPr>
              <a:t>oncepts of the Mu2e Electrostatic Septa - Large Scale </a:t>
            </a:r>
            <a:r>
              <a:rPr lang="en-US" altLang="en-US" sz="2800" dirty="0">
                <a:latin typeface="Helvetica" panose="020B0604020202020204" pitchFamily="34" charset="0"/>
                <a:ea typeface="Geneva" pitchFamily="121" charset="-128"/>
              </a:rPr>
              <a:t>P</a:t>
            </a:r>
            <a:r>
              <a:rPr lang="en-US" altLang="en-US" sz="2800" dirty="0" smtClean="0">
                <a:latin typeface="Helvetica" panose="020B0604020202020204" pitchFamily="34" charset="0"/>
                <a:ea typeface="Geneva" pitchFamily="121" charset="-128"/>
              </a:rPr>
              <a:t>rototype</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David Tinsley</a:t>
            </a:r>
          </a:p>
          <a:p>
            <a:pPr eaLnBrk="1" hangingPunct="1"/>
            <a:r>
              <a:rPr lang="en-US" altLang="en-US" dirty="0" smtClean="0">
                <a:latin typeface="Helvetica" panose="020B0604020202020204" pitchFamily="34" charset="0"/>
                <a:ea typeface="Geneva" pitchFamily="121" charset="-128"/>
              </a:rPr>
              <a:t>Mu2e Resonant Extraction Technical Review</a:t>
            </a:r>
          </a:p>
          <a:p>
            <a:pPr eaLnBrk="1" hangingPunct="1"/>
            <a:r>
              <a:rPr lang="en-US" altLang="en-US" dirty="0" smtClean="0">
                <a:latin typeface="Helvetica" panose="020B0604020202020204" pitchFamily="34" charset="0"/>
                <a:ea typeface="Geneva" pitchFamily="121" charset="-128"/>
              </a:rPr>
              <a:t>August 25, 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Final Machining</a:t>
            </a: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9" name="Content Placeholder 8"/>
          <p:cNvPicPr>
            <a:picLocks noGrp="1" noChangeAspect="1"/>
          </p:cNvPicPr>
          <p:nvPr>
            <p:ph idx="1"/>
          </p:nvPr>
        </p:nvPicPr>
        <p:blipFill>
          <a:blip r:embed="rId2"/>
          <a:stretch>
            <a:fillRect/>
          </a:stretch>
        </p:blipFill>
        <p:spPr>
          <a:xfrm>
            <a:off x="394057" y="1042988"/>
            <a:ext cx="8341599" cy="4987925"/>
          </a:xfrm>
          <a:prstGeom prst="rect">
            <a:avLst/>
          </a:prstGeom>
        </p:spPr>
      </p:pic>
      <p:sp>
        <p:nvSpPr>
          <p:cNvPr id="10" name="TextBox 9"/>
          <p:cNvSpPr txBox="1"/>
          <p:nvPr/>
        </p:nvSpPr>
        <p:spPr>
          <a:xfrm>
            <a:off x="394057" y="1042988"/>
            <a:ext cx="5046638" cy="2031325"/>
          </a:xfrm>
          <a:prstGeom prst="rect">
            <a:avLst/>
          </a:prstGeom>
          <a:noFill/>
        </p:spPr>
        <p:txBody>
          <a:bodyPr wrap="none" rtlCol="0">
            <a:spAutoFit/>
          </a:bodyPr>
          <a:lstStyle/>
          <a:p>
            <a:r>
              <a:rPr lang="en-US" sz="1800" dirty="0" smtClean="0"/>
              <a:t>The frame is machined from 7075-T6 aluminum.</a:t>
            </a:r>
          </a:p>
          <a:p>
            <a:r>
              <a:rPr lang="en-US" sz="1800" dirty="0" smtClean="0"/>
              <a:t>The top of both the frame rails that contact the foils</a:t>
            </a:r>
          </a:p>
          <a:p>
            <a:r>
              <a:rPr lang="en-US" sz="1800" dirty="0" smtClean="0"/>
              <a:t>will be finished with a 25</a:t>
            </a:r>
            <a:r>
              <a:rPr lang="en-US" sz="1800" dirty="0" smtClean="0">
                <a:latin typeface="Symbol" panose="05050102010706020507" pitchFamily="18" charset="2"/>
              </a:rPr>
              <a:t>m</a:t>
            </a:r>
            <a:r>
              <a:rPr lang="en-US" sz="1800" dirty="0" smtClean="0"/>
              <a:t> dip on that surface</a:t>
            </a:r>
          </a:p>
          <a:p>
            <a:r>
              <a:rPr lang="en-US" sz="1800" dirty="0" smtClean="0"/>
              <a:t>so the foil will be flat down the length of the frame</a:t>
            </a:r>
          </a:p>
          <a:p>
            <a:r>
              <a:rPr lang="en-US" sz="1800" dirty="0" smtClean="0"/>
              <a:t>after the foils are installed.</a:t>
            </a:r>
          </a:p>
          <a:p>
            <a:r>
              <a:rPr lang="en-US" sz="1800" dirty="0"/>
              <a:t>The frame is symmetrical both top to bottom</a:t>
            </a:r>
          </a:p>
          <a:p>
            <a:r>
              <a:rPr lang="en-US" sz="1800" dirty="0"/>
              <a:t>and end to end</a:t>
            </a:r>
            <a:r>
              <a:rPr lang="en-US" sz="1800" dirty="0" smtClean="0"/>
              <a:t>.</a:t>
            </a:r>
            <a:endParaRPr lang="en-US" sz="1800" dirty="0"/>
          </a:p>
        </p:txBody>
      </p:sp>
      <p:sp>
        <p:nvSpPr>
          <p:cNvPr id="11" name="TextBox 10"/>
          <p:cNvSpPr txBox="1"/>
          <p:nvPr/>
        </p:nvSpPr>
        <p:spPr>
          <a:xfrm>
            <a:off x="806450" y="3155825"/>
            <a:ext cx="776238" cy="369332"/>
          </a:xfrm>
          <a:prstGeom prst="rect">
            <a:avLst/>
          </a:prstGeom>
          <a:noFill/>
        </p:spPr>
        <p:txBody>
          <a:bodyPr wrap="none" rtlCol="0">
            <a:spAutoFit/>
          </a:bodyPr>
          <a:lstStyle/>
          <a:p>
            <a:r>
              <a:rPr lang="en-US" sz="1800" dirty="0" smtClean="0"/>
              <a:t>Frame</a:t>
            </a:r>
            <a:endParaRPr lang="en-US" sz="1800" dirty="0"/>
          </a:p>
        </p:txBody>
      </p:sp>
      <p:cxnSp>
        <p:nvCxnSpPr>
          <p:cNvPr id="13" name="Straight Arrow Connector 12"/>
          <p:cNvCxnSpPr/>
          <p:nvPr/>
        </p:nvCxnSpPr>
        <p:spPr>
          <a:xfrm>
            <a:off x="1582688" y="3338286"/>
            <a:ext cx="768626" cy="5453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66457" y="5072743"/>
            <a:ext cx="615874" cy="369332"/>
          </a:xfrm>
          <a:prstGeom prst="rect">
            <a:avLst/>
          </a:prstGeom>
          <a:noFill/>
        </p:spPr>
        <p:txBody>
          <a:bodyPr wrap="none" rtlCol="0">
            <a:spAutoFit/>
          </a:bodyPr>
          <a:lstStyle/>
          <a:p>
            <a:r>
              <a:rPr lang="en-US" sz="1800" dirty="0" smtClean="0"/>
              <a:t>Rails</a:t>
            </a:r>
            <a:endParaRPr lang="en-US" sz="1800" dirty="0"/>
          </a:p>
        </p:txBody>
      </p:sp>
      <p:cxnSp>
        <p:nvCxnSpPr>
          <p:cNvPr id="18" name="Straight Arrow Connector 17"/>
          <p:cNvCxnSpPr/>
          <p:nvPr/>
        </p:nvCxnSpPr>
        <p:spPr>
          <a:xfrm flipH="1" flipV="1">
            <a:off x="2547257" y="4390571"/>
            <a:ext cx="1219200" cy="863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2619829" y="4753429"/>
            <a:ext cx="1146628" cy="5007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28286" y="5442075"/>
            <a:ext cx="4327595" cy="646331"/>
          </a:xfrm>
          <a:prstGeom prst="rect">
            <a:avLst/>
          </a:prstGeom>
          <a:noFill/>
        </p:spPr>
        <p:txBody>
          <a:bodyPr wrap="none" rtlCol="0">
            <a:spAutoFit/>
          </a:bodyPr>
          <a:lstStyle/>
          <a:p>
            <a:r>
              <a:rPr lang="en-US" sz="1800" dirty="0" smtClean="0"/>
              <a:t>The frame can be installed with either end </a:t>
            </a:r>
          </a:p>
          <a:p>
            <a:r>
              <a:rPr lang="en-US" sz="1800" dirty="0" smtClean="0"/>
              <a:t>inserted first depending on the straightness.</a:t>
            </a:r>
            <a:endParaRPr lang="en-US" sz="1800" dirty="0"/>
          </a:p>
        </p:txBody>
      </p:sp>
    </p:spTree>
    <p:extLst>
      <p:ext uri="{BB962C8B-B14F-4D97-AF65-F5344CB8AC3E}">
        <p14:creationId xmlns:p14="http://schemas.microsoft.com/office/powerpoint/2010/main" val="167480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Assembly Procedure</a:t>
            </a:r>
            <a:endParaRPr lang="en-US" dirty="0"/>
          </a:p>
        </p:txBody>
      </p:sp>
      <p:pic>
        <p:nvPicPr>
          <p:cNvPr id="7" name="Content Placeholder 6"/>
          <p:cNvPicPr>
            <a:picLocks noGrp="1" noChangeAspect="1"/>
          </p:cNvPicPr>
          <p:nvPr>
            <p:ph idx="1"/>
          </p:nvPr>
        </p:nvPicPr>
        <p:blipFill>
          <a:blip r:embed="rId2"/>
          <a:stretch>
            <a:fillRect/>
          </a:stretch>
        </p:blipFill>
        <p:spPr>
          <a:xfrm>
            <a:off x="438912" y="1042988"/>
            <a:ext cx="8251888"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sp>
        <p:nvSpPr>
          <p:cNvPr id="8" name="TextBox 7"/>
          <p:cNvSpPr txBox="1"/>
          <p:nvPr/>
        </p:nvSpPr>
        <p:spPr>
          <a:xfrm>
            <a:off x="438912" y="1103085"/>
            <a:ext cx="5984523" cy="1754326"/>
          </a:xfrm>
          <a:prstGeom prst="rect">
            <a:avLst/>
          </a:prstGeom>
          <a:noFill/>
        </p:spPr>
        <p:txBody>
          <a:bodyPr wrap="none" rtlCol="0">
            <a:spAutoFit/>
          </a:bodyPr>
          <a:lstStyle/>
          <a:p>
            <a:r>
              <a:rPr lang="en-US" sz="1800" dirty="0" smtClean="0"/>
              <a:t>After the correct shape to the frame rails have been achieved </a:t>
            </a:r>
          </a:p>
          <a:p>
            <a:r>
              <a:rPr lang="en-US" sz="1800" dirty="0" smtClean="0"/>
              <a:t>the frame is cleaned and the assembly can begin.</a:t>
            </a:r>
          </a:p>
          <a:p>
            <a:r>
              <a:rPr lang="en-US" sz="1800" dirty="0" smtClean="0"/>
              <a:t>The clearing electrodes are installed.</a:t>
            </a:r>
          </a:p>
          <a:p>
            <a:r>
              <a:rPr lang="en-US" sz="1800" dirty="0" smtClean="0"/>
              <a:t>The spring pins are installed.</a:t>
            </a:r>
          </a:p>
          <a:p>
            <a:r>
              <a:rPr lang="en-US" sz="1800" dirty="0" smtClean="0"/>
              <a:t>The retraction springs and foils are then pulled </a:t>
            </a:r>
          </a:p>
          <a:p>
            <a:r>
              <a:rPr lang="en-US" sz="1800" dirty="0" smtClean="0"/>
              <a:t>evenly and hooked onto the spring pins.</a:t>
            </a:r>
          </a:p>
        </p:txBody>
      </p:sp>
      <p:sp>
        <p:nvSpPr>
          <p:cNvPr id="9" name="TextBox 8"/>
          <p:cNvSpPr txBox="1"/>
          <p:nvPr/>
        </p:nvSpPr>
        <p:spPr>
          <a:xfrm>
            <a:off x="6508066" y="3681442"/>
            <a:ext cx="1984326" cy="369332"/>
          </a:xfrm>
          <a:prstGeom prst="rect">
            <a:avLst/>
          </a:prstGeom>
          <a:noFill/>
        </p:spPr>
        <p:txBody>
          <a:bodyPr wrap="none" rtlCol="0">
            <a:spAutoFit/>
          </a:bodyPr>
          <a:lstStyle/>
          <a:p>
            <a:r>
              <a:rPr lang="en-US" sz="1800" dirty="0" smtClean="0"/>
              <a:t>Clearing Electrodes</a:t>
            </a:r>
          </a:p>
        </p:txBody>
      </p:sp>
      <p:cxnSp>
        <p:nvCxnSpPr>
          <p:cNvPr id="11" name="Straight Arrow Connector 10"/>
          <p:cNvCxnSpPr>
            <a:stCxn id="9" idx="1"/>
          </p:cNvCxnSpPr>
          <p:nvPr/>
        </p:nvCxnSpPr>
        <p:spPr>
          <a:xfrm flipH="1" flipV="1">
            <a:off x="5746066" y="3137156"/>
            <a:ext cx="762000" cy="7289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1162" y="2914324"/>
            <a:ext cx="1212191" cy="369332"/>
          </a:xfrm>
          <a:prstGeom prst="rect">
            <a:avLst/>
          </a:prstGeom>
          <a:noFill/>
        </p:spPr>
        <p:txBody>
          <a:bodyPr wrap="none" rtlCol="0">
            <a:spAutoFit/>
          </a:bodyPr>
          <a:lstStyle/>
          <a:p>
            <a:r>
              <a:rPr lang="en-US" sz="1800" dirty="0" smtClean="0"/>
              <a:t>Spring Pins</a:t>
            </a:r>
            <a:endParaRPr lang="en-US" sz="1800" dirty="0"/>
          </a:p>
        </p:txBody>
      </p:sp>
      <p:cxnSp>
        <p:nvCxnSpPr>
          <p:cNvPr id="15" name="Straight Arrow Connector 14"/>
          <p:cNvCxnSpPr>
            <a:stCxn id="13" idx="1"/>
          </p:cNvCxnSpPr>
          <p:nvPr/>
        </p:nvCxnSpPr>
        <p:spPr>
          <a:xfrm>
            <a:off x="671162" y="3098990"/>
            <a:ext cx="366610" cy="1242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33715" y="3213784"/>
            <a:ext cx="1206997" cy="646331"/>
          </a:xfrm>
          <a:prstGeom prst="rect">
            <a:avLst/>
          </a:prstGeom>
          <a:noFill/>
        </p:spPr>
        <p:txBody>
          <a:bodyPr wrap="none" rtlCol="0">
            <a:spAutoFit/>
          </a:bodyPr>
          <a:lstStyle/>
          <a:p>
            <a:r>
              <a:rPr lang="en-US" sz="1800" dirty="0" smtClean="0"/>
              <a:t>Retraction </a:t>
            </a:r>
          </a:p>
          <a:p>
            <a:r>
              <a:rPr lang="en-US" sz="1800" dirty="0" smtClean="0"/>
              <a:t>Spring</a:t>
            </a:r>
            <a:endParaRPr lang="en-US" sz="1800" dirty="0"/>
          </a:p>
        </p:txBody>
      </p:sp>
      <p:cxnSp>
        <p:nvCxnSpPr>
          <p:cNvPr id="25" name="Straight Arrow Connector 24"/>
          <p:cNvCxnSpPr/>
          <p:nvPr/>
        </p:nvCxnSpPr>
        <p:spPr>
          <a:xfrm>
            <a:off x="1233715" y="3489219"/>
            <a:ext cx="151523" cy="8518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465268" y="5245733"/>
            <a:ext cx="514949" cy="369332"/>
          </a:xfrm>
          <a:prstGeom prst="rect">
            <a:avLst/>
          </a:prstGeom>
          <a:noFill/>
        </p:spPr>
        <p:txBody>
          <a:bodyPr wrap="none" rtlCol="0">
            <a:spAutoFit/>
          </a:bodyPr>
          <a:lstStyle/>
          <a:p>
            <a:r>
              <a:rPr lang="en-US" sz="1800" dirty="0" smtClean="0"/>
              <a:t>Foil</a:t>
            </a:r>
            <a:endParaRPr lang="en-US" sz="1800" dirty="0"/>
          </a:p>
        </p:txBody>
      </p:sp>
      <p:cxnSp>
        <p:nvCxnSpPr>
          <p:cNvPr id="33" name="Straight Arrow Connector 32"/>
          <p:cNvCxnSpPr>
            <a:stCxn id="31" idx="1"/>
          </p:cNvCxnSpPr>
          <p:nvPr/>
        </p:nvCxnSpPr>
        <p:spPr>
          <a:xfrm flipH="1" flipV="1">
            <a:off x="1883353" y="4858266"/>
            <a:ext cx="581915" cy="572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248536" y="2914324"/>
            <a:ext cx="776238" cy="369332"/>
          </a:xfrm>
          <a:prstGeom prst="rect">
            <a:avLst/>
          </a:prstGeom>
          <a:noFill/>
        </p:spPr>
        <p:txBody>
          <a:bodyPr wrap="none" rtlCol="0">
            <a:spAutoFit/>
          </a:bodyPr>
          <a:lstStyle/>
          <a:p>
            <a:r>
              <a:rPr lang="en-US" sz="1800" dirty="0" smtClean="0"/>
              <a:t>Frame</a:t>
            </a:r>
            <a:endParaRPr lang="en-US" sz="1800" dirty="0"/>
          </a:p>
        </p:txBody>
      </p:sp>
      <p:cxnSp>
        <p:nvCxnSpPr>
          <p:cNvPr id="38" name="Straight Arrow Connector 37"/>
          <p:cNvCxnSpPr/>
          <p:nvPr/>
        </p:nvCxnSpPr>
        <p:spPr>
          <a:xfrm>
            <a:off x="3024774" y="3133725"/>
            <a:ext cx="313512" cy="296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452588" y="4267169"/>
            <a:ext cx="4238212" cy="1754326"/>
          </a:xfrm>
          <a:prstGeom prst="rect">
            <a:avLst/>
          </a:prstGeom>
          <a:noFill/>
        </p:spPr>
        <p:txBody>
          <a:bodyPr wrap="none" rtlCol="0">
            <a:spAutoFit/>
          </a:bodyPr>
          <a:lstStyle/>
          <a:p>
            <a:r>
              <a:rPr lang="en-US" sz="1800" dirty="0" smtClean="0"/>
              <a:t>ESS1 will have 478 extraction foils and</a:t>
            </a:r>
          </a:p>
          <a:p>
            <a:r>
              <a:rPr lang="en-US" sz="1800" dirty="0" smtClean="0"/>
              <a:t>21 diffuser foils installed.</a:t>
            </a:r>
          </a:p>
          <a:p>
            <a:r>
              <a:rPr lang="en-US" sz="1800" dirty="0" smtClean="0"/>
              <a:t>ESS2 will have 718 extraction foils installed.</a:t>
            </a:r>
          </a:p>
          <a:p>
            <a:r>
              <a:rPr lang="en-US" sz="1800" dirty="0" smtClean="0"/>
              <a:t>Frame straightness will be checked again.</a:t>
            </a:r>
          </a:p>
          <a:p>
            <a:endParaRPr lang="en-US" sz="1800" dirty="0"/>
          </a:p>
          <a:p>
            <a:r>
              <a:rPr lang="en-US" sz="1800" dirty="0"/>
              <a:t>Only one foil assembly is shown for clarity</a:t>
            </a:r>
            <a:r>
              <a:rPr lang="en-US" sz="1800" dirty="0" smtClean="0"/>
              <a:t>.</a:t>
            </a:r>
            <a:endParaRPr lang="en-US" sz="1800" dirty="0"/>
          </a:p>
        </p:txBody>
      </p:sp>
    </p:spTree>
    <p:extLst>
      <p:ext uri="{BB962C8B-B14F-4D97-AF65-F5344CB8AC3E}">
        <p14:creationId xmlns:p14="http://schemas.microsoft.com/office/powerpoint/2010/main" val="3394632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electrodes helps pull ions out of the recirculating beam area which reduces the sparks on the cathode.</a:t>
            </a:r>
            <a:endParaRPr lang="en-US" dirty="0"/>
          </a:p>
        </p:txBody>
      </p:sp>
      <p:pic>
        <p:nvPicPr>
          <p:cNvPr id="7" name="Content Placeholder 6"/>
          <p:cNvPicPr>
            <a:picLocks noGrp="1" noChangeAspect="1"/>
          </p:cNvPicPr>
          <p:nvPr>
            <p:ph idx="1"/>
          </p:nvPr>
        </p:nvPicPr>
        <p:blipFill>
          <a:blip r:embed="rId2"/>
          <a:stretch>
            <a:fillRect/>
          </a:stretch>
        </p:blipFill>
        <p:spPr>
          <a:xfrm>
            <a:off x="1033138" y="1042988"/>
            <a:ext cx="7063437"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sp>
        <p:nvSpPr>
          <p:cNvPr id="17" name="TextBox 16"/>
          <p:cNvSpPr txBox="1"/>
          <p:nvPr/>
        </p:nvSpPr>
        <p:spPr>
          <a:xfrm>
            <a:off x="131324" y="2816184"/>
            <a:ext cx="776238" cy="369332"/>
          </a:xfrm>
          <a:prstGeom prst="rect">
            <a:avLst/>
          </a:prstGeom>
          <a:noFill/>
        </p:spPr>
        <p:txBody>
          <a:bodyPr wrap="none" rtlCol="0">
            <a:spAutoFit/>
          </a:bodyPr>
          <a:lstStyle/>
          <a:p>
            <a:r>
              <a:rPr lang="en-US" sz="1800" dirty="0" smtClean="0"/>
              <a:t>Frame</a:t>
            </a:r>
            <a:endParaRPr lang="en-US" sz="1800" dirty="0"/>
          </a:p>
        </p:txBody>
      </p:sp>
      <p:cxnSp>
        <p:nvCxnSpPr>
          <p:cNvPr id="19" name="Straight Arrow Connector 18"/>
          <p:cNvCxnSpPr>
            <a:stCxn id="17" idx="3"/>
          </p:cNvCxnSpPr>
          <p:nvPr/>
        </p:nvCxnSpPr>
        <p:spPr>
          <a:xfrm>
            <a:off x="907562" y="3000850"/>
            <a:ext cx="725295" cy="380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127190" y="1770743"/>
            <a:ext cx="1069395" cy="923330"/>
          </a:xfrm>
          <a:prstGeom prst="rect">
            <a:avLst/>
          </a:prstGeom>
          <a:noFill/>
        </p:spPr>
        <p:txBody>
          <a:bodyPr wrap="none" rtlCol="0">
            <a:spAutoFit/>
          </a:bodyPr>
          <a:lstStyle/>
          <a:p>
            <a:r>
              <a:rPr lang="en-US" sz="1800" dirty="0" smtClean="0"/>
              <a:t>Extracted</a:t>
            </a:r>
          </a:p>
          <a:p>
            <a:r>
              <a:rPr lang="en-US" sz="1800" dirty="0" smtClean="0"/>
              <a:t>Beam</a:t>
            </a:r>
          </a:p>
          <a:p>
            <a:r>
              <a:rPr lang="en-US" sz="1800" dirty="0" smtClean="0"/>
              <a:t>Area</a:t>
            </a:r>
            <a:endParaRPr lang="en-US" sz="1800" dirty="0"/>
          </a:p>
        </p:txBody>
      </p:sp>
      <p:cxnSp>
        <p:nvCxnSpPr>
          <p:cNvPr id="23" name="Straight Arrow Connector 22"/>
          <p:cNvCxnSpPr>
            <a:stCxn id="21" idx="1"/>
          </p:cNvCxnSpPr>
          <p:nvPr/>
        </p:nvCxnSpPr>
        <p:spPr>
          <a:xfrm flipH="1">
            <a:off x="6721899" y="2232408"/>
            <a:ext cx="1405291" cy="1359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222151" y="3113314"/>
            <a:ext cx="974434" cy="369332"/>
          </a:xfrm>
          <a:prstGeom prst="rect">
            <a:avLst/>
          </a:prstGeom>
          <a:noFill/>
        </p:spPr>
        <p:txBody>
          <a:bodyPr wrap="none" rtlCol="0">
            <a:spAutoFit/>
          </a:bodyPr>
          <a:lstStyle/>
          <a:p>
            <a:r>
              <a:rPr lang="en-US" sz="1800" dirty="0" smtClean="0"/>
              <a:t>Cathode</a:t>
            </a:r>
            <a:endParaRPr lang="en-US" sz="1800" dirty="0"/>
          </a:p>
        </p:txBody>
      </p:sp>
      <p:cxnSp>
        <p:nvCxnSpPr>
          <p:cNvPr id="27" name="Straight Arrow Connector 26"/>
          <p:cNvCxnSpPr>
            <a:stCxn id="25" idx="1"/>
          </p:cNvCxnSpPr>
          <p:nvPr/>
        </p:nvCxnSpPr>
        <p:spPr>
          <a:xfrm flipH="1">
            <a:off x="7590971" y="3297980"/>
            <a:ext cx="631180" cy="294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348940" y="4053951"/>
            <a:ext cx="514949" cy="369332"/>
          </a:xfrm>
          <a:prstGeom prst="rect">
            <a:avLst/>
          </a:prstGeom>
          <a:noFill/>
        </p:spPr>
        <p:txBody>
          <a:bodyPr wrap="none" rtlCol="0">
            <a:spAutoFit/>
          </a:bodyPr>
          <a:lstStyle/>
          <a:p>
            <a:r>
              <a:rPr lang="en-US" sz="1800" dirty="0" smtClean="0"/>
              <a:t>Foil</a:t>
            </a:r>
            <a:endParaRPr lang="en-US" sz="1800" dirty="0"/>
          </a:p>
        </p:txBody>
      </p:sp>
      <p:cxnSp>
        <p:nvCxnSpPr>
          <p:cNvPr id="31" name="Straight Arrow Connector 30"/>
          <p:cNvCxnSpPr>
            <a:stCxn id="29" idx="1"/>
          </p:cNvCxnSpPr>
          <p:nvPr/>
        </p:nvCxnSpPr>
        <p:spPr>
          <a:xfrm flipH="1" flipV="1">
            <a:off x="6450013" y="3975078"/>
            <a:ext cx="1898927" cy="263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20736" y="3185516"/>
            <a:ext cx="1390189" cy="646331"/>
          </a:xfrm>
          <a:prstGeom prst="rect">
            <a:avLst/>
          </a:prstGeom>
          <a:noFill/>
        </p:spPr>
        <p:txBody>
          <a:bodyPr wrap="none" rtlCol="0">
            <a:spAutoFit/>
          </a:bodyPr>
          <a:lstStyle/>
          <a:p>
            <a:r>
              <a:rPr lang="en-US" sz="1800" dirty="0" smtClean="0"/>
              <a:t>Recirculating</a:t>
            </a:r>
          </a:p>
          <a:p>
            <a:r>
              <a:rPr lang="en-US" sz="1800" dirty="0" smtClean="0"/>
              <a:t>Beam Area</a:t>
            </a:r>
            <a:endParaRPr lang="en-US" sz="1800" dirty="0"/>
          </a:p>
        </p:txBody>
      </p:sp>
      <p:sp>
        <p:nvSpPr>
          <p:cNvPr id="34" name="TextBox 33"/>
          <p:cNvSpPr txBox="1"/>
          <p:nvPr/>
        </p:nvSpPr>
        <p:spPr>
          <a:xfrm>
            <a:off x="-79031" y="3588267"/>
            <a:ext cx="1165191" cy="646331"/>
          </a:xfrm>
          <a:prstGeom prst="rect">
            <a:avLst/>
          </a:prstGeom>
          <a:noFill/>
        </p:spPr>
        <p:txBody>
          <a:bodyPr wrap="none" rtlCol="0">
            <a:spAutoFit/>
          </a:bodyPr>
          <a:lstStyle/>
          <a:p>
            <a:r>
              <a:rPr lang="en-US" sz="1800" dirty="0" smtClean="0"/>
              <a:t>Clearing</a:t>
            </a:r>
          </a:p>
          <a:p>
            <a:r>
              <a:rPr lang="en-US" sz="1800" dirty="0" smtClean="0"/>
              <a:t>Electrodes</a:t>
            </a:r>
            <a:endParaRPr lang="en-US" sz="1800" dirty="0"/>
          </a:p>
        </p:txBody>
      </p:sp>
      <p:cxnSp>
        <p:nvCxnSpPr>
          <p:cNvPr id="37" name="Straight Arrow Connector 36"/>
          <p:cNvCxnSpPr/>
          <p:nvPr/>
        </p:nvCxnSpPr>
        <p:spPr>
          <a:xfrm flipV="1">
            <a:off x="907562" y="2703265"/>
            <a:ext cx="3156438" cy="1208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966235" y="3911433"/>
            <a:ext cx="3097765" cy="511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144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Diffuser</a:t>
            </a:r>
            <a:endParaRPr lang="en-US" dirty="0"/>
          </a:p>
        </p:txBody>
      </p:sp>
      <p:sp>
        <p:nvSpPr>
          <p:cNvPr id="3" name="Content Placeholder 2"/>
          <p:cNvSpPr>
            <a:spLocks noGrp="1"/>
          </p:cNvSpPr>
          <p:nvPr>
            <p:ph idx="1"/>
          </p:nvPr>
        </p:nvSpPr>
        <p:spPr/>
        <p:txBody>
          <a:bodyPr/>
          <a:lstStyle/>
          <a:p>
            <a:r>
              <a:rPr lang="en-US" dirty="0" smtClean="0"/>
              <a:t>On ESS1 the first .509m of the frame have foils mounted on 25.4mm centers.</a:t>
            </a:r>
          </a:p>
          <a:p>
            <a:r>
              <a:rPr lang="en-US" dirty="0" smtClean="0"/>
              <a:t>These 21 </a:t>
            </a:r>
            <a:r>
              <a:rPr lang="en-US" dirty="0" smtClean="0"/>
              <a:t>Molybdenum </a:t>
            </a:r>
            <a:r>
              <a:rPr lang="en-US" dirty="0" smtClean="0"/>
              <a:t>foils act as a diffuser.</a:t>
            </a:r>
          </a:p>
          <a:p>
            <a:r>
              <a:rPr lang="en-US" dirty="0" smtClean="0"/>
              <a:t>The diffuser helps reduce scattering on the septa.</a:t>
            </a:r>
          </a:p>
          <a:p>
            <a:r>
              <a:rPr lang="en-US" dirty="0" smtClean="0"/>
              <a:t>Uses </a:t>
            </a:r>
            <a:r>
              <a:rPr lang="en-US" dirty="0"/>
              <a:t>the same springs </a:t>
            </a:r>
            <a:r>
              <a:rPr lang="en-US" dirty="0" smtClean="0"/>
              <a:t>and foils as </a:t>
            </a:r>
            <a:r>
              <a:rPr lang="en-US" dirty="0"/>
              <a:t>the rest of the </a:t>
            </a:r>
            <a:r>
              <a:rPr lang="en-US" dirty="0" smtClean="0"/>
              <a:t>frame.</a:t>
            </a:r>
            <a:endParaRPr lang="en-US" dirty="0"/>
          </a:p>
          <a:p>
            <a:r>
              <a:rPr lang="en-US" dirty="0" smtClean="0"/>
              <a:t>Assembles just </a:t>
            </a:r>
            <a:r>
              <a:rPr lang="en-US" dirty="0"/>
              <a:t>like the other </a:t>
            </a:r>
            <a:r>
              <a:rPr lang="en-US" dirty="0" smtClean="0"/>
              <a:t>foils.</a:t>
            </a:r>
            <a:endParaRPr lang="en-US" dirty="0"/>
          </a:p>
          <a:p>
            <a:r>
              <a:rPr lang="en-US" dirty="0" smtClean="0"/>
              <a:t>The cathode does not cover over the diffuser foils.</a:t>
            </a:r>
          </a:p>
          <a:p>
            <a:r>
              <a:rPr lang="en-US" dirty="0"/>
              <a:t>ESS1 has less foils mounted on it than ESS2</a:t>
            </a:r>
            <a:r>
              <a:rPr lang="en-US" dirty="0" smtClean="0"/>
              <a:t>.</a:t>
            </a:r>
          </a:p>
          <a:p>
            <a:r>
              <a:rPr lang="en-US" dirty="0"/>
              <a:t>The basic aluminum frame for ESS1 and ESS2 are the same.</a:t>
            </a:r>
          </a:p>
          <a:p>
            <a:endParaRPr lang="en-US" dirty="0"/>
          </a:p>
          <a:p>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spTree>
    <p:extLst>
      <p:ext uri="{BB962C8B-B14F-4D97-AF65-F5344CB8AC3E}">
        <p14:creationId xmlns:p14="http://schemas.microsoft.com/office/powerpoint/2010/main" val="248117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Baffles</a:t>
            </a:r>
            <a:endParaRPr lang="en-US" dirty="0"/>
          </a:p>
        </p:txBody>
      </p:sp>
      <p:pic>
        <p:nvPicPr>
          <p:cNvPr id="7" name="Content Placeholder 6"/>
          <p:cNvPicPr>
            <a:picLocks noGrp="1" noChangeAspect="1"/>
          </p:cNvPicPr>
          <p:nvPr>
            <p:ph idx="1"/>
          </p:nvPr>
        </p:nvPicPr>
        <p:blipFill>
          <a:blip r:embed="rId2"/>
          <a:stretch>
            <a:fillRect/>
          </a:stretch>
        </p:blipFill>
        <p:spPr>
          <a:xfrm>
            <a:off x="360825" y="1042988"/>
            <a:ext cx="8408063"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8" name="TextBox 7"/>
          <p:cNvSpPr txBox="1"/>
          <p:nvPr/>
        </p:nvSpPr>
        <p:spPr>
          <a:xfrm>
            <a:off x="452437" y="1194191"/>
            <a:ext cx="5502597" cy="369332"/>
          </a:xfrm>
          <a:prstGeom prst="rect">
            <a:avLst/>
          </a:prstGeom>
          <a:noFill/>
        </p:spPr>
        <p:txBody>
          <a:bodyPr wrap="none" rtlCol="0">
            <a:spAutoFit/>
          </a:bodyPr>
          <a:lstStyle/>
          <a:p>
            <a:r>
              <a:rPr lang="en-US" sz="1800" dirty="0" smtClean="0"/>
              <a:t>The baffles are then installed over the spring assemblies.</a:t>
            </a:r>
            <a:endParaRPr lang="en-US" sz="1800" dirty="0"/>
          </a:p>
        </p:txBody>
      </p:sp>
      <p:sp>
        <p:nvSpPr>
          <p:cNvPr id="9" name="TextBox 8"/>
          <p:cNvSpPr txBox="1"/>
          <p:nvPr/>
        </p:nvSpPr>
        <p:spPr>
          <a:xfrm>
            <a:off x="1240971" y="2673421"/>
            <a:ext cx="1104790" cy="923330"/>
          </a:xfrm>
          <a:prstGeom prst="rect">
            <a:avLst/>
          </a:prstGeom>
          <a:noFill/>
        </p:spPr>
        <p:txBody>
          <a:bodyPr wrap="none" rtlCol="0">
            <a:spAutoFit/>
          </a:bodyPr>
          <a:lstStyle/>
          <a:p>
            <a:r>
              <a:rPr lang="en-US" sz="1800" dirty="0" smtClean="0"/>
              <a:t>Baffles</a:t>
            </a:r>
          </a:p>
          <a:p>
            <a:r>
              <a:rPr lang="en-US" sz="1800" dirty="0" smtClean="0"/>
              <a:t>4 per side</a:t>
            </a:r>
          </a:p>
          <a:p>
            <a:r>
              <a:rPr lang="en-US" sz="1800" dirty="0" smtClean="0"/>
              <a:t>Total of 8</a:t>
            </a:r>
            <a:endParaRPr lang="en-US" sz="1800" dirty="0"/>
          </a:p>
        </p:txBody>
      </p:sp>
      <p:cxnSp>
        <p:nvCxnSpPr>
          <p:cNvPr id="11" name="Straight Arrow Connector 10"/>
          <p:cNvCxnSpPr/>
          <p:nvPr/>
        </p:nvCxnSpPr>
        <p:spPr>
          <a:xfrm>
            <a:off x="2281807" y="3135086"/>
            <a:ext cx="1105118"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927599" y="4830584"/>
            <a:ext cx="3645165" cy="1200329"/>
          </a:xfrm>
          <a:prstGeom prst="rect">
            <a:avLst/>
          </a:prstGeom>
          <a:noFill/>
        </p:spPr>
        <p:txBody>
          <a:bodyPr wrap="none" rtlCol="0">
            <a:spAutoFit/>
          </a:bodyPr>
          <a:lstStyle/>
          <a:p>
            <a:r>
              <a:rPr lang="en-US" sz="1800" dirty="0" smtClean="0"/>
              <a:t>The baffles helps prevent a broken </a:t>
            </a:r>
          </a:p>
          <a:p>
            <a:r>
              <a:rPr lang="en-US" sz="1800" dirty="0"/>
              <a:t>f</a:t>
            </a:r>
            <a:r>
              <a:rPr lang="en-US" sz="1800" dirty="0" smtClean="0"/>
              <a:t>oil from touching the cathode.</a:t>
            </a:r>
          </a:p>
          <a:p>
            <a:r>
              <a:rPr lang="en-US" sz="1800" dirty="0" smtClean="0"/>
              <a:t>The baffles also retain the retraction </a:t>
            </a:r>
          </a:p>
          <a:p>
            <a:r>
              <a:rPr lang="en-US" sz="1800" dirty="0" smtClean="0"/>
              <a:t>spring on to spring pins.</a:t>
            </a:r>
            <a:endParaRPr lang="en-US" sz="1800" dirty="0"/>
          </a:p>
        </p:txBody>
      </p:sp>
    </p:spTree>
    <p:extLst>
      <p:ext uri="{BB962C8B-B14F-4D97-AF65-F5344CB8AC3E}">
        <p14:creationId xmlns:p14="http://schemas.microsoft.com/office/powerpoint/2010/main" val="4054226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Support Rings Installed on to Finished Frame</a:t>
            </a:r>
            <a:endParaRPr lang="en-US" dirty="0"/>
          </a:p>
        </p:txBody>
      </p:sp>
      <p:pic>
        <p:nvPicPr>
          <p:cNvPr id="7" name="Content Placeholder 6"/>
          <p:cNvPicPr>
            <a:picLocks noGrp="1" noChangeAspect="1"/>
          </p:cNvPicPr>
          <p:nvPr>
            <p:ph idx="1"/>
          </p:nvPr>
        </p:nvPicPr>
        <p:blipFill>
          <a:blip r:embed="rId2"/>
          <a:stretch>
            <a:fillRect/>
          </a:stretch>
        </p:blipFill>
        <p:spPr>
          <a:xfrm>
            <a:off x="250524" y="1042988"/>
            <a:ext cx="8628664"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sp>
        <p:nvSpPr>
          <p:cNvPr id="8" name="TextBox 7"/>
          <p:cNvSpPr txBox="1"/>
          <p:nvPr/>
        </p:nvSpPr>
        <p:spPr>
          <a:xfrm>
            <a:off x="4572000" y="5551715"/>
            <a:ext cx="4155112" cy="369332"/>
          </a:xfrm>
          <a:prstGeom prst="rect">
            <a:avLst/>
          </a:prstGeom>
          <a:noFill/>
        </p:spPr>
        <p:txBody>
          <a:bodyPr wrap="none" rtlCol="0">
            <a:spAutoFit/>
          </a:bodyPr>
          <a:lstStyle/>
          <a:p>
            <a:r>
              <a:rPr lang="en-US" sz="1800"/>
              <a:t>Only one foil assembly is shown for clarity.</a:t>
            </a:r>
            <a:endParaRPr lang="en-US" sz="1800" dirty="0"/>
          </a:p>
        </p:txBody>
      </p:sp>
      <p:sp>
        <p:nvSpPr>
          <p:cNvPr id="9" name="TextBox 8"/>
          <p:cNvSpPr txBox="1"/>
          <p:nvPr/>
        </p:nvSpPr>
        <p:spPr>
          <a:xfrm>
            <a:off x="892629" y="1393371"/>
            <a:ext cx="3084114" cy="369332"/>
          </a:xfrm>
          <a:prstGeom prst="rect">
            <a:avLst/>
          </a:prstGeom>
          <a:noFill/>
        </p:spPr>
        <p:txBody>
          <a:bodyPr wrap="none" rtlCol="0">
            <a:spAutoFit/>
          </a:bodyPr>
          <a:lstStyle/>
          <a:p>
            <a:r>
              <a:rPr lang="en-US" sz="1800" dirty="0" smtClean="0"/>
              <a:t>The support rings are installed.</a:t>
            </a:r>
            <a:endParaRPr lang="en-US" sz="1800" dirty="0"/>
          </a:p>
        </p:txBody>
      </p:sp>
      <p:sp>
        <p:nvSpPr>
          <p:cNvPr id="10" name="TextBox 9"/>
          <p:cNvSpPr txBox="1"/>
          <p:nvPr/>
        </p:nvSpPr>
        <p:spPr>
          <a:xfrm>
            <a:off x="1680398" y="2732091"/>
            <a:ext cx="1386855" cy="646331"/>
          </a:xfrm>
          <a:prstGeom prst="rect">
            <a:avLst/>
          </a:prstGeom>
          <a:noFill/>
        </p:spPr>
        <p:txBody>
          <a:bodyPr wrap="none" rtlCol="0">
            <a:spAutoFit/>
          </a:bodyPr>
          <a:lstStyle/>
          <a:p>
            <a:r>
              <a:rPr lang="en-US" sz="1800" dirty="0" smtClean="0"/>
              <a:t>Downstream</a:t>
            </a:r>
          </a:p>
          <a:p>
            <a:r>
              <a:rPr lang="en-US" sz="1800" dirty="0" smtClean="0"/>
              <a:t>Support Ring</a:t>
            </a:r>
            <a:endParaRPr lang="en-US" sz="1800" dirty="0"/>
          </a:p>
        </p:txBody>
      </p:sp>
      <p:cxnSp>
        <p:nvCxnSpPr>
          <p:cNvPr id="12" name="Straight Arrow Connector 11"/>
          <p:cNvCxnSpPr/>
          <p:nvPr/>
        </p:nvCxnSpPr>
        <p:spPr>
          <a:xfrm flipH="1">
            <a:off x="1480457" y="3055257"/>
            <a:ext cx="199942" cy="972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431314" y="3862609"/>
            <a:ext cx="1396536" cy="646331"/>
          </a:xfrm>
          <a:prstGeom prst="rect">
            <a:avLst/>
          </a:prstGeom>
          <a:noFill/>
        </p:spPr>
        <p:txBody>
          <a:bodyPr wrap="none" rtlCol="0">
            <a:spAutoFit/>
          </a:bodyPr>
          <a:lstStyle/>
          <a:p>
            <a:r>
              <a:rPr lang="en-US" sz="1800" dirty="0" smtClean="0"/>
              <a:t>Upstream</a:t>
            </a:r>
          </a:p>
          <a:p>
            <a:r>
              <a:rPr lang="en-US" sz="1800" dirty="0" smtClean="0"/>
              <a:t>Support Ring</a:t>
            </a:r>
            <a:endParaRPr lang="en-US" sz="1800" dirty="0"/>
          </a:p>
        </p:txBody>
      </p:sp>
      <p:cxnSp>
        <p:nvCxnSpPr>
          <p:cNvPr id="16" name="Straight Arrow Connector 15"/>
          <p:cNvCxnSpPr>
            <a:stCxn id="14" idx="1"/>
          </p:cNvCxnSpPr>
          <p:nvPr/>
        </p:nvCxnSpPr>
        <p:spPr>
          <a:xfrm flipV="1">
            <a:off x="7431314" y="3055256"/>
            <a:ext cx="232229" cy="1130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43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assembly with support rings</a:t>
            </a:r>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9" name="Content Placeholder 8"/>
          <p:cNvPicPr>
            <a:picLocks noGrp="1" noChangeAspect="1"/>
          </p:cNvPicPr>
          <p:nvPr>
            <p:ph idx="1"/>
          </p:nvPr>
        </p:nvPicPr>
        <p:blipFill>
          <a:blip r:embed="rId2"/>
          <a:stretch>
            <a:fillRect/>
          </a:stretch>
        </p:blipFill>
        <p:spPr>
          <a:xfrm>
            <a:off x="228600" y="1159629"/>
            <a:ext cx="8672513" cy="4754642"/>
          </a:xfrm>
          <a:prstGeom prst="rect">
            <a:avLst/>
          </a:prstGeom>
        </p:spPr>
      </p:pic>
      <p:sp>
        <p:nvSpPr>
          <p:cNvPr id="10" name="TextBox 9"/>
          <p:cNvSpPr txBox="1"/>
          <p:nvPr/>
        </p:nvSpPr>
        <p:spPr>
          <a:xfrm>
            <a:off x="2046514" y="5588000"/>
            <a:ext cx="3078087" cy="369332"/>
          </a:xfrm>
          <a:prstGeom prst="rect">
            <a:avLst/>
          </a:prstGeom>
          <a:noFill/>
        </p:spPr>
        <p:txBody>
          <a:bodyPr wrap="none" rtlCol="0">
            <a:spAutoFit/>
          </a:bodyPr>
          <a:lstStyle/>
          <a:p>
            <a:r>
              <a:rPr lang="en-US" sz="1800" dirty="0" smtClean="0"/>
              <a:t>Small support ring with wheels</a:t>
            </a:r>
            <a:endParaRPr lang="en-US" sz="1800" dirty="0"/>
          </a:p>
        </p:txBody>
      </p:sp>
      <p:cxnSp>
        <p:nvCxnSpPr>
          <p:cNvPr id="12" name="Straight Arrow Connector 11"/>
          <p:cNvCxnSpPr>
            <a:stCxn id="10" idx="1"/>
          </p:cNvCxnSpPr>
          <p:nvPr/>
        </p:nvCxnSpPr>
        <p:spPr>
          <a:xfrm flipH="1" flipV="1">
            <a:off x="1103086" y="5588000"/>
            <a:ext cx="943428"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54171" y="1179677"/>
            <a:ext cx="1896417" cy="369332"/>
          </a:xfrm>
          <a:prstGeom prst="rect">
            <a:avLst/>
          </a:prstGeom>
          <a:noFill/>
        </p:spPr>
        <p:txBody>
          <a:bodyPr wrap="none" rtlCol="0">
            <a:spAutoFit/>
          </a:bodyPr>
          <a:lstStyle/>
          <a:p>
            <a:r>
              <a:rPr lang="en-US" sz="1800" dirty="0" smtClean="0"/>
              <a:t>Large support ring</a:t>
            </a:r>
            <a:endParaRPr lang="en-US" sz="1800" dirty="0"/>
          </a:p>
        </p:txBody>
      </p:sp>
      <p:cxnSp>
        <p:nvCxnSpPr>
          <p:cNvPr id="16" name="Straight Arrow Connector 15"/>
          <p:cNvCxnSpPr/>
          <p:nvPr/>
        </p:nvCxnSpPr>
        <p:spPr>
          <a:xfrm>
            <a:off x="7150588" y="1346232"/>
            <a:ext cx="832269" cy="97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436914" y="2065172"/>
            <a:ext cx="1961884" cy="1200329"/>
          </a:xfrm>
          <a:prstGeom prst="rect">
            <a:avLst/>
          </a:prstGeom>
          <a:noFill/>
        </p:spPr>
        <p:txBody>
          <a:bodyPr wrap="none" rtlCol="0">
            <a:spAutoFit/>
          </a:bodyPr>
          <a:lstStyle/>
          <a:p>
            <a:r>
              <a:rPr lang="en-US" sz="1800" dirty="0" smtClean="0"/>
              <a:t>Frame assembly</a:t>
            </a:r>
          </a:p>
          <a:p>
            <a:r>
              <a:rPr lang="en-US" sz="1800" dirty="0" smtClean="0"/>
              <a:t>(retraction springs</a:t>
            </a:r>
          </a:p>
          <a:p>
            <a:r>
              <a:rPr lang="en-US" sz="1800" dirty="0"/>
              <a:t>clearing </a:t>
            </a:r>
            <a:r>
              <a:rPr lang="en-US" sz="1800" dirty="0" smtClean="0"/>
              <a:t>electrodes</a:t>
            </a:r>
          </a:p>
          <a:p>
            <a:r>
              <a:rPr lang="en-US" sz="1800" dirty="0" smtClean="0"/>
              <a:t>baffles, foils, etc.)</a:t>
            </a:r>
          </a:p>
        </p:txBody>
      </p:sp>
      <p:cxnSp>
        <p:nvCxnSpPr>
          <p:cNvPr id="20" name="Straight Arrow Connector 19"/>
          <p:cNvCxnSpPr/>
          <p:nvPr/>
        </p:nvCxnSpPr>
        <p:spPr>
          <a:xfrm>
            <a:off x="3438962" y="2683781"/>
            <a:ext cx="654067" cy="5817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2437" y="3998686"/>
            <a:ext cx="1386855" cy="646331"/>
          </a:xfrm>
          <a:prstGeom prst="rect">
            <a:avLst/>
          </a:prstGeom>
          <a:noFill/>
        </p:spPr>
        <p:txBody>
          <a:bodyPr wrap="none" rtlCol="0">
            <a:spAutoFit/>
          </a:bodyPr>
          <a:lstStyle/>
          <a:p>
            <a:r>
              <a:rPr lang="en-US" sz="1800" dirty="0" smtClean="0"/>
              <a:t>Downstream</a:t>
            </a:r>
          </a:p>
          <a:p>
            <a:r>
              <a:rPr lang="en-US" sz="1800" dirty="0" smtClean="0"/>
              <a:t>End</a:t>
            </a:r>
            <a:endParaRPr lang="en-US" sz="1800" dirty="0"/>
          </a:p>
        </p:txBody>
      </p:sp>
      <p:sp>
        <p:nvSpPr>
          <p:cNvPr id="23" name="TextBox 22"/>
          <p:cNvSpPr txBox="1"/>
          <p:nvPr/>
        </p:nvSpPr>
        <p:spPr>
          <a:xfrm>
            <a:off x="7765143" y="2481943"/>
            <a:ext cx="1104470" cy="646331"/>
          </a:xfrm>
          <a:prstGeom prst="rect">
            <a:avLst/>
          </a:prstGeom>
          <a:noFill/>
        </p:spPr>
        <p:txBody>
          <a:bodyPr wrap="none" rtlCol="0">
            <a:spAutoFit/>
          </a:bodyPr>
          <a:lstStyle/>
          <a:p>
            <a:r>
              <a:rPr lang="en-US" sz="1800" dirty="0" smtClean="0"/>
              <a:t>Upstream</a:t>
            </a:r>
          </a:p>
          <a:p>
            <a:r>
              <a:rPr lang="en-US" sz="1800" dirty="0" smtClean="0"/>
              <a:t>End</a:t>
            </a:r>
            <a:endParaRPr lang="en-US" sz="1800" dirty="0"/>
          </a:p>
        </p:txBody>
      </p:sp>
      <p:sp>
        <p:nvSpPr>
          <p:cNvPr id="3" name="TextBox 2"/>
          <p:cNvSpPr txBox="1"/>
          <p:nvPr/>
        </p:nvSpPr>
        <p:spPr>
          <a:xfrm>
            <a:off x="1470895" y="5211170"/>
            <a:ext cx="3101105" cy="369332"/>
          </a:xfrm>
          <a:prstGeom prst="rect">
            <a:avLst/>
          </a:prstGeom>
          <a:noFill/>
        </p:spPr>
        <p:txBody>
          <a:bodyPr wrap="none" rtlCol="0">
            <a:spAutoFit/>
          </a:bodyPr>
          <a:lstStyle/>
          <a:p>
            <a:r>
              <a:rPr lang="en-US" sz="1800" dirty="0" smtClean="0"/>
              <a:t>Only one foil shown for clarity</a:t>
            </a:r>
            <a:endParaRPr lang="en-US" sz="1800" dirty="0"/>
          </a:p>
        </p:txBody>
      </p:sp>
      <p:cxnSp>
        <p:nvCxnSpPr>
          <p:cNvPr id="8" name="Straight Arrow Connector 7"/>
          <p:cNvCxnSpPr/>
          <p:nvPr/>
        </p:nvCxnSpPr>
        <p:spPr>
          <a:xfrm flipH="1" flipV="1">
            <a:off x="870857" y="5314709"/>
            <a:ext cx="600039" cy="634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24601" y="3623879"/>
            <a:ext cx="3835409" cy="2308324"/>
          </a:xfrm>
          <a:prstGeom prst="rect">
            <a:avLst/>
          </a:prstGeom>
          <a:noFill/>
        </p:spPr>
        <p:txBody>
          <a:bodyPr wrap="none" rtlCol="0">
            <a:spAutoFit/>
          </a:bodyPr>
          <a:lstStyle/>
          <a:p>
            <a:r>
              <a:rPr lang="en-US" sz="1800" dirty="0" smtClean="0"/>
              <a:t>Assembly Procedure:</a:t>
            </a:r>
          </a:p>
          <a:p>
            <a:r>
              <a:rPr lang="en-US" sz="1800" dirty="0" smtClean="0"/>
              <a:t>The cathode is placed in the vessel.</a:t>
            </a:r>
          </a:p>
          <a:p>
            <a:r>
              <a:rPr lang="en-US" sz="1800" dirty="0" smtClean="0"/>
              <a:t>Then small support ring end is inserted</a:t>
            </a:r>
          </a:p>
          <a:p>
            <a:r>
              <a:rPr lang="en-US" sz="1800" dirty="0"/>
              <a:t>i</a:t>
            </a:r>
            <a:r>
              <a:rPr lang="en-US" sz="1800" dirty="0" smtClean="0"/>
              <a:t>nto the vacuum vessel till the frame is</a:t>
            </a:r>
          </a:p>
          <a:p>
            <a:r>
              <a:rPr lang="en-US" sz="1800" dirty="0" smtClean="0"/>
              <a:t>completely inserted.  The pin at the </a:t>
            </a:r>
          </a:p>
          <a:p>
            <a:r>
              <a:rPr lang="en-US" sz="1800" dirty="0"/>
              <a:t>t</a:t>
            </a:r>
            <a:r>
              <a:rPr lang="en-US" sz="1800" dirty="0" smtClean="0"/>
              <a:t>op of the large ring clocks the frame </a:t>
            </a:r>
          </a:p>
          <a:p>
            <a:r>
              <a:rPr lang="en-US" sz="1800" dirty="0"/>
              <a:t>i</a:t>
            </a:r>
            <a:r>
              <a:rPr lang="en-US" sz="1800" dirty="0" smtClean="0"/>
              <a:t>nto the correct position.  Any thermal</a:t>
            </a:r>
          </a:p>
          <a:p>
            <a:r>
              <a:rPr lang="en-US" sz="1800" dirty="0"/>
              <a:t>e</a:t>
            </a:r>
            <a:r>
              <a:rPr lang="en-US" sz="1800" dirty="0" smtClean="0"/>
              <a:t>xpansion is on the downstream end.</a:t>
            </a:r>
            <a:endParaRPr lang="en-US" sz="1800" dirty="0"/>
          </a:p>
        </p:txBody>
      </p:sp>
      <p:sp>
        <p:nvSpPr>
          <p:cNvPr id="28" name="TextBox 27"/>
          <p:cNvSpPr txBox="1"/>
          <p:nvPr/>
        </p:nvSpPr>
        <p:spPr>
          <a:xfrm>
            <a:off x="8437384" y="1100271"/>
            <a:ext cx="478016" cy="369332"/>
          </a:xfrm>
          <a:prstGeom prst="rect">
            <a:avLst/>
          </a:prstGeom>
          <a:noFill/>
        </p:spPr>
        <p:txBody>
          <a:bodyPr wrap="none" rtlCol="0">
            <a:spAutoFit/>
          </a:bodyPr>
          <a:lstStyle/>
          <a:p>
            <a:r>
              <a:rPr lang="en-US" sz="1800" dirty="0"/>
              <a:t>P</a:t>
            </a:r>
            <a:r>
              <a:rPr lang="en-US" sz="1800" dirty="0" smtClean="0"/>
              <a:t>in</a:t>
            </a:r>
            <a:endParaRPr lang="en-US" sz="1800" dirty="0"/>
          </a:p>
        </p:txBody>
      </p:sp>
      <p:cxnSp>
        <p:nvCxnSpPr>
          <p:cNvPr id="30" name="Straight Arrow Connector 29"/>
          <p:cNvCxnSpPr>
            <a:stCxn id="28" idx="1"/>
          </p:cNvCxnSpPr>
          <p:nvPr/>
        </p:nvCxnSpPr>
        <p:spPr>
          <a:xfrm flipH="1">
            <a:off x="8244114" y="1284937"/>
            <a:ext cx="193270" cy="27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535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Foil assembly with retraction spring</a:t>
            </a:r>
            <a:endParaRPr lang="en-US" dirty="0"/>
          </a:p>
        </p:txBody>
      </p:sp>
      <p:pic>
        <p:nvPicPr>
          <p:cNvPr id="7" name="Content Placeholder 6"/>
          <p:cNvPicPr>
            <a:picLocks noGrp="1" noChangeAspect="1"/>
          </p:cNvPicPr>
          <p:nvPr>
            <p:ph idx="1"/>
          </p:nvPr>
        </p:nvPicPr>
        <p:blipFill>
          <a:blip r:embed="rId2"/>
          <a:stretch>
            <a:fillRect/>
          </a:stretch>
        </p:blipFill>
        <p:spPr>
          <a:xfrm>
            <a:off x="1033138" y="1042988"/>
            <a:ext cx="7063437"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8" name="TextBox 7"/>
          <p:cNvSpPr txBox="1"/>
          <p:nvPr/>
        </p:nvSpPr>
        <p:spPr>
          <a:xfrm>
            <a:off x="2539999" y="1723963"/>
            <a:ext cx="1122423" cy="369332"/>
          </a:xfrm>
          <a:prstGeom prst="rect">
            <a:avLst/>
          </a:prstGeom>
          <a:noFill/>
        </p:spPr>
        <p:txBody>
          <a:bodyPr wrap="none" rtlCol="0">
            <a:spAutoFit/>
          </a:bodyPr>
          <a:lstStyle/>
          <a:p>
            <a:r>
              <a:rPr lang="en-US" sz="1800" smtClean="0"/>
              <a:t>Spring Pin</a:t>
            </a:r>
            <a:endParaRPr lang="en-US" sz="1800" dirty="0"/>
          </a:p>
        </p:txBody>
      </p:sp>
      <p:cxnSp>
        <p:nvCxnSpPr>
          <p:cNvPr id="10" name="Straight Arrow Connector 9"/>
          <p:cNvCxnSpPr/>
          <p:nvPr/>
        </p:nvCxnSpPr>
        <p:spPr>
          <a:xfrm flipH="1" flipV="1">
            <a:off x="2329543" y="1560286"/>
            <a:ext cx="210456" cy="348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65503" y="1685666"/>
            <a:ext cx="1154098" cy="646331"/>
          </a:xfrm>
          <a:prstGeom prst="rect">
            <a:avLst/>
          </a:prstGeom>
          <a:noFill/>
        </p:spPr>
        <p:txBody>
          <a:bodyPr wrap="none" rtlCol="0">
            <a:spAutoFit/>
          </a:bodyPr>
          <a:lstStyle/>
          <a:p>
            <a:r>
              <a:rPr lang="en-US" sz="1800" dirty="0" smtClean="0"/>
              <a:t>Retraction</a:t>
            </a:r>
          </a:p>
          <a:p>
            <a:r>
              <a:rPr lang="en-US" sz="1800" dirty="0" smtClean="0"/>
              <a:t>Spring</a:t>
            </a:r>
            <a:endParaRPr lang="en-US" sz="1800" dirty="0"/>
          </a:p>
        </p:txBody>
      </p:sp>
      <p:cxnSp>
        <p:nvCxnSpPr>
          <p:cNvPr id="15" name="Straight Arrow Connector 14"/>
          <p:cNvCxnSpPr>
            <a:stCxn id="13" idx="1"/>
          </p:cNvCxnSpPr>
          <p:nvPr/>
        </p:nvCxnSpPr>
        <p:spPr>
          <a:xfrm flipH="1" flipV="1">
            <a:off x="3831771" y="1480458"/>
            <a:ext cx="333732" cy="528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31324" y="2816184"/>
            <a:ext cx="776238" cy="369332"/>
          </a:xfrm>
          <a:prstGeom prst="rect">
            <a:avLst/>
          </a:prstGeom>
          <a:noFill/>
        </p:spPr>
        <p:txBody>
          <a:bodyPr wrap="none" rtlCol="0">
            <a:spAutoFit/>
          </a:bodyPr>
          <a:lstStyle/>
          <a:p>
            <a:r>
              <a:rPr lang="en-US" sz="1800" dirty="0" smtClean="0"/>
              <a:t>Frame</a:t>
            </a:r>
            <a:endParaRPr lang="en-US" sz="1800" dirty="0"/>
          </a:p>
        </p:txBody>
      </p:sp>
      <p:cxnSp>
        <p:nvCxnSpPr>
          <p:cNvPr id="19" name="Straight Arrow Connector 18"/>
          <p:cNvCxnSpPr>
            <a:stCxn id="17" idx="3"/>
          </p:cNvCxnSpPr>
          <p:nvPr/>
        </p:nvCxnSpPr>
        <p:spPr>
          <a:xfrm>
            <a:off x="907562" y="3000850"/>
            <a:ext cx="725295" cy="380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654800" y="1560286"/>
            <a:ext cx="852926" cy="369332"/>
          </a:xfrm>
          <a:prstGeom prst="rect">
            <a:avLst/>
          </a:prstGeom>
          <a:noFill/>
        </p:spPr>
        <p:txBody>
          <a:bodyPr wrap="none" rtlCol="0">
            <a:spAutoFit/>
          </a:bodyPr>
          <a:lstStyle/>
          <a:p>
            <a:r>
              <a:rPr lang="en-US" sz="1800" dirty="0" smtClean="0"/>
              <a:t>Ferrule</a:t>
            </a:r>
            <a:endParaRPr lang="en-US" sz="1800" dirty="0"/>
          </a:p>
        </p:txBody>
      </p:sp>
      <p:cxnSp>
        <p:nvCxnSpPr>
          <p:cNvPr id="23" name="Straight Arrow Connector 22"/>
          <p:cNvCxnSpPr>
            <a:stCxn id="21" idx="1"/>
          </p:cNvCxnSpPr>
          <p:nvPr/>
        </p:nvCxnSpPr>
        <p:spPr>
          <a:xfrm flipH="1">
            <a:off x="6180138" y="1744952"/>
            <a:ext cx="474662" cy="4176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222151" y="3113314"/>
            <a:ext cx="974434" cy="369332"/>
          </a:xfrm>
          <a:prstGeom prst="rect">
            <a:avLst/>
          </a:prstGeom>
          <a:noFill/>
        </p:spPr>
        <p:txBody>
          <a:bodyPr wrap="none" rtlCol="0">
            <a:spAutoFit/>
          </a:bodyPr>
          <a:lstStyle/>
          <a:p>
            <a:r>
              <a:rPr lang="en-US" sz="1800" dirty="0" smtClean="0"/>
              <a:t>Cathode</a:t>
            </a:r>
            <a:endParaRPr lang="en-US" sz="1800" dirty="0"/>
          </a:p>
        </p:txBody>
      </p:sp>
      <p:cxnSp>
        <p:nvCxnSpPr>
          <p:cNvPr id="27" name="Straight Arrow Connector 26"/>
          <p:cNvCxnSpPr>
            <a:stCxn id="25" idx="1"/>
          </p:cNvCxnSpPr>
          <p:nvPr/>
        </p:nvCxnSpPr>
        <p:spPr>
          <a:xfrm flipH="1">
            <a:off x="7590971" y="3297980"/>
            <a:ext cx="631180" cy="294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665189" y="3120201"/>
            <a:ext cx="514949" cy="369332"/>
          </a:xfrm>
          <a:prstGeom prst="rect">
            <a:avLst/>
          </a:prstGeom>
          <a:noFill/>
        </p:spPr>
        <p:txBody>
          <a:bodyPr wrap="none" rtlCol="0">
            <a:spAutoFit/>
          </a:bodyPr>
          <a:lstStyle/>
          <a:p>
            <a:r>
              <a:rPr lang="en-US" sz="1800" dirty="0" smtClean="0"/>
              <a:t>Foil</a:t>
            </a:r>
            <a:endParaRPr lang="en-US" sz="1800" dirty="0"/>
          </a:p>
        </p:txBody>
      </p:sp>
      <p:cxnSp>
        <p:nvCxnSpPr>
          <p:cNvPr id="31" name="Straight Arrow Connector 30"/>
          <p:cNvCxnSpPr/>
          <p:nvPr/>
        </p:nvCxnSpPr>
        <p:spPr>
          <a:xfrm>
            <a:off x="6120145" y="3297980"/>
            <a:ext cx="297324" cy="238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573385" y="1096643"/>
            <a:ext cx="726096" cy="369332"/>
          </a:xfrm>
          <a:prstGeom prst="rect">
            <a:avLst/>
          </a:prstGeom>
          <a:noFill/>
        </p:spPr>
        <p:txBody>
          <a:bodyPr wrap="none" rtlCol="0">
            <a:spAutoFit/>
          </a:bodyPr>
          <a:lstStyle/>
          <a:p>
            <a:r>
              <a:rPr lang="en-US" sz="1800" dirty="0" smtClean="0"/>
              <a:t>Baffle</a:t>
            </a:r>
            <a:endParaRPr lang="en-US" sz="1800" dirty="0"/>
          </a:p>
        </p:txBody>
      </p:sp>
      <p:cxnSp>
        <p:nvCxnSpPr>
          <p:cNvPr id="35" name="Straight Arrow Connector 34"/>
          <p:cNvCxnSpPr/>
          <p:nvPr/>
        </p:nvCxnSpPr>
        <p:spPr>
          <a:xfrm flipH="1">
            <a:off x="6120145" y="1283287"/>
            <a:ext cx="453240" cy="402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153043" y="2745755"/>
            <a:ext cx="1075423" cy="646331"/>
          </a:xfrm>
          <a:prstGeom prst="rect">
            <a:avLst/>
          </a:prstGeom>
          <a:noFill/>
        </p:spPr>
        <p:txBody>
          <a:bodyPr wrap="none" rtlCol="0">
            <a:spAutoFit/>
          </a:bodyPr>
          <a:lstStyle/>
          <a:p>
            <a:r>
              <a:rPr lang="en-US" sz="1800" dirty="0" smtClean="0"/>
              <a:t>Clearing</a:t>
            </a:r>
          </a:p>
          <a:p>
            <a:r>
              <a:rPr lang="en-US" sz="1800" dirty="0" smtClean="0"/>
              <a:t>Electrode</a:t>
            </a:r>
            <a:endParaRPr lang="en-US" sz="1800" dirty="0"/>
          </a:p>
        </p:txBody>
      </p:sp>
      <p:cxnSp>
        <p:nvCxnSpPr>
          <p:cNvPr id="40" name="Straight Arrow Connector 39"/>
          <p:cNvCxnSpPr>
            <a:stCxn id="38" idx="1"/>
          </p:cNvCxnSpPr>
          <p:nvPr/>
        </p:nvCxnSpPr>
        <p:spPr>
          <a:xfrm flipH="1" flipV="1">
            <a:off x="3915713" y="2745756"/>
            <a:ext cx="237330" cy="3231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3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Spec:  Foil Plane </a:t>
            </a:r>
            <a:r>
              <a:rPr lang="en-US" sz="2800" dirty="0"/>
              <a:t>E</a:t>
            </a:r>
            <a:r>
              <a:rPr lang="en-US" sz="2800" dirty="0" smtClean="0"/>
              <a:t>ffective </a:t>
            </a:r>
            <a:r>
              <a:rPr lang="en-US" sz="2800" dirty="0"/>
              <a:t>T</a:t>
            </a:r>
            <a:r>
              <a:rPr lang="en-US" sz="2800" dirty="0" smtClean="0"/>
              <a:t>hickness &amp; Flatness</a:t>
            </a:r>
            <a:endParaRPr lang="en-US" sz="2800" dirty="0">
              <a:solidFill>
                <a:srgbClr val="FF0000"/>
              </a:solidFill>
            </a:endParaRPr>
          </a:p>
        </p:txBody>
      </p:sp>
      <p:sp>
        <p:nvSpPr>
          <p:cNvPr id="3" name="Content Placeholder 2"/>
          <p:cNvSpPr>
            <a:spLocks noGrp="1"/>
          </p:cNvSpPr>
          <p:nvPr>
            <p:ph idx="1"/>
          </p:nvPr>
        </p:nvSpPr>
        <p:spPr>
          <a:xfrm>
            <a:off x="228600" y="1366602"/>
            <a:ext cx="8672513" cy="4987867"/>
          </a:xfrm>
        </p:spPr>
        <p:txBody>
          <a:bodyPr/>
          <a:lstStyle/>
          <a:p>
            <a:r>
              <a:rPr lang="en-US" sz="2800" dirty="0" smtClean="0"/>
              <a:t>All of the following items combine together to make an effective thickness of the foil plane </a:t>
            </a:r>
            <a:r>
              <a:rPr lang="en-US" sz="2800" smtClean="0"/>
              <a:t>of 50</a:t>
            </a:r>
            <a:r>
              <a:rPr lang="en-US" sz="2800" smtClean="0">
                <a:latin typeface="Symbol" panose="05050102010706020507" pitchFamily="18" charset="2"/>
              </a:rPr>
              <a:t>m</a:t>
            </a:r>
            <a:r>
              <a:rPr lang="en-US" sz="2800" smtClean="0"/>
              <a:t> </a:t>
            </a:r>
            <a:r>
              <a:rPr lang="en-US" sz="2800" dirty="0" smtClean="0"/>
              <a:t>or better:</a:t>
            </a:r>
          </a:p>
          <a:p>
            <a:pPr lvl="1"/>
            <a:r>
              <a:rPr lang="en-US" sz="2800" dirty="0" smtClean="0"/>
              <a:t>Frame straightness and twist between the rails.</a:t>
            </a:r>
          </a:p>
          <a:p>
            <a:pPr lvl="1"/>
            <a:r>
              <a:rPr lang="en-US" sz="2800" dirty="0" smtClean="0"/>
              <a:t>Foil straightness, twist and cupping.</a:t>
            </a:r>
          </a:p>
          <a:p>
            <a:pPr lvl="1"/>
            <a:r>
              <a:rPr lang="en-US" sz="2800" dirty="0" smtClean="0"/>
              <a:t>The electrostatic force pulling on the foils. </a:t>
            </a:r>
          </a:p>
          <a:p>
            <a:endParaRPr lang="en-US" dirty="0" smtClean="0"/>
          </a:p>
          <a:p>
            <a:pPr marL="457200" lvl="1" indent="0">
              <a:buNone/>
            </a:pPr>
            <a:endParaRPr lang="en-US" sz="1800" dirty="0" smtClean="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spTree>
    <p:extLst>
      <p:ext uri="{BB962C8B-B14F-4D97-AF65-F5344CB8AC3E}">
        <p14:creationId xmlns:p14="http://schemas.microsoft.com/office/powerpoint/2010/main" val="2254936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ESS2 Cathode with re-entrant skirts</a:t>
            </a:r>
          </a:p>
        </p:txBody>
      </p:sp>
      <p:pic>
        <p:nvPicPr>
          <p:cNvPr id="7" name="Content Placeholder 6"/>
          <p:cNvPicPr>
            <a:picLocks noGrp="1" noChangeAspect="1"/>
          </p:cNvPicPr>
          <p:nvPr>
            <p:ph idx="1"/>
          </p:nvPr>
        </p:nvPicPr>
        <p:blipFill>
          <a:blip r:embed="rId2"/>
          <a:stretch>
            <a:fillRect/>
          </a:stretch>
        </p:blipFill>
        <p:spPr>
          <a:xfrm>
            <a:off x="492474" y="1042988"/>
            <a:ext cx="8144764"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a:p>
        </p:txBody>
      </p:sp>
      <p:sp>
        <p:nvSpPr>
          <p:cNvPr id="11" name="TextBox 10"/>
          <p:cNvSpPr txBox="1"/>
          <p:nvPr/>
        </p:nvSpPr>
        <p:spPr>
          <a:xfrm>
            <a:off x="624115" y="1153886"/>
            <a:ext cx="4377096" cy="923330"/>
          </a:xfrm>
          <a:prstGeom prst="rect">
            <a:avLst/>
          </a:prstGeom>
          <a:noFill/>
        </p:spPr>
        <p:txBody>
          <a:bodyPr wrap="none" rtlCol="0">
            <a:spAutoFit/>
          </a:bodyPr>
          <a:lstStyle/>
          <a:p>
            <a:r>
              <a:rPr lang="en-US" sz="1800" dirty="0" smtClean="0"/>
              <a:t>The face of the cathode is flat within .25mm.</a:t>
            </a:r>
          </a:p>
          <a:p>
            <a:r>
              <a:rPr lang="en-US" sz="1800" dirty="0" smtClean="0"/>
              <a:t>The measurement is checked by supporting </a:t>
            </a:r>
          </a:p>
          <a:p>
            <a:r>
              <a:rPr lang="en-US" sz="1800" dirty="0" smtClean="0"/>
              <a:t>the cathode at the re-entrant skirts.</a:t>
            </a:r>
            <a:endParaRPr lang="en-US" sz="1800" dirty="0"/>
          </a:p>
        </p:txBody>
      </p:sp>
      <p:sp>
        <p:nvSpPr>
          <p:cNvPr id="12" name="TextBox 11"/>
          <p:cNvSpPr txBox="1"/>
          <p:nvPr/>
        </p:nvSpPr>
        <p:spPr>
          <a:xfrm>
            <a:off x="892629" y="3352284"/>
            <a:ext cx="974434" cy="369332"/>
          </a:xfrm>
          <a:prstGeom prst="rect">
            <a:avLst/>
          </a:prstGeom>
          <a:noFill/>
        </p:spPr>
        <p:txBody>
          <a:bodyPr wrap="none" rtlCol="0">
            <a:spAutoFit/>
          </a:bodyPr>
          <a:lstStyle/>
          <a:p>
            <a:r>
              <a:rPr lang="en-US" sz="1800" dirty="0" smtClean="0"/>
              <a:t>Cathode</a:t>
            </a:r>
            <a:endParaRPr lang="en-US" sz="1800" dirty="0"/>
          </a:p>
        </p:txBody>
      </p:sp>
      <p:sp>
        <p:nvSpPr>
          <p:cNvPr id="16" name="TextBox 15"/>
          <p:cNvSpPr txBox="1"/>
          <p:nvPr/>
        </p:nvSpPr>
        <p:spPr>
          <a:xfrm>
            <a:off x="6744773" y="4789301"/>
            <a:ext cx="1732975" cy="369332"/>
          </a:xfrm>
          <a:prstGeom prst="rect">
            <a:avLst/>
          </a:prstGeom>
          <a:noFill/>
        </p:spPr>
        <p:txBody>
          <a:bodyPr wrap="none" rtlCol="0">
            <a:spAutoFit/>
          </a:bodyPr>
          <a:lstStyle/>
          <a:p>
            <a:r>
              <a:rPr lang="en-US" sz="1800" dirty="0" smtClean="0"/>
              <a:t>Re-entrant skirts</a:t>
            </a:r>
            <a:endParaRPr lang="en-US" sz="1800" dirty="0"/>
          </a:p>
        </p:txBody>
      </p:sp>
      <p:sp>
        <p:nvSpPr>
          <p:cNvPr id="17" name="TextBox 16"/>
          <p:cNvSpPr txBox="1"/>
          <p:nvPr/>
        </p:nvSpPr>
        <p:spPr>
          <a:xfrm>
            <a:off x="2982685" y="5642820"/>
            <a:ext cx="5143524" cy="369332"/>
          </a:xfrm>
          <a:prstGeom prst="rect">
            <a:avLst/>
          </a:prstGeom>
          <a:noFill/>
        </p:spPr>
        <p:txBody>
          <a:bodyPr wrap="none" rtlCol="0">
            <a:spAutoFit/>
          </a:bodyPr>
          <a:lstStyle/>
          <a:p>
            <a:r>
              <a:rPr lang="en-US" sz="1800" dirty="0" smtClean="0"/>
              <a:t>Note: ESS1 cathode is shorter with 2 re-entrant skirts</a:t>
            </a:r>
            <a:endParaRPr lang="en-US" sz="1800" dirty="0"/>
          </a:p>
        </p:txBody>
      </p:sp>
      <p:cxnSp>
        <p:nvCxnSpPr>
          <p:cNvPr id="21" name="Straight Arrow Connector 20"/>
          <p:cNvCxnSpPr>
            <a:stCxn id="16" idx="1"/>
          </p:cNvCxnSpPr>
          <p:nvPr/>
        </p:nvCxnSpPr>
        <p:spPr>
          <a:xfrm flipH="1" flipV="1">
            <a:off x="4731657" y="3657600"/>
            <a:ext cx="2013116" cy="13163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744773" y="2458945"/>
            <a:ext cx="352713" cy="25150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2249714" y="4789301"/>
            <a:ext cx="4495059"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867063" y="3548743"/>
            <a:ext cx="1035794" cy="834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334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Channel </a:t>
            </a:r>
            <a:r>
              <a:rPr lang="en-US" dirty="0"/>
              <a:t>L</a:t>
            </a:r>
            <a:r>
              <a:rPr lang="en-US" dirty="0" smtClean="0"/>
              <a:t>ayout   </a:t>
            </a:r>
            <a:r>
              <a:rPr lang="en-US" dirty="0" smtClean="0">
                <a:solidFill>
                  <a:schemeClr val="tx1"/>
                </a:solidFill>
              </a:rPr>
              <a:t>(Plan View)</a:t>
            </a:r>
            <a:endParaRPr lang="en-US" dirty="0">
              <a:solidFill>
                <a:schemeClr val="tx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789" y="1233064"/>
            <a:ext cx="5580879" cy="2501366"/>
          </a:xfr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
        <p:nvSpPr>
          <p:cNvPr id="8" name="TextBox 7"/>
          <p:cNvSpPr txBox="1"/>
          <p:nvPr/>
        </p:nvSpPr>
        <p:spPr>
          <a:xfrm>
            <a:off x="452436" y="3793265"/>
            <a:ext cx="785835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Beam direction is left to right</a:t>
            </a:r>
          </a:p>
          <a:p>
            <a:pPr marL="342900" indent="-342900">
              <a:buFont typeface="Arial" panose="020B0604020202020204" pitchFamily="34" charset="0"/>
              <a:buChar char="•"/>
            </a:pPr>
            <a:r>
              <a:rPr lang="en-US" sz="2000" dirty="0" smtClean="0"/>
              <a:t>Electrostatic Septum: ESS1, ESS2 – Total horizontal kick 2 </a:t>
            </a:r>
            <a:r>
              <a:rPr lang="en-US" sz="2000" dirty="0" err="1" smtClean="0"/>
              <a:t>mR</a:t>
            </a:r>
            <a:r>
              <a:rPr lang="en-US" sz="2000" dirty="0" smtClean="0"/>
              <a:t>, Inward</a:t>
            </a:r>
            <a:endParaRPr lang="en-US" sz="2000" dirty="0"/>
          </a:p>
          <a:p>
            <a:pPr marL="342900" indent="-342900">
              <a:buFont typeface="Arial" panose="020B0604020202020204" pitchFamily="34" charset="0"/>
              <a:buChar char="•"/>
            </a:pPr>
            <a:r>
              <a:rPr lang="en-US" sz="2000" dirty="0" smtClean="0"/>
              <a:t>LAM, C-MAG – vertical kick  110 </a:t>
            </a:r>
            <a:r>
              <a:rPr lang="en-US" sz="2000" dirty="0" err="1" smtClean="0"/>
              <a:t>mR</a:t>
            </a:r>
            <a:r>
              <a:rPr lang="en-US" sz="2000" dirty="0" smtClean="0"/>
              <a:t>, Up</a:t>
            </a:r>
          </a:p>
          <a:p>
            <a:pPr marL="342900" indent="-342900">
              <a:buFont typeface="Arial" panose="020B0604020202020204" pitchFamily="34" charset="0"/>
              <a:buChar char="•"/>
            </a:pPr>
            <a:r>
              <a:rPr lang="en-US" sz="2000" dirty="0" smtClean="0"/>
              <a:t>Have septa as close as possible to the quad (Q203)</a:t>
            </a:r>
          </a:p>
          <a:p>
            <a:pPr marL="342900" indent="-342900">
              <a:buFont typeface="Arial" panose="020B0604020202020204" pitchFamily="34" charset="0"/>
              <a:buChar char="•"/>
            </a:pPr>
            <a:r>
              <a:rPr lang="en-US" sz="2000" dirty="0" smtClean="0"/>
              <a:t>Need quick access because of radiological concerns (DS </a:t>
            </a:r>
            <a:r>
              <a:rPr lang="en-US" sz="2000" dirty="0"/>
              <a:t>flange </a:t>
            </a:r>
            <a:r>
              <a:rPr lang="en-US" sz="2000" dirty="0" smtClean="0"/>
              <a:t>if </a:t>
            </a:r>
            <a:r>
              <a:rPr lang="en-US" sz="2000" dirty="0"/>
              <a:t>made of SS </a:t>
            </a:r>
            <a:r>
              <a:rPr lang="en-US" sz="2000" dirty="0" smtClean="0"/>
              <a:t>can reach 700mR/</a:t>
            </a:r>
            <a:r>
              <a:rPr lang="en-US" sz="2000" dirty="0" err="1" smtClean="0"/>
              <a:t>hr</a:t>
            </a:r>
            <a:r>
              <a:rPr lang="en-US" sz="2000" dirty="0" smtClean="0"/>
              <a:t> </a:t>
            </a:r>
            <a:r>
              <a:rPr lang="en-US" sz="2000" dirty="0"/>
              <a:t>on contact after 100 days irradiation and 7 days </a:t>
            </a:r>
            <a:r>
              <a:rPr lang="en-US" sz="2000" dirty="0" smtClean="0"/>
              <a:t>cooling)</a:t>
            </a:r>
          </a:p>
          <a:p>
            <a:endParaRPr lang="en-US" sz="2000" dirty="0"/>
          </a:p>
        </p:txBody>
      </p:sp>
      <p:cxnSp>
        <p:nvCxnSpPr>
          <p:cNvPr id="9" name="Straight Arrow Connector 8"/>
          <p:cNvCxnSpPr/>
          <p:nvPr/>
        </p:nvCxnSpPr>
        <p:spPr>
          <a:xfrm>
            <a:off x="565558" y="2973942"/>
            <a:ext cx="88094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8633" y="2666165"/>
            <a:ext cx="1134798" cy="276999"/>
          </a:xfrm>
          <a:prstGeom prst="rect">
            <a:avLst/>
          </a:prstGeom>
          <a:noFill/>
        </p:spPr>
        <p:txBody>
          <a:bodyPr wrap="none" rtlCol="0">
            <a:spAutoFit/>
          </a:bodyPr>
          <a:lstStyle/>
          <a:p>
            <a:r>
              <a:rPr lang="en-US" sz="1200" dirty="0" smtClean="0"/>
              <a:t>Beam direction</a:t>
            </a:r>
            <a:endParaRPr lang="en-US" sz="1200" dirty="0"/>
          </a:p>
        </p:txBody>
      </p:sp>
      <p:cxnSp>
        <p:nvCxnSpPr>
          <p:cNvPr id="11" name="Straight Arrow Connector 10"/>
          <p:cNvCxnSpPr/>
          <p:nvPr/>
        </p:nvCxnSpPr>
        <p:spPr>
          <a:xfrm>
            <a:off x="7429842" y="2956659"/>
            <a:ext cx="88094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434599" y="2475581"/>
            <a:ext cx="879939" cy="1581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61135" y="2704714"/>
            <a:ext cx="1164550" cy="276999"/>
          </a:xfrm>
          <a:prstGeom prst="rect">
            <a:avLst/>
          </a:prstGeom>
          <a:noFill/>
        </p:spPr>
        <p:txBody>
          <a:bodyPr wrap="none" rtlCol="0">
            <a:spAutoFit/>
          </a:bodyPr>
          <a:lstStyle/>
          <a:p>
            <a:r>
              <a:rPr lang="en-US" sz="1200" dirty="0" smtClean="0"/>
              <a:t>Extracted beam</a:t>
            </a:r>
            <a:endParaRPr lang="en-US" sz="1200" dirty="0"/>
          </a:p>
        </p:txBody>
      </p:sp>
      <p:sp>
        <p:nvSpPr>
          <p:cNvPr id="16" name="TextBox 15"/>
          <p:cNvSpPr txBox="1"/>
          <p:nvPr/>
        </p:nvSpPr>
        <p:spPr>
          <a:xfrm rot="20980605">
            <a:off x="7288515" y="2283423"/>
            <a:ext cx="1234184" cy="276999"/>
          </a:xfrm>
          <a:prstGeom prst="rect">
            <a:avLst/>
          </a:prstGeom>
          <a:noFill/>
        </p:spPr>
        <p:txBody>
          <a:bodyPr wrap="none" rtlCol="0">
            <a:spAutoFit/>
          </a:bodyPr>
          <a:lstStyle/>
          <a:p>
            <a:r>
              <a:rPr lang="en-US" sz="1200" dirty="0" smtClean="0"/>
              <a:t>Circulating beam</a:t>
            </a:r>
            <a:endParaRPr lang="en-US" sz="1200" dirty="0"/>
          </a:p>
        </p:txBody>
      </p:sp>
    </p:spTree>
    <p:extLst>
      <p:ext uri="{BB962C8B-B14F-4D97-AF65-F5344CB8AC3E}">
        <p14:creationId xmlns:p14="http://schemas.microsoft.com/office/powerpoint/2010/main" val="1983303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Cathode with re-entrant skirts and high voltage standoffs</a:t>
            </a:r>
          </a:p>
        </p:txBody>
      </p:sp>
      <p:pic>
        <p:nvPicPr>
          <p:cNvPr id="7" name="Content Placeholder 6"/>
          <p:cNvPicPr>
            <a:picLocks noGrp="1" noChangeAspect="1"/>
          </p:cNvPicPr>
          <p:nvPr>
            <p:ph idx="1"/>
          </p:nvPr>
        </p:nvPicPr>
        <p:blipFill>
          <a:blip r:embed="rId2"/>
          <a:stretch>
            <a:fillRect/>
          </a:stretch>
        </p:blipFill>
        <p:spPr>
          <a:xfrm>
            <a:off x="228600" y="1121319"/>
            <a:ext cx="8672513" cy="4831262"/>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20</a:t>
            </a:fld>
            <a:endParaRPr lang="en-US" altLang="en-US"/>
          </a:p>
        </p:txBody>
      </p:sp>
      <p:sp>
        <p:nvSpPr>
          <p:cNvPr id="8" name="TextBox 7"/>
          <p:cNvSpPr txBox="1"/>
          <p:nvPr/>
        </p:nvSpPr>
        <p:spPr>
          <a:xfrm>
            <a:off x="355600" y="1190170"/>
            <a:ext cx="3844899" cy="1200329"/>
          </a:xfrm>
          <a:prstGeom prst="rect">
            <a:avLst/>
          </a:prstGeom>
          <a:noFill/>
        </p:spPr>
        <p:txBody>
          <a:bodyPr wrap="none" rtlCol="0">
            <a:spAutoFit/>
          </a:bodyPr>
          <a:lstStyle/>
          <a:p>
            <a:r>
              <a:rPr lang="en-US" sz="1800" dirty="0" smtClean="0"/>
              <a:t>The </a:t>
            </a:r>
            <a:r>
              <a:rPr lang="en-US" sz="1800" dirty="0"/>
              <a:t>standoff is adjusted perpendicular </a:t>
            </a:r>
          </a:p>
          <a:p>
            <a:r>
              <a:rPr lang="en-US" sz="1800" dirty="0"/>
              <a:t>to the cathode by shimming under the </a:t>
            </a:r>
          </a:p>
          <a:p>
            <a:r>
              <a:rPr lang="en-US" sz="1800" dirty="0"/>
              <a:t>re-entrant skirt if necessary before </a:t>
            </a:r>
          </a:p>
          <a:p>
            <a:r>
              <a:rPr lang="en-US" sz="1800" dirty="0"/>
              <a:t>assembly into the vacuum vessel</a:t>
            </a:r>
            <a:r>
              <a:rPr lang="en-US" sz="1800" dirty="0" smtClean="0"/>
              <a:t>.</a:t>
            </a:r>
            <a:endParaRPr lang="en-US" sz="1800" dirty="0"/>
          </a:p>
        </p:txBody>
      </p:sp>
      <p:sp>
        <p:nvSpPr>
          <p:cNvPr id="9" name="TextBox 8"/>
          <p:cNvSpPr txBox="1"/>
          <p:nvPr/>
        </p:nvSpPr>
        <p:spPr>
          <a:xfrm>
            <a:off x="2278049" y="3352284"/>
            <a:ext cx="979499" cy="369332"/>
          </a:xfrm>
          <a:prstGeom prst="rect">
            <a:avLst/>
          </a:prstGeom>
          <a:noFill/>
        </p:spPr>
        <p:txBody>
          <a:bodyPr wrap="none" rtlCol="0">
            <a:spAutoFit/>
          </a:bodyPr>
          <a:lstStyle/>
          <a:p>
            <a:r>
              <a:rPr lang="en-US" sz="1800" dirty="0" smtClean="0"/>
              <a:t>Standoff</a:t>
            </a:r>
          </a:p>
        </p:txBody>
      </p:sp>
      <p:sp>
        <p:nvSpPr>
          <p:cNvPr id="12" name="TextBox 11"/>
          <p:cNvSpPr txBox="1"/>
          <p:nvPr/>
        </p:nvSpPr>
        <p:spPr>
          <a:xfrm>
            <a:off x="2677886" y="4913086"/>
            <a:ext cx="1804853" cy="369332"/>
          </a:xfrm>
          <a:prstGeom prst="rect">
            <a:avLst/>
          </a:prstGeom>
          <a:noFill/>
        </p:spPr>
        <p:txBody>
          <a:bodyPr wrap="none" rtlCol="0">
            <a:spAutoFit/>
          </a:bodyPr>
          <a:lstStyle/>
          <a:p>
            <a:r>
              <a:rPr lang="en-US" sz="1800" dirty="0" smtClean="0"/>
              <a:t>Shim if necessary</a:t>
            </a:r>
            <a:endParaRPr lang="en-US" sz="1800" dirty="0"/>
          </a:p>
        </p:txBody>
      </p:sp>
      <p:sp>
        <p:nvSpPr>
          <p:cNvPr id="13" name="TextBox 12"/>
          <p:cNvSpPr txBox="1"/>
          <p:nvPr/>
        </p:nvSpPr>
        <p:spPr>
          <a:xfrm>
            <a:off x="4405086" y="4347029"/>
            <a:ext cx="974434" cy="369332"/>
          </a:xfrm>
          <a:prstGeom prst="rect">
            <a:avLst/>
          </a:prstGeom>
          <a:noFill/>
        </p:spPr>
        <p:txBody>
          <a:bodyPr wrap="none" rtlCol="0">
            <a:spAutoFit/>
          </a:bodyPr>
          <a:lstStyle/>
          <a:p>
            <a:r>
              <a:rPr lang="en-US" sz="1800" dirty="0" smtClean="0"/>
              <a:t>Cathode</a:t>
            </a:r>
            <a:endParaRPr lang="en-US" sz="1800" dirty="0"/>
          </a:p>
        </p:txBody>
      </p:sp>
      <p:cxnSp>
        <p:nvCxnSpPr>
          <p:cNvPr id="15" name="Straight Arrow Connector 14"/>
          <p:cNvCxnSpPr>
            <a:stCxn id="13" idx="1"/>
          </p:cNvCxnSpPr>
          <p:nvPr/>
        </p:nvCxnSpPr>
        <p:spPr>
          <a:xfrm flipH="1" flipV="1">
            <a:off x="3507215" y="3889829"/>
            <a:ext cx="897871" cy="6418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1"/>
          </p:cNvCxnSpPr>
          <p:nvPr/>
        </p:nvCxnSpPr>
        <p:spPr>
          <a:xfrm flipH="1">
            <a:off x="1807029" y="3536950"/>
            <a:ext cx="471020" cy="560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1"/>
          </p:cNvCxnSpPr>
          <p:nvPr/>
        </p:nvCxnSpPr>
        <p:spPr>
          <a:xfrm flipH="1" flipV="1">
            <a:off x="1879600" y="4463143"/>
            <a:ext cx="798286" cy="6346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321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Ceramic Standoff Assembly</a:t>
            </a: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8" name="Content Placeholder 7"/>
          <p:cNvPicPr>
            <a:picLocks noGrp="1" noChangeAspect="1"/>
          </p:cNvPicPr>
          <p:nvPr>
            <p:ph idx="1"/>
          </p:nvPr>
        </p:nvPicPr>
        <p:blipFill>
          <a:blip r:embed="rId2"/>
          <a:stretch>
            <a:fillRect/>
          </a:stretch>
        </p:blipFill>
        <p:spPr>
          <a:xfrm>
            <a:off x="228600" y="1122128"/>
            <a:ext cx="8672513" cy="4829644"/>
          </a:xfrm>
          <a:prstGeom prst="rect">
            <a:avLst/>
          </a:prstGeom>
        </p:spPr>
      </p:pic>
      <p:sp>
        <p:nvSpPr>
          <p:cNvPr id="9" name="TextBox 8"/>
          <p:cNvSpPr txBox="1"/>
          <p:nvPr/>
        </p:nvSpPr>
        <p:spPr>
          <a:xfrm>
            <a:off x="7373257" y="1592865"/>
            <a:ext cx="1276440" cy="923330"/>
          </a:xfrm>
          <a:prstGeom prst="rect">
            <a:avLst/>
          </a:prstGeom>
          <a:noFill/>
        </p:spPr>
        <p:txBody>
          <a:bodyPr wrap="none" rtlCol="0">
            <a:spAutoFit/>
          </a:bodyPr>
          <a:lstStyle/>
          <a:p>
            <a:r>
              <a:rPr lang="en-US" sz="1800" dirty="0" smtClean="0"/>
              <a:t>Leveling</a:t>
            </a:r>
          </a:p>
          <a:p>
            <a:r>
              <a:rPr lang="en-US" sz="1800" dirty="0" smtClean="0"/>
              <a:t>Adjustment</a:t>
            </a:r>
          </a:p>
          <a:p>
            <a:r>
              <a:rPr lang="en-US" sz="1800" dirty="0" smtClean="0"/>
              <a:t>Screws</a:t>
            </a:r>
            <a:endParaRPr lang="en-US" sz="1800" dirty="0"/>
          </a:p>
        </p:txBody>
      </p:sp>
      <p:sp>
        <p:nvSpPr>
          <p:cNvPr id="10" name="TextBox 9"/>
          <p:cNvSpPr txBox="1"/>
          <p:nvPr/>
        </p:nvSpPr>
        <p:spPr>
          <a:xfrm>
            <a:off x="7526338" y="2986932"/>
            <a:ext cx="1276440" cy="923330"/>
          </a:xfrm>
          <a:prstGeom prst="rect">
            <a:avLst/>
          </a:prstGeom>
          <a:noFill/>
        </p:spPr>
        <p:txBody>
          <a:bodyPr wrap="none" rtlCol="0">
            <a:spAutoFit/>
          </a:bodyPr>
          <a:lstStyle/>
          <a:p>
            <a:r>
              <a:rPr lang="en-US" sz="1800" dirty="0" smtClean="0"/>
              <a:t>Gap</a:t>
            </a:r>
          </a:p>
          <a:p>
            <a:r>
              <a:rPr lang="en-US" sz="1800" dirty="0" smtClean="0"/>
              <a:t>Adjustment</a:t>
            </a:r>
          </a:p>
          <a:p>
            <a:r>
              <a:rPr lang="en-US" sz="1800" dirty="0" smtClean="0"/>
              <a:t>Screws</a:t>
            </a:r>
            <a:endParaRPr lang="en-US" sz="1800" dirty="0"/>
          </a:p>
        </p:txBody>
      </p:sp>
      <p:sp>
        <p:nvSpPr>
          <p:cNvPr id="11" name="TextBox 10"/>
          <p:cNvSpPr txBox="1"/>
          <p:nvPr/>
        </p:nvSpPr>
        <p:spPr>
          <a:xfrm>
            <a:off x="7373257" y="4913086"/>
            <a:ext cx="940963" cy="646331"/>
          </a:xfrm>
          <a:prstGeom prst="rect">
            <a:avLst/>
          </a:prstGeom>
          <a:noFill/>
        </p:spPr>
        <p:txBody>
          <a:bodyPr wrap="none" rtlCol="0">
            <a:spAutoFit/>
          </a:bodyPr>
          <a:lstStyle/>
          <a:p>
            <a:r>
              <a:rPr lang="en-US" sz="1800" dirty="0" smtClean="0"/>
              <a:t>Adapter</a:t>
            </a:r>
          </a:p>
          <a:p>
            <a:r>
              <a:rPr lang="en-US" sz="1800" dirty="0" smtClean="0"/>
              <a:t>Ring</a:t>
            </a:r>
            <a:endParaRPr lang="en-US" sz="1800" dirty="0"/>
          </a:p>
        </p:txBody>
      </p:sp>
      <p:cxnSp>
        <p:nvCxnSpPr>
          <p:cNvPr id="13" name="Straight Arrow Connector 12"/>
          <p:cNvCxnSpPr/>
          <p:nvPr/>
        </p:nvCxnSpPr>
        <p:spPr>
          <a:xfrm flipH="1" flipV="1">
            <a:off x="6450013" y="1995714"/>
            <a:ext cx="923244" cy="58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1"/>
          </p:cNvCxnSpPr>
          <p:nvPr/>
        </p:nvCxnSpPr>
        <p:spPr>
          <a:xfrm flipH="1">
            <a:off x="6853238" y="2054530"/>
            <a:ext cx="520019" cy="8383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1"/>
          </p:cNvCxnSpPr>
          <p:nvPr/>
        </p:nvCxnSpPr>
        <p:spPr>
          <a:xfrm flipH="1" flipV="1">
            <a:off x="6180138" y="3363657"/>
            <a:ext cx="1346200" cy="84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0" idx="1"/>
          </p:cNvCxnSpPr>
          <p:nvPr/>
        </p:nvCxnSpPr>
        <p:spPr>
          <a:xfrm flipH="1">
            <a:off x="6647543" y="3448597"/>
            <a:ext cx="878795" cy="1799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 idx="1"/>
          </p:cNvCxnSpPr>
          <p:nvPr/>
        </p:nvCxnSpPr>
        <p:spPr>
          <a:xfrm flipH="1" flipV="1">
            <a:off x="6589486" y="4451421"/>
            <a:ext cx="783771" cy="784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64000" y="5236252"/>
            <a:ext cx="1361398" cy="369332"/>
          </a:xfrm>
          <a:prstGeom prst="rect">
            <a:avLst/>
          </a:prstGeom>
          <a:noFill/>
        </p:spPr>
        <p:txBody>
          <a:bodyPr wrap="none" rtlCol="0">
            <a:spAutoFit/>
          </a:bodyPr>
          <a:lstStyle/>
          <a:p>
            <a:r>
              <a:rPr lang="en-US" sz="1800" dirty="0" smtClean="0"/>
              <a:t>Ceramic Rod</a:t>
            </a:r>
            <a:endParaRPr lang="en-US" sz="1800" dirty="0"/>
          </a:p>
        </p:txBody>
      </p:sp>
      <p:cxnSp>
        <p:nvCxnSpPr>
          <p:cNvPr id="35" name="Straight Arrow Connector 34"/>
          <p:cNvCxnSpPr/>
          <p:nvPr/>
        </p:nvCxnSpPr>
        <p:spPr>
          <a:xfrm flipH="1" flipV="1">
            <a:off x="3323771" y="4376057"/>
            <a:ext cx="740229" cy="1045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886857" y="5421086"/>
            <a:ext cx="1489703" cy="369332"/>
          </a:xfrm>
          <a:prstGeom prst="rect">
            <a:avLst/>
          </a:prstGeom>
          <a:noFill/>
        </p:spPr>
        <p:txBody>
          <a:bodyPr wrap="none" rtlCol="0">
            <a:spAutoFit/>
          </a:bodyPr>
          <a:lstStyle/>
          <a:p>
            <a:r>
              <a:rPr lang="en-US" sz="1800" dirty="0" smtClean="0"/>
              <a:t>Threaded Cap</a:t>
            </a:r>
            <a:endParaRPr lang="en-US" sz="1800" dirty="0"/>
          </a:p>
        </p:txBody>
      </p:sp>
      <p:cxnSp>
        <p:nvCxnSpPr>
          <p:cNvPr id="39" name="Straight Arrow Connector 38"/>
          <p:cNvCxnSpPr>
            <a:stCxn id="37" idx="1"/>
          </p:cNvCxnSpPr>
          <p:nvPr/>
        </p:nvCxnSpPr>
        <p:spPr>
          <a:xfrm flipH="1" flipV="1">
            <a:off x="1719943" y="4913086"/>
            <a:ext cx="166914" cy="692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87829" y="1465943"/>
            <a:ext cx="3299108" cy="1477328"/>
          </a:xfrm>
          <a:prstGeom prst="rect">
            <a:avLst/>
          </a:prstGeom>
          <a:noFill/>
        </p:spPr>
        <p:txBody>
          <a:bodyPr wrap="none" rtlCol="0">
            <a:spAutoFit/>
          </a:bodyPr>
          <a:lstStyle/>
          <a:p>
            <a:r>
              <a:rPr lang="en-US" sz="1800" dirty="0" smtClean="0"/>
              <a:t>The leveling adjustment </a:t>
            </a:r>
            <a:r>
              <a:rPr lang="en-US" sz="1800" dirty="0" smtClean="0"/>
              <a:t>screws </a:t>
            </a:r>
            <a:r>
              <a:rPr lang="en-US" sz="1800" dirty="0" smtClean="0"/>
              <a:t>is</a:t>
            </a:r>
          </a:p>
          <a:p>
            <a:r>
              <a:rPr lang="en-US" sz="1800" dirty="0"/>
              <a:t>u</a:t>
            </a:r>
            <a:r>
              <a:rPr lang="en-US" sz="1800" dirty="0" smtClean="0"/>
              <a:t>sed to set the 12mm gap first.</a:t>
            </a:r>
          </a:p>
          <a:p>
            <a:r>
              <a:rPr lang="en-US" sz="1800" dirty="0" smtClean="0"/>
              <a:t>If gap need to be changed, the 4</a:t>
            </a:r>
          </a:p>
          <a:p>
            <a:r>
              <a:rPr lang="en-US" sz="1800" dirty="0" smtClean="0"/>
              <a:t>fasteners in the center can adjust</a:t>
            </a:r>
          </a:p>
          <a:p>
            <a:r>
              <a:rPr lang="en-US" sz="1800" dirty="0" smtClean="0"/>
              <a:t>the gap from 10mm to 25mm.</a:t>
            </a:r>
            <a:endParaRPr lang="en-US" sz="1800" dirty="0"/>
          </a:p>
        </p:txBody>
      </p:sp>
    </p:spTree>
    <p:extLst>
      <p:ext uri="{BB962C8B-B14F-4D97-AF65-F5344CB8AC3E}">
        <p14:creationId xmlns:p14="http://schemas.microsoft.com/office/powerpoint/2010/main" val="375514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vessel</a:t>
            </a: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a:p>
        </p:txBody>
      </p:sp>
      <p:pic>
        <p:nvPicPr>
          <p:cNvPr id="7" name="Content Placeholder 6"/>
          <p:cNvPicPr>
            <a:picLocks noGrp="1" noChangeAspect="1"/>
          </p:cNvPicPr>
          <p:nvPr>
            <p:ph idx="1"/>
          </p:nvPr>
        </p:nvPicPr>
        <p:blipFill>
          <a:blip r:embed="rId2"/>
          <a:stretch>
            <a:fillRect/>
          </a:stretch>
        </p:blipFill>
        <p:spPr>
          <a:xfrm>
            <a:off x="393963" y="1042988"/>
            <a:ext cx="8341787" cy="4987925"/>
          </a:xfrm>
          <a:prstGeom prst="rect">
            <a:avLst/>
          </a:prstGeom>
        </p:spPr>
      </p:pic>
      <p:sp>
        <p:nvSpPr>
          <p:cNvPr id="8" name="TextBox 7"/>
          <p:cNvSpPr txBox="1"/>
          <p:nvPr/>
        </p:nvSpPr>
        <p:spPr>
          <a:xfrm>
            <a:off x="558799" y="1229590"/>
            <a:ext cx="4748864" cy="923330"/>
          </a:xfrm>
          <a:prstGeom prst="rect">
            <a:avLst/>
          </a:prstGeom>
          <a:noFill/>
        </p:spPr>
        <p:txBody>
          <a:bodyPr wrap="none" rtlCol="0">
            <a:spAutoFit/>
          </a:bodyPr>
          <a:lstStyle/>
          <a:p>
            <a:r>
              <a:rPr lang="en-US" sz="1800" dirty="0" smtClean="0"/>
              <a:t>Vacuum vessel is made from 6061-T6 Aluminum.</a:t>
            </a:r>
          </a:p>
          <a:p>
            <a:r>
              <a:rPr lang="en-US" sz="1800" dirty="0" smtClean="0"/>
              <a:t>The vacuum flanges sealing surfaces are bonded</a:t>
            </a:r>
          </a:p>
          <a:p>
            <a:r>
              <a:rPr lang="en-US" sz="1800" dirty="0" smtClean="0"/>
              <a:t>with 304 stainless steel to insure good sealing.</a:t>
            </a:r>
            <a:endParaRPr lang="en-US" sz="1800" dirty="0"/>
          </a:p>
        </p:txBody>
      </p:sp>
      <p:sp>
        <p:nvSpPr>
          <p:cNvPr id="9" name="TextBox 8"/>
          <p:cNvSpPr txBox="1"/>
          <p:nvPr/>
        </p:nvSpPr>
        <p:spPr>
          <a:xfrm>
            <a:off x="885371" y="5181600"/>
            <a:ext cx="1386855" cy="646331"/>
          </a:xfrm>
          <a:prstGeom prst="rect">
            <a:avLst/>
          </a:prstGeom>
          <a:noFill/>
        </p:spPr>
        <p:txBody>
          <a:bodyPr wrap="none" rtlCol="0">
            <a:spAutoFit/>
          </a:bodyPr>
          <a:lstStyle/>
          <a:p>
            <a:r>
              <a:rPr lang="en-US" sz="1800" dirty="0" smtClean="0"/>
              <a:t>Downstream</a:t>
            </a:r>
          </a:p>
          <a:p>
            <a:r>
              <a:rPr lang="en-US" sz="1800" dirty="0" smtClean="0"/>
              <a:t>End</a:t>
            </a:r>
            <a:endParaRPr lang="en-US" sz="1800" dirty="0"/>
          </a:p>
        </p:txBody>
      </p:sp>
      <p:sp>
        <p:nvSpPr>
          <p:cNvPr id="10" name="TextBox 9"/>
          <p:cNvSpPr txBox="1"/>
          <p:nvPr/>
        </p:nvSpPr>
        <p:spPr>
          <a:xfrm>
            <a:off x="7053942" y="1044924"/>
            <a:ext cx="1513235" cy="369332"/>
          </a:xfrm>
          <a:prstGeom prst="rect">
            <a:avLst/>
          </a:prstGeom>
          <a:noFill/>
        </p:spPr>
        <p:txBody>
          <a:bodyPr wrap="none" rtlCol="0">
            <a:spAutoFit/>
          </a:bodyPr>
          <a:lstStyle/>
          <a:p>
            <a:r>
              <a:rPr lang="en-US" sz="1800" dirty="0" smtClean="0"/>
              <a:t>Upstream End</a:t>
            </a:r>
            <a:endParaRPr lang="en-US" sz="1800" dirty="0"/>
          </a:p>
        </p:txBody>
      </p:sp>
      <p:sp>
        <p:nvSpPr>
          <p:cNvPr id="11" name="TextBox 10"/>
          <p:cNvSpPr txBox="1"/>
          <p:nvPr/>
        </p:nvSpPr>
        <p:spPr>
          <a:xfrm>
            <a:off x="2859314" y="5399314"/>
            <a:ext cx="1791068" cy="646331"/>
          </a:xfrm>
          <a:prstGeom prst="rect">
            <a:avLst/>
          </a:prstGeom>
          <a:noFill/>
        </p:spPr>
        <p:txBody>
          <a:bodyPr wrap="none" rtlCol="0">
            <a:spAutoFit/>
          </a:bodyPr>
          <a:lstStyle/>
          <a:p>
            <a:r>
              <a:rPr lang="en-US" sz="1800" dirty="0" smtClean="0"/>
              <a:t>2 Ion Pump Ports</a:t>
            </a:r>
          </a:p>
          <a:p>
            <a:r>
              <a:rPr lang="en-US" sz="1800" dirty="0"/>
              <a:t>o</a:t>
            </a:r>
            <a:r>
              <a:rPr lang="en-US" sz="1800" dirty="0" smtClean="0"/>
              <a:t>n the Bottom</a:t>
            </a:r>
            <a:endParaRPr lang="en-US" sz="1800" dirty="0"/>
          </a:p>
        </p:txBody>
      </p:sp>
      <p:sp>
        <p:nvSpPr>
          <p:cNvPr id="12" name="TextBox 11"/>
          <p:cNvSpPr txBox="1"/>
          <p:nvPr/>
        </p:nvSpPr>
        <p:spPr>
          <a:xfrm>
            <a:off x="4027358" y="4893573"/>
            <a:ext cx="906210" cy="369332"/>
          </a:xfrm>
          <a:prstGeom prst="rect">
            <a:avLst/>
          </a:prstGeom>
          <a:noFill/>
        </p:spPr>
        <p:txBody>
          <a:bodyPr wrap="none" rtlCol="0">
            <a:spAutoFit/>
          </a:bodyPr>
          <a:lstStyle/>
          <a:p>
            <a:r>
              <a:rPr lang="en-US" sz="1800" dirty="0" smtClean="0"/>
              <a:t>HV Port</a:t>
            </a:r>
            <a:endParaRPr lang="en-US" sz="1800" dirty="0"/>
          </a:p>
        </p:txBody>
      </p:sp>
      <p:cxnSp>
        <p:nvCxnSpPr>
          <p:cNvPr id="14" name="Straight Arrow Connector 13"/>
          <p:cNvCxnSpPr>
            <a:stCxn id="12" idx="1"/>
          </p:cNvCxnSpPr>
          <p:nvPr/>
        </p:nvCxnSpPr>
        <p:spPr>
          <a:xfrm flipH="1" flipV="1">
            <a:off x="3272971" y="4469890"/>
            <a:ext cx="754387" cy="608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1"/>
          </p:cNvCxnSpPr>
          <p:nvPr/>
        </p:nvCxnSpPr>
        <p:spPr>
          <a:xfrm flipH="1" flipV="1">
            <a:off x="2763634" y="4973584"/>
            <a:ext cx="95680" cy="74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95431" y="4774064"/>
            <a:ext cx="1685013" cy="646331"/>
          </a:xfrm>
          <a:prstGeom prst="rect">
            <a:avLst/>
          </a:prstGeom>
          <a:noFill/>
        </p:spPr>
        <p:txBody>
          <a:bodyPr wrap="none" rtlCol="0">
            <a:spAutoFit/>
          </a:bodyPr>
          <a:lstStyle/>
          <a:p>
            <a:r>
              <a:rPr lang="en-US" sz="1800" dirty="0" smtClean="0"/>
              <a:t>3 Standoff Ports</a:t>
            </a:r>
          </a:p>
          <a:p>
            <a:r>
              <a:rPr lang="en-US" sz="1800" dirty="0"/>
              <a:t>o</a:t>
            </a:r>
            <a:r>
              <a:rPr lang="en-US" sz="1800" dirty="0" smtClean="0"/>
              <a:t>n the side</a:t>
            </a:r>
            <a:endParaRPr lang="en-US" sz="1800" dirty="0"/>
          </a:p>
        </p:txBody>
      </p:sp>
      <p:cxnSp>
        <p:nvCxnSpPr>
          <p:cNvPr id="24" name="Straight Arrow Connector 23"/>
          <p:cNvCxnSpPr/>
          <p:nvPr/>
        </p:nvCxnSpPr>
        <p:spPr>
          <a:xfrm flipH="1" flipV="1">
            <a:off x="3964796" y="4074771"/>
            <a:ext cx="3023379" cy="10034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2" idx="1"/>
          </p:cNvCxnSpPr>
          <p:nvPr/>
        </p:nvCxnSpPr>
        <p:spPr>
          <a:xfrm flipH="1" flipV="1">
            <a:off x="5958113" y="3777186"/>
            <a:ext cx="1037318" cy="1320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1"/>
          </p:cNvCxnSpPr>
          <p:nvPr/>
        </p:nvCxnSpPr>
        <p:spPr>
          <a:xfrm flipV="1">
            <a:off x="6995431" y="3173051"/>
            <a:ext cx="822384" cy="19241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570562" y="5154657"/>
            <a:ext cx="941091" cy="646331"/>
          </a:xfrm>
          <a:prstGeom prst="rect">
            <a:avLst/>
          </a:prstGeom>
          <a:noFill/>
        </p:spPr>
        <p:txBody>
          <a:bodyPr wrap="none" rtlCol="0">
            <a:spAutoFit/>
          </a:bodyPr>
          <a:lstStyle/>
          <a:p>
            <a:r>
              <a:rPr lang="en-US" sz="1800" dirty="0" smtClean="0"/>
              <a:t>Pads for</a:t>
            </a:r>
          </a:p>
          <a:p>
            <a:r>
              <a:rPr lang="en-US" sz="1800" dirty="0" smtClean="0"/>
              <a:t>lifting</a:t>
            </a:r>
            <a:endParaRPr lang="en-US" sz="1800" dirty="0"/>
          </a:p>
        </p:txBody>
      </p:sp>
      <p:cxnSp>
        <p:nvCxnSpPr>
          <p:cNvPr id="13" name="Straight Arrow Connector 12"/>
          <p:cNvCxnSpPr/>
          <p:nvPr/>
        </p:nvCxnSpPr>
        <p:spPr>
          <a:xfrm flipH="1" flipV="1">
            <a:off x="4641897" y="4541735"/>
            <a:ext cx="928665" cy="963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64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Cathode Installation</a:t>
            </a:r>
            <a:endParaRPr lang="en-US" dirty="0"/>
          </a:p>
        </p:txBody>
      </p:sp>
      <p:pic>
        <p:nvPicPr>
          <p:cNvPr id="7" name="Content Placeholder 6"/>
          <p:cNvPicPr>
            <a:picLocks noGrp="1" noChangeAspect="1"/>
          </p:cNvPicPr>
          <p:nvPr>
            <p:ph idx="1"/>
          </p:nvPr>
        </p:nvPicPr>
        <p:blipFill>
          <a:blip r:embed="rId2"/>
          <a:stretch>
            <a:fillRect/>
          </a:stretch>
        </p:blipFill>
        <p:spPr>
          <a:xfrm>
            <a:off x="614603" y="1042988"/>
            <a:ext cx="7900507"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23</a:t>
            </a:fld>
            <a:endParaRPr lang="en-US" altLang="en-US"/>
          </a:p>
        </p:txBody>
      </p:sp>
      <p:sp>
        <p:nvSpPr>
          <p:cNvPr id="8" name="TextBox 7"/>
          <p:cNvSpPr txBox="1"/>
          <p:nvPr/>
        </p:nvSpPr>
        <p:spPr>
          <a:xfrm>
            <a:off x="945302" y="1454834"/>
            <a:ext cx="939681" cy="646331"/>
          </a:xfrm>
          <a:prstGeom prst="rect">
            <a:avLst/>
          </a:prstGeom>
          <a:noFill/>
        </p:spPr>
        <p:txBody>
          <a:bodyPr wrap="none" rtlCol="0">
            <a:spAutoFit/>
          </a:bodyPr>
          <a:lstStyle/>
          <a:p>
            <a:r>
              <a:rPr lang="en-US" sz="1800" dirty="0" smtClean="0"/>
              <a:t>Vacuum</a:t>
            </a:r>
          </a:p>
          <a:p>
            <a:r>
              <a:rPr lang="en-US" sz="1800" dirty="0" smtClean="0"/>
              <a:t>Vessel</a:t>
            </a:r>
            <a:endParaRPr lang="en-US" sz="1800" dirty="0"/>
          </a:p>
        </p:txBody>
      </p:sp>
      <p:sp>
        <p:nvSpPr>
          <p:cNvPr id="9" name="TextBox 8"/>
          <p:cNvSpPr txBox="1"/>
          <p:nvPr/>
        </p:nvSpPr>
        <p:spPr>
          <a:xfrm>
            <a:off x="910549" y="4147961"/>
            <a:ext cx="974434" cy="369332"/>
          </a:xfrm>
          <a:prstGeom prst="rect">
            <a:avLst/>
          </a:prstGeom>
          <a:noFill/>
        </p:spPr>
        <p:txBody>
          <a:bodyPr wrap="none" rtlCol="0">
            <a:spAutoFit/>
          </a:bodyPr>
          <a:lstStyle/>
          <a:p>
            <a:r>
              <a:rPr lang="en-US" sz="1800" dirty="0" smtClean="0"/>
              <a:t>Cathode</a:t>
            </a:r>
            <a:endParaRPr lang="en-US" sz="1800" dirty="0"/>
          </a:p>
        </p:txBody>
      </p:sp>
      <p:cxnSp>
        <p:nvCxnSpPr>
          <p:cNvPr id="11" name="Straight Arrow Connector 10"/>
          <p:cNvCxnSpPr/>
          <p:nvPr/>
        </p:nvCxnSpPr>
        <p:spPr>
          <a:xfrm flipV="1">
            <a:off x="1884983" y="3352800"/>
            <a:ext cx="2607188" cy="994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3"/>
          </p:cNvCxnSpPr>
          <p:nvPr/>
        </p:nvCxnSpPr>
        <p:spPr>
          <a:xfrm>
            <a:off x="1884983" y="1778000"/>
            <a:ext cx="914400" cy="4917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988175" y="5206138"/>
            <a:ext cx="1066254" cy="369332"/>
          </a:xfrm>
          <a:prstGeom prst="rect">
            <a:avLst/>
          </a:prstGeom>
          <a:noFill/>
        </p:spPr>
        <p:txBody>
          <a:bodyPr wrap="none" rtlCol="0">
            <a:spAutoFit/>
          </a:bodyPr>
          <a:lstStyle/>
          <a:p>
            <a:r>
              <a:rPr lang="en-US" sz="1800" dirty="0" smtClean="0"/>
              <a:t>Standoffs</a:t>
            </a:r>
            <a:endParaRPr lang="en-US" sz="1800" dirty="0"/>
          </a:p>
        </p:txBody>
      </p:sp>
      <p:cxnSp>
        <p:nvCxnSpPr>
          <p:cNvPr id="18" name="Straight Arrow Connector 17"/>
          <p:cNvCxnSpPr/>
          <p:nvPr/>
        </p:nvCxnSpPr>
        <p:spPr>
          <a:xfrm flipH="1" flipV="1">
            <a:off x="7402286" y="4147961"/>
            <a:ext cx="652143" cy="12513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85257" y="5682167"/>
            <a:ext cx="5509778" cy="646331"/>
          </a:xfrm>
          <a:prstGeom prst="rect">
            <a:avLst/>
          </a:prstGeom>
          <a:noFill/>
        </p:spPr>
        <p:txBody>
          <a:bodyPr wrap="none" rtlCol="0">
            <a:spAutoFit/>
          </a:bodyPr>
          <a:lstStyle/>
          <a:p>
            <a:r>
              <a:rPr lang="en-US" sz="1800" dirty="0" smtClean="0"/>
              <a:t>The cathode is placed inside the vacuum vessel then the </a:t>
            </a:r>
          </a:p>
          <a:p>
            <a:r>
              <a:rPr lang="en-US" sz="1800" dirty="0" smtClean="0"/>
              <a:t>standoffs are screwed into the cathode re-entrant skirts</a:t>
            </a:r>
            <a:endParaRPr lang="en-US" sz="1800" dirty="0"/>
          </a:p>
        </p:txBody>
      </p:sp>
      <p:sp>
        <p:nvSpPr>
          <p:cNvPr id="21" name="TextBox 20"/>
          <p:cNvSpPr txBox="1"/>
          <p:nvPr/>
        </p:nvSpPr>
        <p:spPr>
          <a:xfrm>
            <a:off x="6070377" y="1263946"/>
            <a:ext cx="1186350" cy="646331"/>
          </a:xfrm>
          <a:prstGeom prst="rect">
            <a:avLst/>
          </a:prstGeom>
          <a:noFill/>
        </p:spPr>
        <p:txBody>
          <a:bodyPr wrap="none" rtlCol="0">
            <a:spAutoFit/>
          </a:bodyPr>
          <a:lstStyle/>
          <a:p>
            <a:r>
              <a:rPr lang="en-US" sz="1800" dirty="0" smtClean="0"/>
              <a:t>Re-entrant</a:t>
            </a:r>
          </a:p>
          <a:p>
            <a:r>
              <a:rPr lang="en-US" sz="1800" dirty="0" smtClean="0"/>
              <a:t>Skirts</a:t>
            </a:r>
            <a:endParaRPr lang="en-US" sz="1800" dirty="0"/>
          </a:p>
        </p:txBody>
      </p:sp>
      <p:cxnSp>
        <p:nvCxnSpPr>
          <p:cNvPr id="23" name="Straight Arrow Connector 22"/>
          <p:cNvCxnSpPr>
            <a:stCxn id="21" idx="1"/>
          </p:cNvCxnSpPr>
          <p:nvPr/>
        </p:nvCxnSpPr>
        <p:spPr>
          <a:xfrm flipH="1">
            <a:off x="4811994" y="1587112"/>
            <a:ext cx="1258383" cy="1275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013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  Horizontal and vertical position adjustments</a:t>
            </a:r>
            <a:endParaRPr lang="en-US" dirty="0"/>
          </a:p>
        </p:txBody>
      </p:sp>
      <p:sp>
        <p:nvSpPr>
          <p:cNvPr id="3" name="Content Placeholder 2"/>
          <p:cNvSpPr>
            <a:spLocks noGrp="1"/>
          </p:cNvSpPr>
          <p:nvPr>
            <p:ph idx="1"/>
          </p:nvPr>
        </p:nvSpPr>
        <p:spPr>
          <a:xfrm>
            <a:off x="235743" y="1136318"/>
            <a:ext cx="8672513" cy="4987867"/>
          </a:xfrm>
        </p:spPr>
        <p:txBody>
          <a:bodyPr/>
          <a:lstStyle/>
          <a:p>
            <a:r>
              <a:rPr lang="en-US" dirty="0" smtClean="0"/>
              <a:t>The </a:t>
            </a:r>
            <a:r>
              <a:rPr lang="en-US" dirty="0"/>
              <a:t>motorized stand will have +/- ½ inch </a:t>
            </a:r>
            <a:r>
              <a:rPr lang="en-US" dirty="0" smtClean="0"/>
              <a:t>horizontal motion.</a:t>
            </a:r>
          </a:p>
          <a:p>
            <a:r>
              <a:rPr lang="en-US" dirty="0"/>
              <a:t>The motorized stand</a:t>
            </a:r>
            <a:r>
              <a:rPr lang="en-US" dirty="0" smtClean="0"/>
              <a:t> will have manual vertical adjustment.</a:t>
            </a:r>
            <a:endParaRPr lang="en-US" dirty="0"/>
          </a:p>
          <a:p>
            <a:r>
              <a:rPr lang="en-US" dirty="0"/>
              <a:t>LVDT’s will be used to electronically control the </a:t>
            </a:r>
            <a:r>
              <a:rPr lang="en-US" dirty="0" smtClean="0"/>
              <a:t>motion.</a:t>
            </a:r>
          </a:p>
          <a:p>
            <a:r>
              <a:rPr lang="en-US" dirty="0" smtClean="0"/>
              <a:t>Because </a:t>
            </a:r>
            <a:r>
              <a:rPr lang="en-US" dirty="0"/>
              <a:t>of the precision of the alignment of the </a:t>
            </a:r>
            <a:r>
              <a:rPr lang="en-US" dirty="0" smtClean="0"/>
              <a:t>septa, the motorized stand will not have to be moved during the quick replacement of the spare septa.</a:t>
            </a:r>
          </a:p>
          <a:p>
            <a:r>
              <a:rPr lang="en-US" dirty="0" smtClean="0"/>
              <a:t>The motorized stands are attached to </a:t>
            </a:r>
            <a:r>
              <a:rPr lang="en-US" dirty="0"/>
              <a:t>the very far </a:t>
            </a:r>
            <a:r>
              <a:rPr lang="en-US" dirty="0" smtClean="0"/>
              <a:t>ends of the  </a:t>
            </a:r>
            <a:r>
              <a:rPr lang="en-US" dirty="0"/>
              <a:t>vacuum </a:t>
            </a:r>
            <a:r>
              <a:rPr lang="en-US" dirty="0" smtClean="0"/>
              <a:t>vessel so it pivots at the ends of the frame.</a:t>
            </a:r>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24</a:t>
            </a:fld>
            <a:endParaRPr lang="en-US" altLang="en-US"/>
          </a:p>
        </p:txBody>
      </p:sp>
    </p:spTree>
    <p:extLst>
      <p:ext uri="{BB962C8B-B14F-4D97-AF65-F5344CB8AC3E}">
        <p14:creationId xmlns:p14="http://schemas.microsoft.com/office/powerpoint/2010/main" val="3316497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View of Clearing Electrode and Supports</a:t>
            </a:r>
            <a:endParaRPr lang="en-US" dirty="0"/>
          </a:p>
        </p:txBody>
      </p:sp>
      <p:pic>
        <p:nvPicPr>
          <p:cNvPr id="7" name="Content Placeholder 6"/>
          <p:cNvPicPr>
            <a:picLocks noGrp="1" noChangeAspect="1"/>
          </p:cNvPicPr>
          <p:nvPr>
            <p:ph idx="1"/>
          </p:nvPr>
        </p:nvPicPr>
        <p:blipFill>
          <a:blip r:embed="rId2"/>
          <a:stretch>
            <a:fillRect/>
          </a:stretch>
        </p:blipFill>
        <p:spPr>
          <a:xfrm>
            <a:off x="460210" y="1042988"/>
            <a:ext cx="8209293"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25</a:t>
            </a:fld>
            <a:endParaRPr lang="en-US" altLang="en-US"/>
          </a:p>
        </p:txBody>
      </p:sp>
      <p:sp>
        <p:nvSpPr>
          <p:cNvPr id="12" name="TextBox 11"/>
          <p:cNvSpPr txBox="1"/>
          <p:nvPr/>
        </p:nvSpPr>
        <p:spPr>
          <a:xfrm>
            <a:off x="7216726" y="1042989"/>
            <a:ext cx="1103019" cy="369332"/>
          </a:xfrm>
          <a:prstGeom prst="rect">
            <a:avLst/>
          </a:prstGeom>
          <a:noFill/>
        </p:spPr>
        <p:txBody>
          <a:bodyPr wrap="square" rtlCol="0">
            <a:spAutoFit/>
          </a:bodyPr>
          <a:lstStyle/>
          <a:p>
            <a:r>
              <a:rPr lang="en-US" sz="1800" dirty="0" smtClean="0"/>
              <a:t>Baffle</a:t>
            </a:r>
            <a:endParaRPr lang="en-US" sz="1800" dirty="0"/>
          </a:p>
        </p:txBody>
      </p:sp>
      <p:cxnSp>
        <p:nvCxnSpPr>
          <p:cNvPr id="14" name="Straight Arrow Connector 13"/>
          <p:cNvCxnSpPr>
            <a:stCxn id="12" idx="1"/>
          </p:cNvCxnSpPr>
          <p:nvPr/>
        </p:nvCxnSpPr>
        <p:spPr>
          <a:xfrm flipH="1">
            <a:off x="6513344" y="1227655"/>
            <a:ext cx="703382" cy="453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81321" y="5265248"/>
            <a:ext cx="974434" cy="369332"/>
          </a:xfrm>
          <a:prstGeom prst="rect">
            <a:avLst/>
          </a:prstGeom>
          <a:noFill/>
        </p:spPr>
        <p:txBody>
          <a:bodyPr wrap="none" rtlCol="0">
            <a:spAutoFit/>
          </a:bodyPr>
          <a:lstStyle/>
          <a:p>
            <a:r>
              <a:rPr lang="en-US" sz="1800" dirty="0" smtClean="0"/>
              <a:t>Cathode</a:t>
            </a:r>
            <a:endParaRPr lang="en-US" sz="1800" dirty="0"/>
          </a:p>
        </p:txBody>
      </p:sp>
      <p:cxnSp>
        <p:nvCxnSpPr>
          <p:cNvPr id="18" name="Straight Arrow Connector 17"/>
          <p:cNvCxnSpPr>
            <a:stCxn id="16" idx="1"/>
          </p:cNvCxnSpPr>
          <p:nvPr/>
        </p:nvCxnSpPr>
        <p:spPr>
          <a:xfrm flipH="1" flipV="1">
            <a:off x="7526339" y="5064506"/>
            <a:ext cx="54982" cy="385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139354" y="5626349"/>
            <a:ext cx="776238" cy="369332"/>
          </a:xfrm>
          <a:prstGeom prst="rect">
            <a:avLst/>
          </a:prstGeom>
          <a:noFill/>
        </p:spPr>
        <p:txBody>
          <a:bodyPr wrap="none" rtlCol="0">
            <a:spAutoFit/>
          </a:bodyPr>
          <a:lstStyle/>
          <a:p>
            <a:r>
              <a:rPr lang="en-US" sz="1800" dirty="0" smtClean="0"/>
              <a:t>Frame</a:t>
            </a:r>
            <a:endParaRPr lang="en-US" sz="1800" dirty="0"/>
          </a:p>
        </p:txBody>
      </p:sp>
      <p:cxnSp>
        <p:nvCxnSpPr>
          <p:cNvPr id="22" name="Straight Arrow Connector 21"/>
          <p:cNvCxnSpPr>
            <a:stCxn id="20" idx="1"/>
          </p:cNvCxnSpPr>
          <p:nvPr/>
        </p:nvCxnSpPr>
        <p:spPr>
          <a:xfrm flipH="1" flipV="1">
            <a:off x="6372666" y="5064371"/>
            <a:ext cx="766688" cy="746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931709" y="2892907"/>
            <a:ext cx="1270925" cy="646331"/>
          </a:xfrm>
          <a:prstGeom prst="rect">
            <a:avLst/>
          </a:prstGeom>
          <a:noFill/>
        </p:spPr>
        <p:txBody>
          <a:bodyPr wrap="square" rtlCol="0">
            <a:spAutoFit/>
          </a:bodyPr>
          <a:lstStyle/>
          <a:p>
            <a:r>
              <a:rPr lang="en-US" sz="1800" dirty="0" smtClean="0"/>
              <a:t>Clearing</a:t>
            </a:r>
          </a:p>
          <a:p>
            <a:r>
              <a:rPr lang="en-US" sz="1800" dirty="0" smtClean="0"/>
              <a:t>Electrode</a:t>
            </a:r>
            <a:endParaRPr lang="en-US" sz="1800" dirty="0"/>
          </a:p>
        </p:txBody>
      </p:sp>
      <p:cxnSp>
        <p:nvCxnSpPr>
          <p:cNvPr id="27" name="Straight Arrow Connector 26"/>
          <p:cNvCxnSpPr>
            <a:stCxn id="25" idx="1"/>
          </p:cNvCxnSpPr>
          <p:nvPr/>
        </p:nvCxnSpPr>
        <p:spPr>
          <a:xfrm flipH="1" flipV="1">
            <a:off x="5444172" y="2619582"/>
            <a:ext cx="487537" cy="596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936537" y="2778666"/>
            <a:ext cx="1281120" cy="923330"/>
          </a:xfrm>
          <a:prstGeom prst="rect">
            <a:avLst/>
          </a:prstGeom>
          <a:noFill/>
        </p:spPr>
        <p:txBody>
          <a:bodyPr wrap="none" rtlCol="0">
            <a:spAutoFit/>
          </a:bodyPr>
          <a:lstStyle/>
          <a:p>
            <a:r>
              <a:rPr lang="en-US" sz="1800" dirty="0" smtClean="0"/>
              <a:t>Clearing </a:t>
            </a:r>
          </a:p>
          <a:p>
            <a:r>
              <a:rPr lang="en-US" sz="1800" dirty="0" smtClean="0"/>
              <a:t>Electrode</a:t>
            </a:r>
          </a:p>
          <a:p>
            <a:r>
              <a:rPr lang="en-US" sz="1800" dirty="0" smtClean="0"/>
              <a:t>Support Pin</a:t>
            </a:r>
          </a:p>
        </p:txBody>
      </p:sp>
      <p:cxnSp>
        <p:nvCxnSpPr>
          <p:cNvPr id="34" name="Straight Arrow Connector 33"/>
          <p:cNvCxnSpPr>
            <a:stCxn id="32" idx="1"/>
          </p:cNvCxnSpPr>
          <p:nvPr/>
        </p:nvCxnSpPr>
        <p:spPr>
          <a:xfrm flipH="1" flipV="1">
            <a:off x="3763107" y="2619587"/>
            <a:ext cx="173430" cy="6207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354124" y="1545771"/>
            <a:ext cx="1132115" cy="646331"/>
          </a:xfrm>
          <a:prstGeom prst="rect">
            <a:avLst/>
          </a:prstGeom>
          <a:noFill/>
        </p:spPr>
        <p:txBody>
          <a:bodyPr wrap="square" rtlCol="0">
            <a:spAutoFit/>
          </a:bodyPr>
          <a:lstStyle/>
          <a:p>
            <a:r>
              <a:rPr lang="en-US" sz="1800" dirty="0" smtClean="0"/>
              <a:t>Ceramic </a:t>
            </a:r>
          </a:p>
          <a:p>
            <a:r>
              <a:rPr lang="en-US" sz="1800" dirty="0" smtClean="0"/>
              <a:t>Insulators</a:t>
            </a:r>
            <a:endParaRPr lang="en-US" sz="1800" dirty="0"/>
          </a:p>
        </p:txBody>
      </p:sp>
      <p:cxnSp>
        <p:nvCxnSpPr>
          <p:cNvPr id="9" name="Straight Arrow Connector 8"/>
          <p:cNvCxnSpPr/>
          <p:nvPr/>
        </p:nvCxnSpPr>
        <p:spPr>
          <a:xfrm flipH="1">
            <a:off x="4022134" y="1868937"/>
            <a:ext cx="417584" cy="155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994578" y="1862758"/>
            <a:ext cx="445140" cy="323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936540" y="1856981"/>
            <a:ext cx="503178" cy="5782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28325" y="1743417"/>
            <a:ext cx="1063048" cy="646331"/>
          </a:xfrm>
          <a:prstGeom prst="rect">
            <a:avLst/>
          </a:prstGeom>
          <a:noFill/>
        </p:spPr>
        <p:txBody>
          <a:bodyPr wrap="none" rtlCol="0">
            <a:spAutoFit/>
          </a:bodyPr>
          <a:lstStyle/>
          <a:p>
            <a:r>
              <a:rPr lang="en-US" sz="1800" dirty="0" smtClean="0"/>
              <a:t>Retaining</a:t>
            </a:r>
          </a:p>
          <a:p>
            <a:r>
              <a:rPr lang="en-US" sz="1800" dirty="0" smtClean="0"/>
              <a:t>Rings</a:t>
            </a:r>
            <a:endParaRPr lang="en-US" sz="1800" dirty="0"/>
          </a:p>
        </p:txBody>
      </p:sp>
      <p:cxnSp>
        <p:nvCxnSpPr>
          <p:cNvPr id="11" name="Straight Arrow Connector 10"/>
          <p:cNvCxnSpPr/>
          <p:nvPr/>
        </p:nvCxnSpPr>
        <p:spPr>
          <a:xfrm flipV="1">
            <a:off x="3091373" y="1944505"/>
            <a:ext cx="348657" cy="122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091373" y="2066583"/>
            <a:ext cx="428027" cy="68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88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30287" cy="641739"/>
          </a:xfrm>
        </p:spPr>
        <p:txBody>
          <a:bodyPr/>
          <a:lstStyle/>
          <a:p>
            <a:r>
              <a:rPr lang="en-US" dirty="0" smtClean="0"/>
              <a:t>Section View of High Voltage Standoff Support and Clearing Electrode </a:t>
            </a:r>
            <a:r>
              <a:rPr lang="en-US" dirty="0" err="1" smtClean="0"/>
              <a:t>Feedthru</a:t>
            </a:r>
            <a:endParaRPr lang="en-US" dirty="0"/>
          </a:p>
        </p:txBody>
      </p:sp>
      <p:pic>
        <p:nvPicPr>
          <p:cNvPr id="7" name="Content Placeholder 6"/>
          <p:cNvPicPr>
            <a:picLocks noGrp="1" noChangeAspect="1"/>
          </p:cNvPicPr>
          <p:nvPr>
            <p:ph idx="1"/>
          </p:nvPr>
        </p:nvPicPr>
        <p:blipFill>
          <a:blip r:embed="rId2"/>
          <a:stretch>
            <a:fillRect/>
          </a:stretch>
        </p:blipFill>
        <p:spPr>
          <a:xfrm>
            <a:off x="270825" y="1042988"/>
            <a:ext cx="8588062"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26</a:t>
            </a:fld>
            <a:endParaRPr lang="en-US" altLang="en-US"/>
          </a:p>
        </p:txBody>
      </p:sp>
      <p:sp>
        <p:nvSpPr>
          <p:cNvPr id="3" name="Rectangle 2"/>
          <p:cNvSpPr/>
          <p:nvPr/>
        </p:nvSpPr>
        <p:spPr>
          <a:xfrm>
            <a:off x="1661886" y="3185886"/>
            <a:ext cx="29028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69143" y="3529190"/>
            <a:ext cx="29028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1775" y="2315029"/>
            <a:ext cx="654346" cy="646331"/>
          </a:xfrm>
          <a:prstGeom prst="rect">
            <a:avLst/>
          </a:prstGeom>
          <a:noFill/>
        </p:spPr>
        <p:txBody>
          <a:bodyPr wrap="none" rtlCol="0">
            <a:spAutoFit/>
          </a:bodyPr>
          <a:lstStyle/>
          <a:p>
            <a:r>
              <a:rPr lang="en-US" sz="1800" dirty="0" smtClean="0"/>
              <a:t>10kV</a:t>
            </a:r>
          </a:p>
          <a:p>
            <a:r>
              <a:rPr lang="en-US" sz="1800" dirty="0" smtClean="0"/>
              <a:t>SHV</a:t>
            </a:r>
          </a:p>
        </p:txBody>
      </p:sp>
      <p:cxnSp>
        <p:nvCxnSpPr>
          <p:cNvPr id="11" name="Straight Arrow Connector 10"/>
          <p:cNvCxnSpPr/>
          <p:nvPr/>
        </p:nvCxnSpPr>
        <p:spPr>
          <a:xfrm>
            <a:off x="782285" y="2638195"/>
            <a:ext cx="123836" cy="484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15729" y="1149606"/>
            <a:ext cx="1260281" cy="923330"/>
          </a:xfrm>
          <a:prstGeom prst="rect">
            <a:avLst/>
          </a:prstGeom>
          <a:noFill/>
        </p:spPr>
        <p:txBody>
          <a:bodyPr wrap="none" rtlCol="0">
            <a:spAutoFit/>
          </a:bodyPr>
          <a:lstStyle/>
          <a:p>
            <a:r>
              <a:rPr lang="en-US" sz="1800" dirty="0" smtClean="0"/>
              <a:t>Clearing</a:t>
            </a:r>
          </a:p>
          <a:p>
            <a:r>
              <a:rPr lang="en-US" sz="1800" dirty="0" smtClean="0"/>
              <a:t>Electrode</a:t>
            </a:r>
          </a:p>
          <a:p>
            <a:r>
              <a:rPr lang="en-US" sz="1800" dirty="0" smtClean="0"/>
              <a:t>Connection</a:t>
            </a:r>
            <a:endParaRPr lang="en-US" sz="1800" dirty="0"/>
          </a:p>
        </p:txBody>
      </p:sp>
      <p:cxnSp>
        <p:nvCxnSpPr>
          <p:cNvPr id="18" name="Straight Arrow Connector 17"/>
          <p:cNvCxnSpPr/>
          <p:nvPr/>
        </p:nvCxnSpPr>
        <p:spPr>
          <a:xfrm>
            <a:off x="1364343" y="1611271"/>
            <a:ext cx="914400" cy="1574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546839" y="1207050"/>
            <a:ext cx="979499" cy="646331"/>
          </a:xfrm>
          <a:prstGeom prst="rect">
            <a:avLst/>
          </a:prstGeom>
          <a:noFill/>
        </p:spPr>
        <p:txBody>
          <a:bodyPr wrap="none" rtlCol="0">
            <a:spAutoFit/>
          </a:bodyPr>
          <a:lstStyle/>
          <a:p>
            <a:r>
              <a:rPr lang="en-US" sz="1800" dirty="0" smtClean="0"/>
              <a:t>Standoff</a:t>
            </a:r>
          </a:p>
          <a:p>
            <a:r>
              <a:rPr lang="en-US" sz="1800" dirty="0" smtClean="0"/>
              <a:t>Support</a:t>
            </a:r>
            <a:endParaRPr lang="en-US" sz="1800" dirty="0"/>
          </a:p>
        </p:txBody>
      </p:sp>
      <p:cxnSp>
        <p:nvCxnSpPr>
          <p:cNvPr id="23" name="Straight Arrow Connector 22"/>
          <p:cNvCxnSpPr>
            <a:stCxn id="21" idx="1"/>
          </p:cNvCxnSpPr>
          <p:nvPr/>
        </p:nvCxnSpPr>
        <p:spPr>
          <a:xfrm flipH="1">
            <a:off x="5958114" y="1530216"/>
            <a:ext cx="588725" cy="18225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498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Isometric Section </a:t>
            </a:r>
            <a:r>
              <a:rPr lang="en-US" dirty="0"/>
              <a:t>V</a:t>
            </a:r>
            <a:r>
              <a:rPr lang="en-US" dirty="0" smtClean="0"/>
              <a:t>iew of Standoff</a:t>
            </a:r>
            <a:endParaRPr lang="en-US" dirty="0"/>
          </a:p>
        </p:txBody>
      </p:sp>
      <p:pic>
        <p:nvPicPr>
          <p:cNvPr id="7" name="Content Placeholder 6"/>
          <p:cNvPicPr>
            <a:picLocks noGrp="1" noChangeAspect="1"/>
          </p:cNvPicPr>
          <p:nvPr>
            <p:ph idx="1"/>
          </p:nvPr>
        </p:nvPicPr>
        <p:blipFill>
          <a:blip r:embed="rId2"/>
          <a:stretch>
            <a:fillRect/>
          </a:stretch>
        </p:blipFill>
        <p:spPr>
          <a:xfrm>
            <a:off x="470994" y="1042988"/>
            <a:ext cx="8187725" cy="4987925"/>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27</a:t>
            </a:fld>
            <a:endParaRPr lang="en-US" altLang="en-US"/>
          </a:p>
        </p:txBody>
      </p:sp>
    </p:spTree>
    <p:extLst>
      <p:ext uri="{BB962C8B-B14F-4D97-AF65-F5344CB8AC3E}">
        <p14:creationId xmlns:p14="http://schemas.microsoft.com/office/powerpoint/2010/main" val="2268013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2"/>
          </p:nvPr>
        </p:nvSpPr>
        <p:spPr/>
        <p:txBody>
          <a:bodyPr/>
          <a:lstStyle/>
          <a:p>
            <a:r>
              <a:rPr lang="en-US" dirty="0"/>
              <a:t>Baseline design is like the electrostatic separator </a:t>
            </a:r>
            <a:r>
              <a:rPr lang="en-US" dirty="0" err="1"/>
              <a:t>feedthru</a:t>
            </a:r>
            <a:r>
              <a:rPr lang="en-US" dirty="0"/>
              <a:t> that uses </a:t>
            </a:r>
            <a:r>
              <a:rPr lang="en-US" dirty="0" err="1"/>
              <a:t>Fluorinert</a:t>
            </a:r>
            <a:r>
              <a:rPr lang="en-US" dirty="0"/>
              <a:t> as a dielectric insulator.  </a:t>
            </a:r>
          </a:p>
        </p:txBody>
      </p:sp>
      <p:sp>
        <p:nvSpPr>
          <p:cNvPr id="8" name="Text Placeholder 7"/>
          <p:cNvSpPr>
            <a:spLocks noGrp="1"/>
          </p:cNvSpPr>
          <p:nvPr>
            <p:ph type="body" sz="half" idx="13"/>
          </p:nvPr>
        </p:nvSpPr>
        <p:spPr/>
        <p:txBody>
          <a:bodyPr/>
          <a:lstStyle/>
          <a:p>
            <a:r>
              <a:rPr lang="en-US" dirty="0" smtClean="0"/>
              <a:t>Feedthru design is based on the electrostatic separator.</a:t>
            </a:r>
            <a:endParaRPr lang="en-US" dirty="0"/>
          </a:p>
        </p:txBody>
      </p:sp>
      <p:pic>
        <p:nvPicPr>
          <p:cNvPr id="13" name="Content Placeholder 12"/>
          <p:cNvPicPr>
            <a:picLocks noGrp="1" noChangeAspect="1"/>
          </p:cNvPicPr>
          <p:nvPr>
            <p:ph sz="half" idx="17"/>
          </p:nvPr>
        </p:nvPicPr>
        <p:blipFill>
          <a:blip r:embed="rId2"/>
          <a:stretch>
            <a:fillRect/>
          </a:stretch>
        </p:blipFill>
        <p:spPr>
          <a:xfrm>
            <a:off x="228600" y="1226571"/>
            <a:ext cx="4251325" cy="3201534"/>
          </a:xfrm>
          <a:prstGeom prst="rect">
            <a:avLst/>
          </a:prstGeom>
        </p:spPr>
      </p:pic>
      <p:pic>
        <p:nvPicPr>
          <p:cNvPr id="11" name="Content Placeholder 10"/>
          <p:cNvPicPr>
            <a:picLocks noGrp="1" noChangeAspect="1"/>
          </p:cNvPicPr>
          <p:nvPr>
            <p:ph sz="half" idx="18"/>
          </p:nvPr>
        </p:nvPicPr>
        <p:blipFill>
          <a:blip r:embed="rId3"/>
          <a:stretch>
            <a:fillRect/>
          </a:stretch>
        </p:blipFill>
        <p:spPr>
          <a:xfrm>
            <a:off x="4654550" y="1387537"/>
            <a:ext cx="4260850" cy="2879601"/>
          </a:xfrm>
          <a:prstGeom prst="rect">
            <a:avLst/>
          </a:prstGeom>
        </p:spPr>
      </p:pic>
      <p:sp>
        <p:nvSpPr>
          <p:cNvPr id="2" name="Title 1"/>
          <p:cNvSpPr>
            <a:spLocks noGrp="1"/>
          </p:cNvSpPr>
          <p:nvPr>
            <p:ph type="title"/>
          </p:nvPr>
        </p:nvSpPr>
        <p:spPr/>
        <p:txBody>
          <a:bodyPr/>
          <a:lstStyle/>
          <a:p>
            <a:r>
              <a:rPr lang="en-US" dirty="0" smtClean="0"/>
              <a:t>High Voltage Feedthru</a:t>
            </a:r>
            <a:endParaRPr lang="en-US" dirty="0"/>
          </a:p>
        </p:txBody>
      </p:sp>
      <p:sp>
        <p:nvSpPr>
          <p:cNvPr id="4" name="Date Placeholder 3"/>
          <p:cNvSpPr>
            <a:spLocks noGrp="1"/>
          </p:cNvSpPr>
          <p:nvPr>
            <p:ph type="dt" sz="half" idx="19"/>
          </p:nvPr>
        </p:nvSpPr>
        <p:spPr/>
        <p:txBody>
          <a:bodyPr/>
          <a:lstStyle/>
          <a:p>
            <a:r>
              <a:rPr lang="en-US" altLang="en-US" smtClean="0"/>
              <a:t>8/25/2015</a:t>
            </a:r>
            <a:endParaRPr lang="en-US" altLang="en-US"/>
          </a:p>
        </p:txBody>
      </p:sp>
      <p:sp>
        <p:nvSpPr>
          <p:cNvPr id="5" name="Footer Placeholder 4"/>
          <p:cNvSpPr>
            <a:spLocks noGrp="1"/>
          </p:cNvSpPr>
          <p:nvPr>
            <p:ph type="ftr" sz="quarter" idx="20"/>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21"/>
          </p:nvPr>
        </p:nvSpPr>
        <p:spPr/>
        <p:txBody>
          <a:bodyPr/>
          <a:lstStyle/>
          <a:p>
            <a:fld id="{52E9C158-AEF1-41A2-A6CE-6F0BAB305EFD}" type="slidenum">
              <a:rPr lang="en-US" altLang="en-US" smtClean="0"/>
              <a:pPr/>
              <a:t>28</a:t>
            </a:fld>
            <a:endParaRPr lang="en-US" altLang="en-US"/>
          </a:p>
        </p:txBody>
      </p:sp>
      <p:sp>
        <p:nvSpPr>
          <p:cNvPr id="14" name="TextBox 13"/>
          <p:cNvSpPr txBox="1"/>
          <p:nvPr/>
        </p:nvSpPr>
        <p:spPr>
          <a:xfrm>
            <a:off x="3469510" y="3876933"/>
            <a:ext cx="1011815" cy="584775"/>
          </a:xfrm>
          <a:prstGeom prst="rect">
            <a:avLst/>
          </a:prstGeom>
          <a:noFill/>
        </p:spPr>
        <p:txBody>
          <a:bodyPr wrap="none" rtlCol="0">
            <a:spAutoFit/>
          </a:bodyPr>
          <a:lstStyle/>
          <a:p>
            <a:r>
              <a:rPr lang="en-US" sz="1600" dirty="0" err="1" smtClean="0"/>
              <a:t>Fluorinert</a:t>
            </a:r>
            <a:endParaRPr lang="en-US" sz="1600" dirty="0" smtClean="0"/>
          </a:p>
          <a:p>
            <a:r>
              <a:rPr lang="en-US" sz="1600" dirty="0" smtClean="0"/>
              <a:t>Inlet</a:t>
            </a:r>
            <a:endParaRPr lang="en-US" sz="1600" dirty="0"/>
          </a:p>
        </p:txBody>
      </p:sp>
      <p:sp>
        <p:nvSpPr>
          <p:cNvPr id="15" name="TextBox 14"/>
          <p:cNvSpPr txBox="1"/>
          <p:nvPr/>
        </p:nvSpPr>
        <p:spPr>
          <a:xfrm>
            <a:off x="3468110" y="1440347"/>
            <a:ext cx="1011815" cy="584775"/>
          </a:xfrm>
          <a:prstGeom prst="rect">
            <a:avLst/>
          </a:prstGeom>
          <a:noFill/>
        </p:spPr>
        <p:txBody>
          <a:bodyPr wrap="none" rtlCol="0">
            <a:spAutoFit/>
          </a:bodyPr>
          <a:lstStyle/>
          <a:p>
            <a:r>
              <a:rPr lang="en-US" sz="1600" dirty="0" err="1" smtClean="0"/>
              <a:t>Fluorinert</a:t>
            </a:r>
            <a:endParaRPr lang="en-US" sz="1600" dirty="0" smtClean="0"/>
          </a:p>
          <a:p>
            <a:r>
              <a:rPr lang="en-US" sz="1600" dirty="0" smtClean="0"/>
              <a:t>Outlet</a:t>
            </a:r>
            <a:endParaRPr lang="en-US" sz="1600" dirty="0"/>
          </a:p>
        </p:txBody>
      </p:sp>
      <p:cxnSp>
        <p:nvCxnSpPr>
          <p:cNvPr id="17" name="Straight Arrow Connector 16"/>
          <p:cNvCxnSpPr/>
          <p:nvPr/>
        </p:nvCxnSpPr>
        <p:spPr>
          <a:xfrm flipH="1" flipV="1">
            <a:off x="3229429" y="3573540"/>
            <a:ext cx="238681" cy="657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229429" y="1732734"/>
            <a:ext cx="238681" cy="457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203017" y="1192968"/>
            <a:ext cx="2302490" cy="369332"/>
          </a:xfrm>
          <a:prstGeom prst="rect">
            <a:avLst/>
          </a:prstGeom>
          <a:noFill/>
        </p:spPr>
        <p:txBody>
          <a:bodyPr wrap="none" rtlCol="0">
            <a:spAutoFit/>
          </a:bodyPr>
          <a:lstStyle/>
          <a:p>
            <a:r>
              <a:rPr lang="en-US" sz="1800" dirty="0" smtClean="0"/>
              <a:t>Feedthru Section View</a:t>
            </a:r>
            <a:endParaRPr lang="en-US" sz="1800" dirty="0"/>
          </a:p>
        </p:txBody>
      </p:sp>
      <p:sp>
        <p:nvSpPr>
          <p:cNvPr id="23" name="TextBox 22"/>
          <p:cNvSpPr txBox="1"/>
          <p:nvPr/>
        </p:nvSpPr>
        <p:spPr>
          <a:xfrm>
            <a:off x="5308293" y="1387537"/>
            <a:ext cx="2485617" cy="369332"/>
          </a:xfrm>
          <a:prstGeom prst="rect">
            <a:avLst/>
          </a:prstGeom>
          <a:noFill/>
        </p:spPr>
        <p:txBody>
          <a:bodyPr wrap="none" rtlCol="0">
            <a:spAutoFit/>
          </a:bodyPr>
          <a:lstStyle/>
          <a:p>
            <a:r>
              <a:rPr lang="en-US" sz="1800" dirty="0" smtClean="0"/>
              <a:t>Feedthru Isometric View</a:t>
            </a:r>
            <a:endParaRPr lang="en-US" sz="1800" dirty="0"/>
          </a:p>
        </p:txBody>
      </p:sp>
    </p:spTree>
    <p:extLst>
      <p:ext uri="{BB962C8B-B14F-4D97-AF65-F5344CB8AC3E}">
        <p14:creationId xmlns:p14="http://schemas.microsoft.com/office/powerpoint/2010/main" val="151502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  Vacuum</a:t>
            </a:r>
            <a:endParaRPr lang="en-US" dirty="0"/>
          </a:p>
        </p:txBody>
      </p:sp>
      <p:sp>
        <p:nvSpPr>
          <p:cNvPr id="3" name="Content Placeholder 2"/>
          <p:cNvSpPr>
            <a:spLocks noGrp="1"/>
          </p:cNvSpPr>
          <p:nvPr>
            <p:ph idx="1"/>
          </p:nvPr>
        </p:nvSpPr>
        <p:spPr/>
        <p:txBody>
          <a:bodyPr/>
          <a:lstStyle/>
          <a:p>
            <a:r>
              <a:rPr lang="en-US" dirty="0"/>
              <a:t>Ultra-high vacuum cleaning and handling techniques will be used.</a:t>
            </a:r>
          </a:p>
          <a:p>
            <a:r>
              <a:rPr lang="en-US" dirty="0" smtClean="0"/>
              <a:t>Low E-8 or high E-9 </a:t>
            </a:r>
            <a:r>
              <a:rPr lang="en-US" dirty="0" err="1" smtClean="0"/>
              <a:t>Torr</a:t>
            </a:r>
            <a:r>
              <a:rPr lang="en-US" dirty="0" smtClean="0"/>
              <a:t> </a:t>
            </a:r>
            <a:r>
              <a:rPr lang="en-US" dirty="0"/>
              <a:t>vacuum levels are expected since historically septa of twice this length have achieved this vacuum level with the same differential pumping.</a:t>
            </a:r>
          </a:p>
          <a:p>
            <a:r>
              <a:rPr lang="en-US" dirty="0"/>
              <a:t>Two </a:t>
            </a:r>
            <a:r>
              <a:rPr lang="en-US" dirty="0" smtClean="0"/>
              <a:t>300 </a:t>
            </a:r>
            <a:r>
              <a:rPr lang="en-US" dirty="0"/>
              <a:t>l/s ion pumps will be used per septa.</a:t>
            </a:r>
          </a:p>
          <a:p>
            <a:r>
              <a:rPr lang="en-US" dirty="0" smtClean="0"/>
              <a:t>In situ Bake-out’s </a:t>
            </a:r>
            <a:r>
              <a:rPr lang="en-US" dirty="0"/>
              <a:t>will not be used to improve vacuum.</a:t>
            </a:r>
          </a:p>
          <a:p>
            <a:r>
              <a:rPr lang="en-US" dirty="0"/>
              <a:t>Vacuum valves will be located nearby the septa to isolate the area for any operational issues.</a:t>
            </a:r>
          </a:p>
          <a:p>
            <a:endParaRPr lang="en-US" dirty="0" smtClean="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29</a:t>
            </a:fld>
            <a:endParaRPr lang="en-US" altLang="en-US"/>
          </a:p>
        </p:txBody>
      </p:sp>
    </p:spTree>
    <p:extLst>
      <p:ext uri="{BB962C8B-B14F-4D97-AF65-F5344CB8AC3E}">
        <p14:creationId xmlns:p14="http://schemas.microsoft.com/office/powerpoint/2010/main" val="298149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2"/>
          </p:nvPr>
        </p:nvSpPr>
        <p:spPr>
          <a:xfrm>
            <a:off x="558799" y="5762171"/>
            <a:ext cx="3922525" cy="268742"/>
          </a:xfrm>
        </p:spPr>
        <p:txBody>
          <a:bodyPr/>
          <a:lstStyle/>
          <a:p>
            <a:endParaRPr lang="en-US" dirty="0"/>
          </a:p>
        </p:txBody>
      </p:sp>
      <p:sp>
        <p:nvSpPr>
          <p:cNvPr id="9" name="Text Placeholder 8"/>
          <p:cNvSpPr>
            <a:spLocks noGrp="1"/>
          </p:cNvSpPr>
          <p:nvPr>
            <p:ph type="body" sz="half" idx="13"/>
          </p:nvPr>
        </p:nvSpPr>
        <p:spPr>
          <a:xfrm>
            <a:off x="4654550" y="5762171"/>
            <a:ext cx="4260850" cy="268742"/>
          </a:xfrm>
        </p:spPr>
        <p:txBody>
          <a:bodyPr/>
          <a:lstStyle/>
          <a:p>
            <a:endParaRPr lang="en-US" dirty="0"/>
          </a:p>
        </p:txBody>
      </p:sp>
      <p:pic>
        <p:nvPicPr>
          <p:cNvPr id="12" name="Content Placeholder 11"/>
          <p:cNvPicPr>
            <a:picLocks noGrp="1" noChangeAspect="1"/>
          </p:cNvPicPr>
          <p:nvPr>
            <p:ph sz="half" idx="17"/>
          </p:nvPr>
        </p:nvPicPr>
        <p:blipFill>
          <a:blip r:embed="rId2"/>
          <a:stretch>
            <a:fillRect/>
          </a:stretch>
        </p:blipFill>
        <p:spPr>
          <a:xfrm>
            <a:off x="498934" y="885826"/>
            <a:ext cx="8146132" cy="2106612"/>
          </a:xfrm>
          <a:prstGeom prst="rect">
            <a:avLst/>
          </a:prstGeom>
        </p:spPr>
      </p:pic>
      <p:pic>
        <p:nvPicPr>
          <p:cNvPr id="13" name="Content Placeholder 12"/>
          <p:cNvPicPr>
            <a:picLocks noGrp="1" noChangeAspect="1"/>
          </p:cNvPicPr>
          <p:nvPr>
            <p:ph sz="half" idx="18"/>
          </p:nvPr>
        </p:nvPicPr>
        <p:blipFill>
          <a:blip r:embed="rId3"/>
          <a:stretch>
            <a:fillRect/>
          </a:stretch>
        </p:blipFill>
        <p:spPr>
          <a:xfrm>
            <a:off x="498935" y="3062514"/>
            <a:ext cx="8146132" cy="3185886"/>
          </a:xfrm>
          <a:prstGeom prst="rect">
            <a:avLst/>
          </a:prstGeom>
        </p:spPr>
      </p:pic>
      <p:sp>
        <p:nvSpPr>
          <p:cNvPr id="7" name="Title 6"/>
          <p:cNvSpPr>
            <a:spLocks noGrp="1"/>
          </p:cNvSpPr>
          <p:nvPr>
            <p:ph type="title"/>
          </p:nvPr>
        </p:nvSpPr>
        <p:spPr/>
        <p:txBody>
          <a:bodyPr/>
          <a:lstStyle/>
          <a:p>
            <a:r>
              <a:rPr lang="en-US" dirty="0" smtClean="0"/>
              <a:t>Views of Septa in the </a:t>
            </a:r>
            <a:r>
              <a:rPr lang="en-US" dirty="0" err="1" smtClean="0"/>
              <a:t>Beamline</a:t>
            </a:r>
            <a:endParaRPr lang="en-US" dirty="0"/>
          </a:p>
        </p:txBody>
      </p:sp>
      <p:sp>
        <p:nvSpPr>
          <p:cNvPr id="4" name="Date Placeholder 3"/>
          <p:cNvSpPr>
            <a:spLocks noGrp="1"/>
          </p:cNvSpPr>
          <p:nvPr>
            <p:ph type="dt" sz="half" idx="19"/>
          </p:nvPr>
        </p:nvSpPr>
        <p:spPr/>
        <p:txBody>
          <a:bodyPr/>
          <a:lstStyle/>
          <a:p>
            <a:r>
              <a:rPr lang="en-US" altLang="en-US" smtClean="0"/>
              <a:t>8/25/2015</a:t>
            </a:r>
            <a:endParaRPr lang="en-US" altLang="en-US"/>
          </a:p>
        </p:txBody>
      </p:sp>
      <p:sp>
        <p:nvSpPr>
          <p:cNvPr id="5" name="Footer Placeholder 4"/>
          <p:cNvSpPr>
            <a:spLocks noGrp="1"/>
          </p:cNvSpPr>
          <p:nvPr>
            <p:ph type="ftr" sz="quarter" idx="20"/>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21"/>
          </p:nvPr>
        </p:nvSpPr>
        <p:spPr/>
        <p:txBody>
          <a:bodyPr/>
          <a:lstStyle/>
          <a:p>
            <a:fld id="{52E9C158-AEF1-41A2-A6CE-6F0BAB305EFD}" type="slidenum">
              <a:rPr lang="en-US" altLang="en-US" smtClean="0"/>
              <a:pPr/>
              <a:t>3</a:t>
            </a:fld>
            <a:endParaRPr lang="en-US" altLang="en-US"/>
          </a:p>
        </p:txBody>
      </p:sp>
      <p:sp>
        <p:nvSpPr>
          <p:cNvPr id="14" name="TextBox 13"/>
          <p:cNvSpPr txBox="1"/>
          <p:nvPr/>
        </p:nvSpPr>
        <p:spPr>
          <a:xfrm>
            <a:off x="4343397" y="1980172"/>
            <a:ext cx="691215" cy="369332"/>
          </a:xfrm>
          <a:prstGeom prst="rect">
            <a:avLst/>
          </a:prstGeom>
          <a:noFill/>
        </p:spPr>
        <p:txBody>
          <a:bodyPr wrap="none" rtlCol="0">
            <a:spAutoFit/>
          </a:bodyPr>
          <a:lstStyle/>
          <a:p>
            <a:r>
              <a:rPr lang="en-US" sz="1800" dirty="0" smtClean="0"/>
              <a:t>Q203</a:t>
            </a:r>
            <a:endParaRPr lang="en-US" sz="1800" dirty="0"/>
          </a:p>
        </p:txBody>
      </p:sp>
      <p:sp>
        <p:nvSpPr>
          <p:cNvPr id="20" name="TextBox 19"/>
          <p:cNvSpPr txBox="1"/>
          <p:nvPr/>
        </p:nvSpPr>
        <p:spPr>
          <a:xfrm>
            <a:off x="1686459" y="1598231"/>
            <a:ext cx="623248" cy="369332"/>
          </a:xfrm>
          <a:prstGeom prst="rect">
            <a:avLst/>
          </a:prstGeom>
          <a:noFill/>
        </p:spPr>
        <p:txBody>
          <a:bodyPr wrap="none" rtlCol="0">
            <a:spAutoFit/>
          </a:bodyPr>
          <a:lstStyle/>
          <a:p>
            <a:r>
              <a:rPr lang="en-US" sz="1800" dirty="0" smtClean="0"/>
              <a:t>ESS2</a:t>
            </a:r>
            <a:endParaRPr lang="en-US" sz="1800" dirty="0"/>
          </a:p>
        </p:txBody>
      </p:sp>
      <p:sp>
        <p:nvSpPr>
          <p:cNvPr id="21" name="TextBox 20"/>
          <p:cNvSpPr txBox="1"/>
          <p:nvPr/>
        </p:nvSpPr>
        <p:spPr>
          <a:xfrm>
            <a:off x="6816313" y="1622145"/>
            <a:ext cx="623248" cy="369332"/>
          </a:xfrm>
          <a:prstGeom prst="rect">
            <a:avLst/>
          </a:prstGeom>
          <a:noFill/>
        </p:spPr>
        <p:txBody>
          <a:bodyPr wrap="none" rtlCol="0">
            <a:spAutoFit/>
          </a:bodyPr>
          <a:lstStyle/>
          <a:p>
            <a:r>
              <a:rPr lang="en-US" sz="1800" dirty="0" smtClean="0"/>
              <a:t>ESS1</a:t>
            </a:r>
            <a:endParaRPr lang="en-US" sz="1800" dirty="0"/>
          </a:p>
        </p:txBody>
      </p:sp>
      <p:sp>
        <p:nvSpPr>
          <p:cNvPr id="33" name="TextBox 32"/>
          <p:cNvSpPr txBox="1"/>
          <p:nvPr/>
        </p:nvSpPr>
        <p:spPr>
          <a:xfrm>
            <a:off x="3925117" y="3132861"/>
            <a:ext cx="1536190" cy="369332"/>
          </a:xfrm>
          <a:prstGeom prst="rect">
            <a:avLst/>
          </a:prstGeom>
          <a:noFill/>
        </p:spPr>
        <p:txBody>
          <a:bodyPr wrap="none" rtlCol="0">
            <a:spAutoFit/>
          </a:bodyPr>
          <a:lstStyle/>
          <a:p>
            <a:r>
              <a:rPr lang="en-US" sz="1800" dirty="0" smtClean="0"/>
              <a:t>Elevation view</a:t>
            </a:r>
            <a:endParaRPr lang="en-US" sz="1800" dirty="0"/>
          </a:p>
        </p:txBody>
      </p:sp>
      <p:sp>
        <p:nvSpPr>
          <p:cNvPr id="34" name="TextBox 33"/>
          <p:cNvSpPr txBox="1"/>
          <p:nvPr/>
        </p:nvSpPr>
        <p:spPr>
          <a:xfrm>
            <a:off x="3756972" y="847596"/>
            <a:ext cx="1850635" cy="369332"/>
          </a:xfrm>
          <a:prstGeom prst="rect">
            <a:avLst/>
          </a:prstGeom>
          <a:noFill/>
        </p:spPr>
        <p:txBody>
          <a:bodyPr wrap="none" rtlCol="0">
            <a:spAutoFit/>
          </a:bodyPr>
          <a:lstStyle/>
          <a:p>
            <a:r>
              <a:rPr lang="en-US" sz="1800" dirty="0" smtClean="0"/>
              <a:t>Plan Section View</a:t>
            </a:r>
            <a:endParaRPr lang="en-US" sz="1800" dirty="0"/>
          </a:p>
        </p:txBody>
      </p:sp>
      <p:cxnSp>
        <p:nvCxnSpPr>
          <p:cNvPr id="36" name="Straight Arrow Connector 35"/>
          <p:cNvCxnSpPr/>
          <p:nvPr/>
        </p:nvCxnSpPr>
        <p:spPr>
          <a:xfrm flipH="1">
            <a:off x="3272971" y="5820229"/>
            <a:ext cx="27722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889829" y="5803146"/>
            <a:ext cx="1632370" cy="369332"/>
          </a:xfrm>
          <a:prstGeom prst="rect">
            <a:avLst/>
          </a:prstGeom>
          <a:noFill/>
        </p:spPr>
        <p:txBody>
          <a:bodyPr wrap="none" rtlCol="0">
            <a:spAutoFit/>
          </a:bodyPr>
          <a:lstStyle/>
          <a:p>
            <a:r>
              <a:rPr lang="en-US" sz="1800" dirty="0" smtClean="0"/>
              <a:t>Beam Direction</a:t>
            </a:r>
            <a:endParaRPr lang="en-US" sz="1800" dirty="0"/>
          </a:p>
        </p:txBody>
      </p:sp>
      <p:sp>
        <p:nvSpPr>
          <p:cNvPr id="40" name="TextBox 39"/>
          <p:cNvSpPr txBox="1"/>
          <p:nvPr/>
        </p:nvSpPr>
        <p:spPr>
          <a:xfrm>
            <a:off x="7424552" y="3202937"/>
            <a:ext cx="1104470" cy="369332"/>
          </a:xfrm>
          <a:prstGeom prst="rect">
            <a:avLst/>
          </a:prstGeom>
          <a:noFill/>
        </p:spPr>
        <p:txBody>
          <a:bodyPr wrap="none" rtlCol="0">
            <a:spAutoFit/>
          </a:bodyPr>
          <a:lstStyle/>
          <a:p>
            <a:r>
              <a:rPr lang="en-US" sz="1800" dirty="0" smtClean="0"/>
              <a:t>Upstream</a:t>
            </a:r>
            <a:endParaRPr lang="en-US" sz="1800" dirty="0"/>
          </a:p>
        </p:txBody>
      </p:sp>
      <p:sp>
        <p:nvSpPr>
          <p:cNvPr id="41" name="TextBox 40"/>
          <p:cNvSpPr txBox="1"/>
          <p:nvPr/>
        </p:nvSpPr>
        <p:spPr>
          <a:xfrm>
            <a:off x="611228" y="3202937"/>
            <a:ext cx="1386855" cy="369332"/>
          </a:xfrm>
          <a:prstGeom prst="rect">
            <a:avLst/>
          </a:prstGeom>
          <a:noFill/>
        </p:spPr>
        <p:txBody>
          <a:bodyPr wrap="none" rtlCol="0">
            <a:spAutoFit/>
          </a:bodyPr>
          <a:lstStyle/>
          <a:p>
            <a:r>
              <a:rPr lang="en-US" sz="1800" dirty="0" smtClean="0"/>
              <a:t>Downstream</a:t>
            </a:r>
            <a:endParaRPr lang="en-US" sz="1800" dirty="0"/>
          </a:p>
        </p:txBody>
      </p:sp>
      <p:sp>
        <p:nvSpPr>
          <p:cNvPr id="42" name="TextBox 41"/>
          <p:cNvSpPr txBox="1"/>
          <p:nvPr/>
        </p:nvSpPr>
        <p:spPr>
          <a:xfrm>
            <a:off x="1100437" y="3589352"/>
            <a:ext cx="2430409" cy="646331"/>
          </a:xfrm>
          <a:prstGeom prst="rect">
            <a:avLst/>
          </a:prstGeom>
          <a:noFill/>
        </p:spPr>
        <p:txBody>
          <a:bodyPr wrap="none" rtlCol="0">
            <a:spAutoFit/>
          </a:bodyPr>
          <a:lstStyle/>
          <a:p>
            <a:r>
              <a:rPr lang="en-US" sz="1800" dirty="0" smtClean="0"/>
              <a:t>Vacuum bellows before </a:t>
            </a:r>
          </a:p>
          <a:p>
            <a:r>
              <a:rPr lang="en-US" sz="1800" dirty="0" smtClean="0"/>
              <a:t>and after both septa.</a:t>
            </a:r>
            <a:endParaRPr lang="en-US" sz="1800" dirty="0"/>
          </a:p>
        </p:txBody>
      </p:sp>
      <p:cxnSp>
        <p:nvCxnSpPr>
          <p:cNvPr id="44" name="Straight Arrow Connector 43"/>
          <p:cNvCxnSpPr/>
          <p:nvPr/>
        </p:nvCxnSpPr>
        <p:spPr>
          <a:xfrm>
            <a:off x="3272971" y="3954815"/>
            <a:ext cx="319315" cy="58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343398" y="4172395"/>
            <a:ext cx="691215" cy="369332"/>
          </a:xfrm>
          <a:prstGeom prst="rect">
            <a:avLst/>
          </a:prstGeom>
          <a:noFill/>
        </p:spPr>
        <p:txBody>
          <a:bodyPr wrap="none" rtlCol="0">
            <a:spAutoFit/>
          </a:bodyPr>
          <a:lstStyle/>
          <a:p>
            <a:r>
              <a:rPr lang="en-US" sz="1800" dirty="0" smtClean="0"/>
              <a:t>Q203</a:t>
            </a:r>
            <a:endParaRPr lang="en-US" sz="1800" dirty="0"/>
          </a:p>
        </p:txBody>
      </p:sp>
      <p:sp>
        <p:nvSpPr>
          <p:cNvPr id="47" name="TextBox 46"/>
          <p:cNvSpPr txBox="1"/>
          <p:nvPr/>
        </p:nvSpPr>
        <p:spPr>
          <a:xfrm>
            <a:off x="6858928" y="4808248"/>
            <a:ext cx="623248" cy="369332"/>
          </a:xfrm>
          <a:prstGeom prst="rect">
            <a:avLst/>
          </a:prstGeom>
          <a:noFill/>
        </p:spPr>
        <p:txBody>
          <a:bodyPr wrap="none" rtlCol="0">
            <a:spAutoFit/>
          </a:bodyPr>
          <a:lstStyle/>
          <a:p>
            <a:r>
              <a:rPr lang="en-US" sz="1800" dirty="0" smtClean="0"/>
              <a:t>ESS1</a:t>
            </a:r>
            <a:endParaRPr lang="en-US" sz="1800" dirty="0"/>
          </a:p>
        </p:txBody>
      </p:sp>
      <p:sp>
        <p:nvSpPr>
          <p:cNvPr id="48" name="TextBox 47"/>
          <p:cNvSpPr txBox="1"/>
          <p:nvPr/>
        </p:nvSpPr>
        <p:spPr>
          <a:xfrm>
            <a:off x="1692394" y="4839657"/>
            <a:ext cx="623248" cy="369332"/>
          </a:xfrm>
          <a:prstGeom prst="rect">
            <a:avLst/>
          </a:prstGeom>
          <a:noFill/>
        </p:spPr>
        <p:txBody>
          <a:bodyPr wrap="none" rtlCol="0">
            <a:spAutoFit/>
          </a:bodyPr>
          <a:lstStyle/>
          <a:p>
            <a:r>
              <a:rPr lang="en-US" sz="1800" dirty="0" smtClean="0"/>
              <a:t>ESS2</a:t>
            </a:r>
            <a:endParaRPr lang="en-US" sz="1800" dirty="0"/>
          </a:p>
        </p:txBody>
      </p:sp>
    </p:spTree>
    <p:extLst>
      <p:ext uri="{BB962C8B-B14F-4D97-AF65-F5344CB8AC3E}">
        <p14:creationId xmlns:p14="http://schemas.microsoft.com/office/powerpoint/2010/main" val="1952340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procedures and alignment</a:t>
            </a:r>
            <a:endParaRPr lang="en-US" dirty="0"/>
          </a:p>
        </p:txBody>
      </p:sp>
      <p:sp>
        <p:nvSpPr>
          <p:cNvPr id="3" name="Content Placeholder 2"/>
          <p:cNvSpPr>
            <a:spLocks noGrp="1"/>
          </p:cNvSpPr>
          <p:nvPr>
            <p:ph idx="1"/>
          </p:nvPr>
        </p:nvSpPr>
        <p:spPr>
          <a:xfrm>
            <a:off x="228600" y="1043046"/>
            <a:ext cx="8672513" cy="5241640"/>
          </a:xfrm>
        </p:spPr>
        <p:txBody>
          <a:bodyPr/>
          <a:lstStyle/>
          <a:p>
            <a:r>
              <a:rPr lang="en-US" dirty="0" smtClean="0"/>
              <a:t>The frame position is not adjustable inside the vacuum vessel.</a:t>
            </a:r>
          </a:p>
          <a:p>
            <a:r>
              <a:rPr lang="en-US" dirty="0" smtClean="0"/>
              <a:t>The cathode is adjusted so it is parallel to the foil plane.</a:t>
            </a:r>
          </a:p>
          <a:p>
            <a:r>
              <a:rPr lang="en-US" dirty="0" smtClean="0"/>
              <a:t>The vacuum vessel mounting hole locations are adjustable.  These holes are adjusted so the distance between the foil plane and the motorized stand mount are identical for all the septa.  This ensures interchangeability between the septa with no re-survey needed.</a:t>
            </a:r>
          </a:p>
          <a:p>
            <a:r>
              <a:rPr lang="en-US" dirty="0"/>
              <a:t>How we can do </a:t>
            </a:r>
            <a:r>
              <a:rPr lang="en-US" dirty="0" smtClean="0"/>
              <a:t>measurements:</a:t>
            </a:r>
            <a:endParaRPr lang="en-US" dirty="0"/>
          </a:p>
          <a:p>
            <a:pPr lvl="1"/>
            <a:r>
              <a:rPr lang="en-US" sz="1800" dirty="0"/>
              <a:t>Optical</a:t>
            </a:r>
          </a:p>
          <a:p>
            <a:pPr lvl="1"/>
            <a:r>
              <a:rPr lang="en-US" sz="1800" dirty="0"/>
              <a:t>CMM (coordinate measuring machine</a:t>
            </a:r>
            <a:r>
              <a:rPr lang="en-US" sz="1800" dirty="0" smtClean="0"/>
              <a:t>)</a:t>
            </a:r>
          </a:p>
          <a:p>
            <a:pPr lvl="1"/>
            <a:r>
              <a:rPr lang="en-US" sz="1800" dirty="0" smtClean="0"/>
              <a:t>Autocollimator</a:t>
            </a:r>
          </a:p>
          <a:p>
            <a:pPr lvl="1"/>
            <a:r>
              <a:rPr lang="en-US" sz="1800" dirty="0" smtClean="0"/>
              <a:t>Surface plate</a:t>
            </a:r>
          </a:p>
          <a:p>
            <a:pPr lvl="1"/>
            <a:r>
              <a:rPr lang="en-US" sz="1800" dirty="0" smtClean="0"/>
              <a:t>Laser Tracker</a:t>
            </a:r>
            <a:endParaRPr lang="en-US" sz="1800" dirty="0"/>
          </a:p>
          <a:p>
            <a:endParaRPr lang="en-US" dirty="0" smtClean="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30</a:t>
            </a:fld>
            <a:endParaRPr lang="en-US" altLang="en-US"/>
          </a:p>
        </p:txBody>
      </p:sp>
    </p:spTree>
    <p:extLst>
      <p:ext uri="{BB962C8B-B14F-4D97-AF65-F5344CB8AC3E}">
        <p14:creationId xmlns:p14="http://schemas.microsoft.com/office/powerpoint/2010/main" val="256648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Disconnect Flanges</a:t>
            </a:r>
          </a:p>
        </p:txBody>
      </p:sp>
      <p:sp>
        <p:nvSpPr>
          <p:cNvPr id="3" name="Content Placeholder 2"/>
          <p:cNvSpPr>
            <a:spLocks noGrp="1"/>
          </p:cNvSpPr>
          <p:nvPr>
            <p:ph idx="1"/>
          </p:nvPr>
        </p:nvSpPr>
        <p:spPr>
          <a:xfrm>
            <a:off x="228600" y="1043046"/>
            <a:ext cx="8672513" cy="2643583"/>
          </a:xfrm>
        </p:spPr>
        <p:txBody>
          <a:bodyPr/>
          <a:lstStyle/>
          <a:p>
            <a:r>
              <a:rPr lang="en-US" sz="2000" dirty="0"/>
              <a:t>Quick disconnect flanges are being strongly </a:t>
            </a:r>
            <a:r>
              <a:rPr lang="en-US" sz="2000" dirty="0" smtClean="0"/>
              <a:t>considered because of radiological concerns.</a:t>
            </a:r>
          </a:p>
          <a:p>
            <a:r>
              <a:rPr lang="en-US" sz="2000" dirty="0" smtClean="0"/>
              <a:t>EVAC </a:t>
            </a:r>
            <a:r>
              <a:rPr lang="en-US" sz="2000" dirty="0"/>
              <a:t>ISO Quick Disconnect:</a:t>
            </a:r>
          </a:p>
          <a:p>
            <a:pPr lvl="1"/>
            <a:r>
              <a:rPr lang="en-US" sz="2000" dirty="0"/>
              <a:t>Takes 1/3 of the time to assemble vs. </a:t>
            </a:r>
            <a:r>
              <a:rPr lang="en-US" sz="2000" dirty="0" err="1"/>
              <a:t>conflats</a:t>
            </a:r>
            <a:endParaRPr lang="en-US" sz="2000" dirty="0"/>
          </a:p>
          <a:p>
            <a:pPr lvl="1"/>
            <a:r>
              <a:rPr lang="en-US" sz="2000" dirty="0"/>
              <a:t>Lighter weight and less parts compared to </a:t>
            </a:r>
            <a:r>
              <a:rPr lang="en-US" sz="2000" dirty="0" err="1"/>
              <a:t>conflats</a:t>
            </a:r>
            <a:endParaRPr lang="en-US" sz="2000" dirty="0"/>
          </a:p>
          <a:p>
            <a:pPr lvl="1"/>
            <a:r>
              <a:rPr lang="en-US" sz="2000" dirty="0"/>
              <a:t>Few technicians have experience with these flanges</a:t>
            </a:r>
          </a:p>
          <a:p>
            <a:pPr lvl="1"/>
            <a:r>
              <a:rPr lang="en-US" sz="2000" dirty="0"/>
              <a:t>Any scratches on the edge will dictate using a new seal</a:t>
            </a:r>
          </a:p>
          <a:p>
            <a:pPr marL="0" indent="0">
              <a:buNone/>
            </a:pP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31</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055" y="3876363"/>
            <a:ext cx="2786062" cy="2303859"/>
          </a:xfrm>
          <a:prstGeom prst="rect">
            <a:avLst/>
          </a:prstGeom>
        </p:spPr>
      </p:pic>
    </p:spTree>
    <p:extLst>
      <p:ext uri="{BB962C8B-B14F-4D97-AF65-F5344CB8AC3E}">
        <p14:creationId xmlns:p14="http://schemas.microsoft.com/office/powerpoint/2010/main" val="26438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Conclusions</a:t>
            </a:r>
            <a:endParaRPr lang="en-US" sz="3200" dirty="0"/>
          </a:p>
        </p:txBody>
      </p:sp>
      <p:sp>
        <p:nvSpPr>
          <p:cNvPr id="3" name="Content Placeholder 2"/>
          <p:cNvSpPr>
            <a:spLocks noGrp="1"/>
          </p:cNvSpPr>
          <p:nvPr>
            <p:ph idx="1"/>
          </p:nvPr>
        </p:nvSpPr>
        <p:spPr/>
        <p:txBody>
          <a:bodyPr/>
          <a:lstStyle/>
          <a:p>
            <a:r>
              <a:rPr lang="en-US" dirty="0" smtClean="0"/>
              <a:t>Previous design parameters and experience have guided the new design</a:t>
            </a:r>
          </a:p>
          <a:p>
            <a:pPr marL="0" indent="0">
              <a:buNone/>
            </a:pPr>
            <a:endParaRPr lang="en-US" dirty="0"/>
          </a:p>
          <a:p>
            <a:r>
              <a:rPr lang="en-US" dirty="0" smtClean="0"/>
              <a:t>Questions?</a:t>
            </a:r>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32</a:t>
            </a:fld>
            <a:endParaRPr lang="en-US" altLang="en-US"/>
          </a:p>
        </p:txBody>
      </p:sp>
    </p:spTree>
    <p:extLst>
      <p:ext uri="{BB962C8B-B14F-4D97-AF65-F5344CB8AC3E}">
        <p14:creationId xmlns:p14="http://schemas.microsoft.com/office/powerpoint/2010/main" val="4255678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103664"/>
            <a:ext cx="7964713" cy="641739"/>
          </a:xfrm>
        </p:spPr>
        <p:txBody>
          <a:bodyPr/>
          <a:lstStyle/>
          <a:p>
            <a:r>
              <a:rPr lang="en-US" dirty="0" smtClean="0"/>
              <a:t>Shielding around Septa</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138" y="1026055"/>
            <a:ext cx="7496061" cy="4997374"/>
          </a:xfr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sp>
        <p:nvSpPr>
          <p:cNvPr id="3" name="TextBox 2"/>
          <p:cNvSpPr txBox="1"/>
          <p:nvPr/>
        </p:nvSpPr>
        <p:spPr>
          <a:xfrm>
            <a:off x="3374571" y="1395762"/>
            <a:ext cx="2144113" cy="369332"/>
          </a:xfrm>
          <a:prstGeom prst="rect">
            <a:avLst/>
          </a:prstGeom>
          <a:noFill/>
        </p:spPr>
        <p:txBody>
          <a:bodyPr wrap="none" rtlCol="0">
            <a:spAutoFit/>
          </a:bodyPr>
          <a:lstStyle/>
          <a:p>
            <a:r>
              <a:rPr lang="en-US" sz="1800" dirty="0" smtClean="0"/>
              <a:t>D-30 Straight Layout </a:t>
            </a:r>
            <a:endParaRPr lang="en-US" sz="1800" dirty="0"/>
          </a:p>
        </p:txBody>
      </p:sp>
      <p:sp>
        <p:nvSpPr>
          <p:cNvPr id="9" name="TextBox 8"/>
          <p:cNvSpPr txBox="1"/>
          <p:nvPr/>
        </p:nvSpPr>
        <p:spPr>
          <a:xfrm>
            <a:off x="5702554" y="4172871"/>
            <a:ext cx="623248" cy="369332"/>
          </a:xfrm>
          <a:prstGeom prst="rect">
            <a:avLst/>
          </a:prstGeom>
          <a:noFill/>
        </p:spPr>
        <p:txBody>
          <a:bodyPr wrap="none" rtlCol="0">
            <a:spAutoFit/>
          </a:bodyPr>
          <a:lstStyle/>
          <a:p>
            <a:r>
              <a:rPr lang="en-US" sz="1800" dirty="0" smtClean="0"/>
              <a:t>ESS1</a:t>
            </a:r>
            <a:endParaRPr lang="en-US" sz="1800" dirty="0"/>
          </a:p>
        </p:txBody>
      </p:sp>
      <p:sp>
        <p:nvSpPr>
          <p:cNvPr id="10" name="TextBox 9"/>
          <p:cNvSpPr txBox="1"/>
          <p:nvPr/>
        </p:nvSpPr>
        <p:spPr>
          <a:xfrm>
            <a:off x="4365664" y="4169103"/>
            <a:ext cx="691215" cy="369332"/>
          </a:xfrm>
          <a:prstGeom prst="rect">
            <a:avLst/>
          </a:prstGeom>
          <a:noFill/>
        </p:spPr>
        <p:txBody>
          <a:bodyPr wrap="none" rtlCol="0">
            <a:spAutoFit/>
          </a:bodyPr>
          <a:lstStyle/>
          <a:p>
            <a:r>
              <a:rPr lang="en-US" sz="1800" dirty="0" smtClean="0"/>
              <a:t>Q203</a:t>
            </a:r>
            <a:endParaRPr lang="en-US" sz="1800" dirty="0"/>
          </a:p>
        </p:txBody>
      </p:sp>
      <p:sp>
        <p:nvSpPr>
          <p:cNvPr id="11" name="TextBox 10"/>
          <p:cNvSpPr txBox="1"/>
          <p:nvPr/>
        </p:nvSpPr>
        <p:spPr>
          <a:xfrm>
            <a:off x="3073909" y="4172871"/>
            <a:ext cx="623248" cy="369332"/>
          </a:xfrm>
          <a:prstGeom prst="rect">
            <a:avLst/>
          </a:prstGeom>
          <a:noFill/>
        </p:spPr>
        <p:txBody>
          <a:bodyPr wrap="none" rtlCol="0">
            <a:spAutoFit/>
          </a:bodyPr>
          <a:lstStyle/>
          <a:p>
            <a:r>
              <a:rPr lang="en-US" sz="1800" dirty="0" smtClean="0"/>
              <a:t>ESS2</a:t>
            </a:r>
            <a:endParaRPr lang="en-US" sz="1800" dirty="0"/>
          </a:p>
        </p:txBody>
      </p:sp>
      <p:sp>
        <p:nvSpPr>
          <p:cNvPr id="12" name="TextBox 11"/>
          <p:cNvSpPr txBox="1"/>
          <p:nvPr/>
        </p:nvSpPr>
        <p:spPr>
          <a:xfrm>
            <a:off x="7470903" y="4172871"/>
            <a:ext cx="691215" cy="369332"/>
          </a:xfrm>
          <a:prstGeom prst="rect">
            <a:avLst/>
          </a:prstGeom>
          <a:noFill/>
        </p:spPr>
        <p:txBody>
          <a:bodyPr wrap="none" rtlCol="0">
            <a:spAutoFit/>
          </a:bodyPr>
          <a:lstStyle/>
          <a:p>
            <a:r>
              <a:rPr lang="en-US" sz="1800" dirty="0" smtClean="0"/>
              <a:t>Q202</a:t>
            </a:r>
            <a:endParaRPr lang="en-US" sz="1800" dirty="0"/>
          </a:p>
        </p:txBody>
      </p:sp>
      <p:sp>
        <p:nvSpPr>
          <p:cNvPr id="13" name="TextBox 12"/>
          <p:cNvSpPr txBox="1"/>
          <p:nvPr/>
        </p:nvSpPr>
        <p:spPr>
          <a:xfrm>
            <a:off x="1289529" y="4169103"/>
            <a:ext cx="691215" cy="369332"/>
          </a:xfrm>
          <a:prstGeom prst="rect">
            <a:avLst/>
          </a:prstGeom>
          <a:noFill/>
        </p:spPr>
        <p:txBody>
          <a:bodyPr wrap="none" rtlCol="0">
            <a:spAutoFit/>
          </a:bodyPr>
          <a:lstStyle/>
          <a:p>
            <a:r>
              <a:rPr lang="en-US" sz="1800" dirty="0" smtClean="0"/>
              <a:t>Q204</a:t>
            </a:r>
            <a:endParaRPr lang="en-US" sz="1800" dirty="0"/>
          </a:p>
        </p:txBody>
      </p:sp>
      <p:sp>
        <p:nvSpPr>
          <p:cNvPr id="14" name="TextBox 13"/>
          <p:cNvSpPr txBox="1"/>
          <p:nvPr/>
        </p:nvSpPr>
        <p:spPr>
          <a:xfrm>
            <a:off x="6325802" y="1462213"/>
            <a:ext cx="1555939" cy="923330"/>
          </a:xfrm>
          <a:prstGeom prst="rect">
            <a:avLst/>
          </a:prstGeom>
          <a:noFill/>
        </p:spPr>
        <p:txBody>
          <a:bodyPr wrap="none" rtlCol="0">
            <a:spAutoFit/>
          </a:bodyPr>
          <a:lstStyle/>
          <a:p>
            <a:r>
              <a:rPr lang="en-US" sz="1800" dirty="0" smtClean="0"/>
              <a:t>Steel Shielding</a:t>
            </a:r>
          </a:p>
          <a:p>
            <a:r>
              <a:rPr lang="en-US" sz="1800" dirty="0" smtClean="0"/>
              <a:t>Above Septa</a:t>
            </a:r>
          </a:p>
          <a:p>
            <a:r>
              <a:rPr lang="en-US" sz="1800" dirty="0" smtClean="0"/>
              <a:t>And Quads</a:t>
            </a:r>
            <a:endParaRPr lang="en-US" sz="1800" dirty="0"/>
          </a:p>
        </p:txBody>
      </p:sp>
      <p:cxnSp>
        <p:nvCxnSpPr>
          <p:cNvPr id="16" name="Straight Arrow Connector 15"/>
          <p:cNvCxnSpPr>
            <a:stCxn id="14" idx="1"/>
          </p:cNvCxnSpPr>
          <p:nvPr/>
        </p:nvCxnSpPr>
        <p:spPr>
          <a:xfrm flipH="1">
            <a:off x="5934365" y="1923878"/>
            <a:ext cx="391437" cy="983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23379" y="5156528"/>
            <a:ext cx="1632370" cy="369332"/>
          </a:xfrm>
          <a:prstGeom prst="rect">
            <a:avLst/>
          </a:prstGeom>
          <a:noFill/>
        </p:spPr>
        <p:txBody>
          <a:bodyPr wrap="none" rtlCol="0">
            <a:spAutoFit/>
          </a:bodyPr>
          <a:lstStyle/>
          <a:p>
            <a:r>
              <a:rPr lang="en-US" sz="1800" dirty="0" smtClean="0"/>
              <a:t>Beam Direction</a:t>
            </a:r>
            <a:endParaRPr lang="en-US" sz="1800" dirty="0"/>
          </a:p>
        </p:txBody>
      </p:sp>
      <p:cxnSp>
        <p:nvCxnSpPr>
          <p:cNvPr id="20" name="Straight Arrow Connector 19"/>
          <p:cNvCxnSpPr/>
          <p:nvPr/>
        </p:nvCxnSpPr>
        <p:spPr>
          <a:xfrm flipH="1">
            <a:off x="3570514" y="5156528"/>
            <a:ext cx="23075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675074" y="5325969"/>
            <a:ext cx="1104470" cy="369332"/>
          </a:xfrm>
          <a:prstGeom prst="rect">
            <a:avLst/>
          </a:prstGeom>
          <a:noFill/>
        </p:spPr>
        <p:txBody>
          <a:bodyPr wrap="none" rtlCol="0">
            <a:spAutoFit/>
          </a:bodyPr>
          <a:lstStyle/>
          <a:p>
            <a:r>
              <a:rPr lang="en-US" sz="1800" dirty="0" smtClean="0"/>
              <a:t>Upstream</a:t>
            </a:r>
            <a:endParaRPr lang="en-US" sz="1800" dirty="0"/>
          </a:p>
        </p:txBody>
      </p:sp>
      <p:sp>
        <p:nvSpPr>
          <p:cNvPr id="23" name="TextBox 22"/>
          <p:cNvSpPr txBox="1"/>
          <p:nvPr/>
        </p:nvSpPr>
        <p:spPr>
          <a:xfrm>
            <a:off x="1350169" y="5341194"/>
            <a:ext cx="1386855" cy="369332"/>
          </a:xfrm>
          <a:prstGeom prst="rect">
            <a:avLst/>
          </a:prstGeom>
          <a:noFill/>
        </p:spPr>
        <p:txBody>
          <a:bodyPr wrap="none" rtlCol="0">
            <a:spAutoFit/>
          </a:bodyPr>
          <a:lstStyle/>
          <a:p>
            <a:r>
              <a:rPr lang="en-US" sz="1800" dirty="0" smtClean="0"/>
              <a:t>Downstream</a:t>
            </a:r>
            <a:endParaRPr lang="en-US" sz="1800" dirty="0"/>
          </a:p>
        </p:txBody>
      </p:sp>
    </p:spTree>
    <p:extLst>
      <p:ext uri="{BB962C8B-B14F-4D97-AF65-F5344CB8AC3E}">
        <p14:creationId xmlns:p14="http://schemas.microsoft.com/office/powerpoint/2010/main" val="1600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Main Electrostatic Septa Specifications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David Tinsley | Design Concepts of the Mu2e ESS</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26903221"/>
              </p:ext>
            </p:extLst>
          </p:nvPr>
        </p:nvGraphicFramePr>
        <p:xfrm>
          <a:off x="676275" y="1070811"/>
          <a:ext cx="7498442" cy="4079240"/>
        </p:xfrm>
        <a:graphic>
          <a:graphicData uri="http://schemas.openxmlformats.org/drawingml/2006/table">
            <a:tbl>
              <a:tblPr firstRow="1" bandRow="1">
                <a:tableStyleId>{5C22544A-7EE6-4342-B048-85BDC9FD1C3A}</a:tableStyleId>
              </a:tblPr>
              <a:tblGrid>
                <a:gridCol w="5037260"/>
                <a:gridCol w="2461182"/>
              </a:tblGrid>
              <a:tr h="370840">
                <a:tc>
                  <a:txBody>
                    <a:bodyPr/>
                    <a:lstStyle/>
                    <a:p>
                      <a:r>
                        <a:rPr lang="en-US" dirty="0" smtClean="0"/>
                        <a:t>Number of septum modules</a:t>
                      </a:r>
                    </a:p>
                  </a:txBody>
                  <a:tcPr/>
                </a:tc>
                <a:tc>
                  <a:txBody>
                    <a:bodyPr/>
                    <a:lstStyle/>
                    <a:p>
                      <a:pPr algn="ctr"/>
                      <a:r>
                        <a:rPr lang="en-US" dirty="0" smtClean="0"/>
                        <a:t>2</a:t>
                      </a:r>
                      <a:endParaRPr lang="en-US" dirty="0"/>
                    </a:p>
                  </a:txBody>
                  <a:tcPr/>
                </a:tc>
              </a:tr>
              <a:tr h="370840">
                <a:tc>
                  <a:txBody>
                    <a:bodyPr/>
                    <a:lstStyle/>
                    <a:p>
                      <a:r>
                        <a:rPr lang="en-US" dirty="0" smtClean="0"/>
                        <a:t>ESS1 </a:t>
                      </a:r>
                      <a:r>
                        <a:rPr lang="en-US" dirty="0" smtClean="0">
                          <a:solidFill>
                            <a:schemeClr val="tx1"/>
                          </a:solidFill>
                        </a:rPr>
                        <a:t>cathode</a:t>
                      </a:r>
                      <a:r>
                        <a:rPr lang="en-US" dirty="0" smtClean="0"/>
                        <a:t> length</a:t>
                      </a:r>
                      <a:endParaRPr lang="en-US" dirty="0">
                        <a:solidFill>
                          <a:srgbClr val="FF0000"/>
                        </a:solidFill>
                      </a:endParaRPr>
                    </a:p>
                  </a:txBody>
                  <a:tcPr/>
                </a:tc>
                <a:tc>
                  <a:txBody>
                    <a:bodyPr/>
                    <a:lstStyle/>
                    <a:p>
                      <a:pPr algn="ctr"/>
                      <a:r>
                        <a:rPr lang="en-US" dirty="0" smtClean="0">
                          <a:solidFill>
                            <a:schemeClr val="tx1"/>
                          </a:solidFill>
                        </a:rPr>
                        <a:t>1.18</a:t>
                      </a:r>
                      <a:r>
                        <a:rPr lang="en-US" dirty="0" smtClean="0">
                          <a:solidFill>
                            <a:srgbClr val="FF0000"/>
                          </a:solidFill>
                        </a:rPr>
                        <a:t> </a:t>
                      </a:r>
                      <a:r>
                        <a:rPr lang="en-US" dirty="0" smtClean="0"/>
                        <a:t>m</a:t>
                      </a:r>
                      <a:endParaRPr lang="en-US" dirty="0">
                        <a:solidFill>
                          <a:srgbClr val="00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ESS</a:t>
                      </a:r>
                      <a:r>
                        <a:rPr lang="en-US" baseline="0" dirty="0" smtClean="0"/>
                        <a:t>2 </a:t>
                      </a:r>
                      <a:r>
                        <a:rPr lang="en-US" baseline="0" dirty="0" smtClean="0">
                          <a:solidFill>
                            <a:schemeClr val="tx1"/>
                          </a:solidFill>
                        </a:rPr>
                        <a:t>cathode </a:t>
                      </a:r>
                      <a:r>
                        <a:rPr lang="en-US" baseline="0" dirty="0" smtClean="0"/>
                        <a:t>length</a:t>
                      </a:r>
                      <a:endParaRPr lang="en-US" dirty="0" smtClean="0">
                        <a:solidFill>
                          <a:srgbClr val="FF0000"/>
                        </a:solidFill>
                      </a:endParaRPr>
                    </a:p>
                  </a:txBody>
                  <a:tcPr/>
                </a:tc>
                <a:tc>
                  <a:txBody>
                    <a:bodyPr/>
                    <a:lstStyle/>
                    <a:p>
                      <a:pPr algn="ctr"/>
                      <a:r>
                        <a:rPr lang="en-US" dirty="0" smtClean="0">
                          <a:solidFill>
                            <a:schemeClr val="tx1"/>
                          </a:solidFill>
                        </a:rPr>
                        <a:t>1.79</a:t>
                      </a:r>
                      <a:r>
                        <a:rPr lang="en-US" dirty="0" smtClean="0">
                          <a:solidFill>
                            <a:srgbClr val="FF0000"/>
                          </a:solidFill>
                        </a:rPr>
                        <a:t> </a:t>
                      </a:r>
                      <a:r>
                        <a:rPr lang="en-US" dirty="0" smtClean="0"/>
                        <a:t>m</a:t>
                      </a:r>
                      <a:endParaRPr lang="en-US" dirty="0"/>
                    </a:p>
                  </a:txBody>
                  <a:tcPr/>
                </a:tc>
              </a:tr>
              <a:tr h="370840">
                <a:tc>
                  <a:txBody>
                    <a:bodyPr/>
                    <a:lstStyle/>
                    <a:p>
                      <a:r>
                        <a:rPr lang="en-US" dirty="0" smtClean="0"/>
                        <a:t>Total kick</a:t>
                      </a:r>
                      <a:endParaRPr lang="en-US" dirty="0"/>
                    </a:p>
                  </a:txBody>
                  <a:tcPr/>
                </a:tc>
                <a:tc>
                  <a:txBody>
                    <a:bodyPr/>
                    <a:lstStyle/>
                    <a:p>
                      <a:pPr algn="ctr"/>
                      <a:r>
                        <a:rPr lang="en-US" dirty="0" smtClean="0"/>
                        <a:t>2 </a:t>
                      </a:r>
                      <a:r>
                        <a:rPr lang="en-US" dirty="0" err="1" smtClean="0"/>
                        <a:t>mrad</a:t>
                      </a:r>
                      <a:endParaRPr lang="en-US" dirty="0"/>
                    </a:p>
                  </a:txBody>
                  <a:tcPr/>
                </a:tc>
              </a:tr>
              <a:tr h="370840">
                <a:tc>
                  <a:txBody>
                    <a:bodyPr/>
                    <a:lstStyle/>
                    <a:p>
                      <a:r>
                        <a:rPr lang="en-US" dirty="0" smtClean="0"/>
                        <a:t>Cathode material</a:t>
                      </a:r>
                      <a:endParaRPr lang="en-US" dirty="0"/>
                    </a:p>
                  </a:txBody>
                  <a:tcPr/>
                </a:tc>
                <a:tc>
                  <a:txBody>
                    <a:bodyPr/>
                    <a:lstStyle/>
                    <a:p>
                      <a:pPr algn="ctr"/>
                      <a:r>
                        <a:rPr lang="en-US" dirty="0" err="1" smtClean="0"/>
                        <a:t>Ti</a:t>
                      </a:r>
                      <a:r>
                        <a:rPr lang="en-US" dirty="0" smtClean="0"/>
                        <a:t> (or SS304)</a:t>
                      </a:r>
                      <a:endParaRPr lang="en-US" dirty="0"/>
                    </a:p>
                  </a:txBody>
                  <a:tcPr/>
                </a:tc>
              </a:tr>
              <a:tr h="370840">
                <a:tc>
                  <a:txBody>
                    <a:bodyPr/>
                    <a:lstStyle/>
                    <a:p>
                      <a:r>
                        <a:rPr lang="en-US" dirty="0" smtClean="0"/>
                        <a:t>Septum</a:t>
                      </a:r>
                      <a:r>
                        <a:rPr lang="en-US" baseline="0" dirty="0" smtClean="0"/>
                        <a:t> plane</a:t>
                      </a:r>
                      <a:endParaRPr lang="en-US" dirty="0"/>
                    </a:p>
                  </a:txBody>
                  <a:tcPr/>
                </a:tc>
                <a:tc>
                  <a:txBody>
                    <a:bodyPr/>
                    <a:lstStyle/>
                    <a:p>
                      <a:pPr algn="ctr"/>
                      <a:r>
                        <a:rPr lang="en-US" dirty="0" smtClean="0"/>
                        <a:t>W/Re</a:t>
                      </a:r>
                      <a:r>
                        <a:rPr lang="en-US" baseline="0" dirty="0" smtClean="0"/>
                        <a:t> (or Mo) foils</a:t>
                      </a:r>
                    </a:p>
                  </a:txBody>
                  <a:tcPr/>
                </a:tc>
              </a:tr>
              <a:tr h="370840">
                <a:tc>
                  <a:txBody>
                    <a:bodyPr/>
                    <a:lstStyle/>
                    <a:p>
                      <a:r>
                        <a:rPr lang="en-US" dirty="0" smtClean="0"/>
                        <a:t>Foil thickness</a:t>
                      </a:r>
                      <a:endParaRPr lang="en-US" dirty="0"/>
                    </a:p>
                  </a:txBody>
                  <a:tcPr/>
                </a:tc>
                <a:tc>
                  <a:txBody>
                    <a:bodyPr/>
                    <a:lstStyle/>
                    <a:p>
                      <a:pPr algn="ctr"/>
                      <a:r>
                        <a:rPr lang="en-US" baseline="0" dirty="0" smtClean="0"/>
                        <a:t>25</a:t>
                      </a:r>
                      <a:r>
                        <a:rPr lang="en-US" baseline="0" dirty="0" smtClean="0">
                          <a:solidFill>
                            <a:srgbClr val="FF0000"/>
                          </a:solidFill>
                        </a:rPr>
                        <a:t> </a:t>
                      </a:r>
                      <a:r>
                        <a:rPr lang="en-US" baseline="0" dirty="0" smtClean="0">
                          <a:latin typeface="Symbol" panose="05050102010706020507" pitchFamily="18" charset="2"/>
                        </a:rPr>
                        <a:t>m</a:t>
                      </a:r>
                    </a:p>
                  </a:txBody>
                  <a:tcPr/>
                </a:tc>
              </a:tr>
              <a:tr h="370840">
                <a:tc>
                  <a:txBody>
                    <a:bodyPr/>
                    <a:lstStyle/>
                    <a:p>
                      <a:r>
                        <a:rPr lang="en-US" dirty="0" smtClean="0"/>
                        <a:t>Foil spacing (center-center)</a:t>
                      </a:r>
                      <a:endParaRPr lang="en-US" dirty="0"/>
                    </a:p>
                  </a:txBody>
                  <a:tcPr/>
                </a:tc>
                <a:tc>
                  <a:txBody>
                    <a:bodyPr/>
                    <a:lstStyle/>
                    <a:p>
                      <a:pPr algn="ctr"/>
                      <a:r>
                        <a:rPr lang="en-US" baseline="0" dirty="0" smtClean="0"/>
                        <a:t>2</a:t>
                      </a:r>
                      <a:r>
                        <a:rPr lang="en-US" dirty="0" smtClean="0">
                          <a:solidFill>
                            <a:schemeClr val="tx1"/>
                          </a:solidFill>
                        </a:rPr>
                        <a:t>.54</a:t>
                      </a:r>
                      <a:r>
                        <a:rPr lang="en-US" dirty="0" smtClean="0">
                          <a:solidFill>
                            <a:srgbClr val="FF0000"/>
                          </a:solidFill>
                        </a:rPr>
                        <a:t> </a:t>
                      </a:r>
                      <a:r>
                        <a:rPr lang="en-US" dirty="0" smtClean="0"/>
                        <a:t>mm</a:t>
                      </a:r>
                      <a:endParaRPr lang="en-US" baseline="0" dirty="0" smtClean="0"/>
                    </a:p>
                  </a:txBody>
                  <a:tcPr/>
                </a:tc>
              </a:tr>
              <a:tr h="370840">
                <a:tc>
                  <a:txBody>
                    <a:bodyPr/>
                    <a:lstStyle/>
                    <a:p>
                      <a:r>
                        <a:rPr lang="en-US" dirty="0" smtClean="0"/>
                        <a:t>Foil width</a:t>
                      </a:r>
                      <a:endParaRPr lang="en-US" dirty="0"/>
                    </a:p>
                  </a:txBody>
                  <a:tcPr/>
                </a:tc>
                <a:tc>
                  <a:txBody>
                    <a:bodyPr/>
                    <a:lstStyle/>
                    <a:p>
                      <a:pPr algn="ctr"/>
                      <a:r>
                        <a:rPr lang="en-US" baseline="0" dirty="0" smtClean="0"/>
                        <a:t>1</a:t>
                      </a:r>
                      <a:r>
                        <a:rPr lang="en-US" dirty="0" smtClean="0">
                          <a:solidFill>
                            <a:schemeClr val="tx1"/>
                          </a:solidFill>
                        </a:rPr>
                        <a:t>.0 </a:t>
                      </a:r>
                      <a:r>
                        <a:rPr lang="en-US" baseline="0" dirty="0" smtClean="0"/>
                        <a:t>mm</a:t>
                      </a:r>
                    </a:p>
                  </a:txBody>
                  <a:tcPr/>
                </a:tc>
              </a:tr>
              <a:tr h="370840">
                <a:tc>
                  <a:txBody>
                    <a:bodyPr/>
                    <a:lstStyle/>
                    <a:p>
                      <a:r>
                        <a:rPr lang="en-US" dirty="0" smtClean="0"/>
                        <a:t>Total number of </a:t>
                      </a:r>
                      <a:r>
                        <a:rPr lang="en-US" dirty="0" smtClean="0">
                          <a:solidFill>
                            <a:schemeClr val="tx1"/>
                          </a:solidFill>
                        </a:rPr>
                        <a:t>extraction</a:t>
                      </a:r>
                      <a:r>
                        <a:rPr lang="en-US" dirty="0" smtClean="0">
                          <a:solidFill>
                            <a:srgbClr val="FF0000"/>
                          </a:solidFill>
                        </a:rPr>
                        <a:t> </a:t>
                      </a:r>
                      <a:r>
                        <a:rPr lang="en-US" dirty="0" smtClean="0"/>
                        <a:t>foils (total)</a:t>
                      </a:r>
                      <a:endParaRPr lang="en-US" dirty="0"/>
                    </a:p>
                  </a:txBody>
                  <a:tcPr/>
                </a:tc>
                <a:tc>
                  <a:txBody>
                    <a:bodyPr/>
                    <a:lstStyle/>
                    <a:p>
                      <a:pPr algn="ctr"/>
                      <a:r>
                        <a:rPr lang="en-US" baseline="0" dirty="0" smtClean="0">
                          <a:solidFill>
                            <a:schemeClr val="tx1"/>
                          </a:solidFill>
                        </a:rPr>
                        <a:t>1</a:t>
                      </a:r>
                      <a:r>
                        <a:rPr lang="en-US" dirty="0" smtClean="0">
                          <a:solidFill>
                            <a:schemeClr val="tx1"/>
                          </a:solidFill>
                        </a:rPr>
                        <a:t>196</a:t>
                      </a:r>
                      <a:endParaRPr lang="en-US" baseline="0" dirty="0" smtClean="0">
                        <a:solidFill>
                          <a:schemeClr val="tx1"/>
                        </a:solidFill>
                      </a:endParaRPr>
                    </a:p>
                  </a:txBody>
                  <a:tcPr/>
                </a:tc>
              </a:tr>
              <a:tr h="370840">
                <a:tc>
                  <a:txBody>
                    <a:bodyPr/>
                    <a:lstStyle/>
                    <a:p>
                      <a:r>
                        <a:rPr lang="en-US" dirty="0" smtClean="0"/>
                        <a:t>Diffuser length (ESS1 only)</a:t>
                      </a:r>
                      <a:endParaRPr lang="en-US" dirty="0"/>
                    </a:p>
                  </a:txBody>
                  <a:tcPr/>
                </a:tc>
                <a:tc>
                  <a:txBody>
                    <a:bodyPr/>
                    <a:lstStyle/>
                    <a:p>
                      <a:pPr algn="ctr"/>
                      <a:r>
                        <a:rPr lang="en-US" baseline="0" dirty="0" smtClean="0"/>
                        <a:t>0.5</a:t>
                      </a:r>
                      <a:r>
                        <a:rPr lang="en-US" dirty="0" smtClean="0">
                          <a:solidFill>
                            <a:schemeClr val="tx1"/>
                          </a:solidFill>
                        </a:rPr>
                        <a:t>09</a:t>
                      </a:r>
                      <a:r>
                        <a:rPr lang="en-US" dirty="0" smtClean="0">
                          <a:solidFill>
                            <a:srgbClr val="FF0000"/>
                          </a:solidFill>
                        </a:rPr>
                        <a:t> </a:t>
                      </a:r>
                      <a:r>
                        <a:rPr lang="en-US" baseline="0" dirty="0" smtClean="0"/>
                        <a:t>m</a:t>
                      </a:r>
                    </a:p>
                  </a:txBody>
                  <a:tcPr/>
                </a:tc>
              </a:tr>
            </a:tbl>
          </a:graphicData>
        </a:graphic>
      </p:graphicFrame>
      <p:sp>
        <p:nvSpPr>
          <p:cNvPr id="2" name="TextBox 1"/>
          <p:cNvSpPr txBox="1"/>
          <p:nvPr/>
        </p:nvSpPr>
        <p:spPr>
          <a:xfrm>
            <a:off x="494973" y="5495827"/>
            <a:ext cx="6762429" cy="400110"/>
          </a:xfrm>
          <a:prstGeom prst="rect">
            <a:avLst/>
          </a:prstGeom>
          <a:noFill/>
        </p:spPr>
        <p:txBody>
          <a:bodyPr wrap="none" rtlCol="0">
            <a:spAutoFit/>
          </a:bodyPr>
          <a:lstStyle/>
          <a:p>
            <a:r>
              <a:rPr lang="en-US" sz="2000" dirty="0" smtClean="0">
                <a:solidFill>
                  <a:srgbClr val="404040"/>
                </a:solidFill>
              </a:rPr>
              <a:t>*The full specification document is provided in the review page</a:t>
            </a:r>
            <a:endParaRPr lang="en-US" sz="2000" dirty="0">
              <a:solidFill>
                <a:srgbClr val="40404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en-US" dirty="0"/>
              <a:t>D</a:t>
            </a:r>
            <a:r>
              <a:rPr lang="en-US" dirty="0" smtClean="0"/>
              <a:t>eviations from the Existing </a:t>
            </a:r>
            <a:r>
              <a:rPr lang="en-US" dirty="0"/>
              <a:t>D</a:t>
            </a:r>
            <a:r>
              <a:rPr lang="en-US" dirty="0" smtClean="0"/>
              <a:t>esign</a:t>
            </a: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7257492"/>
              </p:ext>
            </p:extLst>
          </p:nvPr>
        </p:nvGraphicFramePr>
        <p:xfrm>
          <a:off x="228600" y="1042984"/>
          <a:ext cx="8672514" cy="3592592"/>
        </p:xfrm>
        <a:graphic>
          <a:graphicData uri="http://schemas.openxmlformats.org/drawingml/2006/table">
            <a:tbl>
              <a:tblPr firstRow="1" bandRow="1">
                <a:tableStyleId>{5C22544A-7EE6-4342-B048-85BDC9FD1C3A}</a:tableStyleId>
              </a:tblPr>
              <a:tblGrid>
                <a:gridCol w="2890838"/>
                <a:gridCol w="2890838"/>
                <a:gridCol w="2890838"/>
              </a:tblGrid>
              <a:tr h="449074">
                <a:tc>
                  <a:txBody>
                    <a:bodyPr/>
                    <a:lstStyle/>
                    <a:p>
                      <a:endParaRPr lang="en-US" dirty="0"/>
                    </a:p>
                  </a:txBody>
                  <a:tcPr/>
                </a:tc>
                <a:tc>
                  <a:txBody>
                    <a:bodyPr/>
                    <a:lstStyle/>
                    <a:p>
                      <a:r>
                        <a:rPr lang="en-US" dirty="0" smtClean="0"/>
                        <a:t>MI Slow Extraction</a:t>
                      </a:r>
                      <a:endParaRPr lang="en-US" dirty="0"/>
                    </a:p>
                  </a:txBody>
                  <a:tcPr/>
                </a:tc>
                <a:tc>
                  <a:txBody>
                    <a:bodyPr/>
                    <a:lstStyle/>
                    <a:p>
                      <a:r>
                        <a:rPr lang="en-US" dirty="0" smtClean="0"/>
                        <a:t>Mu2e Slow Extraction</a:t>
                      </a:r>
                      <a:endParaRPr lang="en-US" dirty="0"/>
                    </a:p>
                  </a:txBody>
                  <a:tcPr/>
                </a:tc>
              </a:tr>
              <a:tr h="449074">
                <a:tc>
                  <a:txBody>
                    <a:bodyPr/>
                    <a:lstStyle/>
                    <a:p>
                      <a:r>
                        <a:rPr lang="en-US" dirty="0" smtClean="0"/>
                        <a:t>Proton Beam (GeV)</a:t>
                      </a:r>
                      <a:endParaRPr lang="en-US" dirty="0"/>
                    </a:p>
                  </a:txBody>
                  <a:tcPr/>
                </a:tc>
                <a:tc>
                  <a:txBody>
                    <a:bodyPr/>
                    <a:lstStyle/>
                    <a:p>
                      <a:pPr algn="ctr"/>
                      <a:r>
                        <a:rPr lang="en-US" dirty="0" smtClean="0"/>
                        <a:t>120</a:t>
                      </a:r>
                      <a:endParaRPr lang="en-US" dirty="0"/>
                    </a:p>
                  </a:txBody>
                  <a:tcPr/>
                </a:tc>
                <a:tc>
                  <a:txBody>
                    <a:bodyPr/>
                    <a:lstStyle/>
                    <a:p>
                      <a:pPr algn="ctr"/>
                      <a:r>
                        <a:rPr lang="en-US" dirty="0" smtClean="0"/>
                        <a:t>8</a:t>
                      </a:r>
                      <a:endParaRPr lang="en-US" dirty="0"/>
                    </a:p>
                  </a:txBody>
                  <a:tcPr/>
                </a:tc>
              </a:tr>
              <a:tr h="449074">
                <a:tc>
                  <a:txBody>
                    <a:bodyPr/>
                    <a:lstStyle/>
                    <a:p>
                      <a:r>
                        <a:rPr lang="en-US" dirty="0" smtClean="0"/>
                        <a:t>Avg. Beam Power (kW)</a:t>
                      </a:r>
                      <a:endParaRPr lang="en-US" dirty="0"/>
                    </a:p>
                  </a:txBody>
                  <a:tcPr/>
                </a:tc>
                <a:tc>
                  <a:txBody>
                    <a:bodyPr/>
                    <a:lstStyle/>
                    <a:p>
                      <a:pPr algn="ctr"/>
                      <a:r>
                        <a:rPr lang="en-US" dirty="0" smtClean="0">
                          <a:solidFill>
                            <a:schemeClr val="tx1"/>
                          </a:solidFill>
                        </a:rPr>
                        <a:t>2.6</a:t>
                      </a:r>
                      <a:endParaRPr lang="en-US" dirty="0">
                        <a:solidFill>
                          <a:schemeClr val="tx1"/>
                        </a:solidFill>
                      </a:endParaRPr>
                    </a:p>
                  </a:txBody>
                  <a:tcPr/>
                </a:tc>
                <a:tc>
                  <a:txBody>
                    <a:bodyPr/>
                    <a:lstStyle/>
                    <a:p>
                      <a:pPr algn="ctr"/>
                      <a:r>
                        <a:rPr lang="en-US" dirty="0" smtClean="0"/>
                        <a:t>8</a:t>
                      </a:r>
                      <a:endParaRPr lang="en-US" dirty="0"/>
                    </a:p>
                  </a:txBody>
                  <a:tcPr/>
                </a:tc>
              </a:tr>
              <a:tr h="449074">
                <a:tc>
                  <a:txBody>
                    <a:bodyPr/>
                    <a:lstStyle/>
                    <a:p>
                      <a:r>
                        <a:rPr lang="en-US" dirty="0" smtClean="0"/>
                        <a:t>Septum Anode Plane</a:t>
                      </a:r>
                      <a:endParaRPr lang="en-US" dirty="0"/>
                    </a:p>
                  </a:txBody>
                  <a:tcPr/>
                </a:tc>
                <a:tc>
                  <a:txBody>
                    <a:bodyPr/>
                    <a:lstStyle/>
                    <a:p>
                      <a:pPr algn="ctr"/>
                      <a:r>
                        <a:rPr lang="en-US" dirty="0" smtClean="0">
                          <a:solidFill>
                            <a:schemeClr val="tx1"/>
                          </a:solidFill>
                        </a:rPr>
                        <a:t>5</a:t>
                      </a:r>
                      <a:r>
                        <a:rPr lang="en-US" dirty="0" smtClean="0"/>
                        <a:t>0</a:t>
                      </a:r>
                      <a:r>
                        <a:rPr lang="en-US" dirty="0" smtClean="0">
                          <a:latin typeface="Symbol" panose="05050102010706020507" pitchFamily="18" charset="2"/>
                        </a:rPr>
                        <a:t>m</a:t>
                      </a:r>
                      <a:r>
                        <a:rPr lang="en-US" dirty="0" smtClean="0"/>
                        <a:t> 75%W/25%Re Wire</a:t>
                      </a:r>
                      <a:endParaRPr lang="en-US" dirty="0"/>
                    </a:p>
                  </a:txBody>
                  <a:tcPr/>
                </a:tc>
                <a:tc>
                  <a:txBody>
                    <a:bodyPr/>
                    <a:lstStyle/>
                    <a:p>
                      <a:pPr algn="ctr"/>
                      <a:r>
                        <a:rPr lang="en-US" dirty="0" smtClean="0"/>
                        <a:t>25</a:t>
                      </a:r>
                      <a:r>
                        <a:rPr lang="en-US" dirty="0" smtClean="0">
                          <a:latin typeface="Symbol" panose="05050102010706020507" pitchFamily="18" charset="2"/>
                        </a:rPr>
                        <a:t>m</a:t>
                      </a:r>
                      <a:r>
                        <a:rPr lang="en-US" dirty="0" smtClean="0"/>
                        <a:t> W/Re Foil</a:t>
                      </a:r>
                      <a:endParaRPr lang="en-US" dirty="0"/>
                    </a:p>
                  </a:txBody>
                  <a:tcPr/>
                </a:tc>
              </a:tr>
              <a:tr h="449074">
                <a:tc>
                  <a:txBody>
                    <a:bodyPr/>
                    <a:lstStyle/>
                    <a:p>
                      <a:r>
                        <a:rPr lang="en-US" dirty="0" smtClean="0"/>
                        <a:t>Operating HV</a:t>
                      </a:r>
                      <a:r>
                        <a:rPr lang="en-US" baseline="0" dirty="0" smtClean="0"/>
                        <a:t> (kV)</a:t>
                      </a:r>
                      <a:endParaRPr lang="en-US" dirty="0"/>
                    </a:p>
                  </a:txBody>
                  <a:tcPr/>
                </a:tc>
                <a:tc>
                  <a:txBody>
                    <a:bodyPr/>
                    <a:lstStyle/>
                    <a:p>
                      <a:pPr algn="ctr"/>
                      <a:r>
                        <a:rPr lang="en-US" dirty="0" smtClean="0"/>
                        <a:t>100</a:t>
                      </a:r>
                      <a:endParaRPr lang="en-US" dirty="0"/>
                    </a:p>
                  </a:txBody>
                  <a:tcPr/>
                </a:tc>
                <a:tc>
                  <a:txBody>
                    <a:bodyPr/>
                    <a:lstStyle/>
                    <a:p>
                      <a:pPr algn="ctr"/>
                      <a:r>
                        <a:rPr lang="en-US" dirty="0" smtClean="0"/>
                        <a:t>&gt;100</a:t>
                      </a:r>
                      <a:endParaRPr lang="en-US" dirty="0"/>
                    </a:p>
                  </a:txBody>
                  <a:tcPr/>
                </a:tc>
              </a:tr>
              <a:tr h="449074">
                <a:tc>
                  <a:txBody>
                    <a:bodyPr/>
                    <a:lstStyle/>
                    <a:p>
                      <a:r>
                        <a:rPr lang="en-US" dirty="0" smtClean="0"/>
                        <a:t>Frame Length (inches)</a:t>
                      </a:r>
                    </a:p>
                  </a:txBody>
                  <a:tcPr/>
                </a:tc>
                <a:tc>
                  <a:txBody>
                    <a:bodyPr/>
                    <a:lstStyle/>
                    <a:p>
                      <a:pPr algn="ctr"/>
                      <a:r>
                        <a:rPr lang="en-US" dirty="0" smtClean="0"/>
                        <a:t>144</a:t>
                      </a:r>
                    </a:p>
                  </a:txBody>
                  <a:tcPr/>
                </a:tc>
                <a:tc>
                  <a:txBody>
                    <a:bodyPr/>
                    <a:lstStyle/>
                    <a:p>
                      <a:pPr algn="ctr"/>
                      <a:r>
                        <a:rPr lang="en-US" dirty="0" smtClean="0"/>
                        <a:t>72</a:t>
                      </a:r>
                    </a:p>
                  </a:txBody>
                  <a:tcPr/>
                </a:tc>
              </a:tr>
              <a:tr h="449074">
                <a:tc>
                  <a:txBody>
                    <a:bodyPr/>
                    <a:lstStyle/>
                    <a:p>
                      <a:r>
                        <a:rPr lang="en-US" dirty="0" smtClean="0"/>
                        <a:t>Cathode</a:t>
                      </a:r>
                      <a:r>
                        <a:rPr lang="en-US" baseline="0" dirty="0" smtClean="0"/>
                        <a:t> Gap (mm)</a:t>
                      </a:r>
                      <a:endParaRPr lang="en-US" dirty="0" smtClean="0"/>
                    </a:p>
                  </a:txBody>
                  <a:tcPr/>
                </a:tc>
                <a:tc>
                  <a:txBody>
                    <a:bodyPr/>
                    <a:lstStyle/>
                    <a:p>
                      <a:pPr algn="ctr"/>
                      <a:r>
                        <a:rPr lang="en-US" dirty="0" smtClean="0"/>
                        <a:t>14</a:t>
                      </a:r>
                    </a:p>
                  </a:txBody>
                  <a:tcPr/>
                </a:tc>
                <a:tc>
                  <a:txBody>
                    <a:bodyPr/>
                    <a:lstStyle/>
                    <a:p>
                      <a:pPr algn="ctr"/>
                      <a:r>
                        <a:rPr lang="en-US" dirty="0" smtClean="0"/>
                        <a:t>10</a:t>
                      </a:r>
                      <a:r>
                        <a:rPr lang="en-US" baseline="0" dirty="0" smtClean="0"/>
                        <a:t> to </a:t>
                      </a:r>
                      <a:r>
                        <a:rPr lang="en-US" dirty="0" smtClean="0"/>
                        <a:t>25</a:t>
                      </a:r>
                      <a:r>
                        <a:rPr lang="en-US" baseline="0" dirty="0" smtClean="0"/>
                        <a:t> (12 nominal)</a:t>
                      </a:r>
                    </a:p>
                  </a:txBody>
                  <a:tcPr/>
                </a:tc>
              </a:tr>
              <a:tr h="449074">
                <a:tc>
                  <a:txBody>
                    <a:bodyPr/>
                    <a:lstStyle/>
                    <a:p>
                      <a:r>
                        <a:rPr lang="en-US" dirty="0" smtClean="0"/>
                        <a:t>Cathode Material</a:t>
                      </a:r>
                    </a:p>
                  </a:txBody>
                  <a:tcPr/>
                </a:tc>
                <a:tc>
                  <a:txBody>
                    <a:bodyPr/>
                    <a:lstStyle/>
                    <a:p>
                      <a:pPr algn="ctr"/>
                      <a:r>
                        <a:rPr lang="en-US" dirty="0" smtClean="0"/>
                        <a:t>304 SS</a:t>
                      </a:r>
                    </a:p>
                  </a:txBody>
                  <a:tcPr/>
                </a:tc>
                <a:tc>
                  <a:txBody>
                    <a:bodyPr/>
                    <a:lstStyle/>
                    <a:p>
                      <a:pPr algn="ctr"/>
                      <a:r>
                        <a:rPr lang="en-US" baseline="0" dirty="0" smtClean="0"/>
                        <a:t>Titanium</a:t>
                      </a:r>
                    </a:p>
                  </a:txBody>
                  <a:tcPr/>
                </a:tc>
              </a:tr>
            </a:tbl>
          </a:graphicData>
        </a:graphic>
      </p:graphicFrame>
    </p:spTree>
    <p:extLst>
      <p:ext uri="{BB962C8B-B14F-4D97-AF65-F5344CB8AC3E}">
        <p14:creationId xmlns:p14="http://schemas.microsoft.com/office/powerpoint/2010/main" val="3120475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full scale prototype of the septum</a:t>
            </a:r>
            <a:endParaRPr lang="en-US" dirty="0"/>
          </a:p>
        </p:txBody>
      </p:sp>
      <p:sp>
        <p:nvSpPr>
          <p:cNvPr id="3" name="Content Placeholder 2"/>
          <p:cNvSpPr>
            <a:spLocks noGrp="1"/>
          </p:cNvSpPr>
          <p:nvPr>
            <p:ph idx="1"/>
          </p:nvPr>
        </p:nvSpPr>
        <p:spPr>
          <a:xfrm>
            <a:off x="228600" y="1527233"/>
            <a:ext cx="8672513" cy="4987867"/>
          </a:xfrm>
        </p:spPr>
        <p:txBody>
          <a:bodyPr/>
          <a:lstStyle/>
          <a:p>
            <a:r>
              <a:rPr lang="en-US" dirty="0" smtClean="0"/>
              <a:t>Test design solutions in real scale</a:t>
            </a:r>
          </a:p>
          <a:p>
            <a:r>
              <a:rPr lang="en-US" dirty="0" smtClean="0"/>
              <a:t>Started with the small scale prototypes for dedicated studies</a:t>
            </a:r>
          </a:p>
          <a:p>
            <a:r>
              <a:rPr lang="en-US" dirty="0" smtClean="0"/>
              <a:t>Working towards the full scale prototype </a:t>
            </a:r>
            <a:endParaRPr lang="en-US" dirty="0"/>
          </a:p>
          <a:p>
            <a:r>
              <a:rPr lang="en-US" dirty="0" smtClean="0"/>
              <a:t>Satisfy ESS specifications document</a:t>
            </a:r>
          </a:p>
          <a:p>
            <a:pPr marL="0" indent="0">
              <a:buNone/>
            </a:pP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spTree>
    <p:extLst>
      <p:ext uri="{BB962C8B-B14F-4D97-AF65-F5344CB8AC3E}">
        <p14:creationId xmlns:p14="http://schemas.microsoft.com/office/powerpoint/2010/main" val="210701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of the Electrostatic Extraction Septum</a:t>
            </a:r>
            <a:endParaRPr lang="en-US" dirty="0"/>
          </a:p>
        </p:txBody>
      </p:sp>
      <p:pic>
        <p:nvPicPr>
          <p:cNvPr id="7" name="Content Placeholder 6"/>
          <p:cNvPicPr>
            <a:picLocks noGrp="1" noChangeAspect="1"/>
          </p:cNvPicPr>
          <p:nvPr>
            <p:ph idx="1"/>
          </p:nvPr>
        </p:nvPicPr>
        <p:blipFill>
          <a:blip r:embed="rId2"/>
          <a:stretch>
            <a:fillRect/>
          </a:stretch>
        </p:blipFill>
        <p:spPr>
          <a:xfrm>
            <a:off x="228600" y="1151102"/>
            <a:ext cx="8672513" cy="4771696"/>
          </a:xfrm>
          <a:prstGeom prst="rect">
            <a:avLst/>
          </a:prstGeom>
        </p:spPr>
      </p:pic>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cxnSp>
        <p:nvCxnSpPr>
          <p:cNvPr id="10" name="Straight Arrow Connector 9"/>
          <p:cNvCxnSpPr/>
          <p:nvPr/>
        </p:nvCxnSpPr>
        <p:spPr>
          <a:xfrm flipH="1">
            <a:off x="6675976" y="1618804"/>
            <a:ext cx="612174" cy="1665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9" idx="1"/>
          </p:cNvCxnSpPr>
          <p:nvPr/>
        </p:nvCxnSpPr>
        <p:spPr>
          <a:xfrm flipH="1">
            <a:off x="3551351" y="1294645"/>
            <a:ext cx="1197081" cy="1259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76275" y="3468914"/>
            <a:ext cx="130175" cy="957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219200" y="1465943"/>
            <a:ext cx="1582057" cy="1422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595716" y="3856703"/>
            <a:ext cx="471949" cy="51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48432" y="1109979"/>
            <a:ext cx="1084007" cy="369332"/>
          </a:xfrm>
          <a:prstGeom prst="rect">
            <a:avLst/>
          </a:prstGeom>
          <a:noFill/>
        </p:spPr>
        <p:txBody>
          <a:bodyPr wrap="square" rtlCol="0">
            <a:spAutoFit/>
          </a:bodyPr>
          <a:lstStyle/>
          <a:p>
            <a:r>
              <a:rPr lang="en-US" sz="1800" dirty="0" smtClean="0"/>
              <a:t>Baffle</a:t>
            </a:r>
            <a:endParaRPr lang="en-US" sz="1800" dirty="0"/>
          </a:p>
        </p:txBody>
      </p:sp>
      <p:sp>
        <p:nvSpPr>
          <p:cNvPr id="21" name="TextBox 20"/>
          <p:cNvSpPr txBox="1"/>
          <p:nvPr/>
        </p:nvSpPr>
        <p:spPr>
          <a:xfrm>
            <a:off x="7288150" y="1295638"/>
            <a:ext cx="1557635" cy="646331"/>
          </a:xfrm>
          <a:prstGeom prst="rect">
            <a:avLst/>
          </a:prstGeom>
          <a:noFill/>
        </p:spPr>
        <p:txBody>
          <a:bodyPr wrap="square" rtlCol="0">
            <a:spAutoFit/>
          </a:bodyPr>
          <a:lstStyle/>
          <a:p>
            <a:r>
              <a:rPr lang="en-US" sz="1800" dirty="0" smtClean="0"/>
              <a:t>HV Feed-thru</a:t>
            </a:r>
          </a:p>
          <a:p>
            <a:r>
              <a:rPr lang="en-US" sz="1800" dirty="0" smtClean="0"/>
              <a:t>cable</a:t>
            </a:r>
          </a:p>
        </p:txBody>
      </p:sp>
      <p:sp>
        <p:nvSpPr>
          <p:cNvPr id="22" name="TextBox 21"/>
          <p:cNvSpPr txBox="1"/>
          <p:nvPr/>
        </p:nvSpPr>
        <p:spPr>
          <a:xfrm>
            <a:off x="228600" y="1151102"/>
            <a:ext cx="2436131" cy="646331"/>
          </a:xfrm>
          <a:prstGeom prst="rect">
            <a:avLst/>
          </a:prstGeom>
          <a:noFill/>
        </p:spPr>
        <p:txBody>
          <a:bodyPr wrap="square" rtlCol="0">
            <a:spAutoFit/>
          </a:bodyPr>
          <a:lstStyle/>
          <a:p>
            <a:r>
              <a:rPr lang="en-US" sz="1800" dirty="0" smtClean="0"/>
              <a:t>Clearing</a:t>
            </a:r>
          </a:p>
          <a:p>
            <a:r>
              <a:rPr lang="en-US" sz="1800" dirty="0" smtClean="0"/>
              <a:t>Electrode</a:t>
            </a:r>
            <a:endParaRPr lang="en-US" sz="1800" dirty="0"/>
          </a:p>
        </p:txBody>
      </p:sp>
      <p:sp>
        <p:nvSpPr>
          <p:cNvPr id="23" name="TextBox 22"/>
          <p:cNvSpPr txBox="1"/>
          <p:nvPr/>
        </p:nvSpPr>
        <p:spPr>
          <a:xfrm>
            <a:off x="223832" y="4334954"/>
            <a:ext cx="1727744" cy="923330"/>
          </a:xfrm>
          <a:prstGeom prst="rect">
            <a:avLst/>
          </a:prstGeom>
          <a:noFill/>
        </p:spPr>
        <p:txBody>
          <a:bodyPr wrap="square" rtlCol="0">
            <a:spAutoFit/>
          </a:bodyPr>
          <a:lstStyle/>
          <a:p>
            <a:r>
              <a:rPr lang="en-US" sz="1800" dirty="0" smtClean="0"/>
              <a:t>Clearing Electrode</a:t>
            </a:r>
          </a:p>
          <a:p>
            <a:r>
              <a:rPr lang="en-US" sz="1800" dirty="0" smtClean="0"/>
              <a:t>Feed-thru</a:t>
            </a:r>
            <a:endParaRPr lang="en-US" sz="1800" dirty="0"/>
          </a:p>
        </p:txBody>
      </p:sp>
      <p:sp>
        <p:nvSpPr>
          <p:cNvPr id="24" name="TextBox 23"/>
          <p:cNvSpPr txBox="1"/>
          <p:nvPr/>
        </p:nvSpPr>
        <p:spPr>
          <a:xfrm>
            <a:off x="3000334" y="4187494"/>
            <a:ext cx="1224116" cy="369332"/>
          </a:xfrm>
          <a:prstGeom prst="rect">
            <a:avLst/>
          </a:prstGeom>
          <a:noFill/>
        </p:spPr>
        <p:txBody>
          <a:bodyPr wrap="square" rtlCol="0">
            <a:spAutoFit/>
          </a:bodyPr>
          <a:lstStyle/>
          <a:p>
            <a:r>
              <a:rPr lang="en-US" sz="1800" dirty="0" smtClean="0"/>
              <a:t>Frame</a:t>
            </a:r>
          </a:p>
        </p:txBody>
      </p:sp>
      <p:cxnSp>
        <p:nvCxnSpPr>
          <p:cNvPr id="26" name="Straight Arrow Connector 25"/>
          <p:cNvCxnSpPr/>
          <p:nvPr/>
        </p:nvCxnSpPr>
        <p:spPr>
          <a:xfrm flipH="1" flipV="1">
            <a:off x="3923071" y="3620729"/>
            <a:ext cx="1393723" cy="1111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273209" y="4612633"/>
            <a:ext cx="1253613" cy="369332"/>
          </a:xfrm>
          <a:prstGeom prst="rect">
            <a:avLst/>
          </a:prstGeom>
          <a:noFill/>
        </p:spPr>
        <p:txBody>
          <a:bodyPr wrap="square" rtlCol="0">
            <a:spAutoFit/>
          </a:bodyPr>
          <a:lstStyle/>
          <a:p>
            <a:r>
              <a:rPr lang="en-US" sz="1800" dirty="0" smtClean="0"/>
              <a:t>Cathode</a:t>
            </a:r>
          </a:p>
        </p:txBody>
      </p:sp>
      <p:sp>
        <p:nvSpPr>
          <p:cNvPr id="15" name="TextBox 14"/>
          <p:cNvSpPr txBox="1"/>
          <p:nvPr/>
        </p:nvSpPr>
        <p:spPr>
          <a:xfrm>
            <a:off x="5675187" y="1213045"/>
            <a:ext cx="1312988" cy="646331"/>
          </a:xfrm>
          <a:prstGeom prst="rect">
            <a:avLst/>
          </a:prstGeom>
          <a:noFill/>
        </p:spPr>
        <p:txBody>
          <a:bodyPr wrap="none" rtlCol="0">
            <a:spAutoFit/>
          </a:bodyPr>
          <a:lstStyle/>
          <a:p>
            <a:r>
              <a:rPr lang="en-US" sz="1800" dirty="0" smtClean="0"/>
              <a:t>Termination</a:t>
            </a:r>
          </a:p>
          <a:p>
            <a:r>
              <a:rPr lang="en-US" sz="1800" dirty="0" smtClean="0"/>
              <a:t>Resistor</a:t>
            </a:r>
            <a:endParaRPr lang="en-US" sz="1800" dirty="0"/>
          </a:p>
        </p:txBody>
      </p:sp>
      <p:cxnSp>
        <p:nvCxnSpPr>
          <p:cNvPr id="20" name="Straight Arrow Connector 19"/>
          <p:cNvCxnSpPr>
            <a:stCxn id="15" idx="1"/>
          </p:cNvCxnSpPr>
          <p:nvPr/>
        </p:nvCxnSpPr>
        <p:spPr>
          <a:xfrm flipH="1">
            <a:off x="5109029" y="1536211"/>
            <a:ext cx="566158" cy="17149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93439" y="4654136"/>
            <a:ext cx="1439625" cy="646331"/>
          </a:xfrm>
          <a:prstGeom prst="rect">
            <a:avLst/>
          </a:prstGeom>
          <a:noFill/>
        </p:spPr>
        <p:txBody>
          <a:bodyPr wrap="none" rtlCol="0">
            <a:spAutoFit/>
          </a:bodyPr>
          <a:lstStyle/>
          <a:p>
            <a:r>
              <a:rPr lang="en-US" sz="1800" dirty="0" smtClean="0"/>
              <a:t>HV Feed-thru</a:t>
            </a:r>
          </a:p>
          <a:p>
            <a:r>
              <a:rPr lang="en-US" sz="1800" dirty="0" smtClean="0"/>
              <a:t>Port</a:t>
            </a:r>
            <a:endParaRPr lang="en-US" sz="1800" dirty="0"/>
          </a:p>
        </p:txBody>
      </p:sp>
      <p:cxnSp>
        <p:nvCxnSpPr>
          <p:cNvPr id="9" name="Straight Arrow Connector 8"/>
          <p:cNvCxnSpPr>
            <a:stCxn id="3" idx="1"/>
          </p:cNvCxnSpPr>
          <p:nvPr/>
        </p:nvCxnSpPr>
        <p:spPr>
          <a:xfrm flipH="1" flipV="1">
            <a:off x="6713765" y="4492171"/>
            <a:ext cx="479674" cy="485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48312" y="5258284"/>
            <a:ext cx="1013867" cy="646331"/>
          </a:xfrm>
          <a:prstGeom prst="rect">
            <a:avLst/>
          </a:prstGeom>
          <a:noFill/>
        </p:spPr>
        <p:txBody>
          <a:bodyPr wrap="none" rtlCol="0">
            <a:spAutoFit/>
          </a:bodyPr>
          <a:lstStyle/>
          <a:p>
            <a:r>
              <a:rPr lang="en-US" sz="1800" dirty="0" smtClean="0"/>
              <a:t>Ceramic</a:t>
            </a:r>
          </a:p>
          <a:p>
            <a:r>
              <a:rPr lang="en-US" sz="1800" dirty="0" smtClean="0"/>
              <a:t>Insulator</a:t>
            </a:r>
            <a:endParaRPr lang="en-US" sz="1800" dirty="0"/>
          </a:p>
        </p:txBody>
      </p:sp>
      <p:cxnSp>
        <p:nvCxnSpPr>
          <p:cNvPr id="28" name="Straight Arrow Connector 27"/>
          <p:cNvCxnSpPr>
            <a:stCxn id="17" idx="1"/>
          </p:cNvCxnSpPr>
          <p:nvPr/>
        </p:nvCxnSpPr>
        <p:spPr>
          <a:xfrm flipH="1" flipV="1">
            <a:off x="5766986" y="3565534"/>
            <a:ext cx="881326" cy="2015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42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Design Details Index </a:t>
            </a:r>
            <a:r>
              <a:rPr lang="en-US" dirty="0"/>
              <a:t>P</a:t>
            </a:r>
            <a:r>
              <a:rPr lang="en-US" dirty="0" smtClean="0"/>
              <a:t>age Numbers</a:t>
            </a:r>
            <a:endParaRPr lang="en-US" dirty="0"/>
          </a:p>
        </p:txBody>
      </p:sp>
      <p:sp>
        <p:nvSpPr>
          <p:cNvPr id="4" name="Date Placeholder 3"/>
          <p:cNvSpPr>
            <a:spLocks noGrp="1"/>
          </p:cNvSpPr>
          <p:nvPr>
            <p:ph type="dt" sz="half" idx="10"/>
          </p:nvPr>
        </p:nvSpPr>
        <p:spPr/>
        <p:txBody>
          <a:body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p>
            <a:pPr>
              <a:defRPr/>
            </a:pPr>
            <a:r>
              <a:rPr lang="en-US" smtClean="0"/>
              <a:t>David Tinsley | Design Concepts of the Mu2e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3" name="Content Placeholder 2"/>
          <p:cNvSpPr>
            <a:spLocks noGrp="1"/>
          </p:cNvSpPr>
          <p:nvPr>
            <p:ph idx="1"/>
          </p:nvPr>
        </p:nvSpPr>
        <p:spPr/>
        <p:txBody>
          <a:bodyPr/>
          <a:lstStyle/>
          <a:p>
            <a:r>
              <a:rPr lang="en-US" dirty="0" smtClean="0"/>
              <a:t>Frame </a:t>
            </a:r>
            <a:r>
              <a:rPr lang="en-US" dirty="0" smtClean="0">
                <a:solidFill>
                  <a:srgbClr val="000000"/>
                </a:solidFill>
              </a:rPr>
              <a:t>– 10 &amp; 11</a:t>
            </a:r>
          </a:p>
          <a:p>
            <a:r>
              <a:rPr lang="en-US" dirty="0" smtClean="0">
                <a:solidFill>
                  <a:srgbClr val="000000"/>
                </a:solidFill>
              </a:rPr>
              <a:t>Foils - 11</a:t>
            </a:r>
          </a:p>
          <a:p>
            <a:r>
              <a:rPr lang="en-US" dirty="0"/>
              <a:t>Clearing </a:t>
            </a:r>
            <a:r>
              <a:rPr lang="en-US" dirty="0" smtClean="0"/>
              <a:t>Electrode – 11, 12, 25 &amp; 26</a:t>
            </a:r>
          </a:p>
          <a:p>
            <a:r>
              <a:rPr lang="en-US" dirty="0" smtClean="0">
                <a:solidFill>
                  <a:srgbClr val="000000"/>
                </a:solidFill>
              </a:rPr>
              <a:t>Diffuser - 13</a:t>
            </a:r>
          </a:p>
          <a:p>
            <a:r>
              <a:rPr lang="en-US" dirty="0" smtClean="0">
                <a:solidFill>
                  <a:srgbClr val="000000"/>
                </a:solidFill>
              </a:rPr>
              <a:t>Baffles - 14</a:t>
            </a:r>
          </a:p>
          <a:p>
            <a:r>
              <a:rPr lang="en-US" dirty="0" smtClean="0"/>
              <a:t>Cathode – 19, 20 &amp; 23</a:t>
            </a:r>
          </a:p>
          <a:p>
            <a:r>
              <a:rPr lang="en-US" dirty="0"/>
              <a:t>Cathode Standoff – </a:t>
            </a:r>
            <a:r>
              <a:rPr lang="en-US" dirty="0" smtClean="0"/>
              <a:t>20, 21, 26 &amp; 27</a:t>
            </a:r>
          </a:p>
          <a:p>
            <a:r>
              <a:rPr lang="en-US" dirty="0" smtClean="0"/>
              <a:t>Vacuum Vessel - 22</a:t>
            </a:r>
          </a:p>
          <a:p>
            <a:r>
              <a:rPr lang="en-US" dirty="0" smtClean="0"/>
              <a:t>Feed-thru – 26 &amp; 28</a:t>
            </a:r>
          </a:p>
          <a:p>
            <a:r>
              <a:rPr lang="en-US" dirty="0" smtClean="0"/>
              <a:t>Vacuum - 29</a:t>
            </a:r>
          </a:p>
          <a:p>
            <a:r>
              <a:rPr lang="en-US" dirty="0" smtClean="0"/>
              <a:t>Assembly Procedures – 30</a:t>
            </a:r>
          </a:p>
          <a:p>
            <a:r>
              <a:rPr lang="en-US" dirty="0" smtClean="0"/>
              <a:t>Quick Disconnect Flanges - 31</a:t>
            </a:r>
          </a:p>
        </p:txBody>
      </p:sp>
    </p:spTree>
    <p:extLst>
      <p:ext uri="{BB962C8B-B14F-4D97-AF65-F5344CB8AC3E}">
        <p14:creationId xmlns:p14="http://schemas.microsoft.com/office/powerpoint/2010/main" val="1657217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2956</TotalTime>
  <Words>1909</Words>
  <Application>Microsoft Office PowerPoint</Application>
  <PresentationFormat>On-screen Show (4:3)</PresentationFormat>
  <Paragraphs>438</Paragraphs>
  <Slides>32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ＭＳ Ｐゴシック</vt:lpstr>
      <vt:lpstr>ＭＳ Ｐゴシック</vt:lpstr>
      <vt:lpstr>Arial</vt:lpstr>
      <vt:lpstr>Calibri</vt:lpstr>
      <vt:lpstr>Geneva</vt:lpstr>
      <vt:lpstr>Helvetica</vt:lpstr>
      <vt:lpstr>Symbol</vt:lpstr>
      <vt:lpstr>FNAL_TemplateMac_060514</vt:lpstr>
      <vt:lpstr>Fermilab: Footer Only</vt:lpstr>
      <vt:lpstr>Design Concepts of the Mu2e Electrostatic Septa - Large Scale Prototype</vt:lpstr>
      <vt:lpstr>Extraction Channel Layout   (Plan View)</vt:lpstr>
      <vt:lpstr>Views of Septa in the Beamline</vt:lpstr>
      <vt:lpstr>Shielding around Septa</vt:lpstr>
      <vt:lpstr>Main Electrostatic Septa Specifications</vt:lpstr>
      <vt:lpstr>Main Deviations from the Existing Design</vt:lpstr>
      <vt:lpstr>The full scale prototype of the septum</vt:lpstr>
      <vt:lpstr>Cross Section of the Electrostatic Extraction Septum</vt:lpstr>
      <vt:lpstr>Overview of Design Details Index Page Numbers</vt:lpstr>
      <vt:lpstr>Frame Final Machining</vt:lpstr>
      <vt:lpstr>Frame Assembly Procedure</vt:lpstr>
      <vt:lpstr>Clearing electrodes helps pull ions out of the recirculating beam area which reduces the sparks on the cathode.</vt:lpstr>
      <vt:lpstr>Diffuser</vt:lpstr>
      <vt:lpstr>Baffles</vt:lpstr>
      <vt:lpstr>Frame Support Rings Installed on to Finished Frame</vt:lpstr>
      <vt:lpstr>Frame assembly with support rings</vt:lpstr>
      <vt:lpstr>Foil assembly with retraction spring</vt:lpstr>
      <vt:lpstr>Spec:  Foil Plane Effective Thickness &amp; Flatness</vt:lpstr>
      <vt:lpstr>ESS2 Cathode with re-entrant skirts</vt:lpstr>
      <vt:lpstr>Cathode with re-entrant skirts and high voltage standoffs</vt:lpstr>
      <vt:lpstr>Ceramic Standoff Assembly</vt:lpstr>
      <vt:lpstr>Vacuum vessel</vt:lpstr>
      <vt:lpstr>Cathode Installation</vt:lpstr>
      <vt:lpstr>Spec:  Horizontal and vertical position adjustments</vt:lpstr>
      <vt:lpstr>Section View of Clearing Electrode and Supports</vt:lpstr>
      <vt:lpstr>Section View of High Voltage Standoff Support and Clearing Electrode Feedthru</vt:lpstr>
      <vt:lpstr>Isometric Section View of Standoff</vt:lpstr>
      <vt:lpstr>High Voltage Feedthru</vt:lpstr>
      <vt:lpstr>Spec:  Vacuum</vt:lpstr>
      <vt:lpstr>Assembly procedures and alignment</vt:lpstr>
      <vt:lpstr>Quick Disconnect Flanges</vt:lpstr>
      <vt:lpstr>Conclusions</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concepts of the Mu2e Electrostatic septa - Large scale prototype</dc:title>
  <dc:creator>Vladimir P Nagaslaev</dc:creator>
  <cp:lastModifiedBy>Matthew Alvarez</cp:lastModifiedBy>
  <cp:revision>216</cp:revision>
  <cp:lastPrinted>2015-08-21T12:19:56Z</cp:lastPrinted>
  <dcterms:created xsi:type="dcterms:W3CDTF">2015-07-14T16:19:04Z</dcterms:created>
  <dcterms:modified xsi:type="dcterms:W3CDTF">2015-08-24T16:57:31Z</dcterms:modified>
</cp:coreProperties>
</file>