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Lst>
  <p:notesMasterIdLst>
    <p:notesMasterId r:id="rId8"/>
  </p:notesMasterIdLst>
  <p:handoutMasterIdLst>
    <p:handoutMasterId r:id="rId9"/>
  </p:handoutMasterIdLst>
  <p:sldIdLst>
    <p:sldId id="256" r:id="rId3"/>
    <p:sldId id="267" r:id="rId4"/>
    <p:sldId id="257" r:id="rId5"/>
    <p:sldId id="265" r:id="rId6"/>
    <p:sldId id="264" r:id="rId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1F24"/>
    <a:srgbClr val="DA592A"/>
    <a:srgbClr val="808080"/>
    <a:srgbClr val="154D81"/>
    <a:srgbClr val="DF652C"/>
    <a:srgbClr val="E0692D"/>
    <a:srgbClr val="DF6424"/>
    <a:srgbClr val="D354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528"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4C190591-D543-7449-A828-559C08D06478}" type="datetimeFigureOut">
              <a:rPr lang="en-US"/>
              <a:pPr>
                <a:defRPr/>
              </a:pPr>
              <a:t>8/24/2015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83F73473-3CFB-5241-BF82-E3884D4E82D7}" type="slidenum">
              <a:rPr lang="en-US"/>
              <a:pPr>
                <a:defRPr/>
              </a:pPr>
              <a:t>‹#›</a:t>
            </a:fld>
            <a:endParaRPr lang="en-US" dirty="0"/>
          </a:p>
        </p:txBody>
      </p:sp>
    </p:spTree>
    <p:extLst>
      <p:ext uri="{BB962C8B-B14F-4D97-AF65-F5344CB8AC3E}">
        <p14:creationId xmlns:p14="http://schemas.microsoft.com/office/powerpoint/2010/main" val="3982180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82702176-6DAC-6B4F-B700-3AD3B8686ACC}" type="datetimeFigureOut">
              <a:rPr lang="en-US"/>
              <a:pPr>
                <a:defRPr/>
              </a:pPr>
              <a:t>8/24/2015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4649E3D0-3FEA-B642-9F67-967BE3D8E8DB}" type="slidenum">
              <a:rPr lang="en-US"/>
              <a:pPr>
                <a:defRPr/>
              </a:pPr>
              <a:t>‹#›</a:t>
            </a:fld>
            <a:endParaRPr lang="en-US" dirty="0"/>
          </a:p>
        </p:txBody>
      </p:sp>
    </p:spTree>
    <p:extLst>
      <p:ext uri="{BB962C8B-B14F-4D97-AF65-F5344CB8AC3E}">
        <p14:creationId xmlns:p14="http://schemas.microsoft.com/office/powerpoint/2010/main" val="124331482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4" descr="Blue-Seal_c100m56y0k23-Mark_SC_Horizontal.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91063" y="1371600"/>
            <a:ext cx="36449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FermilabLogo_100c56m0y23k.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6450" y="1447800"/>
            <a:ext cx="29019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119384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3200">
                <a:solidFill>
                  <a:srgbClr val="154D8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900">
                <a:solidFill>
                  <a:srgbClr val="154D81"/>
                </a:solidFill>
              </a:defRPr>
            </a:lvl1pPr>
          </a:lstStyle>
          <a:p>
            <a:pPr>
              <a:defRPr/>
            </a:pPr>
            <a:r>
              <a:rPr lang="en-US" smtClean="0"/>
              <a:t>7/27/2015</a:t>
            </a:r>
            <a:endParaRPr lang="en-US"/>
          </a:p>
        </p:txBody>
      </p:sp>
      <p:sp>
        <p:nvSpPr>
          <p:cNvPr id="5" name="Footer Placeholder 4"/>
          <p:cNvSpPr>
            <a:spLocks noGrp="1"/>
          </p:cNvSpPr>
          <p:nvPr>
            <p:ph type="ftr" sz="quarter" idx="11"/>
          </p:nvPr>
        </p:nvSpPr>
        <p:spPr/>
        <p:txBody>
          <a:bodyPr/>
          <a:lstStyle>
            <a:lvl1pPr>
              <a:defRPr sz="900">
                <a:solidFill>
                  <a:srgbClr val="154D81"/>
                </a:solidFill>
              </a:defRPr>
            </a:lvl1pPr>
          </a:lstStyle>
          <a:p>
            <a:pPr>
              <a:defRPr/>
            </a:pPr>
            <a:r>
              <a:rPr lang="en-US" smtClean="0"/>
              <a:t>R. Ray | Executive Session</a:t>
            </a:r>
            <a:endParaRPr lang="en-US" b="1"/>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pPr>
              <a:defRPr/>
            </a:pPr>
            <a:fld id="{2A0CCE80-3B22-F34E-81B2-E096627812DD}" type="slidenum">
              <a:rPr lang="en-US"/>
              <a:pPr>
                <a:defRPr/>
              </a:pPr>
              <a:t>‹#›</a:t>
            </a:fld>
            <a:endParaRPr lang="en-US" dirty="0"/>
          </a:p>
        </p:txBody>
      </p:sp>
    </p:spTree>
    <p:extLst>
      <p:ext uri="{BB962C8B-B14F-4D97-AF65-F5344CB8AC3E}">
        <p14:creationId xmlns:p14="http://schemas.microsoft.com/office/powerpoint/2010/main" val="117423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r>
              <a:rPr lang="en-US" smtClean="0"/>
              <a:t>7/27/2015</a:t>
            </a:r>
            <a:endParaRPr lang="en-US"/>
          </a:p>
        </p:txBody>
      </p:sp>
      <p:sp>
        <p:nvSpPr>
          <p:cNvPr id="8" name="Footer Placeholder 4"/>
          <p:cNvSpPr>
            <a:spLocks noGrp="1"/>
          </p:cNvSpPr>
          <p:nvPr>
            <p:ph type="ftr" sz="quarter" idx="20"/>
          </p:nvPr>
        </p:nvSpPr>
        <p:spPr/>
        <p:txBody>
          <a:bodyPr/>
          <a:lstStyle>
            <a:lvl1pPr>
              <a:defRPr/>
            </a:lvl1pPr>
          </a:lstStyle>
          <a:p>
            <a:pPr>
              <a:defRPr/>
            </a:pPr>
            <a:r>
              <a:rPr lang="en-US" smtClean="0"/>
              <a:t>R. Ray | Executive Session</a:t>
            </a:r>
            <a:endParaRPr lang="en-US" b="1" dirty="0"/>
          </a:p>
        </p:txBody>
      </p:sp>
      <p:sp>
        <p:nvSpPr>
          <p:cNvPr id="9" name="Slide Number Placeholder 5"/>
          <p:cNvSpPr>
            <a:spLocks noGrp="1"/>
          </p:cNvSpPr>
          <p:nvPr>
            <p:ph type="sldNum" sz="quarter" idx="21"/>
          </p:nvPr>
        </p:nvSpPr>
        <p:spPr/>
        <p:txBody>
          <a:bodyPr/>
          <a:lstStyle>
            <a:lvl1pPr>
              <a:defRPr/>
            </a:lvl1pPr>
          </a:lstStyle>
          <a:p>
            <a:pPr>
              <a:defRPr/>
            </a:pPr>
            <a:fld id="{5E820688-F7AE-7441-85BB-0E205217A28E}" type="slidenum">
              <a:rPr lang="en-US"/>
              <a:pPr>
                <a:defRPr/>
              </a:pPr>
              <a:t>‹#›</a:t>
            </a:fld>
            <a:endParaRPr lang="en-US" dirty="0"/>
          </a:p>
        </p:txBody>
      </p:sp>
    </p:spTree>
    <p:extLst>
      <p:ext uri="{BB962C8B-B14F-4D97-AF65-F5344CB8AC3E}">
        <p14:creationId xmlns:p14="http://schemas.microsoft.com/office/powerpoint/2010/main" val="399638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r>
              <a:rPr lang="en-US" smtClean="0"/>
              <a:t>7/27/2015</a:t>
            </a:r>
            <a:endParaRPr lang="en-US"/>
          </a:p>
        </p:txBody>
      </p:sp>
      <p:sp>
        <p:nvSpPr>
          <p:cNvPr id="6" name="Footer Placeholder 4"/>
          <p:cNvSpPr>
            <a:spLocks noGrp="1"/>
          </p:cNvSpPr>
          <p:nvPr>
            <p:ph type="ftr" sz="quarter" idx="17"/>
          </p:nvPr>
        </p:nvSpPr>
        <p:spPr/>
        <p:txBody>
          <a:bodyPr/>
          <a:lstStyle>
            <a:lvl1pPr>
              <a:defRPr/>
            </a:lvl1pPr>
          </a:lstStyle>
          <a:p>
            <a:pPr>
              <a:defRPr/>
            </a:pPr>
            <a:r>
              <a:rPr lang="en-US" smtClean="0"/>
              <a:t>R. Ray | Executive Session</a:t>
            </a:r>
            <a:endParaRPr lang="en-US" b="1" dirty="0"/>
          </a:p>
        </p:txBody>
      </p:sp>
      <p:sp>
        <p:nvSpPr>
          <p:cNvPr id="7" name="Slide Number Placeholder 5"/>
          <p:cNvSpPr>
            <a:spLocks noGrp="1"/>
          </p:cNvSpPr>
          <p:nvPr>
            <p:ph type="sldNum" sz="quarter" idx="18"/>
          </p:nvPr>
        </p:nvSpPr>
        <p:spPr/>
        <p:txBody>
          <a:bodyPr/>
          <a:lstStyle>
            <a:lvl1pPr>
              <a:defRPr/>
            </a:lvl1pPr>
          </a:lstStyle>
          <a:p>
            <a:pPr>
              <a:defRPr/>
            </a:pPr>
            <a:fld id="{DE78B61D-3477-4845-9DF6-695E34DA1F91}" type="slidenum">
              <a:rPr lang="en-US"/>
              <a:pPr>
                <a:defRPr/>
              </a:pPr>
              <a:t>‹#›</a:t>
            </a:fld>
            <a:endParaRPr lang="en-US" dirty="0"/>
          </a:p>
        </p:txBody>
      </p:sp>
    </p:spTree>
    <p:extLst>
      <p:ext uri="{BB962C8B-B14F-4D97-AF65-F5344CB8AC3E}">
        <p14:creationId xmlns:p14="http://schemas.microsoft.com/office/powerpoint/2010/main" val="115453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7/27/2015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 Ray | Executive Session</a:t>
            </a:r>
            <a:endParaRPr lang="en-US" b="1" dirty="0"/>
          </a:p>
        </p:txBody>
      </p:sp>
      <p:sp>
        <p:nvSpPr>
          <p:cNvPr id="7" name="Slide Number Placeholder 5"/>
          <p:cNvSpPr>
            <a:spLocks noGrp="1"/>
          </p:cNvSpPr>
          <p:nvPr>
            <p:ph type="sldNum" sz="quarter" idx="12"/>
          </p:nvPr>
        </p:nvSpPr>
        <p:spPr/>
        <p:txBody>
          <a:bodyPr/>
          <a:lstStyle>
            <a:lvl1pPr>
              <a:defRPr/>
            </a:lvl1pPr>
          </a:lstStyle>
          <a:p>
            <a:pPr>
              <a:defRPr/>
            </a:pPr>
            <a:fld id="{AB4790FE-81D3-D341-890A-EF9117775F6C}" type="slidenum">
              <a:rPr lang="en-US"/>
              <a:pPr>
                <a:defRPr/>
              </a:pPr>
              <a:t>‹#›</a:t>
            </a:fld>
            <a:endParaRPr lang="en-US" dirty="0"/>
          </a:p>
        </p:txBody>
      </p:sp>
    </p:spTree>
    <p:extLst>
      <p:ext uri="{BB962C8B-B14F-4D97-AF65-F5344CB8AC3E}">
        <p14:creationId xmlns:p14="http://schemas.microsoft.com/office/powerpoint/2010/main" val="239485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2"/>
          </p:nvPr>
        </p:nvSpPr>
        <p:spPr>
          <a:xfrm>
            <a:off x="229365" y="4765101"/>
            <a:ext cx="4205476"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20"/>
          </p:nvPr>
        </p:nvSpPr>
        <p:spPr>
          <a:xfrm>
            <a:off x="6445250" y="6515100"/>
            <a:ext cx="1076325" cy="241300"/>
          </a:xfrm>
        </p:spPr>
        <p:txBody>
          <a:bodyPr/>
          <a:lstStyle>
            <a:lvl1pPr>
              <a:defRPr/>
            </a:lvl1pPr>
          </a:lstStyle>
          <a:p>
            <a:pPr>
              <a:defRPr/>
            </a:pPr>
            <a:r>
              <a:rPr lang="en-US" smtClean="0"/>
              <a:t>7/27/2015</a:t>
            </a:r>
            <a:endParaRPr lang="en-US"/>
          </a:p>
        </p:txBody>
      </p:sp>
      <p:sp>
        <p:nvSpPr>
          <p:cNvPr id="7" name="Footer Placeholder 4"/>
          <p:cNvSpPr>
            <a:spLocks noGrp="1"/>
          </p:cNvSpPr>
          <p:nvPr>
            <p:ph type="ftr" sz="quarter" idx="21"/>
          </p:nvPr>
        </p:nvSpPr>
        <p:spPr/>
        <p:txBody>
          <a:bodyPr/>
          <a:lstStyle>
            <a:lvl1pPr>
              <a:defRPr/>
            </a:lvl1pPr>
          </a:lstStyle>
          <a:p>
            <a:pPr>
              <a:defRPr/>
            </a:pPr>
            <a:r>
              <a:rPr lang="en-US" smtClean="0"/>
              <a:t>R. Ray | Executive Session</a:t>
            </a:r>
            <a:endParaRPr lang="en-US" b="1"/>
          </a:p>
        </p:txBody>
      </p:sp>
      <p:sp>
        <p:nvSpPr>
          <p:cNvPr id="8" name="Slide Number Placeholder 5"/>
          <p:cNvSpPr>
            <a:spLocks noGrp="1"/>
          </p:cNvSpPr>
          <p:nvPr>
            <p:ph type="sldNum" sz="quarter" idx="22"/>
          </p:nvPr>
        </p:nvSpPr>
        <p:spPr/>
        <p:txBody>
          <a:bodyPr/>
          <a:lstStyle>
            <a:lvl1pPr>
              <a:defRPr/>
            </a:lvl1pPr>
          </a:lstStyle>
          <a:p>
            <a:pPr>
              <a:defRPr/>
            </a:pPr>
            <a:fld id="{D5468A71-83C6-EF40-AD36-EC1683BCD1EF}" type="slidenum">
              <a:rPr lang="en-US"/>
              <a:pPr>
                <a:defRPr/>
              </a:pPr>
              <a:t>‹#›</a:t>
            </a:fld>
            <a:endParaRPr lang="en-US"/>
          </a:p>
        </p:txBody>
      </p:sp>
    </p:spTree>
    <p:extLst>
      <p:ext uri="{BB962C8B-B14F-4D97-AF65-F5344CB8AC3E}">
        <p14:creationId xmlns:p14="http://schemas.microsoft.com/office/powerpoint/2010/main" val="271488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7/27/2015</a:t>
            </a:r>
            <a:endParaRPr lang="en-US"/>
          </a:p>
        </p:txBody>
      </p:sp>
      <p:sp>
        <p:nvSpPr>
          <p:cNvPr id="4" name="Footer Placeholder 4"/>
          <p:cNvSpPr>
            <a:spLocks noGrp="1"/>
          </p:cNvSpPr>
          <p:nvPr>
            <p:ph type="ftr" sz="quarter" idx="15"/>
          </p:nvPr>
        </p:nvSpPr>
        <p:spPr/>
        <p:txBody>
          <a:bodyPr/>
          <a:lstStyle>
            <a:lvl1pPr>
              <a:defRPr/>
            </a:lvl1pPr>
          </a:lstStyle>
          <a:p>
            <a:pPr>
              <a:defRPr/>
            </a:pPr>
            <a:r>
              <a:rPr lang="en-US" smtClean="0"/>
              <a:t>R. Ray | Executive Session</a:t>
            </a:r>
            <a:endParaRPr lang="en-US" b="1"/>
          </a:p>
        </p:txBody>
      </p:sp>
      <p:sp>
        <p:nvSpPr>
          <p:cNvPr id="5" name="Slide Number Placeholder 5"/>
          <p:cNvSpPr>
            <a:spLocks noGrp="1"/>
          </p:cNvSpPr>
          <p:nvPr>
            <p:ph type="sldNum" sz="quarter" idx="16"/>
          </p:nvPr>
        </p:nvSpPr>
        <p:spPr/>
        <p:txBody>
          <a:bodyPr/>
          <a:lstStyle>
            <a:lvl1pPr>
              <a:defRPr/>
            </a:lvl1pPr>
          </a:lstStyle>
          <a:p>
            <a:pPr>
              <a:defRPr/>
            </a:pPr>
            <a:fld id="{5D92DCEB-21D2-CD4C-B55A-F3EADD9B8B6E}" type="slidenum">
              <a:rPr lang="en-US"/>
              <a:pPr>
                <a:defRPr/>
              </a:pPr>
              <a:t>‹#›</a:t>
            </a:fld>
            <a:endParaRPr lang="en-US"/>
          </a:p>
        </p:txBody>
      </p:sp>
    </p:spTree>
    <p:extLst>
      <p:ext uri="{BB962C8B-B14F-4D97-AF65-F5344CB8AC3E}">
        <p14:creationId xmlns:p14="http://schemas.microsoft.com/office/powerpoint/2010/main" val="3378516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7/27/2015</a:t>
            </a:r>
            <a:endParaRPr lang="en-US"/>
          </a:p>
        </p:txBody>
      </p:sp>
      <p:sp>
        <p:nvSpPr>
          <p:cNvPr id="5" name="Footer Placeholder 4"/>
          <p:cNvSpPr>
            <a:spLocks noGrp="1"/>
          </p:cNvSpPr>
          <p:nvPr>
            <p:ph type="ftr" sz="quarter" idx="15"/>
          </p:nvPr>
        </p:nvSpPr>
        <p:spPr/>
        <p:txBody>
          <a:bodyPr/>
          <a:lstStyle>
            <a:lvl1pPr>
              <a:defRPr/>
            </a:lvl1pPr>
          </a:lstStyle>
          <a:p>
            <a:pPr>
              <a:defRPr/>
            </a:pPr>
            <a:r>
              <a:rPr lang="en-US" smtClean="0"/>
              <a:t>R. Ray | Executive Session</a:t>
            </a:r>
            <a:endParaRPr lang="en-US" b="1"/>
          </a:p>
        </p:txBody>
      </p:sp>
      <p:sp>
        <p:nvSpPr>
          <p:cNvPr id="6" name="Slide Number Placeholder 5"/>
          <p:cNvSpPr>
            <a:spLocks noGrp="1"/>
          </p:cNvSpPr>
          <p:nvPr>
            <p:ph type="sldNum" sz="quarter" idx="16"/>
          </p:nvPr>
        </p:nvSpPr>
        <p:spPr/>
        <p:txBody>
          <a:bodyPr/>
          <a:lstStyle>
            <a:lvl1pPr>
              <a:defRPr/>
            </a:lvl1pPr>
          </a:lstStyle>
          <a:p>
            <a:pPr>
              <a:defRPr/>
            </a:pPr>
            <a:fld id="{D89B2117-9F9F-7143-9723-4103C8BEA5E0}" type="slidenum">
              <a:rPr lang="en-US"/>
              <a:pPr>
                <a:defRPr/>
              </a:pPr>
              <a:t>‹#›</a:t>
            </a:fld>
            <a:endParaRPr lang="en-US"/>
          </a:p>
        </p:txBody>
      </p:sp>
    </p:spTree>
    <p:extLst>
      <p:ext uri="{BB962C8B-B14F-4D97-AF65-F5344CB8AC3E}">
        <p14:creationId xmlns:p14="http://schemas.microsoft.com/office/powerpoint/2010/main" val="142806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45250" y="6515100"/>
            <a:ext cx="1076325" cy="241300"/>
          </a:xfrm>
        </p:spPr>
        <p:txBody>
          <a:bodyPr/>
          <a:lstStyle>
            <a:lvl1pPr>
              <a:defRPr/>
            </a:lvl1pPr>
          </a:lstStyle>
          <a:p>
            <a:pPr>
              <a:defRPr/>
            </a:pPr>
            <a:r>
              <a:rPr lang="en-US" smtClean="0"/>
              <a:t>7/27/2015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 Ray | Executive Session</a:t>
            </a:r>
            <a:endParaRPr lang="en-US" b="1"/>
          </a:p>
        </p:txBody>
      </p:sp>
      <p:sp>
        <p:nvSpPr>
          <p:cNvPr id="8" name="Slide Number Placeholder 5"/>
          <p:cNvSpPr>
            <a:spLocks noGrp="1"/>
          </p:cNvSpPr>
          <p:nvPr>
            <p:ph type="sldNum" sz="quarter" idx="12"/>
          </p:nvPr>
        </p:nvSpPr>
        <p:spPr/>
        <p:txBody>
          <a:bodyPr/>
          <a:lstStyle>
            <a:lvl1pPr>
              <a:defRPr/>
            </a:lvl1pPr>
          </a:lstStyle>
          <a:p>
            <a:pPr>
              <a:defRPr/>
            </a:pPr>
            <a:fld id="{B6EB6373-8500-2042-A196-2287B72DC720}" type="slidenum">
              <a:rPr lang="en-US"/>
              <a:pPr>
                <a:defRPr/>
              </a:pPr>
              <a:t>‹#›</a:t>
            </a:fld>
            <a:endParaRPr lang="en-US"/>
          </a:p>
        </p:txBody>
      </p:sp>
    </p:spTree>
    <p:extLst>
      <p:ext uri="{BB962C8B-B14F-4D97-AF65-F5344CB8AC3E}">
        <p14:creationId xmlns:p14="http://schemas.microsoft.com/office/powerpoint/2010/main" val="3983690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lIns="0" tIns="0" rIns="0" bIns="0" anchor="t" anchorCtr="0"/>
          <a:lstStyle>
            <a:lvl1pPr marL="0" algn="r">
              <a:defRPr sz="900">
                <a:solidFill>
                  <a:srgbClr val="154D81"/>
                </a:solidFill>
                <a:latin typeface="Helvetica"/>
              </a:defRPr>
            </a:lvl1pPr>
          </a:lstStyle>
          <a:p>
            <a:pPr>
              <a:defRPr/>
            </a:pPr>
            <a:r>
              <a:rPr lang="en-US" smtClean="0"/>
              <a:t>7/27/2015</a:t>
            </a:r>
            <a:endParaRPr 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154D81"/>
                </a:solidFill>
                <a:latin typeface="Helvetica"/>
              </a:defRPr>
            </a:lvl1pPr>
          </a:lstStyle>
          <a:p>
            <a:pPr>
              <a:defRPr/>
            </a:pPr>
            <a:r>
              <a:rPr lang="en-US" smtClean="0"/>
              <a:t>R. Ray | Executive Session</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lIns="0" tIns="0" rIns="0" bIns="0" anchor="t" anchorCtr="0"/>
          <a:lstStyle>
            <a:lvl1pPr marL="0" algn="l">
              <a:defRPr sz="900">
                <a:solidFill>
                  <a:srgbClr val="154D81"/>
                </a:solidFill>
                <a:latin typeface="Helvetica"/>
              </a:defRPr>
            </a:lvl1pPr>
          </a:lstStyle>
          <a:p>
            <a:pPr>
              <a:defRPr/>
            </a:pPr>
            <a:fld id="{762C15F7-22DB-1448-B34D-3F8D2909FD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3996" r:id="rId3"/>
    <p:sldLayoutId id="2147483997" r:id="rId4"/>
    <p:sldLayoutId id="2147483998" r:id="rId5"/>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r>
              <a:rPr lang="en-US" smtClean="0"/>
              <a:t>7/27/2015</a:t>
            </a:r>
            <a:endParaRPr 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r>
              <a:rPr lang="en-US" smtClean="0"/>
              <a:t>R. Ray | Executive Session</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ABC452BA-E2D2-7F48-9628-85048FBCF9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49" y="3559175"/>
            <a:ext cx="8125883"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dirty="0" smtClean="0">
                <a:solidFill>
                  <a:schemeClr val="tx2"/>
                </a:solidFill>
                <a:latin typeface="Helvetica" charset="0"/>
              </a:rPr>
              <a:t>Resonant Extraction Design Review – Executive Session</a:t>
            </a:r>
            <a:endParaRPr lang="en-US" dirty="0">
              <a:solidFill>
                <a:schemeClr val="tx2"/>
              </a:solidFill>
              <a:latin typeface="Helvetica" charset="0"/>
            </a:endParaRPr>
          </a:p>
        </p:txBody>
      </p:sp>
      <p:sp>
        <p:nvSpPr>
          <p:cNvPr id="14338" name="Text Placeholder 2"/>
          <p:cNvSpPr>
            <a:spLocks noGrp="1"/>
          </p:cNvSpPr>
          <p:nvPr>
            <p:ph type="body" sz="quarter" idx="10"/>
          </p:nvPr>
        </p:nvSpPr>
        <p:spPr bwMode="auto">
          <a:xfrm>
            <a:off x="806450" y="4841875"/>
            <a:ext cx="7556500"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solidFill>
                  <a:schemeClr val="tx2"/>
                </a:solidFill>
                <a:latin typeface="Helvetica" charset="0"/>
              </a:rPr>
              <a:t>Ron Ray</a:t>
            </a:r>
          </a:p>
          <a:p>
            <a:r>
              <a:rPr lang="en-US" dirty="0" smtClean="0">
                <a:solidFill>
                  <a:schemeClr val="tx2"/>
                </a:solidFill>
                <a:latin typeface="Helvetica" charset="0"/>
              </a:rPr>
              <a:t>Mu2e Project Manager</a:t>
            </a:r>
          </a:p>
          <a:p>
            <a:r>
              <a:rPr lang="en-US" dirty="0">
                <a:solidFill>
                  <a:schemeClr val="tx2"/>
                </a:solidFill>
                <a:latin typeface="Helvetica" charset="0"/>
              </a:rPr>
              <a:t>8</a:t>
            </a:r>
            <a:r>
              <a:rPr lang="en-US" dirty="0" smtClean="0">
                <a:solidFill>
                  <a:schemeClr val="tx2"/>
                </a:solidFill>
                <a:latin typeface="Helvetica" charset="0"/>
              </a:rPr>
              <a:t>/25/15</a:t>
            </a:r>
            <a:endParaRPr lang="en-US" dirty="0">
              <a:solidFill>
                <a:schemeClr val="tx2"/>
              </a:solidFill>
              <a:latin typeface="Helvetica"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Resonant Extraction is a mission critical system for Mu2e. It must work for the experiment to be successful.</a:t>
            </a:r>
          </a:p>
          <a:p>
            <a:pPr lvl="1"/>
            <a:r>
              <a:rPr lang="en-US" dirty="0" smtClean="0"/>
              <a:t>High efficiency transmission with minimal losses</a:t>
            </a:r>
          </a:p>
          <a:p>
            <a:pPr lvl="1"/>
            <a:r>
              <a:rPr lang="en-US" dirty="0" smtClean="0"/>
              <a:t>Bunch-to-bunch fluctuations must be minimized for proper detector performance</a:t>
            </a:r>
          </a:p>
          <a:p>
            <a:pPr lvl="1"/>
            <a:r>
              <a:rPr lang="en-US" dirty="0" smtClean="0"/>
              <a:t>System must be flexible enough to run under different </a:t>
            </a:r>
            <a:r>
              <a:rPr lang="en-US" smtClean="0"/>
              <a:t>timeline scenarios.</a:t>
            </a:r>
            <a:endParaRPr lang="en-US" dirty="0" smtClean="0"/>
          </a:p>
          <a:p>
            <a:r>
              <a:rPr lang="en-US" dirty="0" smtClean="0"/>
              <a:t>This is an entirely new system:</a:t>
            </a:r>
          </a:p>
          <a:p>
            <a:pPr lvl="1"/>
            <a:r>
              <a:rPr lang="en-US" dirty="0" smtClean="0"/>
              <a:t>Delivery Ring is being used in a new way</a:t>
            </a:r>
          </a:p>
          <a:p>
            <a:pPr lvl="1"/>
            <a:r>
              <a:rPr lang="en-US" dirty="0" smtClean="0"/>
              <a:t>New External Beamline</a:t>
            </a:r>
          </a:p>
          <a:p>
            <a:pPr lvl="1"/>
            <a:r>
              <a:rPr lang="en-US" dirty="0" smtClean="0"/>
              <a:t>RFKO new to Fermilab</a:t>
            </a:r>
          </a:p>
          <a:p>
            <a:r>
              <a:rPr lang="en-US" dirty="0"/>
              <a:t>Don’t have a lot of experts at Fermilab, so peer review is vital</a:t>
            </a:r>
            <a:r>
              <a:rPr lang="en-US" dirty="0" smtClean="0"/>
              <a:t>.</a:t>
            </a:r>
          </a:p>
          <a:p>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7/27/2015</a:t>
            </a:r>
            <a:endParaRPr lang="en-US"/>
          </a:p>
        </p:txBody>
      </p:sp>
      <p:sp>
        <p:nvSpPr>
          <p:cNvPr id="5" name="Footer Placeholder 4"/>
          <p:cNvSpPr>
            <a:spLocks noGrp="1"/>
          </p:cNvSpPr>
          <p:nvPr>
            <p:ph type="ftr" sz="quarter" idx="11"/>
          </p:nvPr>
        </p:nvSpPr>
        <p:spPr/>
        <p:txBody>
          <a:bodyPr/>
          <a:lstStyle/>
          <a:p>
            <a:pPr>
              <a:defRPr/>
            </a:pPr>
            <a:r>
              <a:rPr lang="en-US" smtClean="0"/>
              <a:t>R. Ray | Executive Session</a:t>
            </a:r>
            <a:endParaRPr lang="en-US" b="1"/>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2</a:t>
            </a:fld>
            <a:endParaRPr lang="en-US" dirty="0"/>
          </a:p>
        </p:txBody>
      </p:sp>
    </p:spTree>
    <p:extLst>
      <p:ext uri="{BB962C8B-B14F-4D97-AF65-F5344CB8AC3E}">
        <p14:creationId xmlns:p14="http://schemas.microsoft.com/office/powerpoint/2010/main" val="2332444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numCol="1" compatLnSpc="1">
            <a:prstTxWarp prst="textNoShape">
              <a:avLst/>
            </a:prstTxWarp>
          </a:bodyPr>
          <a:lstStyle/>
          <a:p>
            <a:r>
              <a:rPr lang="en-US" dirty="0" smtClean="0">
                <a:latin typeface="Helvetica" charset="0"/>
              </a:rPr>
              <a:t>Charge</a:t>
            </a:r>
            <a:endParaRPr lang="en-US" dirty="0">
              <a:latin typeface="Helvetica" charset="0"/>
            </a:endParaRPr>
          </a:p>
        </p:txBody>
      </p:sp>
      <p:sp>
        <p:nvSpPr>
          <p:cNvPr id="15362" name="Content Placeholder 2"/>
          <p:cNvSpPr>
            <a:spLocks noGrp="1"/>
          </p:cNvSpPr>
          <p:nvPr>
            <p:ph idx="1"/>
          </p:nvPr>
        </p:nvSpPr>
        <p:spPr bwMode="auto">
          <a:xfrm>
            <a:off x="228600" y="865181"/>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numCol="1" anchor="t" anchorCtr="0" compatLnSpc="1">
            <a:prstTxWarp prst="textNoShape">
              <a:avLst/>
            </a:prstTxWarp>
          </a:bodyPr>
          <a:lstStyle/>
          <a:p>
            <a:pPr marL="0" indent="0">
              <a:buNone/>
            </a:pPr>
            <a:r>
              <a:rPr lang="en-US" dirty="0"/>
              <a:t>The Mu2e project management would like the committee to review and comment on the current technical design of Mu2e Resonant Extraction system. In particular, the committee is asked to address the following questions: </a:t>
            </a:r>
            <a:endParaRPr lang="en-US" dirty="0" smtClean="0"/>
          </a:p>
          <a:p>
            <a:pPr marL="0" indent="0">
              <a:buNone/>
            </a:pPr>
            <a:endParaRPr lang="en-US" sz="1200" dirty="0"/>
          </a:p>
          <a:p>
            <a:pPr>
              <a:buFont typeface="+mj-lt"/>
              <a:buAutoNum type="arabicPeriod"/>
            </a:pPr>
            <a:r>
              <a:rPr lang="en-US" sz="1800" dirty="0"/>
              <a:t>Is the technical design of the Mu2e Resonant extraction technically sound? Have all the principle issues of the extraction process been appropriately evaluated, simulated, and calculated? Are all of these issues properly addressed in the design? </a:t>
            </a:r>
          </a:p>
          <a:p>
            <a:pPr>
              <a:buFont typeface="+mj-lt"/>
              <a:buAutoNum type="arabicPeriod"/>
            </a:pPr>
            <a:r>
              <a:rPr lang="en-US" sz="1800" dirty="0"/>
              <a:t>What are the technical risks of the design? Have all of the technical risks associated with Mu2e resonant extraction been accounted for? Have these risks been properly evaluated and mitigated? </a:t>
            </a:r>
          </a:p>
          <a:p>
            <a:pPr>
              <a:buFont typeface="+mj-lt"/>
              <a:buAutoNum type="arabicPeriod"/>
            </a:pPr>
            <a:r>
              <a:rPr lang="en-US" sz="1800" dirty="0"/>
              <a:t>Is the technical design of the Electrostatic septum mature enough to start the pre-production prototyping? </a:t>
            </a:r>
          </a:p>
          <a:p>
            <a:pPr>
              <a:buFont typeface="+mj-lt"/>
              <a:buAutoNum type="arabicPeriod"/>
            </a:pPr>
            <a:r>
              <a:rPr lang="en-US" sz="1800" dirty="0"/>
              <a:t>Is the scope of the Resonant Extraction subproject adequate to meet the requirements? </a:t>
            </a:r>
          </a:p>
          <a:p>
            <a:pPr>
              <a:buFont typeface="+mj-lt"/>
              <a:buAutoNum type="arabicPeriod"/>
            </a:pPr>
            <a:r>
              <a:rPr lang="en-US" sz="1800" dirty="0"/>
              <a:t>Is the technical design of the Mu2e Resonant Extraction system on track to satisfy the </a:t>
            </a:r>
            <a:r>
              <a:rPr lang="en-US" sz="1800" dirty="0" smtClean="0"/>
              <a:t>requirements </a:t>
            </a:r>
            <a:r>
              <a:rPr lang="en-US" sz="1800" dirty="0"/>
              <a:t>for a DOE CD-3 review in early CY 2016? </a:t>
            </a:r>
          </a:p>
          <a:p>
            <a:endParaRPr lang="en-US" sz="1800" dirty="0">
              <a:latin typeface="Helvetica" charset="0"/>
            </a:endParaRPr>
          </a:p>
        </p:txBody>
      </p:sp>
      <p:sp>
        <p:nvSpPr>
          <p:cNvPr id="1536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00" smtClean="0">
                <a:solidFill>
                  <a:srgbClr val="154D81"/>
                </a:solidFill>
                <a:latin typeface="Helvetica" charset="0"/>
              </a:rPr>
              <a:t>7/27/2015</a:t>
            </a:r>
            <a:endParaRPr lang="en-US" sz="900">
              <a:solidFill>
                <a:srgbClr val="154D81"/>
              </a:solidFill>
              <a:latin typeface="Helvetica" charset="0"/>
            </a:endParaRPr>
          </a:p>
        </p:txBody>
      </p:sp>
      <p:sp>
        <p:nvSpPr>
          <p:cNvPr id="1536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00" smtClean="0">
                <a:solidFill>
                  <a:srgbClr val="154D81"/>
                </a:solidFill>
                <a:latin typeface="Helvetica" charset="0"/>
              </a:rPr>
              <a:t>R. Ray | Executive Session</a:t>
            </a:r>
            <a:endParaRPr lang="en-US" sz="900" b="1">
              <a:solidFill>
                <a:srgbClr val="154D81"/>
              </a:solidFill>
              <a:latin typeface="Helvetica" charset="0"/>
            </a:endParaRPr>
          </a:p>
        </p:txBody>
      </p:sp>
      <p:sp>
        <p:nvSpPr>
          <p:cNvPr id="1536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BC5EFA46-B5E9-AD45-807F-A369DFC29567}" type="slidenum">
              <a:rPr lang="en-US" sz="900">
                <a:solidFill>
                  <a:srgbClr val="154D81"/>
                </a:solidFill>
                <a:latin typeface="Helvetica" charset="0"/>
              </a:rPr>
              <a:pPr eaLnBrk="1" hangingPunct="1"/>
              <a:t>3</a:t>
            </a:fld>
            <a:endParaRPr lang="en-US" sz="900">
              <a:solidFill>
                <a:srgbClr val="154D81"/>
              </a:solidFill>
              <a:latin typeface="Helvetica"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lstStyle/>
          <a:p>
            <a:r>
              <a:rPr lang="en-US" dirty="0" smtClean="0"/>
              <a:t>Mu2e received CD-2 in March 2015.</a:t>
            </a:r>
          </a:p>
          <a:p>
            <a:r>
              <a:rPr lang="en-US" dirty="0" smtClean="0"/>
              <a:t>CD-3c scheduled for next summer</a:t>
            </a:r>
          </a:p>
          <a:p>
            <a:r>
              <a:rPr lang="en-US" dirty="0" smtClean="0"/>
              <a:t>Accelerator subsystem is not on the critical path but, because of g-2 running, the Delivery Ring is not always available for installation, beam studies and commissioning.</a:t>
            </a:r>
          </a:p>
          <a:p>
            <a:r>
              <a:rPr lang="en-US" dirty="0" smtClean="0"/>
              <a:t>Plan to begin commissioning in late 2020.</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7/27/2015</a:t>
            </a:r>
            <a:endParaRPr lang="en-US"/>
          </a:p>
        </p:txBody>
      </p:sp>
      <p:sp>
        <p:nvSpPr>
          <p:cNvPr id="5" name="Footer Placeholder 4"/>
          <p:cNvSpPr>
            <a:spLocks noGrp="1"/>
          </p:cNvSpPr>
          <p:nvPr>
            <p:ph type="ftr" sz="quarter" idx="11"/>
          </p:nvPr>
        </p:nvSpPr>
        <p:spPr/>
        <p:txBody>
          <a:bodyPr/>
          <a:lstStyle/>
          <a:p>
            <a:pPr>
              <a:defRPr/>
            </a:pPr>
            <a:r>
              <a:rPr lang="en-US" smtClean="0"/>
              <a:t>R. Ray | Executive Session</a:t>
            </a:r>
            <a:endParaRPr lang="en-US" b="1"/>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4</a:t>
            </a:fld>
            <a:endParaRPr lang="en-US" dirty="0"/>
          </a:p>
        </p:txBody>
      </p:sp>
    </p:spTree>
    <p:extLst>
      <p:ext uri="{BB962C8B-B14F-4D97-AF65-F5344CB8AC3E}">
        <p14:creationId xmlns:p14="http://schemas.microsoft.com/office/powerpoint/2010/main" val="2950504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79"/>
          <p:cNvSpPr/>
          <p:nvPr/>
        </p:nvSpPr>
        <p:spPr>
          <a:xfrm>
            <a:off x="6300166" y="3714417"/>
            <a:ext cx="273180" cy="355215"/>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rgbClr val="000000"/>
              </a:solidFill>
              <a:latin typeface="Calibri"/>
              <a:cs typeface="Calibri"/>
            </a:endParaRPr>
          </a:p>
        </p:txBody>
      </p:sp>
      <p:sp>
        <p:nvSpPr>
          <p:cNvPr id="4" name="Rectangle 3"/>
          <p:cNvSpPr/>
          <p:nvPr/>
        </p:nvSpPr>
        <p:spPr>
          <a:xfrm>
            <a:off x="5563565" y="3376426"/>
            <a:ext cx="248789" cy="336550"/>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latin typeface="Calibri"/>
              <a:cs typeface="Calibri"/>
            </a:endParaRPr>
          </a:p>
        </p:txBody>
      </p:sp>
      <p:sp>
        <p:nvSpPr>
          <p:cNvPr id="5" name="Title 1"/>
          <p:cNvSpPr>
            <a:spLocks noGrp="1"/>
          </p:cNvSpPr>
          <p:nvPr>
            <p:ph type="title"/>
          </p:nvPr>
        </p:nvSpPr>
        <p:spPr>
          <a:xfrm>
            <a:off x="228600" y="103664"/>
            <a:ext cx="8686800" cy="641739"/>
          </a:xfrm>
        </p:spPr>
        <p:txBody>
          <a:bodyPr/>
          <a:lstStyle/>
          <a:p>
            <a:r>
              <a:rPr lang="en-US" dirty="0" smtClean="0"/>
              <a:t>Schedule</a:t>
            </a:r>
            <a:endParaRPr lang="en-US" dirty="0"/>
          </a:p>
        </p:txBody>
      </p:sp>
      <p:sp>
        <p:nvSpPr>
          <p:cNvPr id="6" name="Rectangle 5"/>
          <p:cNvSpPr/>
          <p:nvPr/>
        </p:nvSpPr>
        <p:spPr>
          <a:xfrm>
            <a:off x="3" y="5016500"/>
            <a:ext cx="8606149" cy="457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17781705"/>
              </p:ext>
            </p:extLst>
          </p:nvPr>
        </p:nvGraphicFramePr>
        <p:xfrm>
          <a:off x="4" y="5121751"/>
          <a:ext cx="8686796" cy="581660"/>
        </p:xfrm>
        <a:graphic>
          <a:graphicData uri="http://schemas.openxmlformats.org/drawingml/2006/table">
            <a:tbl>
              <a:tblPr/>
              <a:tblGrid>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gridCol w="255494"/>
              </a:tblGrid>
              <a:tr h="190500">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Q4</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Q1</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Q2</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alibri"/>
                        </a:rPr>
                        <a:t>Q3</a:t>
                      </a:r>
                    </a:p>
                  </a:txBody>
                  <a:tcPr marL="12700" marR="12700" marT="12700"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Calibri"/>
                        </a:rPr>
                        <a:t>Q4</a:t>
                      </a:r>
                    </a:p>
                  </a:txBody>
                  <a:tcPr marL="12700" marR="12700" marT="12700" marB="0" anchor="b">
                    <a:lnL>
                      <a:noFill/>
                    </a:lnL>
                    <a:lnR>
                      <a:noFill/>
                    </a:lnR>
                    <a:lnT>
                      <a:noFill/>
                    </a:lnT>
                    <a:lnB>
                      <a:noFill/>
                    </a:lnB>
                    <a:solidFill>
                      <a:srgbClr val="FFFFFF"/>
                    </a:solidFill>
                  </a:tcPr>
                </a:tc>
              </a:tr>
              <a:tr h="190500">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r>
              <a:tr h="190500">
                <a:tc>
                  <a:txBody>
                    <a:bodyPr/>
                    <a:lstStyle/>
                    <a:p>
                      <a:pPr algn="l" fontAlgn="b"/>
                      <a:r>
                        <a:rPr lang="en-US" sz="12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bl>
          </a:graphicData>
        </a:graphic>
      </p:graphicFrame>
      <p:sp>
        <p:nvSpPr>
          <p:cNvPr id="8" name="Rectangle 7"/>
          <p:cNvSpPr/>
          <p:nvPr/>
        </p:nvSpPr>
        <p:spPr>
          <a:xfrm>
            <a:off x="3" y="5016500"/>
            <a:ext cx="8606149" cy="457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0" y="5334000"/>
            <a:ext cx="9144000" cy="908050"/>
          </a:xfrm>
          <a:prstGeom prst="rightArrow">
            <a:avLst>
              <a:gd name="adj1" fmla="val 50000"/>
              <a:gd name="adj2" fmla="val 38112"/>
            </a:avLst>
          </a:prstGeom>
          <a:gradFill flip="none" rotWithShape="1">
            <a:gsLst>
              <a:gs pos="0">
                <a:schemeClr val="accent5">
                  <a:lumMod val="50000"/>
                </a:schemeClr>
              </a:gs>
              <a:gs pos="92000">
                <a:srgbClr val="FFFFFF"/>
              </a:gs>
            </a:gsLst>
            <a:path path="rect">
              <a:fillToRect l="100000" t="100000"/>
            </a:path>
            <a:tileRect r="-100000" b="-100000"/>
          </a:gradFill>
          <a:ln>
            <a:solidFill>
              <a:schemeClr val="tx1"/>
            </a:solidFill>
          </a:ln>
          <a:effectLst>
            <a:outerShdw blurRad="50800" dist="508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5400000">
            <a:off x="-1835731" y="3631611"/>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a:off x="-819731" y="3637961"/>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a:off x="208969" y="3633737"/>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a:off x="1218619" y="3644311"/>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a:off x="3263319" y="3650660"/>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4285669" y="3650660"/>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a:off x="5301669" y="3657010"/>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a:off x="6334857" y="3631610"/>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33120" y="5950744"/>
            <a:ext cx="8087030" cy="307777"/>
          </a:xfrm>
          <a:prstGeom prst="rect">
            <a:avLst/>
          </a:prstGeom>
          <a:noFill/>
        </p:spPr>
        <p:txBody>
          <a:bodyPr wrap="square" rtlCol="0">
            <a:spAutoFit/>
          </a:bodyPr>
          <a:lstStyle/>
          <a:p>
            <a:r>
              <a:rPr lang="en-US" sz="1400" dirty="0" smtClean="0"/>
              <a:t> FY15                FY16                 FY17                 FY18                 FY19                FY20                  FY21                FY22</a:t>
            </a:r>
            <a:endParaRPr lang="en-US" sz="1400" dirty="0"/>
          </a:p>
        </p:txBody>
      </p:sp>
      <p:sp>
        <p:nvSpPr>
          <p:cNvPr id="19" name="Diamond 18"/>
          <p:cNvSpPr>
            <a:spLocks noChangeAspect="1"/>
          </p:cNvSpPr>
          <p:nvPr/>
        </p:nvSpPr>
        <p:spPr>
          <a:xfrm>
            <a:off x="8822858" y="5762243"/>
            <a:ext cx="234315" cy="234315"/>
          </a:xfrm>
          <a:prstGeom prst="diamond">
            <a:avLst/>
          </a:prstGeom>
          <a:solidFill>
            <a:schemeClr val="accent5">
              <a:lumMod val="75000"/>
            </a:schemeClr>
          </a:solidFill>
          <a:ln>
            <a:solidFill>
              <a:schemeClr val="accent5">
                <a:lumMod val="75000"/>
              </a:schemeClr>
            </a:solidFill>
          </a:ln>
          <a:scene3d>
            <a:camera prst="orthographicFront"/>
            <a:lightRig rig="brightRoom" dir="t"/>
          </a:scene3d>
          <a:sp3d prstMaterial="powder"/>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Connector 19"/>
          <p:cNvCxnSpPr>
            <a:stCxn id="19" idx="0"/>
          </p:cNvCxnSpPr>
          <p:nvPr/>
        </p:nvCxnSpPr>
        <p:spPr>
          <a:xfrm rot="16200000" flipV="1">
            <a:off x="6681413" y="3503639"/>
            <a:ext cx="4507992" cy="9215"/>
          </a:xfrm>
          <a:prstGeom prst="line">
            <a:avLst/>
          </a:prstGeom>
          <a:ln>
            <a:solidFill>
              <a:schemeClr val="accent5">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1" name="Diamond 20"/>
          <p:cNvSpPr>
            <a:spLocks noChangeAspect="1"/>
          </p:cNvSpPr>
          <p:nvPr/>
        </p:nvSpPr>
        <p:spPr>
          <a:xfrm>
            <a:off x="894324" y="5786753"/>
            <a:ext cx="234315" cy="234315"/>
          </a:xfrm>
          <a:prstGeom prst="diamond">
            <a:avLst/>
          </a:prstGeom>
          <a:solidFill>
            <a:schemeClr val="accent5">
              <a:lumMod val="75000"/>
            </a:schemeClr>
          </a:solidFill>
          <a:ln>
            <a:solidFill>
              <a:schemeClr val="accent5">
                <a:lumMod val="75000"/>
              </a:schemeClr>
            </a:solidFill>
          </a:ln>
          <a:scene3d>
            <a:camera prst="orthographicFront"/>
            <a:lightRig rig="brightRoom" dir="t"/>
          </a:scene3d>
          <a:sp3d prstMaterial="powder"/>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2" name="Straight Connector 21"/>
          <p:cNvCxnSpPr>
            <a:stCxn id="21" idx="0"/>
          </p:cNvCxnSpPr>
          <p:nvPr/>
        </p:nvCxnSpPr>
        <p:spPr>
          <a:xfrm rot="16200000" flipV="1">
            <a:off x="-1247121" y="3528149"/>
            <a:ext cx="4507992" cy="9215"/>
          </a:xfrm>
          <a:prstGeom prst="line">
            <a:avLst/>
          </a:prstGeom>
          <a:ln>
            <a:solidFill>
              <a:schemeClr val="accent5">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24083" y="896483"/>
            <a:ext cx="1339850" cy="307777"/>
          </a:xfrm>
          <a:prstGeom prst="rect">
            <a:avLst/>
          </a:prstGeom>
          <a:noFill/>
        </p:spPr>
        <p:txBody>
          <a:bodyPr wrap="square" rtlCol="0">
            <a:spAutoFit/>
          </a:bodyPr>
          <a:lstStyle/>
          <a:p>
            <a:pPr algn="ctr"/>
            <a:r>
              <a:rPr lang="en-US" sz="1400" dirty="0" smtClean="0"/>
              <a:t>CD-2/3b</a:t>
            </a:r>
          </a:p>
        </p:txBody>
      </p:sp>
      <p:sp>
        <p:nvSpPr>
          <p:cNvPr id="24" name="TextBox 23"/>
          <p:cNvSpPr txBox="1"/>
          <p:nvPr/>
        </p:nvSpPr>
        <p:spPr>
          <a:xfrm rot="5400000">
            <a:off x="6427910" y="1609909"/>
            <a:ext cx="1871688" cy="307777"/>
          </a:xfrm>
          <a:prstGeom prst="rect">
            <a:avLst/>
          </a:prstGeom>
          <a:noFill/>
        </p:spPr>
        <p:txBody>
          <a:bodyPr wrap="square" rtlCol="0">
            <a:spAutoFit/>
          </a:bodyPr>
          <a:lstStyle/>
          <a:p>
            <a:pPr algn="ctr"/>
            <a:r>
              <a:rPr lang="en-US" sz="1400" dirty="0" smtClean="0"/>
              <a:t>Project Complete</a:t>
            </a:r>
          </a:p>
        </p:txBody>
      </p:sp>
      <p:cxnSp>
        <p:nvCxnSpPr>
          <p:cNvPr id="25" name="Straight Connector 24"/>
          <p:cNvCxnSpPr/>
          <p:nvPr/>
        </p:nvCxnSpPr>
        <p:spPr>
          <a:xfrm rot="5400000">
            <a:off x="2247319" y="3633695"/>
            <a:ext cx="4702298" cy="1588"/>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2389201" y="4559905"/>
            <a:ext cx="3964992" cy="349250"/>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Calibri"/>
                <a:cs typeface="Calibri"/>
              </a:rPr>
              <a:t>Detector Construction</a:t>
            </a:r>
            <a:endParaRPr lang="en-US" sz="1200" dirty="0">
              <a:solidFill>
                <a:srgbClr val="000000"/>
              </a:solidFill>
              <a:latin typeface="Calibri"/>
              <a:cs typeface="Calibri"/>
            </a:endParaRPr>
          </a:p>
        </p:txBody>
      </p:sp>
      <p:sp>
        <p:nvSpPr>
          <p:cNvPr id="27" name="Rectangle 26"/>
          <p:cNvSpPr/>
          <p:nvPr/>
        </p:nvSpPr>
        <p:spPr>
          <a:xfrm>
            <a:off x="2303167" y="5076749"/>
            <a:ext cx="4666386" cy="349250"/>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Calibri"/>
                <a:cs typeface="Calibri"/>
              </a:rPr>
              <a:t>Accelerator and Beamline Construction </a:t>
            </a:r>
            <a:endParaRPr lang="en-US" sz="1200" dirty="0">
              <a:solidFill>
                <a:srgbClr val="000000"/>
              </a:solidFill>
              <a:latin typeface="Calibri"/>
              <a:cs typeface="Calibri"/>
            </a:endParaRPr>
          </a:p>
        </p:txBody>
      </p:sp>
      <p:sp>
        <p:nvSpPr>
          <p:cNvPr id="28" name="Diamond 27"/>
          <p:cNvSpPr>
            <a:spLocks noChangeAspect="1"/>
          </p:cNvSpPr>
          <p:nvPr/>
        </p:nvSpPr>
        <p:spPr>
          <a:xfrm>
            <a:off x="7130807" y="5761940"/>
            <a:ext cx="234315" cy="234315"/>
          </a:xfrm>
          <a:prstGeom prst="diamond">
            <a:avLst/>
          </a:prstGeom>
          <a:solidFill>
            <a:schemeClr val="accent5">
              <a:lumMod val="75000"/>
            </a:schemeClr>
          </a:solidFill>
          <a:ln>
            <a:solidFill>
              <a:schemeClr val="accent5">
                <a:lumMod val="75000"/>
              </a:schemeClr>
            </a:solidFill>
          </a:ln>
          <a:scene3d>
            <a:camera prst="orthographicFront"/>
            <a:lightRig rig="brightRoom" dir="t"/>
          </a:scene3d>
          <a:sp3d prstMaterial="powder"/>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 name="Straight Connector 28"/>
          <p:cNvCxnSpPr>
            <a:stCxn id="28" idx="0"/>
          </p:cNvCxnSpPr>
          <p:nvPr/>
        </p:nvCxnSpPr>
        <p:spPr>
          <a:xfrm rot="16200000" flipV="1">
            <a:off x="4989362" y="3503336"/>
            <a:ext cx="4507992" cy="9215"/>
          </a:xfrm>
          <a:prstGeom prst="line">
            <a:avLst/>
          </a:prstGeom>
          <a:ln>
            <a:solidFill>
              <a:schemeClr val="accent5">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2544467" y="3867453"/>
            <a:ext cx="2967568" cy="336550"/>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Calibri"/>
                <a:cs typeface="Calibri"/>
              </a:rPr>
              <a:t>Solenoid Infrastructure</a:t>
            </a:r>
            <a:endParaRPr lang="en-US" sz="1200" dirty="0">
              <a:solidFill>
                <a:srgbClr val="000000"/>
              </a:solidFill>
              <a:latin typeface="Calibri"/>
              <a:cs typeface="Calibri"/>
            </a:endParaRPr>
          </a:p>
        </p:txBody>
      </p:sp>
      <p:sp>
        <p:nvSpPr>
          <p:cNvPr id="33" name="Rectangle 32"/>
          <p:cNvSpPr/>
          <p:nvPr/>
        </p:nvSpPr>
        <p:spPr>
          <a:xfrm>
            <a:off x="2310609" y="2056810"/>
            <a:ext cx="3151356" cy="260940"/>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Calibri"/>
                <a:cs typeface="Calibri"/>
              </a:rPr>
              <a:t>PS Fabrication and QA</a:t>
            </a:r>
            <a:endParaRPr lang="en-US" sz="1200" dirty="0">
              <a:solidFill>
                <a:srgbClr val="000000"/>
              </a:solidFill>
              <a:latin typeface="Calibri"/>
              <a:cs typeface="Calibri"/>
            </a:endParaRPr>
          </a:p>
        </p:txBody>
      </p:sp>
      <p:sp>
        <p:nvSpPr>
          <p:cNvPr id="34" name="Rectangle 33"/>
          <p:cNvSpPr/>
          <p:nvPr/>
        </p:nvSpPr>
        <p:spPr>
          <a:xfrm>
            <a:off x="836539" y="1820502"/>
            <a:ext cx="1212394" cy="336137"/>
          </a:xfrm>
          <a:prstGeom prst="rect">
            <a:avLst/>
          </a:prstGeom>
          <a:gradFill flip="none" rotWithShape="1">
            <a:gsLst>
              <a:gs pos="76000">
                <a:schemeClr val="tx2">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00"/>
                </a:solidFill>
                <a:latin typeface="Calibri"/>
                <a:cs typeface="Calibri"/>
              </a:rPr>
              <a:t>PS/DS Final Design</a:t>
            </a:r>
            <a:endParaRPr lang="en-US" sz="1100" dirty="0">
              <a:solidFill>
                <a:srgbClr val="000000"/>
              </a:solidFill>
              <a:latin typeface="Calibri"/>
              <a:cs typeface="Calibri"/>
            </a:endParaRPr>
          </a:p>
        </p:txBody>
      </p:sp>
      <p:sp>
        <p:nvSpPr>
          <p:cNvPr id="36" name="Diamond 35"/>
          <p:cNvSpPr>
            <a:spLocks noChangeAspect="1"/>
          </p:cNvSpPr>
          <p:nvPr/>
        </p:nvSpPr>
        <p:spPr>
          <a:xfrm>
            <a:off x="2186008" y="5786754"/>
            <a:ext cx="234315" cy="234315"/>
          </a:xfrm>
          <a:prstGeom prst="diamond">
            <a:avLst/>
          </a:prstGeom>
          <a:solidFill>
            <a:schemeClr val="accent5">
              <a:lumMod val="75000"/>
            </a:schemeClr>
          </a:solidFill>
          <a:ln>
            <a:solidFill>
              <a:schemeClr val="accent5">
                <a:lumMod val="75000"/>
              </a:schemeClr>
            </a:solidFill>
          </a:ln>
          <a:scene3d>
            <a:camera prst="orthographicFront"/>
            <a:lightRig rig="brightRoom" dir="t"/>
          </a:scene3d>
          <a:sp3d prstMaterial="powder"/>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7" name="Straight Connector 36"/>
          <p:cNvCxnSpPr>
            <a:stCxn id="36" idx="0"/>
          </p:cNvCxnSpPr>
          <p:nvPr/>
        </p:nvCxnSpPr>
        <p:spPr>
          <a:xfrm rot="16200000" flipV="1">
            <a:off x="44563" y="3528150"/>
            <a:ext cx="4507992" cy="9215"/>
          </a:xfrm>
          <a:prstGeom prst="line">
            <a:avLst/>
          </a:prstGeom>
          <a:ln>
            <a:solidFill>
              <a:schemeClr val="accent5">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1621062" y="889100"/>
            <a:ext cx="1339850" cy="307777"/>
          </a:xfrm>
          <a:prstGeom prst="rect">
            <a:avLst/>
          </a:prstGeom>
          <a:noFill/>
        </p:spPr>
        <p:txBody>
          <a:bodyPr wrap="square" rtlCol="0">
            <a:spAutoFit/>
          </a:bodyPr>
          <a:lstStyle/>
          <a:p>
            <a:pPr algn="ctr"/>
            <a:r>
              <a:rPr lang="en-US" sz="1400" dirty="0" smtClean="0"/>
              <a:t>CD-3c</a:t>
            </a:r>
          </a:p>
        </p:txBody>
      </p:sp>
      <p:sp>
        <p:nvSpPr>
          <p:cNvPr id="39" name="Rectangle 38"/>
          <p:cNvSpPr/>
          <p:nvPr/>
        </p:nvSpPr>
        <p:spPr>
          <a:xfrm>
            <a:off x="209768" y="1333268"/>
            <a:ext cx="2752197" cy="356165"/>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lIns="91440" rIns="0" rtlCol="0" anchor="ctr"/>
          <a:lstStyle/>
          <a:p>
            <a:pPr algn="ctr"/>
            <a:r>
              <a:rPr lang="en-US" sz="1000" dirty="0" smtClean="0">
                <a:solidFill>
                  <a:schemeClr val="tx1"/>
                </a:solidFill>
                <a:latin typeface="Calibri"/>
                <a:cs typeface="Calibri"/>
              </a:rPr>
              <a:t>Fabricate and  QA Superconductor</a:t>
            </a:r>
            <a:endParaRPr lang="en-US" sz="1000" dirty="0">
              <a:solidFill>
                <a:schemeClr val="tx1"/>
              </a:solidFill>
              <a:latin typeface="Calibri"/>
              <a:cs typeface="Calibri"/>
            </a:endParaRPr>
          </a:p>
        </p:txBody>
      </p:sp>
      <p:sp>
        <p:nvSpPr>
          <p:cNvPr id="40" name="Rectangle 39"/>
          <p:cNvSpPr/>
          <p:nvPr/>
        </p:nvSpPr>
        <p:spPr>
          <a:xfrm>
            <a:off x="1111485" y="3809457"/>
            <a:ext cx="1371365" cy="411480"/>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Calibri"/>
                <a:cs typeface="Calibri"/>
              </a:rPr>
              <a:t>Detector Hall Construction</a:t>
            </a:r>
            <a:endParaRPr lang="en-US" sz="1000" dirty="0">
              <a:solidFill>
                <a:srgbClr val="000000"/>
              </a:solidFill>
              <a:latin typeface="Calibri"/>
              <a:cs typeface="Calibri"/>
            </a:endParaRPr>
          </a:p>
        </p:txBody>
      </p:sp>
      <p:sp>
        <p:nvSpPr>
          <p:cNvPr id="41" name="Rectangle 40"/>
          <p:cNvSpPr/>
          <p:nvPr/>
        </p:nvSpPr>
        <p:spPr>
          <a:xfrm>
            <a:off x="6383546" y="4667553"/>
            <a:ext cx="353519" cy="336550"/>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latin typeface="Calibri"/>
              <a:cs typeface="Calibri"/>
            </a:endParaRPr>
          </a:p>
        </p:txBody>
      </p:sp>
      <p:sp>
        <p:nvSpPr>
          <p:cNvPr id="43" name="TextBox 42"/>
          <p:cNvSpPr txBox="1"/>
          <p:nvPr/>
        </p:nvSpPr>
        <p:spPr>
          <a:xfrm>
            <a:off x="8421687" y="889100"/>
            <a:ext cx="873125" cy="307777"/>
          </a:xfrm>
          <a:prstGeom prst="rect">
            <a:avLst/>
          </a:prstGeom>
          <a:noFill/>
        </p:spPr>
        <p:txBody>
          <a:bodyPr wrap="square" rtlCol="0">
            <a:spAutoFit/>
          </a:bodyPr>
          <a:lstStyle/>
          <a:p>
            <a:pPr algn="ctr"/>
            <a:r>
              <a:rPr lang="en-US" sz="1400" dirty="0" smtClean="0"/>
              <a:t>CD-</a:t>
            </a:r>
            <a:r>
              <a:rPr lang="en-US" sz="1400" dirty="0"/>
              <a:t>4</a:t>
            </a:r>
            <a:endParaRPr lang="en-US" sz="1400" dirty="0" smtClean="0"/>
          </a:p>
        </p:txBody>
      </p:sp>
      <p:sp>
        <p:nvSpPr>
          <p:cNvPr id="44" name="Right Arrow 43"/>
          <p:cNvSpPr/>
          <p:nvPr/>
        </p:nvSpPr>
        <p:spPr>
          <a:xfrm>
            <a:off x="7247966" y="2673996"/>
            <a:ext cx="1682834" cy="484632"/>
          </a:xfrm>
          <a:prstGeom prst="rightArrow">
            <a:avLst/>
          </a:prstGeom>
          <a:solidFill>
            <a:schemeClr val="accent4">
              <a:lumMod val="75000"/>
            </a:schemeClr>
          </a:solidFill>
          <a:ln>
            <a:solidFill>
              <a:schemeClr val="tx1"/>
            </a:solidFill>
          </a:ln>
          <a:effectLst>
            <a:outerShdw blurRad="40000" dist="175387" dir="36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7222567" y="2771479"/>
            <a:ext cx="1237260" cy="261610"/>
          </a:xfrm>
          <a:prstGeom prst="rect">
            <a:avLst/>
          </a:prstGeom>
          <a:noFill/>
        </p:spPr>
        <p:txBody>
          <a:bodyPr wrap="square" rtlCol="0">
            <a:spAutoFit/>
          </a:bodyPr>
          <a:lstStyle/>
          <a:p>
            <a:r>
              <a:rPr lang="en-US" sz="1100" dirty="0" smtClean="0">
                <a:solidFill>
                  <a:schemeClr val="bg1"/>
                </a:solidFill>
              </a:rPr>
              <a:t>21 months of float</a:t>
            </a:r>
            <a:endParaRPr lang="en-US" sz="1100" dirty="0">
              <a:solidFill>
                <a:schemeClr val="bg1"/>
              </a:solidFill>
            </a:endParaRPr>
          </a:p>
        </p:txBody>
      </p:sp>
      <p:sp>
        <p:nvSpPr>
          <p:cNvPr id="48" name="Rectangle 47"/>
          <p:cNvSpPr/>
          <p:nvPr/>
        </p:nvSpPr>
        <p:spPr>
          <a:xfrm>
            <a:off x="1536934" y="2705769"/>
            <a:ext cx="4562027" cy="272381"/>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Calibri"/>
                <a:cs typeface="Calibri"/>
              </a:rPr>
              <a:t>Fabricate and QA TS Modules, Assemble TS</a:t>
            </a:r>
            <a:endParaRPr lang="en-US" sz="1200" dirty="0">
              <a:solidFill>
                <a:srgbClr val="000000"/>
              </a:solidFill>
              <a:latin typeface="Calibri"/>
              <a:cs typeface="Calibri"/>
            </a:endParaRPr>
          </a:p>
        </p:txBody>
      </p:sp>
      <p:sp>
        <p:nvSpPr>
          <p:cNvPr id="49" name="Rectangle 48"/>
          <p:cNvSpPr/>
          <p:nvPr/>
        </p:nvSpPr>
        <p:spPr>
          <a:xfrm>
            <a:off x="2310609" y="3417959"/>
            <a:ext cx="3252956" cy="260940"/>
          </a:xfrm>
          <a:prstGeom prst="rect">
            <a:avLst/>
          </a:prstGeom>
          <a:gradFill flip="none" rotWithShape="1">
            <a:gsLst>
              <a:gs pos="69000">
                <a:schemeClr val="accent5">
                  <a:lumMod val="40000"/>
                  <a:lumOff val="60000"/>
                </a:schemeClr>
              </a:gs>
              <a:gs pos="100000">
                <a:srgbClr val="FFFFFF"/>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rgbClr val="000000"/>
                </a:solidFill>
                <a:latin typeface="Calibri"/>
                <a:cs typeface="Calibri"/>
              </a:rPr>
              <a:t>D</a:t>
            </a:r>
            <a:r>
              <a:rPr lang="en-US" sz="1200" dirty="0" smtClean="0">
                <a:solidFill>
                  <a:srgbClr val="000000"/>
                </a:solidFill>
                <a:latin typeface="Calibri"/>
                <a:cs typeface="Calibri"/>
              </a:rPr>
              <a:t>S Fabrication and QA</a:t>
            </a:r>
            <a:endParaRPr lang="en-US" sz="1200" dirty="0">
              <a:solidFill>
                <a:srgbClr val="000000"/>
              </a:solidFill>
              <a:latin typeface="Calibri"/>
              <a:cs typeface="Calibri"/>
            </a:endParaRPr>
          </a:p>
        </p:txBody>
      </p:sp>
      <p:sp>
        <p:nvSpPr>
          <p:cNvPr id="51" name="Oval 50"/>
          <p:cNvSpPr>
            <a:spLocks noChangeAspect="1"/>
          </p:cNvSpPr>
          <p:nvPr/>
        </p:nvSpPr>
        <p:spPr>
          <a:xfrm>
            <a:off x="5321297" y="2891151"/>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2" name="Straight Connector 51"/>
          <p:cNvCxnSpPr/>
          <p:nvPr/>
        </p:nvCxnSpPr>
        <p:spPr>
          <a:xfrm>
            <a:off x="1529156" y="2389865"/>
            <a:ext cx="7778" cy="540995"/>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53" name="Oval 52"/>
          <p:cNvSpPr>
            <a:spLocks noChangeAspect="1"/>
          </p:cNvSpPr>
          <p:nvPr/>
        </p:nvSpPr>
        <p:spPr>
          <a:xfrm>
            <a:off x="6396246" y="3842021"/>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5461965" y="2051200"/>
            <a:ext cx="223144" cy="266550"/>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latin typeface="Calibri"/>
              <a:cs typeface="Calibri"/>
            </a:endParaRPr>
          </a:p>
        </p:txBody>
      </p:sp>
      <p:sp>
        <p:nvSpPr>
          <p:cNvPr id="59" name="Rectangle 58"/>
          <p:cNvSpPr/>
          <p:nvPr/>
        </p:nvSpPr>
        <p:spPr>
          <a:xfrm>
            <a:off x="5685109" y="3038213"/>
            <a:ext cx="613468" cy="272900"/>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latin typeface="Calibri"/>
              <a:cs typeface="Calibri"/>
            </a:endParaRPr>
          </a:p>
        </p:txBody>
      </p:sp>
      <p:sp>
        <p:nvSpPr>
          <p:cNvPr id="60" name="Oval 59"/>
          <p:cNvSpPr>
            <a:spLocks noChangeAspect="1"/>
          </p:cNvSpPr>
          <p:nvPr/>
        </p:nvSpPr>
        <p:spPr>
          <a:xfrm>
            <a:off x="5955370" y="3157487"/>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3" name="Straight Connector 62"/>
          <p:cNvCxnSpPr/>
          <p:nvPr/>
        </p:nvCxnSpPr>
        <p:spPr>
          <a:xfrm>
            <a:off x="6002058" y="2930860"/>
            <a:ext cx="0" cy="961165"/>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5691197" y="2054940"/>
            <a:ext cx="1066819" cy="276999"/>
          </a:xfrm>
          <a:prstGeom prst="rect">
            <a:avLst/>
          </a:prstGeom>
          <a:noFill/>
        </p:spPr>
        <p:txBody>
          <a:bodyPr wrap="none" rtlCol="0">
            <a:spAutoFit/>
          </a:bodyPr>
          <a:lstStyle/>
          <a:p>
            <a:r>
              <a:rPr lang="en-US" sz="1200" dirty="0" smtClean="0"/>
              <a:t>PS Installation</a:t>
            </a:r>
            <a:endParaRPr lang="en-US" sz="1200" dirty="0"/>
          </a:p>
        </p:txBody>
      </p:sp>
      <p:sp>
        <p:nvSpPr>
          <p:cNvPr id="68" name="Rectangle 67"/>
          <p:cNvSpPr/>
          <p:nvPr/>
        </p:nvSpPr>
        <p:spPr>
          <a:xfrm>
            <a:off x="7594600" y="490573"/>
            <a:ext cx="1320800" cy="395477"/>
          </a:xfrm>
          <a:prstGeom prst="rect">
            <a:avLst/>
          </a:prstGeom>
          <a:solidFill>
            <a:schemeClr val="bg1"/>
          </a:solidFill>
          <a:ln w="19050">
            <a:solidFill>
              <a:schemeClr val="tx1"/>
            </a:solidFill>
          </a:ln>
          <a:effectLst>
            <a:outerShdw blurRad="40000" dist="86487" dir="24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a:spLocks noChangeAspect="1"/>
          </p:cNvSpPr>
          <p:nvPr/>
        </p:nvSpPr>
        <p:spPr>
          <a:xfrm>
            <a:off x="7680031" y="640742"/>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0" name="Straight Connector 69"/>
          <p:cNvCxnSpPr/>
          <p:nvPr/>
        </p:nvCxnSpPr>
        <p:spPr>
          <a:xfrm>
            <a:off x="7731235" y="685192"/>
            <a:ext cx="288815"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7969250" y="537036"/>
            <a:ext cx="935923" cy="276999"/>
          </a:xfrm>
          <a:prstGeom prst="rect">
            <a:avLst/>
          </a:prstGeom>
          <a:noFill/>
        </p:spPr>
        <p:txBody>
          <a:bodyPr wrap="none" rtlCol="0">
            <a:spAutoFit/>
          </a:bodyPr>
          <a:lstStyle/>
          <a:p>
            <a:r>
              <a:rPr lang="en-US" sz="1200" dirty="0" smtClean="0"/>
              <a:t>Critical Path</a:t>
            </a:r>
            <a:endParaRPr lang="en-US" sz="1200" dirty="0"/>
          </a:p>
        </p:txBody>
      </p:sp>
      <p:sp>
        <p:nvSpPr>
          <p:cNvPr id="73" name="Rectangle 72"/>
          <p:cNvSpPr/>
          <p:nvPr/>
        </p:nvSpPr>
        <p:spPr>
          <a:xfrm>
            <a:off x="6591303" y="4140624"/>
            <a:ext cx="553922" cy="355215"/>
          </a:xfrm>
          <a:prstGeom prst="rect">
            <a:avLst/>
          </a:prstGeom>
          <a:gradFill flip="none" rotWithShape="1">
            <a:gsLst>
              <a:gs pos="77000">
                <a:schemeClr val="accent3">
                  <a:lumMod val="20000"/>
                  <a:lumOff val="80000"/>
                </a:schemeClr>
              </a:gs>
              <a:gs pos="100000">
                <a:schemeClr val="bg2"/>
              </a:gs>
            </a:gsLst>
            <a:path path="rect">
              <a:fillToRect l="100000" t="100000"/>
            </a:path>
            <a:tileRect r="-100000" b="-100000"/>
          </a:gradFill>
          <a:ln>
            <a:solidFill>
              <a:schemeClr val="tx1"/>
            </a:solidFill>
          </a:ln>
          <a:effectLst>
            <a:outerShdw blurRad="50800" dist="762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rgbClr val="000000"/>
              </a:solidFill>
              <a:latin typeface="Calibri"/>
              <a:cs typeface="Calibri"/>
            </a:endParaRPr>
          </a:p>
        </p:txBody>
      </p:sp>
      <p:sp>
        <p:nvSpPr>
          <p:cNvPr id="74" name="Oval 73"/>
          <p:cNvSpPr>
            <a:spLocks noChangeAspect="1"/>
          </p:cNvSpPr>
          <p:nvPr/>
        </p:nvSpPr>
        <p:spPr>
          <a:xfrm>
            <a:off x="6812931" y="4276020"/>
            <a:ext cx="93376" cy="93376"/>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5" name="Straight Connector 74"/>
          <p:cNvCxnSpPr/>
          <p:nvPr/>
        </p:nvCxnSpPr>
        <p:spPr>
          <a:xfrm>
            <a:off x="6445004" y="3904725"/>
            <a:ext cx="0" cy="429719"/>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a:endCxn id="73" idx="3"/>
          </p:cNvCxnSpPr>
          <p:nvPr/>
        </p:nvCxnSpPr>
        <p:spPr>
          <a:xfrm flipV="1">
            <a:off x="6450032" y="4318232"/>
            <a:ext cx="695193" cy="9862"/>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1536934" y="2937839"/>
            <a:ext cx="4465124"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46" name="Diamond 45"/>
          <p:cNvSpPr>
            <a:spLocks noChangeAspect="1"/>
          </p:cNvSpPr>
          <p:nvPr/>
        </p:nvSpPr>
        <p:spPr>
          <a:xfrm flipH="1">
            <a:off x="1427556" y="2300965"/>
            <a:ext cx="203200" cy="203200"/>
          </a:xfrm>
          <a:prstGeom prst="diamond">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4" name="Straight Connector 63"/>
          <p:cNvCxnSpPr/>
          <p:nvPr/>
        </p:nvCxnSpPr>
        <p:spPr>
          <a:xfrm>
            <a:off x="6002058" y="3892025"/>
            <a:ext cx="454027"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55" name="6-Point Star 54"/>
          <p:cNvSpPr>
            <a:spLocks noChangeAspect="1"/>
          </p:cNvSpPr>
          <p:nvPr/>
        </p:nvSpPr>
        <p:spPr>
          <a:xfrm>
            <a:off x="7061938" y="4573211"/>
            <a:ext cx="182880" cy="182880"/>
          </a:xfrm>
          <a:prstGeom prst="star6">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4" name="Straight Connector 53"/>
          <p:cNvCxnSpPr/>
          <p:nvPr/>
        </p:nvCxnSpPr>
        <p:spPr>
          <a:xfrm flipH="1">
            <a:off x="7153378" y="4296647"/>
            <a:ext cx="4178" cy="357239"/>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207007" y="4496565"/>
            <a:ext cx="903951" cy="246221"/>
          </a:xfrm>
          <a:prstGeom prst="rect">
            <a:avLst/>
          </a:prstGeom>
          <a:noFill/>
        </p:spPr>
        <p:txBody>
          <a:bodyPr wrap="none" rtlCol="0">
            <a:spAutoFit/>
          </a:bodyPr>
          <a:lstStyle/>
          <a:p>
            <a:r>
              <a:rPr lang="en-US" sz="1000" dirty="0" smtClean="0"/>
              <a:t>KPPs Satisfied</a:t>
            </a:r>
            <a:endParaRPr lang="en-US" sz="1000" dirty="0"/>
          </a:p>
        </p:txBody>
      </p:sp>
      <p:sp>
        <p:nvSpPr>
          <p:cNvPr id="42" name="TextBox 41"/>
          <p:cNvSpPr txBox="1"/>
          <p:nvPr/>
        </p:nvSpPr>
        <p:spPr>
          <a:xfrm>
            <a:off x="6671693" y="4750406"/>
            <a:ext cx="1428747" cy="246221"/>
          </a:xfrm>
          <a:prstGeom prst="rect">
            <a:avLst/>
          </a:prstGeom>
          <a:noFill/>
        </p:spPr>
        <p:txBody>
          <a:bodyPr wrap="none" rtlCol="0">
            <a:spAutoFit/>
          </a:bodyPr>
          <a:lstStyle/>
          <a:p>
            <a:r>
              <a:rPr lang="en-US" sz="1000" dirty="0" smtClean="0"/>
              <a:t>Cosmic Ray System Test</a:t>
            </a:r>
            <a:endParaRPr lang="en-US" sz="1000" dirty="0"/>
          </a:p>
        </p:txBody>
      </p:sp>
      <p:sp>
        <p:nvSpPr>
          <p:cNvPr id="47" name="TextBox 46"/>
          <p:cNvSpPr txBox="1"/>
          <p:nvPr/>
        </p:nvSpPr>
        <p:spPr>
          <a:xfrm>
            <a:off x="1601876" y="2300965"/>
            <a:ext cx="2448507" cy="276999"/>
          </a:xfrm>
          <a:prstGeom prst="rect">
            <a:avLst/>
          </a:prstGeom>
          <a:noFill/>
        </p:spPr>
        <p:txBody>
          <a:bodyPr wrap="none" rtlCol="0">
            <a:spAutoFit/>
          </a:bodyPr>
          <a:lstStyle/>
          <a:p>
            <a:r>
              <a:rPr lang="en-US" sz="1200" dirty="0" smtClean="0">
                <a:solidFill>
                  <a:srgbClr val="000000"/>
                </a:solidFill>
                <a:latin typeface="Calibri"/>
                <a:cs typeface="Calibri"/>
              </a:rPr>
              <a:t>PO issued for TS Module Fabrication</a:t>
            </a:r>
            <a:endParaRPr lang="en-US" sz="1200" dirty="0">
              <a:solidFill>
                <a:srgbClr val="000000"/>
              </a:solidFill>
              <a:latin typeface="Calibri"/>
              <a:cs typeface="Calibri"/>
            </a:endParaRPr>
          </a:p>
        </p:txBody>
      </p:sp>
      <p:sp>
        <p:nvSpPr>
          <p:cNvPr id="66" name="TextBox 65"/>
          <p:cNvSpPr txBox="1"/>
          <p:nvPr/>
        </p:nvSpPr>
        <p:spPr>
          <a:xfrm>
            <a:off x="6300165" y="3041004"/>
            <a:ext cx="1062310" cy="276999"/>
          </a:xfrm>
          <a:prstGeom prst="rect">
            <a:avLst/>
          </a:prstGeom>
          <a:noFill/>
        </p:spPr>
        <p:txBody>
          <a:bodyPr wrap="none" rtlCol="0">
            <a:spAutoFit/>
          </a:bodyPr>
          <a:lstStyle/>
          <a:p>
            <a:r>
              <a:rPr lang="en-US" sz="1200" dirty="0"/>
              <a:t>T</a:t>
            </a:r>
            <a:r>
              <a:rPr lang="en-US" sz="1200" dirty="0" smtClean="0"/>
              <a:t>S Installation</a:t>
            </a:r>
            <a:endParaRPr lang="en-US" sz="1200" dirty="0"/>
          </a:p>
        </p:txBody>
      </p:sp>
      <p:sp>
        <p:nvSpPr>
          <p:cNvPr id="77" name="Rectangle 76"/>
          <p:cNvSpPr/>
          <p:nvPr/>
        </p:nvSpPr>
        <p:spPr>
          <a:xfrm>
            <a:off x="7134252" y="4133645"/>
            <a:ext cx="1712052" cy="276999"/>
          </a:xfrm>
          <a:prstGeom prst="rect">
            <a:avLst/>
          </a:prstGeom>
        </p:spPr>
        <p:txBody>
          <a:bodyPr wrap="none">
            <a:spAutoFit/>
          </a:bodyPr>
          <a:lstStyle/>
          <a:p>
            <a:pPr algn="ctr"/>
            <a:r>
              <a:rPr lang="en-US" sz="1200" dirty="0" smtClean="0">
                <a:solidFill>
                  <a:srgbClr val="000000"/>
                </a:solidFill>
                <a:latin typeface="Calibri"/>
                <a:cs typeface="Calibri"/>
              </a:rPr>
              <a:t>Solenoid Commissioning</a:t>
            </a:r>
            <a:endParaRPr lang="en-US" sz="1200" dirty="0">
              <a:solidFill>
                <a:srgbClr val="000000"/>
              </a:solidFill>
              <a:latin typeface="Calibri"/>
              <a:cs typeface="Calibri"/>
            </a:endParaRPr>
          </a:p>
        </p:txBody>
      </p:sp>
      <p:sp>
        <p:nvSpPr>
          <p:cNvPr id="67" name="TextBox 66"/>
          <p:cNvSpPr txBox="1"/>
          <p:nvPr/>
        </p:nvSpPr>
        <p:spPr>
          <a:xfrm>
            <a:off x="5815722" y="3385652"/>
            <a:ext cx="1081997" cy="276999"/>
          </a:xfrm>
          <a:prstGeom prst="rect">
            <a:avLst/>
          </a:prstGeom>
          <a:noFill/>
        </p:spPr>
        <p:txBody>
          <a:bodyPr wrap="none" rtlCol="0">
            <a:spAutoFit/>
          </a:bodyPr>
          <a:lstStyle/>
          <a:p>
            <a:r>
              <a:rPr lang="en-US" sz="1200" dirty="0"/>
              <a:t>D</a:t>
            </a:r>
            <a:r>
              <a:rPr lang="en-US" sz="1200" dirty="0" smtClean="0"/>
              <a:t>S Installation</a:t>
            </a:r>
            <a:endParaRPr lang="en-US" sz="1200" dirty="0"/>
          </a:p>
        </p:txBody>
      </p:sp>
      <p:sp>
        <p:nvSpPr>
          <p:cNvPr id="81" name="TextBox 80"/>
          <p:cNvSpPr txBox="1"/>
          <p:nvPr/>
        </p:nvSpPr>
        <p:spPr>
          <a:xfrm>
            <a:off x="6591303" y="3750823"/>
            <a:ext cx="1436323" cy="246221"/>
          </a:xfrm>
          <a:prstGeom prst="rect">
            <a:avLst/>
          </a:prstGeom>
          <a:noFill/>
        </p:spPr>
        <p:txBody>
          <a:bodyPr wrap="none" rtlCol="0">
            <a:spAutoFit/>
          </a:bodyPr>
          <a:lstStyle/>
          <a:p>
            <a:r>
              <a:rPr lang="en-US" sz="1000" dirty="0" smtClean="0"/>
              <a:t>Cryo and Power hookup</a:t>
            </a:r>
            <a:endParaRPr lang="en-US" sz="1000" dirty="0"/>
          </a:p>
        </p:txBody>
      </p:sp>
      <p:sp>
        <p:nvSpPr>
          <p:cNvPr id="2" name="Date Placeholder 1"/>
          <p:cNvSpPr>
            <a:spLocks noGrp="1"/>
          </p:cNvSpPr>
          <p:nvPr>
            <p:ph type="dt" sz="half" idx="10"/>
          </p:nvPr>
        </p:nvSpPr>
        <p:spPr/>
        <p:txBody>
          <a:bodyPr/>
          <a:lstStyle/>
          <a:p>
            <a:pPr>
              <a:defRPr/>
            </a:pPr>
            <a:r>
              <a:rPr lang="en-US" smtClean="0"/>
              <a:t>7/27/2015</a:t>
            </a:r>
            <a:endParaRPr lang="en-US"/>
          </a:p>
        </p:txBody>
      </p:sp>
      <p:sp>
        <p:nvSpPr>
          <p:cNvPr id="3" name="Footer Placeholder 2"/>
          <p:cNvSpPr>
            <a:spLocks noGrp="1"/>
          </p:cNvSpPr>
          <p:nvPr>
            <p:ph type="ftr" sz="quarter" idx="11"/>
          </p:nvPr>
        </p:nvSpPr>
        <p:spPr/>
        <p:txBody>
          <a:bodyPr/>
          <a:lstStyle/>
          <a:p>
            <a:pPr>
              <a:defRPr/>
            </a:pPr>
            <a:r>
              <a:rPr lang="en-US" smtClean="0"/>
              <a:t>R. Ray | Executive Session</a:t>
            </a:r>
            <a:endParaRPr lang="en-US" b="1"/>
          </a:p>
        </p:txBody>
      </p:sp>
      <p:sp>
        <p:nvSpPr>
          <p:cNvPr id="31" name="Slide Number Placeholder 30"/>
          <p:cNvSpPr>
            <a:spLocks noGrp="1"/>
          </p:cNvSpPr>
          <p:nvPr>
            <p:ph type="sldNum" sz="quarter" idx="12"/>
          </p:nvPr>
        </p:nvSpPr>
        <p:spPr/>
        <p:txBody>
          <a:bodyPr/>
          <a:lstStyle/>
          <a:p>
            <a:pPr>
              <a:defRPr/>
            </a:pPr>
            <a:fld id="{2A0CCE80-3B22-F34E-81B2-E096627812DD}" type="slidenum">
              <a:rPr lang="en-US" smtClean="0"/>
              <a:pPr>
                <a:defRPr/>
              </a:pPr>
              <a:t>5</a:t>
            </a:fld>
            <a:endParaRPr lang="en-US" dirty="0"/>
          </a:p>
        </p:txBody>
      </p:sp>
    </p:spTree>
    <p:extLst>
      <p:ext uri="{BB962C8B-B14F-4D97-AF65-F5344CB8AC3E}">
        <p14:creationId xmlns:p14="http://schemas.microsoft.com/office/powerpoint/2010/main" val="3817061644"/>
      </p:ext>
    </p:extLst>
  </p:cSld>
  <p:clrMapOvr>
    <a:masterClrMapping/>
  </p:clrMapOvr>
</p:sld>
</file>

<file path=ppt/theme/theme1.xml><?xml version="1.0" encoding="utf-8"?>
<a:theme xmlns:a="http://schemas.openxmlformats.org/drawingml/2006/main" name="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FermilabTemplate.potx</Template>
  <TotalTime>1578</TotalTime>
  <Words>462</Words>
  <Application>Microsoft Office PowerPoint</Application>
  <PresentationFormat>On-screen Show (4:3)</PresentationFormat>
  <Paragraphs>135</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FermilabTemplate</vt:lpstr>
      <vt:lpstr>Fermilab: Footer Only</vt:lpstr>
      <vt:lpstr>Resonant Extraction Design Review – Executive Session</vt:lpstr>
      <vt:lpstr>Introduction</vt:lpstr>
      <vt:lpstr>Charge</vt:lpstr>
      <vt:lpstr>Schedule</vt:lpstr>
      <vt:lpstr>Schedule</vt:lpstr>
    </vt:vector>
  </TitlesOfParts>
  <Company>Sandbox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Vladimir</cp:lastModifiedBy>
  <cp:revision>130</cp:revision>
  <cp:lastPrinted>2014-01-20T19:40:21Z</cp:lastPrinted>
  <dcterms:created xsi:type="dcterms:W3CDTF">2014-01-03T20:18:13Z</dcterms:created>
  <dcterms:modified xsi:type="dcterms:W3CDTF">2015-08-25T00:37:45Z</dcterms:modified>
</cp:coreProperties>
</file>