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68" r:id="rId3"/>
    <p:sldId id="269" r:id="rId4"/>
    <p:sldId id="270" r:id="rId5"/>
    <p:sldId id="273" r:id="rId6"/>
    <p:sldId id="276" r:id="rId7"/>
    <p:sldId id="274" r:id="rId8"/>
    <p:sldId id="275" r:id="rId9"/>
    <p:sldId id="271" r:id="rId10"/>
    <p:sldId id="272" r:id="rId11"/>
    <p:sldId id="277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37C23"/>
    <a:srgbClr val="3C5A77"/>
    <a:srgbClr val="BC5F2B"/>
    <a:srgbClr val="32547A"/>
    <a:srgbClr val="B8561A"/>
    <a:srgbClr val="B65A1F"/>
    <a:srgbClr val="5680AB"/>
    <a:srgbClr val="7A7A7A"/>
    <a:srgbClr val="6FA8E1"/>
    <a:srgbClr val="CB5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 snapToGrid="0">
      <p:cViewPr>
        <p:scale>
          <a:sx n="125" d="100"/>
          <a:sy n="125" d="100"/>
        </p:scale>
        <p:origin x="1352" y="88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7/21/15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7/21/15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04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54029" y="1207770"/>
            <a:ext cx="4008434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4678366" y="1207770"/>
            <a:ext cx="4008434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37C23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37C23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454029" y="1207770"/>
            <a:ext cx="4008434" cy="393414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78366" y="1207770"/>
            <a:ext cx="4008434" cy="393414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46022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37C23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485298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454029" y="1207770"/>
            <a:ext cx="3022596" cy="373028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2418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29596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BC5F2B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BC5F2B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theme" Target="../theme/theme2.xml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UNElogoFINAL5.6.15_type-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243" y="212150"/>
            <a:ext cx="3598105" cy="214097"/>
          </a:xfrm>
          <a:prstGeom prst="rect">
            <a:avLst/>
          </a:prstGeom>
        </p:spPr>
      </p:pic>
      <p:pic>
        <p:nvPicPr>
          <p:cNvPr id="5" name="Picture 4" descr="DUNElogoFINAL5.6.15_noType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733" y="5974039"/>
            <a:ext cx="1370067" cy="557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BC5F2B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DUNElogoFINAL5.6.15_noType-01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008" y="6499785"/>
            <a:ext cx="541970" cy="2204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cvs.fnal.gov/redmine/projects/35ton/wiki/LBNE35tVerticalSliceTestDataFiles" TargetMode="External"/><Relationship Id="rId3" Type="http://schemas.openxmlformats.org/officeDocument/2006/relationships/hyperlink" Target="https://indico.fnal.gov/getFile.py/access?contribId=0&amp;resId=0&amp;materialId=slides&amp;confId=1013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une/cdr" TargetMode="External"/><Relationship Id="rId4" Type="http://schemas.openxmlformats.org/officeDocument/2006/relationships/hyperlink" Target="https://web.fnal.gov/project/LBNF/ReviewsAndAssessments/LBNF_DUNE%20DOE%20CD-1%20Refresh%20Review/SitePages/Home.aspx" TargetMode="External"/><Relationship Id="rId5" Type="http://schemas.openxmlformats.org/officeDocument/2006/relationships/hyperlink" Target="https://web.fnal.gov/project/LBNF/ReviewsAndAssessments/LBNF_DUNE%20DOE%20CD-1%20Refresh%20Review/SitePages/Agenda.aspx" TargetMode="Externa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eb.fnal.gov/project/LBNF/SitePages/CD-1-R%20Reports%20and%20Documents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fnal.gov/conferenceDisplay.py?confId=1015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lbne2-docdb.fnal.gov:8080/cgi-bin/RetrieveFile?docid=11253&amp;filename=B01-06-Junk-FarDetSim&amp;Modeling.pdf&amp;asof=2015-7-1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eb.fnal.gov/project/LBNF/ReviewsAndAssessments/Dune%20FD%20Design%20Review/SitePages/Home.aspx" TargetMode="External"/><Relationship Id="rId3" Type="http://schemas.openxmlformats.org/officeDocument/2006/relationships/hyperlink" Target="https://web.fnal.gov/project/LBNF/ReviewsAndAssessments/LBNF-DUNE%20CD-1-Refresh%20Directors%20Review/SitePages/Home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ermipoint.fnal.gov/organization/cs/ocio/sm/slm/Shared%20Documents/Forms/AllItems.aspx?RootFolder=/organization/cs/ocio/sm/slm/Shared%20Documents/In%20Progress%20TSWs%20(Technical%20Scope%20of%20Work)/35T%20Prototype%20CS%20TSW&amp;FolderCTID=0x012000F64067810136CF4A828209B4A63289EE&amp;View=%7B56DFF269-5BA6-4A8E-BD10-5ADED2E7F5E6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35-ton Simulation and Reconstruction News and Announcements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Tom Junk, </a:t>
            </a:r>
            <a:r>
              <a:rPr lang="en-US" dirty="0" err="1" smtClean="0"/>
              <a:t>Tingjun</a:t>
            </a:r>
            <a:r>
              <a:rPr lang="en-US" dirty="0" smtClean="0"/>
              <a:t> Yang, Michelle </a:t>
            </a:r>
            <a:r>
              <a:rPr lang="en-US" dirty="0" err="1" smtClean="0"/>
              <a:t>Stancari</a:t>
            </a:r>
            <a:r>
              <a:rPr lang="en-US" dirty="0" smtClean="0"/>
              <a:t>, Mark </a:t>
            </a:r>
            <a:r>
              <a:rPr lang="en-US" dirty="0" err="1" smtClean="0"/>
              <a:t>Convery</a:t>
            </a:r>
            <a:endParaRPr lang="en-US" dirty="0"/>
          </a:p>
          <a:p>
            <a:r>
              <a:rPr lang="en-US" dirty="0" smtClean="0"/>
              <a:t>35-ton </a:t>
            </a:r>
            <a:r>
              <a:rPr lang="en-US" dirty="0" err="1" smtClean="0"/>
              <a:t>Sim</a:t>
            </a:r>
            <a:r>
              <a:rPr lang="en-US" dirty="0" smtClean="0"/>
              <a:t>/</a:t>
            </a:r>
            <a:r>
              <a:rPr lang="en-US" dirty="0" err="1" smtClean="0"/>
              <a:t>Reco</a:t>
            </a:r>
            <a:endParaRPr lang="en-US" dirty="0" smtClean="0"/>
          </a:p>
          <a:p>
            <a:r>
              <a:rPr lang="en-US" dirty="0" smtClean="0"/>
              <a:t>July 22, 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360" y="6045200"/>
            <a:ext cx="2472660" cy="4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9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Slice Test Data Stored to Tape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Index of individual files available at: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https://</a:t>
            </a:r>
            <a:r>
              <a:rPr lang="en-US" sz="1600" dirty="0" err="1">
                <a:hlinkClick r:id="rId2"/>
              </a:rPr>
              <a:t>cdcvs.fnal.gov</a:t>
            </a:r>
            <a:r>
              <a:rPr lang="en-US" sz="1600" dirty="0">
                <a:hlinkClick r:id="rId2"/>
              </a:rPr>
              <a:t>/</a:t>
            </a:r>
            <a:r>
              <a:rPr lang="en-US" sz="1600" dirty="0" err="1">
                <a:hlinkClick r:id="rId2"/>
              </a:rPr>
              <a:t>redmine</a:t>
            </a:r>
            <a:r>
              <a:rPr lang="en-US" sz="1600" dirty="0">
                <a:hlinkClick r:id="rId2"/>
              </a:rPr>
              <a:t>/projects/35ton/wiki/LBNE35tVerticalSliceTestDataFiles</a:t>
            </a:r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With example </a:t>
            </a:r>
            <a:r>
              <a:rPr lang="en-US" dirty="0" err="1" smtClean="0"/>
              <a:t>samweb</a:t>
            </a:r>
            <a:r>
              <a:rPr lang="en-US" dirty="0" smtClean="0"/>
              <a:t> commands to list the files.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Uploaded using </a:t>
            </a:r>
            <a:r>
              <a:rPr lang="en-US" dirty="0" err="1" smtClean="0"/>
              <a:t>Qizhong’s</a:t>
            </a:r>
            <a:r>
              <a:rPr lang="en-US" dirty="0" smtClean="0"/>
              <a:t> tools: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indico.fnal.gov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getFile.py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access?contribId</a:t>
            </a:r>
            <a:r>
              <a:rPr lang="en-US" dirty="0">
                <a:hlinkClick r:id="rId3"/>
              </a:rPr>
              <a:t>=0&amp;resId=0&amp;materialId=</a:t>
            </a:r>
            <a:r>
              <a:rPr lang="en-US" dirty="0" err="1">
                <a:hlinkClick r:id="rId3"/>
              </a:rPr>
              <a:t>slides&amp;confId</a:t>
            </a:r>
            <a:r>
              <a:rPr lang="en-US" dirty="0">
                <a:hlinkClick r:id="rId3"/>
              </a:rPr>
              <a:t>=10130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7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CD-1 Refresh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0" y="1238250"/>
            <a:ext cx="8232771" cy="4846638"/>
          </a:xfrm>
        </p:spPr>
        <p:txBody>
          <a:bodyPr/>
          <a:lstStyle/>
          <a:p>
            <a:r>
              <a:rPr lang="en-US" dirty="0" smtClean="0"/>
              <a:t>Refreshed LBNF/DUNE CDR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https://web.fnal.gov/project/LBNF/SitePages/CD-1-R%20Reports%20and%</a:t>
            </a:r>
            <a:r>
              <a:rPr lang="en-US" dirty="0" smtClean="0">
                <a:hlinkClick r:id="rId2"/>
              </a:rPr>
              <a:t>20Documents.aspx</a:t>
            </a:r>
            <a:endParaRPr lang="en-US" dirty="0" smtClean="0"/>
          </a:p>
          <a:p>
            <a:pPr marL="342900" indent="-342900"/>
            <a:r>
              <a:rPr lang="en-US" dirty="0"/>
              <a:t>D</a:t>
            </a:r>
            <a:r>
              <a:rPr lang="en-US" dirty="0" smtClean="0"/>
              <a:t>ocument source (</a:t>
            </a:r>
            <a:r>
              <a:rPr lang="en-US" dirty="0" err="1" smtClean="0"/>
              <a:t>LaTeX</a:t>
            </a:r>
            <a:r>
              <a:rPr lang="en-US" dirty="0"/>
              <a:t> </a:t>
            </a:r>
            <a:r>
              <a:rPr lang="en-US" dirty="0" smtClean="0"/>
              <a:t>and figures)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hlinkClick r:id="rId3"/>
              </a:rPr>
              <a:t>https://github.com/dune/cdr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342900" indent="-342900"/>
            <a:r>
              <a:rPr lang="en-US" dirty="0" smtClean="0"/>
              <a:t>Review web page</a:t>
            </a:r>
            <a:endParaRPr lang="en-US" dirty="0"/>
          </a:p>
          <a:p>
            <a:pPr marL="0" indent="0">
              <a:buNone/>
            </a:pPr>
            <a:r>
              <a:rPr lang="en-US" u="sng" dirty="0">
                <a:hlinkClick r:id="rId4"/>
              </a:rPr>
              <a:t>https://web.fnal.gov/project/LBNF/ReviewsAndAssessments/LBNF_DUNE%20DOE%20CD-1%20Refresh%20Review/SitePages/</a:t>
            </a:r>
            <a:r>
              <a:rPr lang="en-US" u="sng" dirty="0" smtClean="0">
                <a:hlinkClick r:id="rId4"/>
              </a:rPr>
              <a:t>Home.aspx</a:t>
            </a:r>
            <a:endParaRPr lang="en-US" u="sng" dirty="0" smtClean="0"/>
          </a:p>
          <a:p>
            <a:pPr marL="342900" indent="-342900"/>
            <a:r>
              <a:rPr lang="en-US" dirty="0" smtClean="0"/>
              <a:t>Agenda</a:t>
            </a:r>
          </a:p>
          <a:p>
            <a:pPr marL="0" indent="0">
              <a:buNone/>
            </a:pPr>
            <a:r>
              <a:rPr lang="en-US" u="sng" dirty="0">
                <a:hlinkClick r:id="rId5"/>
              </a:rPr>
              <a:t>https://web.fnal.gov/project/LBNF/ReviewsAndAssessments/LBNF_DUNE%20DOE%20CD-1%20Refresh%20Review/SitePages/Agenda.aspx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9760" y="6528479"/>
            <a:ext cx="985520" cy="18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35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CD-1 Refresh News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Presentations went very well!  The review committee consisted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of world experts in HEP detectors and projects.</a:t>
            </a:r>
          </a:p>
          <a:p>
            <a:pPr marL="342900" indent="-342900"/>
            <a:r>
              <a:rPr lang="en-US" dirty="0" smtClean="0"/>
              <a:t>Not enough time to review all aspects of this large project</a:t>
            </a:r>
          </a:p>
          <a:p>
            <a:pPr marL="342900" indent="-342900"/>
            <a:r>
              <a:rPr lang="en-US" dirty="0" smtClean="0"/>
              <a:t>Originally the charge was to review cost and schedule, but it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evolved into a more technical review  </a:t>
            </a:r>
          </a:p>
          <a:p>
            <a:pPr marL="342900" indent="-342900"/>
            <a:r>
              <a:rPr lang="en-US" dirty="0" smtClean="0"/>
              <a:t>Lively discussion</a:t>
            </a:r>
          </a:p>
          <a:p>
            <a:pPr marL="342900" indent="-342900"/>
            <a:r>
              <a:rPr lang="en-US" dirty="0" smtClean="0"/>
              <a:t>Questions and answers were thought-provoking</a:t>
            </a:r>
          </a:p>
          <a:p>
            <a:pPr marL="342900" indent="-342900"/>
            <a:endParaRPr lang="en-US" dirty="0"/>
          </a:p>
          <a:p>
            <a:pPr marL="0" indent="0">
              <a:buNone/>
            </a:pPr>
            <a:r>
              <a:rPr lang="en-US" dirty="0" smtClean="0"/>
              <a:t>See Mark and André’s summary at the </a:t>
            </a:r>
            <a:r>
              <a:rPr lang="en-US" dirty="0" err="1" smtClean="0"/>
              <a:t>collab</a:t>
            </a:r>
            <a:r>
              <a:rPr lang="en-US" dirty="0" smtClean="0"/>
              <a:t> phone call: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https://indico.fnal.gov/conferenceDisplay.py?confId=</a:t>
            </a:r>
            <a:r>
              <a:rPr lang="en-US" dirty="0" smtClean="0">
                <a:hlinkClick r:id="rId2"/>
              </a:rPr>
              <a:t>10156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is an excellent summary and won’t be repeated here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01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Review Questions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We would like to understand (roughly) the  physics reach degradation from failure to reach design parameters. E.g. factor of 2 in </a:t>
            </a:r>
            <a:r>
              <a:rPr lang="en-US" dirty="0" err="1"/>
              <a:t>Nmodules</a:t>
            </a:r>
            <a:r>
              <a:rPr lang="en-US" dirty="0"/>
              <a:t>, HV, e  lifetime, </a:t>
            </a:r>
            <a:r>
              <a:rPr lang="en-US" dirty="0" err="1"/>
              <a:t>photodetector</a:t>
            </a:r>
            <a:r>
              <a:rPr lang="en-US" dirty="0"/>
              <a:t> efficiency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8000"/>
                </a:solidFill>
              </a:rPr>
              <a:t>A: This one’s quite interesting – André gave a summary of estimates of which physics topics will be most impacted by each of these.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LXE detectors have expensive </a:t>
            </a:r>
            <a:r>
              <a:rPr lang="en-US" dirty="0" err="1"/>
              <a:t>Xe</a:t>
            </a:r>
            <a:r>
              <a:rPr lang="en-US" dirty="0"/>
              <a:t> in the non </a:t>
            </a:r>
            <a:r>
              <a:rPr lang="en-US" dirty="0" err="1"/>
              <a:t>fiducial</a:t>
            </a:r>
            <a:r>
              <a:rPr lang="en-US" dirty="0"/>
              <a:t> region outside the </a:t>
            </a:r>
            <a:r>
              <a:rPr lang="en-US" dirty="0" err="1"/>
              <a:t>fieldcage</a:t>
            </a:r>
            <a:r>
              <a:rPr lang="en-US" dirty="0"/>
              <a:t>, which perhaps leads to smaller gaps (and HV problems)  than would happen with Ar. Since DUNE is large, so is the </a:t>
            </a:r>
            <a:r>
              <a:rPr lang="en-US" dirty="0" err="1"/>
              <a:t>Ar</a:t>
            </a:r>
            <a:r>
              <a:rPr lang="en-US" dirty="0"/>
              <a:t> in the gap. How is the gap optimized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  A: This is mostly cost vs. risk of arcing.  APA’s on the outside are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an optimization step addressing this issue.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32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CD-1R Questions from Reviewers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Describe the R&amp;D program, measurements, and schedule for the </a:t>
            </a:r>
            <a:r>
              <a:rPr lang="en-US" dirty="0" err="1"/>
              <a:t>photodetector</a:t>
            </a:r>
            <a:r>
              <a:rPr lang="en-US" dirty="0"/>
              <a:t> down-select.</a:t>
            </a:r>
          </a:p>
          <a:p>
            <a:endParaRPr lang="en-US" dirty="0"/>
          </a:p>
          <a:p>
            <a:r>
              <a:rPr lang="en-US" dirty="0"/>
              <a:t>Please provide the DOE cost estimate for the U.S. contributions to DUNE and what are the Core contributions?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CD-1R Questions from Reviewers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Describe the current status of the detector simulations and how they have been used to determine the detector parameters as they appear in the cost book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    A: Tom’s talk</a:t>
            </a:r>
          </a:p>
          <a:p>
            <a:pPr marL="0" indent="0">
              <a:buNone/>
            </a:pPr>
            <a:r>
              <a:rPr lang="en-US" dirty="0">
                <a:solidFill>
                  <a:srgbClr val="3366FF"/>
                </a:solidFill>
                <a:hlinkClick r:id="rId3"/>
              </a:rPr>
              <a:t>http://lbne2-docdb.fnal.gov:8080/cgi-bin/RetrieveFile?docid=11253&amp;filename=B01-06-Junk-FarDetSim%26Modeling.pdf&amp;asof=2015-7-</a:t>
            </a:r>
            <a:r>
              <a:rPr lang="en-US" dirty="0" smtClean="0">
                <a:solidFill>
                  <a:srgbClr val="3366FF"/>
                </a:solidFill>
                <a:hlinkClick r:id="rId3"/>
              </a:rPr>
              <a:t>15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But:  some parameters are optimized based on back-of-the-envelope estimates and not full studies.  Work to do!</a:t>
            </a:r>
            <a:endParaRPr lang="en-US" dirty="0">
              <a:solidFill>
                <a:srgbClr val="3366FF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Describe how the simulation effort is organized, the deliverables, scope and schedule. How it will be used to prepare for CD2 and for detector selection steps prior to CD2?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smtClean="0">
                <a:solidFill>
                  <a:srgbClr val="008000"/>
                </a:solidFill>
              </a:rPr>
              <a:t>A:  Working groups being set up, task forces with 12-18m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     timelines being set up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551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Organization, Targets and Deliverables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Mark and André will set up task forces that target delivering the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required studies on the necessary timescales.</a:t>
            </a:r>
          </a:p>
          <a:p>
            <a:pPr marL="342900" indent="-342900"/>
            <a:r>
              <a:rPr lang="en-US" dirty="0" smtClean="0"/>
              <a:t>FD simulation and reconstruction task force to be set up soon, with a timeline for deliverables of 12 – 18 months</a:t>
            </a:r>
          </a:p>
          <a:p>
            <a:pPr marL="342900" indent="-342900"/>
            <a:r>
              <a:rPr lang="en-US" dirty="0" smtClean="0"/>
              <a:t>We have a short timescale for optimizing the detector design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for the CERN test</a:t>
            </a:r>
          </a:p>
          <a:p>
            <a:pPr marL="669798" lvl="2" indent="-285750"/>
            <a:r>
              <a:rPr lang="en-US" dirty="0" smtClean="0"/>
              <a:t>Wire angle</a:t>
            </a:r>
          </a:p>
          <a:p>
            <a:pPr marL="669798" lvl="2" indent="-285750"/>
            <a:r>
              <a:rPr lang="en-US" dirty="0" smtClean="0"/>
              <a:t>Wire spacing</a:t>
            </a:r>
          </a:p>
          <a:p>
            <a:pPr marL="64008" lvl="1" indent="0">
              <a:buNone/>
            </a:pPr>
            <a:r>
              <a:rPr lang="en-US" dirty="0"/>
              <a:t> </a:t>
            </a:r>
            <a:r>
              <a:rPr lang="en-US" dirty="0" smtClean="0"/>
              <a:t>  Would like to have that ready for December 2015 so the CERN test can be designed. Still a fallback plan in case the design evolves after the CERN test APA’s are designed – re-build and rerun the prototype later to get test-beam calibration constants with the final detector design.</a:t>
            </a:r>
          </a:p>
          <a:p>
            <a:pPr marL="64008" lvl="1" indent="0">
              <a:buNone/>
            </a:pPr>
            <a:r>
              <a:rPr lang="en-US" dirty="0" smtClean="0"/>
              <a:t>Other task-force deliverables:  Input resolutions to </a:t>
            </a:r>
            <a:r>
              <a:rPr lang="en-US" dirty="0" err="1" smtClean="0"/>
              <a:t>FastMC</a:t>
            </a:r>
            <a:r>
              <a:rPr lang="en-US" dirty="0" smtClean="0"/>
              <a:t>, verification</a:t>
            </a:r>
          </a:p>
          <a:p>
            <a:pPr marL="64008" lvl="1" indent="0">
              <a:buNone/>
            </a:pPr>
            <a:r>
              <a:rPr lang="en-US" dirty="0" smtClean="0"/>
              <a:t>of detector requirements</a:t>
            </a:r>
          </a:p>
          <a:p>
            <a:pPr marL="64008" lvl="1" indent="0">
              <a:buNone/>
            </a:pPr>
            <a:r>
              <a:rPr lang="en-US" dirty="0"/>
              <a:t> </a:t>
            </a:r>
            <a:r>
              <a:rPr lang="en-US" sz="1400" dirty="0" smtClean="0"/>
              <a:t> </a:t>
            </a:r>
            <a:endParaRPr lang="en-US" sz="105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36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Recent Reviews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/>
            <a:r>
              <a:rPr lang="en-US" dirty="0" smtClean="0"/>
              <a:t>DUNE Far Detector Design Review, May 19-20, 2015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https://web.fnal.gov/project/LBNF/ReviewsAndAssessments/Dune%20FD%20Design%20Review/SitePages/</a:t>
            </a:r>
            <a:r>
              <a:rPr lang="en-US" dirty="0" smtClean="0">
                <a:hlinkClick r:id="rId2"/>
              </a:rPr>
              <a:t>Home.aspx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342900" indent="-342900"/>
            <a:r>
              <a:rPr lang="en-US" dirty="0" smtClean="0"/>
              <a:t>DUNE Director’s Review, June 2-4, 2015</a:t>
            </a:r>
          </a:p>
          <a:p>
            <a:pPr marL="342900" indent="-342900"/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web.fnal.gov</a:t>
            </a:r>
            <a:r>
              <a:rPr lang="en-US" dirty="0">
                <a:hlinkClick r:id="rId3"/>
              </a:rPr>
              <a:t>/project/LBNF/</a:t>
            </a:r>
            <a:r>
              <a:rPr lang="en-US" dirty="0" err="1">
                <a:hlinkClick r:id="rId3"/>
              </a:rPr>
              <a:t>ReviewsAndAssessments</a:t>
            </a:r>
            <a:r>
              <a:rPr lang="en-US" dirty="0">
                <a:hlinkClick r:id="rId3"/>
              </a:rPr>
              <a:t>/LBNF-DUNE%20CD-1-Refresh%20Directors%20Review/</a:t>
            </a:r>
            <a:r>
              <a:rPr lang="en-US" dirty="0" err="1">
                <a:hlinkClick r:id="rId3"/>
              </a:rPr>
              <a:t>SitePages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Home.aspx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5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Scope of Work (TSW) – Computing for 35-ton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Current version on </a:t>
            </a:r>
            <a:r>
              <a:rPr lang="en-US" dirty="0" err="1" smtClean="0"/>
              <a:t>FermiPoint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>
                <a:hlinkClick r:id="rId2"/>
              </a:rPr>
              <a:t>https://</a:t>
            </a:r>
            <a:r>
              <a:rPr lang="en-US" sz="1400" dirty="0" err="1">
                <a:hlinkClick r:id="rId2"/>
              </a:rPr>
              <a:t>fermipoint.fnal.gov</a:t>
            </a:r>
            <a:r>
              <a:rPr lang="en-US" sz="1400" dirty="0">
                <a:hlinkClick r:id="rId2"/>
              </a:rPr>
              <a:t>/organization/</a:t>
            </a:r>
            <a:r>
              <a:rPr lang="en-US" sz="1400" dirty="0" err="1">
                <a:hlinkClick r:id="rId2"/>
              </a:rPr>
              <a:t>cs</a:t>
            </a:r>
            <a:r>
              <a:rPr lang="en-US" sz="1400" dirty="0">
                <a:hlinkClick r:id="rId2"/>
              </a:rPr>
              <a:t>/</a:t>
            </a:r>
            <a:r>
              <a:rPr lang="en-US" sz="1400" dirty="0" err="1">
                <a:hlinkClick r:id="rId2"/>
              </a:rPr>
              <a:t>ocio</a:t>
            </a:r>
            <a:r>
              <a:rPr lang="en-US" sz="1400" dirty="0">
                <a:hlinkClick r:id="rId2"/>
              </a:rPr>
              <a:t>/</a:t>
            </a:r>
            <a:r>
              <a:rPr lang="en-US" sz="1400" dirty="0" err="1">
                <a:hlinkClick r:id="rId2"/>
              </a:rPr>
              <a:t>sm</a:t>
            </a:r>
            <a:r>
              <a:rPr lang="en-US" sz="1400" dirty="0">
                <a:hlinkClick r:id="rId2"/>
              </a:rPr>
              <a:t>/</a:t>
            </a:r>
            <a:r>
              <a:rPr lang="en-US" sz="1400" dirty="0" err="1">
                <a:hlinkClick r:id="rId2"/>
              </a:rPr>
              <a:t>slm</a:t>
            </a:r>
            <a:r>
              <a:rPr lang="en-US" sz="1400" dirty="0">
                <a:hlinkClick r:id="rId2"/>
              </a:rPr>
              <a:t>/Shared%20Documents/Forms/</a:t>
            </a:r>
            <a:r>
              <a:rPr lang="en-US" sz="1400" dirty="0" err="1">
                <a:hlinkClick r:id="rId2"/>
              </a:rPr>
              <a:t>AllItems.aspx?RootFolder</a:t>
            </a:r>
            <a:r>
              <a:rPr lang="en-US" sz="1400" dirty="0">
                <a:hlinkClick r:id="rId2"/>
              </a:rPr>
              <a:t>=%2Forganization%2Fcs%2Focio%2Fsm%2Fslm%2FShared%20Documents%2FIn%20Progress%20TSWs%20%28Technical%20Scope%20of%20Work%29%2F35T%20Prototype%20CS%20TSW&amp;FolderCTID=0x012000F64067810136CF4A828209B4A63289EE&amp;View={56DFF269-5BA6-4A8E-BD10-</a:t>
            </a:r>
            <a:r>
              <a:rPr lang="en-US" sz="1400" dirty="0" smtClean="0">
                <a:hlinkClick r:id="rId2"/>
              </a:rPr>
              <a:t>5ADED2E7F5E6}</a:t>
            </a:r>
            <a:endParaRPr lang="en-US" sz="1400" dirty="0" smtClean="0"/>
          </a:p>
          <a:p>
            <a:pPr marL="0" indent="0">
              <a:buNone/>
            </a:pPr>
            <a:endParaRPr lang="en-US" sz="300" dirty="0"/>
          </a:p>
          <a:p>
            <a:pPr marL="0" indent="0">
              <a:buNone/>
            </a:pPr>
            <a:endParaRPr lang="en-US" sz="300" dirty="0" smtClean="0"/>
          </a:p>
          <a:p>
            <a:pPr marL="0" indent="0">
              <a:buNone/>
            </a:pPr>
            <a:endParaRPr lang="en-US" sz="300" dirty="0"/>
          </a:p>
          <a:p>
            <a:pPr marL="0" indent="0">
              <a:buNone/>
            </a:pPr>
            <a:endParaRPr lang="en-US" sz="300" dirty="0" smtClean="0"/>
          </a:p>
          <a:p>
            <a:pPr marL="0" indent="0">
              <a:buNone/>
            </a:pPr>
            <a:endParaRPr lang="en-US" sz="300" dirty="0" smtClean="0"/>
          </a:p>
          <a:p>
            <a:pPr marL="0" indent="0">
              <a:buNone/>
            </a:pPr>
            <a:endParaRPr lang="en-US" sz="700" dirty="0" smtClean="0"/>
          </a:p>
          <a:p>
            <a:pPr marL="0" indent="0">
              <a:buNone/>
            </a:pPr>
            <a:r>
              <a:rPr lang="en-US" dirty="0" smtClean="0"/>
              <a:t>Changes by Jon Paley, Brett, and Tom put in July 10.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Additional changes to the network section to be put in by Stu </a:t>
            </a:r>
            <a:r>
              <a:rPr lang="en-US" dirty="0" err="1" smtClean="0"/>
              <a:t>Fuess</a:t>
            </a:r>
            <a:r>
              <a:rPr lang="en-US" dirty="0" smtClean="0"/>
              <a:t>, then another round of review before signing.</a:t>
            </a:r>
          </a:p>
          <a:p>
            <a:pPr marL="0" indent="0">
              <a:buNone/>
            </a:pPr>
            <a:r>
              <a:rPr lang="en-US" dirty="0" smtClean="0"/>
              <a:t>Should finish it up by the end of July.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07.22.15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Tom,Tingjun,Michelle,Mark | News and Announcements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953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une 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Template.potx</Template>
  <TotalTime>1028</TotalTime>
  <Words>998</Words>
  <Application>Microsoft Macintosh PowerPoint</Application>
  <PresentationFormat>On-screen Show (4:3)</PresentationFormat>
  <Paragraphs>121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Dune Template</vt:lpstr>
      <vt:lpstr>LBNF Content-Footer Theme</vt:lpstr>
      <vt:lpstr>35-ton Simulation and Reconstruction News and Announcements</vt:lpstr>
      <vt:lpstr>DOE CD-1 Refresh News</vt:lpstr>
      <vt:lpstr>DOE CD-1 Refresh News</vt:lpstr>
      <vt:lpstr>DOE Review Questions</vt:lpstr>
      <vt:lpstr>DOE CD-1R Questions from Reviewers</vt:lpstr>
      <vt:lpstr>DOE CD-1R Questions from Reviewers</vt:lpstr>
      <vt:lpstr>Organization, Targets and Deliverables</vt:lpstr>
      <vt:lpstr>Other Recent Reviews</vt:lpstr>
      <vt:lpstr>Technical Scope of Work (TSW) – Computing for 35-ton</vt:lpstr>
      <vt:lpstr>Vertical Slice Test Data Stored to Tape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Thomas R. Junk</cp:lastModifiedBy>
  <cp:revision>98</cp:revision>
  <dcterms:created xsi:type="dcterms:W3CDTF">2015-04-30T14:29:22Z</dcterms:created>
  <dcterms:modified xsi:type="dcterms:W3CDTF">2015-07-21T22:54:09Z</dcterms:modified>
</cp:coreProperties>
</file>