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4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60" r:id="rId3"/>
    <p:sldId id="271" r:id="rId4"/>
    <p:sldId id="277" r:id="rId5"/>
    <p:sldId id="272" r:id="rId6"/>
    <p:sldId id="270" r:id="rId7"/>
    <p:sldId id="273" r:id="rId8"/>
    <p:sldId id="275" r:id="rId9"/>
    <p:sldId id="278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1188" y="12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50078"/>
            <a:ext cx="9144000" cy="5598322"/>
            <a:chOff x="0" y="3415"/>
            <a:chExt cx="9144000" cy="5521325"/>
          </a:xfrm>
        </p:grpSpPr>
        <p:pic>
          <p:nvPicPr>
            <p:cNvPr id="8" name="Picture 2" descr="Base aerial with improvement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15"/>
              <a:ext cx="9144000" cy="552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0" y="3415"/>
              <a:ext cx="9144000" cy="5521325"/>
            </a:xfrm>
            <a:prstGeom prst="rect">
              <a:avLst/>
            </a:prstGeom>
            <a:solidFill>
              <a:srgbClr val="376092">
                <a:alpha val="8313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1" tIns="32146" rIns="64291" bIns="32146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09"/>
            <a:ext cx="9144000" cy="1133929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>
            <a:lvl1pPr>
              <a:defRPr sz="36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7" y="4387983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095500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97025"/>
            <a:ext cx="9144000" cy="2068513"/>
          </a:xfrm>
        </p:spPr>
        <p:txBody>
          <a:bodyPr anchor="ctr" anchorCtr="1">
            <a:normAutofit/>
          </a:bodyPr>
          <a:lstStyle>
            <a:lvl1pPr algn="ctr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788" y="4064000"/>
            <a:ext cx="8228012" cy="1698625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tabLst>
                <a:tab pos="2003425" algn="l"/>
              </a:tabLst>
              <a:defRPr sz="2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8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defRPr sz="2000"/>
            </a:lvl2pPr>
            <a:lvl3pPr marL="687388" indent="-230188">
              <a:defRPr sz="2000"/>
            </a:lvl3pPr>
            <a:lvl4pPr marL="915988" indent="-228600">
              <a:defRPr sz="2000"/>
            </a:lvl4pPr>
            <a:lvl5pPr marL="114458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defRPr sz="2000"/>
            </a:lvl2pPr>
            <a:lvl3pPr marL="685800" indent="-228600">
              <a:tabLst/>
              <a:defRPr sz="2000"/>
            </a:lvl3pPr>
            <a:lvl4pPr marL="915988" indent="-228600">
              <a:defRPr sz="2000"/>
            </a:lvl4pPr>
            <a:lvl5pPr marL="114458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6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0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97025"/>
            <a:ext cx="9144000" cy="2068513"/>
          </a:xfrm>
        </p:spPr>
        <p:txBody>
          <a:bodyPr anchor="ctr" anchorCtr="1">
            <a:normAutofit/>
          </a:bodyPr>
          <a:lstStyle>
            <a:lvl1pPr algn="ctr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788" y="4064000"/>
            <a:ext cx="8228012" cy="1698625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2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50078"/>
            <a:ext cx="9144000" cy="5598322"/>
            <a:chOff x="0" y="3415"/>
            <a:chExt cx="9144000" cy="5521325"/>
          </a:xfrm>
        </p:grpSpPr>
        <p:pic>
          <p:nvPicPr>
            <p:cNvPr id="8" name="Picture 2" descr="Base aerial with improvement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15"/>
              <a:ext cx="9144000" cy="552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0" y="3415"/>
              <a:ext cx="9144000" cy="5521325"/>
            </a:xfrm>
            <a:prstGeom prst="rect">
              <a:avLst/>
            </a:prstGeom>
            <a:solidFill>
              <a:srgbClr val="376092">
                <a:alpha val="8313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1" tIns="32146" rIns="64291" bIns="32146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09"/>
            <a:ext cx="9144000" cy="1133929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>
            <a:lvl1pPr>
              <a:defRPr sz="36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7" y="4387983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095500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7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defRPr sz="2000"/>
            </a:lvl2pPr>
            <a:lvl3pPr marL="687388" indent="-230188">
              <a:defRPr sz="2000"/>
            </a:lvl3pPr>
            <a:lvl4pPr marL="915988" indent="-228600">
              <a:defRPr sz="2000"/>
            </a:lvl4pPr>
            <a:lvl5pPr marL="114458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defRPr sz="2000"/>
            </a:lvl2pPr>
            <a:lvl3pPr marL="685800" indent="-228600">
              <a:tabLst/>
              <a:defRPr sz="2000"/>
            </a:lvl3pPr>
            <a:lvl4pPr marL="915988" indent="-228600">
              <a:defRPr sz="2000"/>
            </a:lvl4pPr>
            <a:lvl5pPr marL="114458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2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3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 userDrawn="1"/>
        </p:nvSpPr>
        <p:spPr>
          <a:xfrm>
            <a:off x="0" y="6239580"/>
            <a:ext cx="9144000" cy="6184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8" name="Picture 1" descr="ATAP_footer_orange_reversed_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29" y="6311321"/>
            <a:ext cx="28987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LBL_logo_notext_rev_transparent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9" y="6357358"/>
            <a:ext cx="518160" cy="365760"/>
          </a:xfrm>
          <a:prstGeom prst="rect">
            <a:avLst/>
          </a:prstGeom>
        </p:spPr>
      </p:pic>
      <p:pic>
        <p:nvPicPr>
          <p:cNvPr id="48" name="Picture 47" descr="RGB_White-Seal_White-Mark_SC_Horizontal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20" y="6353368"/>
            <a:ext cx="2286000" cy="3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3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Franklin Gothic Medium" charset="0"/>
                <a:cs typeface="Franklin Gothic Medium" charset="0"/>
              </a:rPr>
              <a:t>LARP Magnet Incident Investigation Plan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latin typeface="Franklin Gothic Book" charset="0"/>
                <a:cs typeface="Franklin Gothic Book" charset="0"/>
              </a:rPr>
              <a:t>July 29, 2015</a:t>
            </a:r>
            <a:endParaRPr lang="en-US" b="1" dirty="0">
              <a:solidFill>
                <a:srgbClr val="FFFFFF"/>
              </a:solidFill>
              <a:latin typeface="Franklin Gothic Book" charset="0"/>
              <a:cs typeface="Franklin Gothic Book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1313" lvl="0" indent="-341313" defTabSz="914400" fontAlgn="base">
              <a:spcBef>
                <a:spcPts val="90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Franklin Gothic Medium" panose="020B0603020102020204" pitchFamily="34" charset="0"/>
                <a:ea typeface="ＭＳ Ｐゴシック" charset="0"/>
                <a:cs typeface="ＭＳ Ｐゴシック" charset="0"/>
              </a:rPr>
              <a:t>Patricia Thomas and Marshall Granados</a:t>
            </a:r>
          </a:p>
        </p:txBody>
      </p:sp>
    </p:spTree>
    <p:extLst>
      <p:ext uri="{BB962C8B-B14F-4D97-AF65-F5344CB8AC3E}">
        <p14:creationId xmlns:p14="http://schemas.microsoft.com/office/powerpoint/2010/main" val="24126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LBNL has a formal Issues Management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82483" y="1620626"/>
            <a:ext cx="3263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University of California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500" y="2620664"/>
            <a:ext cx="729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LBNL Office of Institutional Integrity and Assurance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2736" y="3568754"/>
            <a:ext cx="4686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Office of Contractor Assurance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9237" y="4481068"/>
            <a:ext cx="3036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Division Directors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525604" y="2110842"/>
            <a:ext cx="196765" cy="4114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4579621" y="3157319"/>
            <a:ext cx="196765" cy="4114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623986" y="4030419"/>
            <a:ext cx="196765" cy="4114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ATAP Division Director  has initiated </a:t>
            </a:r>
            <a:br>
              <a:rPr lang="en-US" dirty="0" smtClean="0"/>
            </a:br>
            <a:r>
              <a:rPr lang="en-US" dirty="0" smtClean="0"/>
              <a:t>an Incident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Personnel involved in the incident performed initial fact finding</a:t>
            </a:r>
          </a:p>
          <a:p>
            <a:r>
              <a:rPr lang="en-US" dirty="0" smtClean="0"/>
              <a:t>Preliminary facts were reported to ATAP/Engineering management</a:t>
            </a:r>
          </a:p>
          <a:p>
            <a:r>
              <a:rPr lang="en-US" dirty="0" smtClean="0"/>
              <a:t>ATAP Division Director has requested an Incident Investigation</a:t>
            </a:r>
          </a:p>
          <a:p>
            <a:r>
              <a:rPr lang="en-US" dirty="0" smtClean="0"/>
              <a:t>ATAP and Engineering Division Safety Coordinators have met with LBNL </a:t>
            </a:r>
            <a:r>
              <a:rPr lang="en-US" dirty="0" smtClean="0"/>
              <a:t>Issues Management Program Manager </a:t>
            </a:r>
            <a:r>
              <a:rPr lang="en-US" dirty="0" smtClean="0"/>
              <a:t>to begin planning the investigation</a:t>
            </a:r>
          </a:p>
          <a:p>
            <a:pPr lvl="1"/>
            <a:r>
              <a:rPr lang="en-US" dirty="0" smtClean="0"/>
              <a:t>Severity and Risk analysis performed</a:t>
            </a:r>
          </a:p>
          <a:p>
            <a:pPr lvl="1"/>
            <a:r>
              <a:rPr lang="en-US" dirty="0" smtClean="0"/>
              <a:t>Causal Analysis method recommended</a:t>
            </a:r>
          </a:p>
          <a:p>
            <a:pPr lvl="1"/>
            <a:r>
              <a:rPr lang="en-US" dirty="0" smtClean="0"/>
              <a:t>Causal Analysis team is being formed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LBNL Principles for Incident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 not seek to blame individuals</a:t>
            </a:r>
          </a:p>
          <a:p>
            <a:r>
              <a:rPr lang="en-US" dirty="0" smtClean="0"/>
              <a:t>We look beyond the individual’s actions to understand underlying organizational issues</a:t>
            </a:r>
          </a:p>
          <a:p>
            <a:r>
              <a:rPr lang="en-US" dirty="0" smtClean="0"/>
              <a:t>We seek to learn from both positive and negative actions </a:t>
            </a:r>
          </a:p>
          <a:p>
            <a:r>
              <a:rPr lang="en-US" dirty="0" smtClean="0"/>
              <a:t>We will share what we learn so that others can benefit </a:t>
            </a:r>
          </a:p>
          <a:p>
            <a:r>
              <a:rPr lang="en-US" dirty="0" smtClean="0"/>
              <a:t>Collaborative, analytical approach we use in our science</a:t>
            </a:r>
          </a:p>
          <a:p>
            <a:r>
              <a:rPr lang="en-US" dirty="0" smtClean="0"/>
              <a:t>Supported by senior management and timely</a:t>
            </a:r>
          </a:p>
          <a:p>
            <a:r>
              <a:rPr lang="en-US" dirty="0" smtClean="0"/>
              <a:t>Results will be openly made available to Lab </a:t>
            </a:r>
            <a:r>
              <a:rPr lang="en-US" dirty="0" smtClean="0"/>
              <a:t>community </a:t>
            </a:r>
            <a:r>
              <a:rPr lang="en-US" dirty="0" smtClean="0">
                <a:solidFill>
                  <a:srgbClr val="898989"/>
                </a:solidFill>
              </a:rPr>
              <a:t>and to the LARP, </a:t>
            </a:r>
            <a:r>
              <a:rPr lang="en-US" dirty="0" err="1" smtClean="0">
                <a:solidFill>
                  <a:srgbClr val="898989"/>
                </a:solidFill>
              </a:rPr>
              <a:t>HiLumi</a:t>
            </a:r>
            <a:r>
              <a:rPr lang="en-US" dirty="0" smtClean="0">
                <a:solidFill>
                  <a:srgbClr val="898989"/>
                </a:solidFill>
              </a:rPr>
              <a:t> collaboration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LBNL has a formal Causal Analysis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 defined in:</a:t>
            </a:r>
          </a:p>
          <a:p>
            <a:pPr lvl="1"/>
            <a:r>
              <a:rPr lang="en-US" dirty="0" smtClean="0"/>
              <a:t>LBNL/PUB-5519-1 Issues Management Program Manual</a:t>
            </a:r>
          </a:p>
          <a:p>
            <a:pPr lvl="1"/>
            <a:r>
              <a:rPr lang="en-US" dirty="0" smtClean="0"/>
              <a:t>LBNL/PUB-5519-2 </a:t>
            </a:r>
            <a:r>
              <a:rPr lang="en-US" dirty="0" smtClean="0"/>
              <a:t>Causal Analysis Program Manual</a:t>
            </a:r>
          </a:p>
          <a:p>
            <a:r>
              <a:rPr lang="en-US" dirty="0" smtClean="0"/>
              <a:t>Causal Analysis elements:</a:t>
            </a:r>
          </a:p>
          <a:p>
            <a:pPr lvl="1"/>
            <a:r>
              <a:rPr lang="en-US" dirty="0" smtClean="0"/>
              <a:t>Determining level of analysis </a:t>
            </a:r>
          </a:p>
          <a:p>
            <a:pPr lvl="1"/>
            <a:r>
              <a:rPr lang="en-US" dirty="0" smtClean="0"/>
              <a:t>Selecting team members</a:t>
            </a:r>
          </a:p>
          <a:p>
            <a:pPr lvl="1"/>
            <a:r>
              <a:rPr lang="en-US" dirty="0" smtClean="0"/>
              <a:t>Performing the Causal Analysis</a:t>
            </a:r>
          </a:p>
          <a:p>
            <a:pPr lvl="1"/>
            <a:r>
              <a:rPr lang="en-US" dirty="0" smtClean="0"/>
              <a:t>Developing Corrective Actions</a:t>
            </a:r>
          </a:p>
          <a:p>
            <a:pPr lvl="1"/>
            <a:r>
              <a:rPr lang="en-US" dirty="0" smtClean="0"/>
              <a:t>Documenting, reporting, and tracking progress</a:t>
            </a:r>
          </a:p>
          <a:p>
            <a:pPr lvl="1"/>
            <a:endParaRPr lang="en-US" dirty="0" smtClean="0"/>
          </a:p>
          <a:p>
            <a:pPr lvl="2">
              <a:buNone/>
            </a:pPr>
            <a:r>
              <a:rPr lang="en-US" dirty="0" smtClean="0"/>
              <a:t>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LBNL uses a graded approach to </a:t>
            </a:r>
            <a:r>
              <a:rPr lang="en-US" dirty="0" smtClean="0"/>
              <a:t>Cause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78" y="1307593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Severity and Risk are analyzed using Guidelines to consider severity of impacts and likelihood of occurrence</a:t>
            </a:r>
          </a:p>
          <a:p>
            <a:r>
              <a:rPr lang="en-US" dirty="0" smtClean="0"/>
              <a:t>LARP incident has been rated moderate severity/ medium risk </a:t>
            </a:r>
          </a:p>
          <a:p>
            <a:r>
              <a:rPr lang="en-US" dirty="0" smtClean="0"/>
              <a:t>Apparent </a:t>
            </a:r>
            <a:r>
              <a:rPr lang="en-US" dirty="0" smtClean="0"/>
              <a:t>Cause </a:t>
            </a:r>
            <a:r>
              <a:rPr lang="en-US" dirty="0" smtClean="0"/>
              <a:t>Analysis process is </a:t>
            </a:r>
            <a:r>
              <a:rPr lang="en-US" dirty="0" smtClean="0"/>
              <a:t>recommended</a:t>
            </a:r>
          </a:p>
          <a:p>
            <a:pPr lvl="1"/>
            <a:r>
              <a:rPr lang="en-US" i="1" dirty="0" smtClean="0"/>
              <a:t>Apparent cause: Dominant reasonable cause of an incident/finding that management has the control to fix through effective corrective actions</a:t>
            </a:r>
            <a:endParaRPr lang="en-US" i="1" dirty="0" smtClean="0"/>
          </a:p>
          <a:p>
            <a:r>
              <a:rPr lang="en-US" dirty="0" smtClean="0"/>
              <a:t>Apparent Cause Analysis is a straightforward/basic approach:</a:t>
            </a:r>
          </a:p>
          <a:p>
            <a:pPr lvl="1"/>
            <a:r>
              <a:rPr lang="en-US" dirty="0" smtClean="0"/>
              <a:t>Examine the facts </a:t>
            </a:r>
          </a:p>
          <a:p>
            <a:pPr lvl="1"/>
            <a:r>
              <a:rPr lang="en-US" dirty="0" smtClean="0"/>
              <a:t>Determine the most probable causes</a:t>
            </a:r>
          </a:p>
          <a:p>
            <a:r>
              <a:rPr lang="en-US" dirty="0" smtClean="0"/>
              <a:t>Apparent Cause Analysis elements:</a:t>
            </a:r>
          </a:p>
          <a:p>
            <a:pPr lvl="1"/>
            <a:r>
              <a:rPr lang="en-US" dirty="0" smtClean="0"/>
              <a:t>Data collection and fact-finding</a:t>
            </a:r>
          </a:p>
          <a:p>
            <a:pPr lvl="1"/>
            <a:r>
              <a:rPr lang="en-US" dirty="0" smtClean="0"/>
              <a:t>Factual accuracy review</a:t>
            </a:r>
          </a:p>
          <a:p>
            <a:pPr lvl="1"/>
            <a:r>
              <a:rPr lang="en-US" dirty="0" smtClean="0"/>
              <a:t>Causal analysis</a:t>
            </a:r>
          </a:p>
          <a:p>
            <a:pPr lvl="1"/>
            <a:r>
              <a:rPr lang="en-US" dirty="0" smtClean="0"/>
              <a:t>Corrective Action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Apparent Cause Analysis Team is being 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Lead</a:t>
            </a:r>
          </a:p>
          <a:p>
            <a:pPr lvl="1"/>
            <a:r>
              <a:rPr lang="en-US" dirty="0" smtClean="0"/>
              <a:t>Represents Division who owns the incident (ATAP)</a:t>
            </a:r>
          </a:p>
          <a:p>
            <a:pPr lvl="1"/>
            <a:r>
              <a:rPr lang="en-US" dirty="0" smtClean="0"/>
              <a:t>ATAP Division Safety </a:t>
            </a:r>
            <a:r>
              <a:rPr lang="en-US" dirty="0" smtClean="0"/>
              <a:t>Coordinator =&gt; Patricia Thomas</a:t>
            </a:r>
            <a:endParaRPr lang="en-US" dirty="0" smtClean="0"/>
          </a:p>
          <a:p>
            <a:r>
              <a:rPr lang="en-US" dirty="0" smtClean="0"/>
              <a:t>Lead Causal Analyst</a:t>
            </a:r>
          </a:p>
          <a:p>
            <a:pPr lvl="1"/>
            <a:r>
              <a:rPr lang="en-US" dirty="0" smtClean="0"/>
              <a:t>Trained in causal analysis methodology</a:t>
            </a:r>
          </a:p>
          <a:p>
            <a:pPr lvl="1"/>
            <a:r>
              <a:rPr lang="en-US" dirty="0" smtClean="0"/>
              <a:t>Engineering Division Safety </a:t>
            </a:r>
            <a:r>
              <a:rPr lang="en-US" dirty="0" smtClean="0"/>
              <a:t>Coordinator =&gt; Marshall Granados</a:t>
            </a:r>
            <a:endParaRPr lang="en-US" dirty="0" smtClean="0"/>
          </a:p>
          <a:p>
            <a:r>
              <a:rPr lang="en-US" dirty="0" smtClean="0"/>
              <a:t>Subject Matter Expert(s)</a:t>
            </a:r>
          </a:p>
          <a:p>
            <a:pPr lvl="1"/>
            <a:r>
              <a:rPr lang="en-US" dirty="0" smtClean="0"/>
              <a:t>Engineering Division supervisor with experience in similar mechanical assembly/disassembly </a:t>
            </a:r>
            <a:r>
              <a:rPr lang="en-US" dirty="0" smtClean="0"/>
              <a:t>processes =&gt; TBD</a:t>
            </a:r>
            <a:endParaRPr lang="en-US" dirty="0" smtClean="0"/>
          </a:p>
          <a:p>
            <a:pPr lvl="1"/>
            <a:r>
              <a:rPr lang="en-US" dirty="0" smtClean="0"/>
              <a:t>EHS Division subject matter </a:t>
            </a:r>
            <a:r>
              <a:rPr lang="en-US" dirty="0" smtClean="0"/>
              <a:t>expert =&gt; TBD</a:t>
            </a:r>
            <a:endParaRPr lang="en-US" dirty="0" smtClean="0"/>
          </a:p>
          <a:p>
            <a:r>
              <a:rPr lang="en-US" dirty="0" smtClean="0"/>
              <a:t>At least one member must be independent of ATAP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Analysis will be performed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will interview key personnel and examine evidence</a:t>
            </a:r>
          </a:p>
          <a:p>
            <a:r>
              <a:rPr lang="en-US" dirty="0" smtClean="0"/>
              <a:t>Facts of incident will be described</a:t>
            </a:r>
          </a:p>
          <a:p>
            <a:r>
              <a:rPr lang="en-US" dirty="0" smtClean="0"/>
              <a:t>Apparent causes will be determined</a:t>
            </a:r>
          </a:p>
          <a:p>
            <a:r>
              <a:rPr lang="en-US" dirty="0" smtClean="0"/>
              <a:t>Corrective actions must be developed to address each apparent </a:t>
            </a:r>
            <a:r>
              <a:rPr lang="en-US" dirty="0" smtClean="0"/>
              <a:t>cause</a:t>
            </a:r>
          </a:p>
          <a:p>
            <a:endParaRPr lang="en-US" dirty="0"/>
          </a:p>
          <a:p>
            <a:r>
              <a:rPr lang="en-US" dirty="0" smtClean="0"/>
              <a:t>Timeline is being defined based on team availability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Corrective Actions will be developed and tracked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194"/>
            <a:ext cx="8229600" cy="487396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Corrective Actions must be “SMART”</a:t>
            </a:r>
          </a:p>
          <a:p>
            <a:pPr lvl="1"/>
            <a:r>
              <a:rPr lang="en-US" dirty="0" smtClean="0"/>
              <a:t>Specific</a:t>
            </a:r>
          </a:p>
          <a:p>
            <a:pPr lvl="1"/>
            <a:r>
              <a:rPr lang="en-US" dirty="0" smtClean="0"/>
              <a:t>Measurable</a:t>
            </a:r>
          </a:p>
          <a:p>
            <a:pPr lvl="1"/>
            <a:r>
              <a:rPr lang="en-US" dirty="0" smtClean="0"/>
              <a:t>Accountable</a:t>
            </a:r>
          </a:p>
          <a:p>
            <a:pPr lvl="1"/>
            <a:r>
              <a:rPr lang="en-US" dirty="0" smtClean="0"/>
              <a:t>Reasonable</a:t>
            </a:r>
          </a:p>
          <a:p>
            <a:pPr lvl="1"/>
            <a:r>
              <a:rPr lang="en-US" dirty="0" smtClean="0"/>
              <a:t>Timely</a:t>
            </a:r>
          </a:p>
          <a:p>
            <a:r>
              <a:rPr lang="en-US" dirty="0" smtClean="0"/>
              <a:t>Team Lead and Causal Analyst will work with responsible personnel to develop Corrective Actions </a:t>
            </a:r>
          </a:p>
          <a:p>
            <a:r>
              <a:rPr lang="en-US" dirty="0" smtClean="0"/>
              <a:t>Office of Contractor Assurance will perform quality assurance review</a:t>
            </a:r>
          </a:p>
          <a:p>
            <a:r>
              <a:rPr lang="en-US" dirty="0" smtClean="0"/>
              <a:t>Division Director(s) will review and accept Corrective Actions</a:t>
            </a:r>
          </a:p>
          <a:p>
            <a:r>
              <a:rPr lang="en-US" dirty="0" smtClean="0"/>
              <a:t>Status will be tracked on Corrective Action Tracking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AP Blue Footer">
  <a:themeElements>
    <a:clrScheme name="ATA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496</Words>
  <Application>Microsoft Office PowerPoint</Application>
  <PresentationFormat>On-screen Show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ATAP Blue Footer</vt:lpstr>
      <vt:lpstr>ATAP No Footer</vt:lpstr>
      <vt:lpstr>LARP Magnet Incident Investigation Plan</vt:lpstr>
      <vt:lpstr>LBNL has a formal Issues Management Structure</vt:lpstr>
      <vt:lpstr>ATAP Division Director  has initiated  an Incident Investigation</vt:lpstr>
      <vt:lpstr>LBNL Principles for Incident Analysis</vt:lpstr>
      <vt:lpstr>LBNL has a formal Causal Analysis Process</vt:lpstr>
      <vt:lpstr>LBNL uses a graded approach to Cause Analysis</vt:lpstr>
      <vt:lpstr>Apparent Cause Analysis Team is being formed</vt:lpstr>
      <vt:lpstr>Causal Analysis will be performed</vt:lpstr>
      <vt:lpstr>Corrective Actions will be developed and tracked</vt:lpstr>
    </vt:vector>
  </TitlesOfParts>
  <Company>Lawrence Berkekley Nationl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Helene Felice</cp:lastModifiedBy>
  <cp:revision>36</cp:revision>
  <dcterms:created xsi:type="dcterms:W3CDTF">2015-07-28T16:56:27Z</dcterms:created>
  <dcterms:modified xsi:type="dcterms:W3CDTF">2015-07-28T22:49:43Z</dcterms:modified>
</cp:coreProperties>
</file>