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8"/>
  </p:notesMasterIdLst>
  <p:handoutMasterIdLst>
    <p:handoutMasterId r:id="rId19"/>
  </p:handoutMasterIdLst>
  <p:sldIdLst>
    <p:sldId id="265" r:id="rId3"/>
    <p:sldId id="271" r:id="rId4"/>
    <p:sldId id="293" r:id="rId5"/>
    <p:sldId id="266" r:id="rId6"/>
    <p:sldId id="286" r:id="rId7"/>
    <p:sldId id="285" r:id="rId8"/>
    <p:sldId id="287" r:id="rId9"/>
    <p:sldId id="291" r:id="rId10"/>
    <p:sldId id="288" r:id="rId11"/>
    <p:sldId id="292" r:id="rId12"/>
    <p:sldId id="289" r:id="rId13"/>
    <p:sldId id="270" r:id="rId14"/>
    <p:sldId id="274" r:id="rId15"/>
    <p:sldId id="278" r:id="rId16"/>
    <p:sldId id="283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9" autoAdjust="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91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9/26/2016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9/26/2016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9/26/2016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9/26/2016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9/26/2016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9/26/2016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9/26/2016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9/26/2016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9/26/2016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9/26/2016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9/26/2016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9/26/2016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9309" y="4516300"/>
            <a:ext cx="4417453" cy="1970467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73" y="3668888"/>
            <a:ext cx="3486586" cy="318911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6650" y="3144246"/>
            <a:ext cx="7233316" cy="181233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Laser Safety Implementation at </a:t>
            </a:r>
            <a:r>
              <a:rPr lang="en-US" altLang="en-US" dirty="0" err="1" smtClean="0">
                <a:latin typeface="Helvetica" panose="020B0604020202020204" pitchFamily="34" charset="0"/>
                <a:ea typeface="Geneva" pitchFamily="121" charset="-128"/>
              </a:rPr>
              <a:t>Fermilab’s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 FAST Facility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5074351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Chip Edstrom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Laser Safety Officer Workshop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09-27-2016</a:t>
            </a: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7618182" y="4213754"/>
            <a:ext cx="191911" cy="169334"/>
          </a:xfrm>
          <a:prstGeom prst="star5">
            <a:avLst/>
          </a:prstGeom>
          <a:gradFill>
            <a:gsLst>
              <a:gs pos="0">
                <a:srgbClr val="FF0000"/>
              </a:gs>
              <a:gs pos="100000">
                <a:srgbClr val="C00000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999" y="0"/>
            <a:ext cx="10286999" cy="68580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6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28599" y="945397"/>
            <a:ext cx="4281407" cy="49594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 Laser Safety - Gun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95" y="1136289"/>
            <a:ext cx="6024405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Laser Safety Implementation at </a:t>
            </a:r>
            <a:r>
              <a:rPr lang="en-US" dirty="0" err="1"/>
              <a:t>Fermilab’s</a:t>
            </a:r>
            <a:r>
              <a:rPr lang="en-US" dirty="0"/>
              <a:t> FAST Facility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43" y="1412056"/>
            <a:ext cx="4436390" cy="4436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517" y="1220597"/>
            <a:ext cx="405756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In the cave</a:t>
            </a:r>
            <a:endParaRPr lang="en-US" sz="2000" u="sng" dirty="0" smtClean="0"/>
          </a:p>
          <a:p>
            <a:pPr algn="just"/>
            <a:endParaRPr lang="en-US" sz="2000" u="sng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UV/IR </a:t>
            </a:r>
            <a:r>
              <a:rPr lang="en-US" dirty="0" err="1" smtClean="0"/>
              <a:t>Xport</a:t>
            </a:r>
            <a:endParaRPr lang="en-US" dirty="0" smtClean="0"/>
          </a:p>
          <a:p>
            <a:pPr algn="just"/>
            <a:endParaRPr lang="en-US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COB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Viewports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MPI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OTR Transport</a:t>
            </a:r>
            <a:endParaRPr lang="en-US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u="sng" dirty="0" smtClean="0"/>
          </a:p>
          <a:p>
            <a:endParaRPr lang="en-US" sz="2000" u="sng" dirty="0"/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7076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599" y="945397"/>
            <a:ext cx="4281407" cy="49594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panose="020B0604020202020204" pitchFamily="34" charset="0"/>
                <a:ea typeface="Geneva" pitchFamily="121" charset="-128"/>
              </a:rPr>
              <a:t>Beamline Laser Safety - Goniometer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67" y="1042988"/>
            <a:ext cx="5213892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Laser Safety Implementation at </a:t>
            </a:r>
            <a:r>
              <a:rPr lang="en-US" dirty="0" err="1"/>
              <a:t>Fermilab’s</a:t>
            </a:r>
            <a:r>
              <a:rPr lang="en-US" dirty="0"/>
              <a:t> FAST Facility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40517" y="1220597"/>
            <a:ext cx="40575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u="sng" dirty="0" smtClean="0"/>
              <a:t>Considerations: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Viewports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Laser Position Monitors</a:t>
            </a:r>
          </a:p>
          <a:p>
            <a:endParaRPr lang="en-US" sz="2000" u="sng" dirty="0"/>
          </a:p>
          <a:p>
            <a:endParaRPr lang="en-US" sz="1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2357"/>
            <a:ext cx="4874539" cy="492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6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28599" y="945397"/>
            <a:ext cx="4281407" cy="49594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 Laser &amp; X-Ray Safety – Crystal Channeling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Laser Safety Implementation at </a:t>
            </a:r>
            <a:r>
              <a:rPr lang="en-US" dirty="0" err="1"/>
              <a:t>Fermilab’s</a:t>
            </a:r>
            <a:r>
              <a:rPr lang="en-US" dirty="0"/>
              <a:t> FAST Facility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07" y="1734613"/>
            <a:ext cx="7247495" cy="4184255"/>
          </a:xfrm>
        </p:spPr>
      </p:pic>
      <p:sp>
        <p:nvSpPr>
          <p:cNvPr id="9" name="TextBox 8"/>
          <p:cNvSpPr txBox="1"/>
          <p:nvPr/>
        </p:nvSpPr>
        <p:spPr>
          <a:xfrm>
            <a:off x="340517" y="1220597"/>
            <a:ext cx="40575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u="sng" dirty="0" smtClean="0"/>
              <a:t>Considerations: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Viewports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X-Rays (Bremsstrahlung)</a:t>
            </a:r>
          </a:p>
          <a:p>
            <a:endParaRPr lang="en-US" sz="2000" u="sng" dirty="0"/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0781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" y="912938"/>
            <a:ext cx="4923352" cy="3018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Streak Camera &amp; The Martin-</a:t>
            </a:r>
            <a:r>
              <a:rPr lang="en-US" dirty="0" err="1" smtClean="0"/>
              <a:t>Puplett</a:t>
            </a:r>
            <a:r>
              <a:rPr lang="en-US" dirty="0" smtClean="0"/>
              <a:t> Interferometer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2000" dirty="0" smtClean="0"/>
              <a:t>Used for electron bunch length</a:t>
            </a:r>
            <a:br>
              <a:rPr lang="en-US" sz="2000" dirty="0" smtClean="0"/>
            </a:br>
            <a:r>
              <a:rPr lang="en-US" sz="2000" dirty="0" smtClean="0"/>
              <a:t>measurement.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Fully enclosed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9/27/2016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Laser Safety Implementation at </a:t>
            </a:r>
            <a:r>
              <a:rPr lang="en-US" dirty="0" err="1"/>
              <a:t>Fermilab’s</a:t>
            </a:r>
            <a:r>
              <a:rPr lang="en-US" dirty="0"/>
              <a:t> FAST Facility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712" y="2302082"/>
            <a:ext cx="4686300" cy="3895725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4556502" y="1193369"/>
            <a:ext cx="4153545" cy="9298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</a:rPr>
              <a:t>THz radiation comes from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t</a:t>
            </a:r>
            <a:r>
              <a:rPr lang="en-US" sz="2000" dirty="0" smtClean="0">
                <a:solidFill>
                  <a:schemeClr val="accent6"/>
                </a:solidFill>
              </a:rPr>
              <a:t>he OTR foil at x121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 – Visit us @ FAST.fnal.gov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18269"/>
          </a:xfrm>
        </p:spPr>
        <p:txBody>
          <a:bodyPr/>
          <a:lstStyle/>
          <a:p>
            <a:r>
              <a:rPr lang="en-US" sz="1800" dirty="0" smtClean="0"/>
              <a:t>50 MeV </a:t>
            </a:r>
            <a:r>
              <a:rPr lang="en-US" sz="1800" dirty="0"/>
              <a:t>o</a:t>
            </a:r>
            <a:r>
              <a:rPr lang="en-US" sz="1800" dirty="0" smtClean="0"/>
              <a:t>perations concluded Summer 2016</a:t>
            </a:r>
          </a:p>
          <a:p>
            <a:pPr lvl="1"/>
            <a:r>
              <a:rPr lang="en-US" sz="1800" dirty="0" smtClean="0"/>
              <a:t>Building-out 300 MeV Line (Beam 2017)</a:t>
            </a:r>
          </a:p>
          <a:p>
            <a:pPr lvl="1"/>
            <a:r>
              <a:rPr lang="en-US" sz="1800" dirty="0" smtClean="0"/>
              <a:t>HINS Work in Progress (2.5 MeV P Beam at MDB 2017)</a:t>
            </a:r>
          </a:p>
          <a:p>
            <a:pPr lvl="1"/>
            <a:r>
              <a:rPr lang="en-US" sz="1800" dirty="0" smtClean="0"/>
              <a:t>IOTA Construction / Fabrication / Procurement in progress (e Beam 2018)</a:t>
            </a:r>
          </a:p>
          <a:p>
            <a:pPr lvl="2"/>
            <a:r>
              <a:rPr lang="en-US" sz="1400" dirty="0" smtClean="0"/>
              <a:t>Protons from HINS to follow after move from MDB</a:t>
            </a:r>
          </a:p>
          <a:p>
            <a:endParaRPr lang="en-US" sz="1800" dirty="0" smtClean="0"/>
          </a:p>
          <a:p>
            <a:r>
              <a:rPr lang="en-US" sz="1800" dirty="0" smtClean="0"/>
              <a:t>Shielding Assessment is being finalized</a:t>
            </a:r>
          </a:p>
          <a:p>
            <a:pPr lvl="1"/>
            <a:r>
              <a:rPr lang="en-US" sz="1600" dirty="0" smtClean="0"/>
              <a:t>High energy enclosure being built</a:t>
            </a:r>
          </a:p>
          <a:p>
            <a:endParaRPr lang="en-US" sz="1800" dirty="0" smtClean="0"/>
          </a:p>
          <a:p>
            <a:r>
              <a:rPr lang="en-US" sz="1800" dirty="0" smtClean="0"/>
              <a:t>Interlocks and MPS are growing</a:t>
            </a:r>
          </a:p>
          <a:p>
            <a:pPr lvl="1"/>
            <a:r>
              <a:rPr lang="en-US" sz="1600" dirty="0" smtClean="0"/>
              <a:t>To accommodate High Energy Beamline / IOTA</a:t>
            </a:r>
          </a:p>
          <a:p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Laser Safety Implementation at </a:t>
            </a:r>
            <a:r>
              <a:rPr lang="en-US" dirty="0" err="1"/>
              <a:t>Fermilab’s</a:t>
            </a:r>
            <a:r>
              <a:rPr lang="en-US" dirty="0"/>
              <a:t> FAST </a:t>
            </a:r>
            <a:r>
              <a:rPr lang="en-US" dirty="0" smtClean="0"/>
              <a:t>Facility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66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Fermilab</a:t>
            </a:r>
            <a:r>
              <a:rPr lang="en-US" dirty="0" smtClean="0"/>
              <a:t> Accelerator Science &amp; Technology Facility  </a:t>
            </a:r>
            <a:br>
              <a:rPr lang="en-US" dirty="0" smtClean="0"/>
            </a:br>
            <a:r>
              <a:rPr lang="en-US" dirty="0" smtClean="0"/>
              <a:t>FAST – By The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Edstrom | </a:t>
            </a:r>
            <a:r>
              <a:rPr lang="en-US" dirty="0"/>
              <a:t>Laser Safety Implementation at </a:t>
            </a:r>
            <a:r>
              <a:rPr lang="en-US" dirty="0" err="1"/>
              <a:t>Fermilab’s</a:t>
            </a:r>
            <a:r>
              <a:rPr lang="en-US" dirty="0"/>
              <a:t> FAST Facility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graphicFrame>
        <p:nvGraphicFramePr>
          <p:cNvPr id="167" name="Table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374072"/>
              </p:ext>
            </p:extLst>
          </p:nvPr>
        </p:nvGraphicFramePr>
        <p:xfrm>
          <a:off x="566967" y="2841685"/>
          <a:ext cx="7995777" cy="32931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56776"/>
                <a:gridCol w="4739001"/>
              </a:tblGrid>
              <a:tr h="36602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Parameter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dirty="0" smtClean="0"/>
                        <a:t>Calmar</a:t>
                      </a:r>
                      <a:r>
                        <a:rPr lang="en-US" baseline="0" dirty="0" smtClean="0"/>
                        <a:t> Seed Laser Output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500 </a:t>
                      </a:r>
                      <a:r>
                        <a:rPr lang="en-US" baseline="0" dirty="0" err="1" smtClean="0"/>
                        <a:t>mW</a:t>
                      </a:r>
                      <a:r>
                        <a:rPr lang="en-US" baseline="0" dirty="0" smtClean="0"/>
                        <a:t>, 1053 nm @ 81.25 MHz</a:t>
                      </a:r>
                      <a:endParaRPr lang="en-US" dirty="0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dirty="0" smtClean="0"/>
                        <a:t>NGA IR</a:t>
                      </a:r>
                      <a:r>
                        <a:rPr lang="en-US" baseline="0" dirty="0" smtClean="0"/>
                        <a:t> Output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 </a:t>
                      </a:r>
                      <a:r>
                        <a:rPr lang="en-US" dirty="0" err="1" smtClean="0"/>
                        <a:t>uJ</a:t>
                      </a:r>
                      <a:r>
                        <a:rPr lang="en-US" dirty="0" smtClean="0"/>
                        <a:t>/pulse, 1054 nm</a:t>
                      </a:r>
                      <a:endParaRPr lang="en-US" dirty="0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dirty="0" smtClean="0"/>
                        <a:t>UV 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5 </a:t>
                      </a:r>
                      <a:r>
                        <a:rPr lang="el-GR" baseline="0" dirty="0" smtClean="0"/>
                        <a:t>μ</a:t>
                      </a:r>
                      <a:r>
                        <a:rPr lang="en-US" baseline="0" dirty="0" smtClean="0"/>
                        <a:t>J/pulse 253 nm</a:t>
                      </a:r>
                      <a:endParaRPr lang="en-US" dirty="0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dirty="0" smtClean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&lt; 10 </a:t>
                      </a:r>
                      <a:r>
                        <a:rPr lang="en-US" baseline="0" dirty="0" err="1" smtClean="0"/>
                        <a:t>fC</a:t>
                      </a:r>
                      <a:r>
                        <a:rPr lang="en-US" baseline="0" dirty="0" smtClean="0"/>
                        <a:t> – 3.2 </a:t>
                      </a:r>
                      <a:r>
                        <a:rPr lang="en-US" baseline="0" dirty="0" err="1" smtClean="0"/>
                        <a:t>nC</a:t>
                      </a:r>
                      <a:r>
                        <a:rPr lang="en-US" baseline="0" dirty="0" smtClean="0"/>
                        <a:t> per pulse</a:t>
                      </a:r>
                      <a:endParaRPr lang="en-US" dirty="0"/>
                    </a:p>
                  </a:txBody>
                  <a:tcPr/>
                </a:tc>
              </a:tr>
              <a:tr h="366023">
                <a:tc>
                  <a:txBody>
                    <a:bodyPr/>
                    <a:lstStyle/>
                    <a:p>
                      <a:r>
                        <a:rPr lang="en-US" dirty="0" smtClean="0"/>
                        <a:t>Bunch </a:t>
                      </a:r>
                      <a:r>
                        <a:rPr lang="en-US" baseline="0" dirty="0" smtClean="0"/>
                        <a:t>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 – 9 MHz (Nom:</a:t>
                      </a:r>
                      <a:r>
                        <a:rPr lang="en-US" baseline="0" dirty="0" smtClean="0"/>
                        <a:t> 3 MHz) for up to 1 </a:t>
                      </a:r>
                      <a:r>
                        <a:rPr lang="en-US" baseline="0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</a:tr>
              <a:tr h="366023">
                <a:tc>
                  <a:txBody>
                    <a:bodyPr/>
                    <a:lstStyle/>
                    <a:p>
                      <a:r>
                        <a:rPr lang="en-US" dirty="0" smtClean="0"/>
                        <a:t>Bunch </a:t>
                      </a:r>
                      <a:r>
                        <a:rPr lang="en-US" baseline="0" dirty="0" smtClean="0"/>
                        <a:t>train 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– 5 Hz</a:t>
                      </a:r>
                      <a:endParaRPr lang="en-US" dirty="0"/>
                    </a:p>
                  </a:txBody>
                  <a:tcPr/>
                </a:tc>
              </a:tr>
              <a:tr h="366023">
                <a:tc>
                  <a:txBody>
                    <a:bodyPr/>
                    <a:lstStyle/>
                    <a:p>
                      <a:r>
                        <a:rPr lang="en-US" dirty="0" smtClean="0"/>
                        <a:t>Electron Bunch</a:t>
                      </a:r>
                      <a:r>
                        <a:rPr lang="en-US" baseline="0" dirty="0" smtClean="0"/>
                        <a:t>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ps</a:t>
                      </a:r>
                      <a:r>
                        <a:rPr lang="en-US" baseline="0" dirty="0" smtClean="0"/>
                        <a:t> – 50 </a:t>
                      </a:r>
                      <a:r>
                        <a:rPr lang="en-US" baseline="0" dirty="0" err="1" smtClean="0"/>
                        <a:t>ps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Nominal: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4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ps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66023">
                <a:tc>
                  <a:txBody>
                    <a:bodyPr/>
                    <a:lstStyle/>
                    <a:p>
                      <a:r>
                        <a:rPr lang="en-US" dirty="0" smtClean="0"/>
                        <a:t>Low Energy Transport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r>
                        <a:rPr lang="en-US" baseline="0" dirty="0" smtClean="0"/>
                        <a:t> MeV – 50 MeV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269"/>
            <a:ext cx="9144000" cy="172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999" y="0"/>
            <a:ext cx="10286999" cy="68580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1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Why FAST?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UV Drive Laser Based </a:t>
            </a:r>
            <a:r>
              <a:rPr lang="en-US" altLang="en-US" dirty="0" err="1" smtClean="0">
                <a:latin typeface="Helvetica" panose="020B0604020202020204" pitchFamily="34" charset="0"/>
                <a:ea typeface="Geneva" pitchFamily="121" charset="-128"/>
              </a:rPr>
              <a:t>Photoinjector</a:t>
            </a: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Short (</a:t>
            </a:r>
            <a:r>
              <a:rPr lang="en-US" altLang="en-US" sz="2000" dirty="0" err="1" smtClean="0">
                <a:latin typeface="Helvetica" panose="020B0604020202020204" pitchFamily="34" charset="0"/>
                <a:ea typeface="Geneva" pitchFamily="121" charset="-128"/>
              </a:rPr>
              <a:t>ps</a:t>
            </a:r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-scale) pulse length for short time resolution measurements</a:t>
            </a:r>
          </a:p>
          <a:p>
            <a:pPr lvl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50 MeV Low Energy Section from two 9-Cell SRF Cavities</a:t>
            </a:r>
          </a:p>
          <a:p>
            <a:pPr lvl="1"/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Crystal channeling @ 45 MeV </a:t>
            </a:r>
            <a:r>
              <a:rPr lang="en-US" sz="2000" dirty="0" smtClean="0"/>
              <a:t>→</a:t>
            </a:r>
            <a:r>
              <a:rPr lang="en-US" sz="2000" dirty="0"/>
              <a:t> </a:t>
            </a:r>
            <a:r>
              <a:rPr lang="en-US" sz="2000" dirty="0" smtClean="0"/>
              <a:t>High-intensity X-ray source</a:t>
            </a:r>
            <a:endParaRPr lang="en-US" altLang="en-US" sz="2000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Future</a:t>
            </a:r>
          </a:p>
          <a:p>
            <a:pPr lvl="1"/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300 MeV High Energy Section from an 8-Cavity </a:t>
            </a:r>
            <a:r>
              <a:rPr lang="en-US" altLang="en-US" sz="2000" dirty="0" err="1" smtClean="0">
                <a:latin typeface="Helvetica" panose="020B0604020202020204" pitchFamily="34" charset="0"/>
                <a:ea typeface="Geneva" pitchFamily="121" charset="-128"/>
              </a:rPr>
              <a:t>Cryomodule</a:t>
            </a:r>
            <a:endParaRPr lang="en-US" altLang="en-US" sz="2000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2"/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Offers flexible energy range for injection to IOTA @ 150 MeV</a:t>
            </a:r>
          </a:p>
          <a:p>
            <a:pPr lvl="2"/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Inverse Compton Scattering @ 300 MeV </a:t>
            </a:r>
            <a:r>
              <a:rPr lang="en-US" sz="1800" dirty="0" smtClean="0"/>
              <a:t>→</a:t>
            </a:r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 High-brilliance </a:t>
            </a:r>
            <a:r>
              <a:rPr lang="el-GR" sz="1800" dirty="0" smtClean="0"/>
              <a:t>γ</a:t>
            </a:r>
            <a:r>
              <a:rPr lang="en-US" sz="1800" dirty="0" smtClean="0"/>
              <a:t>-ray source</a:t>
            </a:r>
            <a:endParaRPr lang="en-US" altLang="en-US" sz="1800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IOTA </a:t>
            </a:r>
          </a:p>
          <a:p>
            <a:pPr lvl="2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More beam means more statistics beyond PIP-II!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9/26/2016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Edstrom 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| Laser Safety Implementation at </a:t>
            </a:r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Fermilab’s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FAST Facility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841" y="0"/>
            <a:ext cx="10276711" cy="68580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FAST Drive Laser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1014886"/>
            <a:ext cx="8672513" cy="214965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Edstrom | </a:t>
            </a:r>
            <a:r>
              <a:rPr lang="en-US" dirty="0"/>
              <a:t>Laser Safety Implementation at </a:t>
            </a:r>
            <a:r>
              <a:rPr lang="en-US" dirty="0" err="1"/>
              <a:t>Fermilab’s</a:t>
            </a:r>
            <a:r>
              <a:rPr lang="en-US" dirty="0"/>
              <a:t> FAST </a:t>
            </a:r>
            <a:r>
              <a:rPr lang="en-US" dirty="0" smtClean="0"/>
              <a:t>Facility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3596216"/>
            <a:ext cx="9008533" cy="221826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9011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3111226"/>
            <a:ext cx="2855563" cy="28001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System - Interlocks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93" y="1133141"/>
            <a:ext cx="5667807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Edstrom | </a:t>
            </a:r>
            <a:r>
              <a:rPr lang="en-US" dirty="0"/>
              <a:t>Laser Safety Implementation at </a:t>
            </a:r>
            <a:r>
              <a:rPr lang="en-US" dirty="0" err="1"/>
              <a:t>Fermilab’s</a:t>
            </a:r>
            <a:r>
              <a:rPr lang="en-US" dirty="0"/>
              <a:t> FAST Facility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1358380"/>
            <a:ext cx="3986514" cy="17528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680" y="3307644"/>
            <a:ext cx="2687402" cy="2439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THE FAST LASER LAB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3 Primary Modes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Safety system inhibits</a:t>
            </a:r>
            <a:br>
              <a:rPr lang="en-US" sz="1800" dirty="0" smtClean="0"/>
            </a:br>
            <a:r>
              <a:rPr lang="en-US" sz="1800" dirty="0" smtClean="0"/>
              <a:t>through shutters/amps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Designed fail-safe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Regular Testing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232" y="794117"/>
            <a:ext cx="2785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How we stop the beam…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337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02192" y="1207105"/>
            <a:ext cx="6347821" cy="44982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3" y="1550136"/>
            <a:ext cx="5891242" cy="37933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Protection System (MPS)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Laser Safety Implementation at </a:t>
            </a:r>
            <a:r>
              <a:rPr lang="en-US" dirty="0" err="1"/>
              <a:t>Fermilab’s</a:t>
            </a:r>
            <a:r>
              <a:rPr lang="en-US" dirty="0"/>
              <a:t> FAST Facility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30232" y="794117"/>
            <a:ext cx="279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How we start the beam…</a:t>
            </a:r>
            <a:endParaRPr lang="en-US" sz="1800" dirty="0" smtClean="0"/>
          </a:p>
        </p:txBody>
      </p:sp>
      <p:sp>
        <p:nvSpPr>
          <p:cNvPr id="14" name="Rounded Rectangle 13"/>
          <p:cNvSpPr/>
          <p:nvPr/>
        </p:nvSpPr>
        <p:spPr>
          <a:xfrm>
            <a:off x="3993612" y="3261801"/>
            <a:ext cx="4768169" cy="2753931"/>
          </a:xfrm>
          <a:prstGeom prst="round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323" y="3827592"/>
            <a:ext cx="4487045" cy="19386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5664" y="1397281"/>
            <a:ext cx="1562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Overview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102594" y="3357182"/>
            <a:ext cx="456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Permit Generator &amp; Laser Pulse Controller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40604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Lab Administrative Controls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Laser Safety Implementation at </a:t>
            </a:r>
            <a:r>
              <a:rPr lang="en-US" dirty="0" err="1"/>
              <a:t>Fermilab’s</a:t>
            </a:r>
            <a:r>
              <a:rPr lang="en-US" dirty="0"/>
              <a:t> FAST Facility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Rounded Rectangle 6"/>
          <p:cNvSpPr/>
          <p:nvPr/>
        </p:nvSpPr>
        <p:spPr>
          <a:xfrm>
            <a:off x="228599" y="945397"/>
            <a:ext cx="4281407" cy="49594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0517" y="1220597"/>
            <a:ext cx="405756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 smtClean="0"/>
              <a:t>S</a:t>
            </a:r>
            <a:r>
              <a:rPr lang="en-US" sz="2000" u="sng" dirty="0" err="1" smtClean="0"/>
              <a:t>tanard</a:t>
            </a:r>
            <a:r>
              <a:rPr lang="en-US" sz="2000" u="sng" dirty="0" smtClean="0"/>
              <a:t> </a:t>
            </a:r>
            <a:r>
              <a:rPr lang="en-US" sz="3600" u="sng" dirty="0" smtClean="0"/>
              <a:t>O</a:t>
            </a:r>
            <a:r>
              <a:rPr lang="en-US" sz="2000" u="sng" dirty="0" smtClean="0"/>
              <a:t>perating </a:t>
            </a:r>
            <a:r>
              <a:rPr lang="en-US" sz="3600" u="sng" dirty="0" err="1" smtClean="0"/>
              <a:t>P</a:t>
            </a:r>
            <a:r>
              <a:rPr lang="en-US" sz="2000" u="sng" dirty="0" err="1" smtClean="0"/>
              <a:t>roceedures</a:t>
            </a:r>
            <a:endParaRPr lang="en-US" sz="2000" u="sng" dirty="0" smtClean="0"/>
          </a:p>
          <a:p>
            <a:pPr algn="just"/>
            <a:endParaRPr lang="en-US" sz="2800" u="sng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 smtClean="0"/>
              <a:t>Laser Lab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 smtClean="0"/>
              <a:t>Drive Laser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 smtClean="0"/>
              <a:t>Alignment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 smtClean="0"/>
              <a:t>527 nm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 smtClean="0"/>
              <a:t>Viewports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u="sng" dirty="0" smtClean="0"/>
          </a:p>
          <a:p>
            <a:endParaRPr lang="en-US" sz="2000" u="sng" dirty="0"/>
          </a:p>
          <a:p>
            <a:endParaRPr lang="en-US" sz="1800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58" y="1879076"/>
            <a:ext cx="5711342" cy="4283507"/>
          </a:xfrm>
        </p:spPr>
      </p:pic>
    </p:spTree>
    <p:extLst>
      <p:ext uri="{BB962C8B-B14F-4D97-AF65-F5344CB8AC3E}">
        <p14:creationId xmlns:p14="http://schemas.microsoft.com/office/powerpoint/2010/main" val="231992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14117</TotalTime>
  <Words>507</Words>
  <Application>Microsoft Office PowerPoint</Application>
  <PresentationFormat>On-screen Show (4:3)</PresentationFormat>
  <Paragraphs>157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Laser Safety Implementation at Fermilab’s FAST Facility</vt:lpstr>
      <vt:lpstr>The Fermilab Accelerator Science &amp; Technology Facility   FAST – By The Numbers</vt:lpstr>
      <vt:lpstr>PowerPoint Presentation</vt:lpstr>
      <vt:lpstr>Why FAST?</vt:lpstr>
      <vt:lpstr>PowerPoint Presentation</vt:lpstr>
      <vt:lpstr>The FAST Drive Laser</vt:lpstr>
      <vt:lpstr>Safety System - Interlocks</vt:lpstr>
      <vt:lpstr>Machine Protection System (MPS)</vt:lpstr>
      <vt:lpstr>Laser Lab Administrative Controls</vt:lpstr>
      <vt:lpstr>PowerPoint Presentation</vt:lpstr>
      <vt:lpstr>Beamline Laser Safety - Gun</vt:lpstr>
      <vt:lpstr>Beamline Laser Safety - Goniometer</vt:lpstr>
      <vt:lpstr>Beamline Laser &amp; X-Ray Safety – Crystal Channeling</vt:lpstr>
      <vt:lpstr>Streak Camera &amp; The Martin-Puplett Interferometer</vt:lpstr>
      <vt:lpstr>In Summary – Visit us @ FAST.fnal.gov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Electron Beamline 50 MeV Run and A Look Forward</dc:title>
  <dc:creator>Chip EdstromJr. x3721,4977 13417N</dc:creator>
  <cp:lastModifiedBy>Chip EdstromJr. x3721,4977 13417N</cp:lastModifiedBy>
  <cp:revision>130</cp:revision>
  <cp:lastPrinted>2014-01-20T19:40:21Z</cp:lastPrinted>
  <dcterms:created xsi:type="dcterms:W3CDTF">2016-07-07T19:38:41Z</dcterms:created>
  <dcterms:modified xsi:type="dcterms:W3CDTF">2016-09-27T12:50:56Z</dcterms:modified>
</cp:coreProperties>
</file>