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2" r:id="rId4"/>
    <p:sldId id="257" r:id="rId5"/>
    <p:sldId id="266" r:id="rId6"/>
    <p:sldId id="267" r:id="rId7"/>
    <p:sldId id="270" r:id="rId8"/>
    <p:sldId id="269" r:id="rId9"/>
    <p:sldId id="258" r:id="rId10"/>
    <p:sldId id="271" r:id="rId11"/>
    <p:sldId id="265" r:id="rId12"/>
    <p:sldId id="272" r:id="rId13"/>
    <p:sldId id="274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54D81"/>
    <a:srgbClr val="BD1F24"/>
    <a:srgbClr val="DA592A"/>
    <a:srgbClr val="808080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84299" autoAdjust="0"/>
  </p:normalViewPr>
  <p:slideViewPr>
    <p:cSldViewPr snapToGrid="0" snapToObjects="1">
      <p:cViewPr varScale="1">
        <p:scale>
          <a:sx n="87" d="100"/>
          <a:sy n="87" d="100"/>
        </p:scale>
        <p:origin x="-11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704CD956-0F6B-4722-8727-E971EC07B214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B19B2DE5-7748-409D-A02C-35275EF26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959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4EC61B2F-F27F-4827-874F-FDD79266FC25}" type="datetimeFigureOut">
              <a:rPr lang="en-US" altLang="en-US"/>
              <a:pPr/>
              <a:t>7/22/2015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CA22620C-B0DB-47BB-9C3E-968AF058F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24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21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289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289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289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28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5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5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5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5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69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69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620C-B0DB-47BB-9C3E-968AF058F3A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28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23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7/15/2015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73052-1B08-42CC-8C29-53A2B6257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9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7/15/2015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B381F6BD-A310-4E1B-9018-EAA60A939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16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7/15/2015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C595241-B4C9-44AF-AED3-0B62D0693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3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7/15/2015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B6ED-B4FE-4F96-9134-138B8D4050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84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7/15/2015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Ozelis - HTS-2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EF8C4-B56D-49CA-92E3-5DA82B495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7/15/2015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Ozelis - HTS-2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77B8FE45-5A68-4AA8-A40A-5DC443B72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87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Ozelis - HTS-2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9C042473-246A-4C1A-828A-43CCEEF5C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84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7/15/2015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Ozelis - HTS-2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49FF6D1B-F1E5-4593-823D-2543A563B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ntentSlide_HeaderFooter_01201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r>
              <a:rPr lang="en-US" altLang="en-US" smtClean="0"/>
              <a:t>7/15/2015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845C19DA-9219-4064-BB8E-8783320654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1" r:id="rId3"/>
    <p:sldLayoutId id="2147484042" r:id="rId4"/>
    <p:sldLayoutId id="2147484043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r>
              <a:rPr lang="en-US" altLang="en-US" smtClean="0"/>
              <a:t>7/15/2015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J. Ozelis - HTS-2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545F57DF-A9CB-49C4-AD11-17CBC1AFF83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ContentSlide_Footer_01201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7" r:id="rId2"/>
    <p:sldLayoutId id="2147484048" r:id="rId3"/>
    <p:sldLayoutId id="2147484049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Horizontal Test Stand – 2 (HTS-2) Project Overview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tx2"/>
                </a:solidFill>
                <a:latin typeface="Helvetica" charset="0"/>
                <a:ea typeface="ＭＳ Ｐゴシック" pitchFamily="34" charset="-128"/>
              </a:rPr>
              <a:t>Joe Ozelis</a:t>
            </a:r>
          </a:p>
          <a:p>
            <a:r>
              <a:rPr lang="en-US" altLang="en-US" dirty="0" smtClean="0">
                <a:solidFill>
                  <a:schemeClr val="tx2"/>
                </a:solidFill>
                <a:latin typeface="Helvetica" charset="0"/>
                <a:ea typeface="ＭＳ Ｐゴシック" pitchFamily="34" charset="-128"/>
              </a:rPr>
              <a:t>July 15,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Proposed Budget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6600"/>
            <a:ext cx="8672513" cy="490704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One year delay scenario</a:t>
            </a:r>
          </a:p>
          <a:p>
            <a:pPr lvl="1"/>
            <a:r>
              <a:rPr lang="en-US" dirty="0" smtClean="0"/>
              <a:t>FY16 – minor preparation work for facility, complete designs</a:t>
            </a:r>
          </a:p>
          <a:p>
            <a:pPr marL="1141413" lvl="2" indent="-277813"/>
            <a:r>
              <a:rPr lang="en-US" dirty="0" smtClean="0"/>
              <a:t>Compete facility design </a:t>
            </a:r>
          </a:p>
          <a:p>
            <a:pPr marL="1141413" lvl="2" indent="-277813"/>
            <a:r>
              <a:rPr lang="en-US" dirty="0" smtClean="0"/>
              <a:t>Procure &amp; install racks/cable trays</a:t>
            </a:r>
          </a:p>
          <a:p>
            <a:pPr marL="1141413" lvl="2" indent="-277813"/>
            <a:r>
              <a:rPr lang="en-US" dirty="0"/>
              <a:t>S</a:t>
            </a:r>
            <a:r>
              <a:rPr lang="en-US" dirty="0" smtClean="0"/>
              <a:t>pec &amp; install LCW </a:t>
            </a:r>
          </a:p>
          <a:p>
            <a:pPr marL="1141413" lvl="2" indent="-277813"/>
            <a:r>
              <a:rPr lang="en-US" dirty="0" err="1" smtClean="0"/>
              <a:t>Mech</a:t>
            </a:r>
            <a:r>
              <a:rPr lang="en-US" dirty="0" smtClean="0"/>
              <a:t> installation of </a:t>
            </a:r>
            <a:r>
              <a:rPr lang="en-US" dirty="0" err="1" smtClean="0"/>
              <a:t>cryo</a:t>
            </a:r>
            <a:r>
              <a:rPr lang="en-US" dirty="0" smtClean="0"/>
              <a:t> distribution and some controls/instr. </a:t>
            </a:r>
          </a:p>
          <a:p>
            <a:pPr marL="1141413" lvl="2" indent="-277813"/>
            <a:r>
              <a:rPr lang="en-US" dirty="0" smtClean="0"/>
              <a:t>Complete LLRF design</a:t>
            </a:r>
          </a:p>
          <a:p>
            <a:pPr marL="741363" lvl="1" indent="-277813"/>
            <a:r>
              <a:rPr lang="en-US" dirty="0" smtClean="0"/>
              <a:t>1.3FTE/105k$ M&amp;S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7/15/2015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5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6600"/>
            <a:ext cx="8672513" cy="535493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Multi-institute collaboration (as opposed to in-house) puts a premium on the development of well-defined and comprehensive requirements and specifications for each of the sub-systems.</a:t>
            </a:r>
          </a:p>
          <a:p>
            <a:r>
              <a:rPr lang="en-US" dirty="0" smtClean="0"/>
              <a:t>Think of it as writing a spec </a:t>
            </a:r>
            <a:r>
              <a:rPr lang="en-US" smtClean="0"/>
              <a:t>(SOW) for </a:t>
            </a:r>
            <a:r>
              <a:rPr lang="en-US" dirty="0" smtClean="0"/>
              <a:t>a vendor to provide the sub-system</a:t>
            </a:r>
          </a:p>
          <a:p>
            <a:pPr marL="742950" lvl="2" indent="-342900"/>
            <a:r>
              <a:rPr lang="en-US" sz="1800" dirty="0" smtClean="0"/>
              <a:t>FNAL acts as a “general contractor” or system integrator</a:t>
            </a:r>
          </a:p>
          <a:p>
            <a:pPr marL="742950" lvl="2" indent="-342900"/>
            <a:r>
              <a:rPr lang="en-US" sz="1800" dirty="0" smtClean="0"/>
              <a:t>FNAL is also one of the “vendors”</a:t>
            </a:r>
            <a:endParaRPr lang="en-US" sz="1800" dirty="0"/>
          </a:p>
          <a:p>
            <a:r>
              <a:rPr lang="en-US" dirty="0" smtClean="0"/>
              <a:t>We need to generate a Project Plan/Document that describes</a:t>
            </a:r>
          </a:p>
          <a:p>
            <a:pPr lvl="1"/>
            <a:r>
              <a:rPr lang="en-US" sz="1800" dirty="0" smtClean="0"/>
              <a:t>Scope </a:t>
            </a:r>
          </a:p>
          <a:p>
            <a:pPr lvl="1"/>
            <a:r>
              <a:rPr lang="en-US" sz="1800" dirty="0" smtClean="0"/>
              <a:t>Requirements</a:t>
            </a:r>
          </a:p>
          <a:p>
            <a:pPr lvl="1"/>
            <a:r>
              <a:rPr lang="en-US" sz="1800" dirty="0" smtClean="0"/>
              <a:t>Responsibilities</a:t>
            </a:r>
          </a:p>
          <a:p>
            <a:pPr lvl="1"/>
            <a:r>
              <a:rPr lang="en-US" sz="1800" dirty="0" smtClean="0"/>
              <a:t>Interfaces</a:t>
            </a:r>
          </a:p>
          <a:p>
            <a:pPr lvl="1"/>
            <a:r>
              <a:rPr lang="en-US" sz="1800" dirty="0" smtClean="0"/>
              <a:t>Deliverables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7/15/2015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9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 – Content of Each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6600"/>
            <a:ext cx="8672513" cy="535493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Introduction/Overview</a:t>
            </a:r>
          </a:p>
          <a:p>
            <a:r>
              <a:rPr lang="en-US" dirty="0" smtClean="0"/>
              <a:t>Cryostat and </a:t>
            </a:r>
            <a:r>
              <a:rPr lang="en-US" dirty="0" err="1" smtClean="0"/>
              <a:t>Feedcan</a:t>
            </a:r>
            <a:r>
              <a:rPr lang="en-US" dirty="0" smtClean="0"/>
              <a:t> (Klebaner)</a:t>
            </a:r>
            <a:endParaRPr lang="en-US" dirty="0" smtClean="0"/>
          </a:p>
          <a:p>
            <a:r>
              <a:rPr lang="en-US" dirty="0" smtClean="0"/>
              <a:t>High Power RF </a:t>
            </a:r>
            <a:r>
              <a:rPr lang="en-US" dirty="0" smtClean="0"/>
              <a:t>Systems (Pasquinelli)</a:t>
            </a:r>
          </a:p>
          <a:p>
            <a:r>
              <a:rPr lang="en-US" dirty="0" smtClean="0"/>
              <a:t>RF Interlocks (Prieto)</a:t>
            </a:r>
            <a:endParaRPr lang="en-US" dirty="0" smtClean="0"/>
          </a:p>
          <a:p>
            <a:r>
              <a:rPr lang="en-US" dirty="0" smtClean="0"/>
              <a:t>Low Level RF </a:t>
            </a:r>
            <a:r>
              <a:rPr lang="en-US" dirty="0" smtClean="0"/>
              <a:t>Systems (Chase)</a:t>
            </a:r>
            <a:endParaRPr lang="en-US" dirty="0" smtClean="0"/>
          </a:p>
          <a:p>
            <a:r>
              <a:rPr lang="en-US" dirty="0" smtClean="0"/>
              <a:t>Cryogenic </a:t>
            </a:r>
            <a:r>
              <a:rPr lang="en-US" dirty="0" smtClean="0"/>
              <a:t>Controls/Monitoring (Klebaner/</a:t>
            </a:r>
            <a:r>
              <a:rPr lang="en-US" dirty="0" smtClean="0"/>
              <a:t>P</a:t>
            </a:r>
            <a:r>
              <a:rPr lang="en-US" dirty="0" smtClean="0"/>
              <a:t>atrick)</a:t>
            </a:r>
            <a:endParaRPr lang="en-US" dirty="0" smtClean="0"/>
          </a:p>
          <a:p>
            <a:r>
              <a:rPr lang="en-US" dirty="0" smtClean="0"/>
              <a:t>Interlocks (MPS &amp; PPS</a:t>
            </a:r>
            <a:r>
              <a:rPr lang="en-US" dirty="0" smtClean="0"/>
              <a:t>) (AD/ES&amp;H (Anderson))</a:t>
            </a:r>
            <a:endParaRPr lang="en-US" dirty="0" smtClean="0"/>
          </a:p>
          <a:p>
            <a:r>
              <a:rPr lang="en-US" dirty="0" smtClean="0"/>
              <a:t>Controls (Patrick)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Needed for Project, but not relevant to </a:t>
            </a:r>
            <a:r>
              <a:rPr lang="en-US" dirty="0" smtClean="0"/>
              <a:t>DAE/IIFC</a:t>
            </a:r>
            <a:r>
              <a:rPr lang="en-US" dirty="0" smtClean="0"/>
              <a:t>:</a:t>
            </a:r>
          </a:p>
          <a:p>
            <a:r>
              <a:rPr lang="en-US" dirty="0" smtClean="0"/>
              <a:t>Infrastructure</a:t>
            </a:r>
            <a:endParaRPr lang="en-US" dirty="0" smtClean="0"/>
          </a:p>
          <a:p>
            <a:r>
              <a:rPr lang="en-US" dirty="0" smtClean="0"/>
              <a:t>Cryogenic Distribution System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7/15/2015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 – Outline of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6600"/>
            <a:ext cx="8672513" cy="535493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What does the system do – functionality? </a:t>
            </a:r>
            <a:endParaRPr lang="en-US" dirty="0"/>
          </a:p>
          <a:p>
            <a:r>
              <a:rPr lang="en-US" dirty="0" smtClean="0"/>
              <a:t>Requirements specification</a:t>
            </a:r>
          </a:p>
          <a:p>
            <a:pPr lvl="1"/>
            <a:r>
              <a:rPr lang="en-US" dirty="0" smtClean="0"/>
              <a:t>How does the system achieve the functionality? </a:t>
            </a:r>
            <a:endParaRPr lang="en-US" dirty="0"/>
          </a:p>
          <a:p>
            <a:r>
              <a:rPr lang="en-US" dirty="0" smtClean="0"/>
              <a:t>Responsibilities</a:t>
            </a:r>
          </a:p>
          <a:p>
            <a:pPr lvl="1"/>
            <a:r>
              <a:rPr lang="en-US" dirty="0" smtClean="0"/>
              <a:t>Who (Institutionally) will do what?</a:t>
            </a:r>
            <a:endParaRPr lang="en-US" dirty="0"/>
          </a:p>
          <a:p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What other systems/subsystems does this system work with, and how/where/when?</a:t>
            </a:r>
          </a:p>
          <a:p>
            <a:r>
              <a:rPr lang="en-US" dirty="0" smtClean="0"/>
              <a:t>Deliverables</a:t>
            </a:r>
          </a:p>
          <a:p>
            <a:pPr lvl="1"/>
            <a:r>
              <a:rPr lang="en-US" dirty="0" smtClean="0"/>
              <a:t>What gets shipped to FNAL?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7/15/2015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 – 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6600"/>
            <a:ext cx="8672513" cy="535493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Identify leaders for each system/sub-system/section</a:t>
            </a:r>
          </a:p>
          <a:p>
            <a:r>
              <a:rPr lang="en-US" dirty="0" smtClean="0"/>
              <a:t>Begin writing drafts</a:t>
            </a:r>
          </a:p>
          <a:p>
            <a:r>
              <a:rPr lang="en-US" dirty="0" smtClean="0"/>
              <a:t>Meet as small group regularly to review progress and especially address interface issues/definitions</a:t>
            </a:r>
          </a:p>
          <a:p>
            <a:r>
              <a:rPr lang="en-US" dirty="0" smtClean="0"/>
              <a:t>Review/revise drafts</a:t>
            </a:r>
          </a:p>
          <a:p>
            <a:r>
              <a:rPr lang="en-US" dirty="0" smtClean="0"/>
              <a:t>Prepare more detailed budget and resource estimates based on draft Project Plan</a:t>
            </a:r>
          </a:p>
          <a:p>
            <a:r>
              <a:rPr lang="en-US" dirty="0" smtClean="0"/>
              <a:t>Prepare Integrated Project Schedule encompassing all sub-system task and resources, with correct logic. Timeline to match actual budget and </a:t>
            </a:r>
            <a:r>
              <a:rPr lang="en-US" dirty="0" smtClean="0"/>
              <a:t>DAE </a:t>
            </a:r>
            <a:r>
              <a:rPr lang="en-US" dirty="0" smtClean="0"/>
              <a:t>deliverables</a:t>
            </a:r>
          </a:p>
          <a:p>
            <a:r>
              <a:rPr lang="en-US" dirty="0" smtClean="0"/>
              <a:t>Goal for Project Plan Draft by mid-September 2015</a:t>
            </a:r>
          </a:p>
          <a:p>
            <a:pPr lvl="1"/>
            <a:r>
              <a:rPr lang="en-US" dirty="0" smtClean="0"/>
              <a:t>To be subsequently reviewed/approved by IIFC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7/15/2015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1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Project Timeline/Schedule</a:t>
            </a:r>
          </a:p>
          <a:p>
            <a:r>
              <a:rPr lang="en-US" dirty="0" smtClean="0"/>
              <a:t>Project Scope</a:t>
            </a:r>
          </a:p>
          <a:p>
            <a:r>
              <a:rPr lang="en-US" dirty="0" smtClean="0"/>
              <a:t>Cost to Complete</a:t>
            </a:r>
          </a:p>
          <a:p>
            <a:r>
              <a:rPr lang="en-US" dirty="0" smtClean="0"/>
              <a:t>FY16 Proposed </a:t>
            </a:r>
            <a:r>
              <a:rPr lang="en-US" dirty="0"/>
              <a:t>B</a:t>
            </a:r>
            <a:r>
              <a:rPr lang="en-US" dirty="0" smtClean="0"/>
              <a:t>udget and Scope</a:t>
            </a:r>
          </a:p>
          <a:p>
            <a:r>
              <a:rPr lang="en-US" dirty="0" smtClean="0"/>
              <a:t>Project Plan/Documentation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7/15/2015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91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Introduction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93901"/>
            <a:ext cx="8672513" cy="5327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HTS-2 is a facility for performing testing of 650MHz elliptical cavities for the PIP-II project </a:t>
            </a:r>
          </a:p>
          <a:p>
            <a:pPr lvl="1"/>
            <a:r>
              <a:rPr lang="en-US" altLang="en-US" sz="2000" dirty="0" smtClean="0">
                <a:latin typeface="Helvetica" charset="0"/>
                <a:ea typeface="ＭＳ Ｐゴシック" pitchFamily="34" charset="-128"/>
              </a:rPr>
              <a:t>Dressed cavities outfitted with helium vessel, magnetic shielding, tuner, HOM, and high power couplers</a:t>
            </a:r>
          </a:p>
          <a:p>
            <a:pPr lvl="1"/>
            <a:r>
              <a:rPr lang="en-US" altLang="en-US" sz="2000" dirty="0" smtClean="0">
                <a:latin typeface="Helvetica" charset="0"/>
                <a:ea typeface="ＭＳ Ｐゴシック" pitchFamily="34" charset="-128"/>
              </a:rPr>
              <a:t>Both </a:t>
            </a:r>
            <a:r>
              <a:rPr lang="en-US" altLang="en-US" sz="2000" dirty="0" smtClean="0">
                <a:latin typeface="Symbol" panose="05050102010706020507" pitchFamily="18" charset="2"/>
                <a:ea typeface="ＭＳ Ｐゴシック" pitchFamily="34" charset="-128"/>
              </a:rPr>
              <a:t>b</a:t>
            </a:r>
            <a:r>
              <a:rPr lang="en-US" altLang="en-US" sz="2000" dirty="0" smtClean="0">
                <a:latin typeface="Helvetica" charset="0"/>
                <a:ea typeface="ＭＳ Ｐゴシック" pitchFamily="34" charset="-128"/>
              </a:rPr>
              <a:t>’s to be accommodated</a:t>
            </a:r>
          </a:p>
          <a:p>
            <a:pPr lvl="1"/>
            <a:r>
              <a:rPr lang="en-US" altLang="en-US" sz="2000" dirty="0" smtClean="0">
                <a:latin typeface="Helvetica" charset="0"/>
                <a:ea typeface="ＭＳ Ｐゴシック" pitchFamily="34" charset="-128"/>
              </a:rPr>
              <a:t>Two cavities contained in a single cryostat</a:t>
            </a:r>
          </a:p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Cavities are tested in HTS-2 to ensure that </a:t>
            </a:r>
            <a:r>
              <a:rPr lang="en-US" altLang="en-US" u="sng" dirty="0" smtClean="0">
                <a:latin typeface="Helvetica" charset="0"/>
                <a:ea typeface="ＭＳ Ｐゴシック" pitchFamily="34" charset="-128"/>
              </a:rPr>
              <a:t>as an integrated system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 they meet performance specifications before inclusion into a cryomodule</a:t>
            </a:r>
          </a:p>
          <a:p>
            <a:pPr lvl="1"/>
            <a:r>
              <a:rPr lang="en-US" altLang="en-US" sz="2000" dirty="0" smtClean="0">
                <a:latin typeface="Helvetica" charset="0"/>
                <a:ea typeface="ＭＳ Ｐゴシック" pitchFamily="34" charset="-128"/>
              </a:rPr>
              <a:t>All/most cavities to be HTS tested before inclusion in prototype CM</a:t>
            </a:r>
          </a:p>
          <a:p>
            <a:pPr lvl="1"/>
            <a:r>
              <a:rPr lang="en-US" altLang="en-US" sz="2000" dirty="0" smtClean="0">
                <a:latin typeface="Helvetica" charset="0"/>
                <a:ea typeface="ＭＳ Ｐゴシック" pitchFamily="34" charset="-128"/>
              </a:rPr>
              <a:t>Some subset tested during production </a:t>
            </a:r>
            <a:endParaRPr lang="en-US" altLang="en-US" sz="2000" dirty="0">
              <a:latin typeface="Helvetica" charset="0"/>
              <a:ea typeface="ＭＳ Ｐゴシック" pitchFamily="34" charset="-128"/>
            </a:endParaRPr>
          </a:p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HTS-2 will be located in MDB, current site of HTS-1 and STC, which perform similar functions for 1.3GHz elliptical cavities and 325MHz spoke cavities, respectively.</a:t>
            </a:r>
          </a:p>
          <a:p>
            <a:endParaRPr lang="en-US" altLang="en-US" dirty="0" smtClean="0">
              <a:latin typeface="Helvetica" charset="0"/>
              <a:ea typeface="ＭＳ Ｐゴシック" pitchFamily="34" charset="-128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154D81"/>
                </a:solidFill>
                <a:latin typeface="Helvetica" charset="0"/>
              </a:rPr>
              <a:t>7/15/2015</a:t>
            </a:r>
            <a:endParaRPr lang="en-US" alt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900" smtClean="0">
                <a:latin typeface="Helvetica" pitchFamily="34" charset="0"/>
              </a:rPr>
              <a:t>J. Ozelis - HTS-2</a:t>
            </a:r>
            <a:endParaRPr lang="en-US" sz="900" b="1" dirty="0">
              <a:latin typeface="Helvetica" pitchFamily="34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9234769-EDE6-42C9-BD58-7E41E45DD56D}" type="slidenum">
              <a:rPr lang="en-US" alt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</a:t>
            </a:fld>
            <a:endParaRPr lang="en-US" altLang="en-US" sz="900">
              <a:solidFill>
                <a:srgbClr val="154D81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Timeline/Schedule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93901"/>
            <a:ext cx="8672513" cy="5327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HTS-2 </a:t>
            </a:r>
            <a:r>
              <a:rPr lang="en-US" altLang="en-US" u="sng" dirty="0" smtClean="0">
                <a:latin typeface="Helvetica" charset="0"/>
                <a:ea typeface="ＭＳ Ｐゴシック" pitchFamily="34" charset="-128"/>
              </a:rPr>
              <a:t>as a facility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 is needed for evaluation of dressed prototype cavities and cavities for prototype CM. </a:t>
            </a:r>
          </a:p>
          <a:p>
            <a:pPr lvl="1"/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Verification of e.g., high-Q</a:t>
            </a:r>
            <a:r>
              <a:rPr lang="en-US" altLang="en-US" baseline="-25000" dirty="0" smtClean="0">
                <a:latin typeface="Helvetica" charset="0"/>
                <a:ea typeface="ＭＳ Ｐゴシック" pitchFamily="34" charset="-128"/>
              </a:rPr>
              <a:t>0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 retention will be critical, along with verification of ancillary systems/integrated performance.</a:t>
            </a:r>
          </a:p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Funding constraints lead to stretch-out of PIP-II schedule and need-by date for an operational HTS-2 at FNAL</a:t>
            </a:r>
          </a:p>
          <a:p>
            <a:pPr lvl="1"/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This delay means it is now feasible for the  HTS-2 to be integrated with </a:t>
            </a:r>
            <a:r>
              <a:rPr lang="en-US" altLang="en-US" dirty="0" err="1" smtClean="0">
                <a:latin typeface="Helvetica" charset="0"/>
                <a:ea typeface="ＭＳ Ｐゴシック" pitchFamily="34" charset="-128"/>
              </a:rPr>
              <a:t>cryo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, RF, controls etc. initially at RRCAT, and commissioned there.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154D81"/>
                </a:solidFill>
                <a:latin typeface="Helvetica" charset="0"/>
              </a:rPr>
              <a:t>7/15/2015</a:t>
            </a:r>
            <a:endParaRPr lang="en-US" alt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900" smtClean="0">
                <a:latin typeface="Helvetica" pitchFamily="34" charset="0"/>
              </a:rPr>
              <a:t>J. Ozelis - HTS-2</a:t>
            </a:r>
            <a:endParaRPr lang="en-US" sz="900" b="1" dirty="0">
              <a:latin typeface="Helvetica" pitchFamily="34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9234769-EDE6-42C9-BD58-7E41E45DD56D}" type="slidenum">
              <a:rPr lang="en-US" alt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4</a:t>
            </a:fld>
            <a:endParaRPr lang="en-US" altLang="en-US" sz="900">
              <a:solidFill>
                <a:srgbClr val="154D81"/>
              </a:solidFill>
              <a:latin typeface="Helvetic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40985"/>
              </p:ext>
            </p:extLst>
          </p:nvPr>
        </p:nvGraphicFramePr>
        <p:xfrm>
          <a:off x="915780" y="4470620"/>
          <a:ext cx="6926193" cy="15922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57028"/>
                <a:gridCol w="1769165"/>
              </a:tblGrid>
              <a:tr h="422413">
                <a:tc>
                  <a:txBody>
                    <a:bodyPr/>
                    <a:lstStyle/>
                    <a:p>
                      <a:r>
                        <a:rPr lang="en-US" altLang="en-US" b="0" dirty="0" smtClean="0"/>
                        <a:t>HTS-2 Cryostat fabrication complete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31</a:t>
                      </a:r>
                      <a:r>
                        <a:rPr lang="en-US" b="0" baseline="0" dirty="0" smtClean="0"/>
                        <a:t> Dec 2016</a:t>
                      </a:r>
                      <a:endParaRPr lang="en-US" dirty="0"/>
                    </a:p>
                  </a:txBody>
                  <a:tcPr/>
                </a:tc>
              </a:tr>
              <a:tr h="438316"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Integration of FNAL HTS-2 cryostat complete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 July 2017</a:t>
                      </a:r>
                      <a:endParaRPr lang="en-US" dirty="0"/>
                    </a:p>
                  </a:txBody>
                  <a:tcPr/>
                </a:tc>
              </a:tr>
              <a:tr h="354937"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Arrival at FNAL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Sep 2017</a:t>
                      </a:r>
                      <a:endParaRPr lang="en-US" dirty="0"/>
                    </a:p>
                  </a:txBody>
                  <a:tcPr/>
                </a:tc>
              </a:tr>
              <a:tr h="337047"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Commissioned at FNAL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March 2018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4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Project Scope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93901"/>
            <a:ext cx="8672513" cy="5327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HTS-2 i</a:t>
            </a:r>
            <a:r>
              <a:rPr lang="en-US" altLang="en-US" u="sng" dirty="0" smtClean="0">
                <a:latin typeface="Helvetica" charset="0"/>
                <a:ea typeface="ＭＳ Ｐゴシック" pitchFamily="34" charset="-128"/>
              </a:rPr>
              <a:t>s a facility</a:t>
            </a:r>
          </a:p>
          <a:p>
            <a:pPr lvl="1"/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HTS-2 cryostat (includes cryogenic </a:t>
            </a:r>
            <a:r>
              <a:rPr lang="en-US" altLang="en-US" dirty="0" err="1" smtClean="0">
                <a:latin typeface="Helvetica" charset="0"/>
                <a:ea typeface="ＭＳ Ｐゴシック" pitchFamily="34" charset="-128"/>
              </a:rPr>
              <a:t>feedcan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High Power RF systems (amplifiers, distribution, controls, passive components)</a:t>
            </a:r>
          </a:p>
          <a:p>
            <a:pPr lvl="1"/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Low Level RF systems (amplitude/phase controls, </a:t>
            </a:r>
            <a:r>
              <a:rPr lang="en-US" altLang="en-US" dirty="0" err="1" smtClean="0">
                <a:latin typeface="Helvetica" charset="0"/>
                <a:ea typeface="ＭＳ Ｐゴシック" pitchFamily="34" charset="-128"/>
              </a:rPr>
              <a:t>readback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, resonance controls)</a:t>
            </a:r>
          </a:p>
          <a:p>
            <a:pPr lvl="1"/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Cryogenic distribution (</a:t>
            </a:r>
            <a:r>
              <a:rPr lang="en-US" altLang="en-US" dirty="0" err="1" smtClean="0">
                <a:latin typeface="Helvetica" charset="0"/>
                <a:ea typeface="ＭＳ Ｐゴシック" pitchFamily="34" charset="-128"/>
              </a:rPr>
              <a:t>GHe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, LHe, LN2, GN2, valves, controls, 2K pumping, instrumentation)</a:t>
            </a:r>
          </a:p>
          <a:p>
            <a:pPr lvl="1"/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Safety systems &amp; Interlocks (PPS and MPS, infrastructure, ODH)</a:t>
            </a:r>
          </a:p>
          <a:p>
            <a:pPr lvl="1"/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Controls (RF &amp; DAQ, </a:t>
            </a:r>
            <a:r>
              <a:rPr lang="en-US" altLang="en-US" dirty="0" err="1" smtClean="0">
                <a:latin typeface="Helvetica" charset="0"/>
                <a:ea typeface="ＭＳ Ｐゴシック" pitchFamily="34" charset="-128"/>
              </a:rPr>
              <a:t>cryo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Infrastructure (LCW, HVAC, AC power/lighting, access gates)  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154D81"/>
                </a:solidFill>
                <a:latin typeface="Helvetica" charset="0"/>
              </a:rPr>
              <a:t>7/15/2015</a:t>
            </a:r>
            <a:endParaRPr lang="en-US" alt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900" smtClean="0">
                <a:latin typeface="Helvetica" pitchFamily="34" charset="0"/>
              </a:rPr>
              <a:t>J. Ozelis - HTS-2</a:t>
            </a:r>
            <a:endParaRPr lang="en-US" sz="900" b="1" dirty="0">
              <a:latin typeface="Helvetica" pitchFamily="34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9234769-EDE6-42C9-BD58-7E41E45DD56D}" type="slidenum">
              <a:rPr lang="en-US" alt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5</a:t>
            </a:fld>
            <a:endParaRPr lang="en-US" alt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Project Scope – 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DAE 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Deliverables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93901"/>
            <a:ext cx="8672513" cy="5327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HTS-2 i</a:t>
            </a:r>
            <a:r>
              <a:rPr lang="en-US" altLang="en-US" u="sng" dirty="0" smtClean="0">
                <a:latin typeface="Helvetica" charset="0"/>
                <a:ea typeface="ＭＳ Ｐゴシック" pitchFamily="34" charset="-128"/>
              </a:rPr>
              <a:t>s a facility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  <a:latin typeface="Helvetica" charset="0"/>
                <a:ea typeface="ＭＳ Ｐゴシック" pitchFamily="34" charset="-128"/>
              </a:rPr>
              <a:t>HTS-2 cryostat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 (includes cryogenic </a:t>
            </a:r>
            <a:r>
              <a:rPr lang="en-US" altLang="en-US" dirty="0" err="1" smtClean="0">
                <a:latin typeface="Helvetica" charset="0"/>
                <a:ea typeface="ＭＳ Ｐゴシック" pitchFamily="34" charset="-128"/>
              </a:rPr>
              <a:t>feedcan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  <a:latin typeface="Helvetica" charset="0"/>
                <a:ea typeface="ＭＳ Ｐゴシック" pitchFamily="34" charset="-128"/>
              </a:rPr>
              <a:t>High Power RF systems 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(amplifiers, </a:t>
            </a: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  <a:latin typeface="Helvetica" charset="0"/>
                <a:ea typeface="ＭＳ Ｐゴシック" pitchFamily="34" charset="-128"/>
              </a:rPr>
              <a:t>distribution,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 controls, </a:t>
            </a: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  <a:latin typeface="Helvetica" charset="0"/>
                <a:ea typeface="ＭＳ Ｐゴシック" pitchFamily="34" charset="-128"/>
              </a:rPr>
              <a:t>passive components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  <a:latin typeface="Helvetica" charset="0"/>
                <a:ea typeface="ＭＳ Ｐゴシック" pitchFamily="34" charset="-128"/>
              </a:rPr>
              <a:t>Low Level RF systems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 (amplitude/phase controls, </a:t>
            </a:r>
            <a:r>
              <a:rPr lang="en-US" altLang="en-US" dirty="0" err="1" smtClean="0">
                <a:latin typeface="Helvetica" charset="0"/>
                <a:ea typeface="ＭＳ Ｐゴシック" pitchFamily="34" charset="-128"/>
              </a:rPr>
              <a:t>readback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, resonance controls)</a:t>
            </a:r>
          </a:p>
          <a:p>
            <a:pPr lvl="1"/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  <a:latin typeface="Helvetica" charset="0"/>
                <a:ea typeface="ＭＳ Ｐゴシック" pitchFamily="34" charset="-128"/>
              </a:rPr>
              <a:t>Cryogenic distribution (</a:t>
            </a:r>
            <a:r>
              <a:rPr lang="en-US" altLang="en-US" dirty="0" err="1" smtClean="0">
                <a:solidFill>
                  <a:schemeClr val="bg1">
                    <a:lumMod val="85000"/>
                  </a:schemeClr>
                </a:solidFill>
                <a:latin typeface="Helvetica" charset="0"/>
                <a:ea typeface="ＭＳ Ｐゴシック" pitchFamily="34" charset="-128"/>
              </a:rPr>
              <a:t>GHe</a:t>
            </a: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  <a:latin typeface="Helvetica" charset="0"/>
                <a:ea typeface="ＭＳ Ｐゴシック" pitchFamily="34" charset="-128"/>
              </a:rPr>
              <a:t>, LHe, LN2, GN2, valves, controls, 2K pumping, instrumentation)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  <a:latin typeface="Helvetica" charset="0"/>
                <a:ea typeface="ＭＳ Ｐゴシック" pitchFamily="34" charset="-128"/>
              </a:rPr>
              <a:t>Safety systems &amp; Interlocks 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(PPS and MPS, </a:t>
            </a: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  <a:latin typeface="Helvetica" charset="0"/>
                <a:ea typeface="ＭＳ Ｐゴシック" pitchFamily="34" charset="-128"/>
              </a:rPr>
              <a:t>infrastructure, ODH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altLang="en-US" dirty="0" smtClean="0">
                <a:solidFill>
                  <a:srgbClr val="0070C0"/>
                </a:solidFill>
                <a:latin typeface="Helvetica" charset="0"/>
                <a:ea typeface="ＭＳ Ｐゴシック" pitchFamily="34" charset="-128"/>
              </a:rPr>
              <a:t>Controls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 (RF &amp; DAQ, </a:t>
            </a:r>
            <a:r>
              <a:rPr lang="en-US" altLang="en-US" dirty="0" err="1" smtClean="0">
                <a:latin typeface="Helvetica" charset="0"/>
                <a:ea typeface="ＭＳ Ｐゴシック" pitchFamily="34" charset="-128"/>
              </a:rPr>
              <a:t>cryo</a:t>
            </a:r>
            <a:r>
              <a:rPr lang="en-US" altLang="en-US" dirty="0" smtClean="0">
                <a:latin typeface="Helvetica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  <a:latin typeface="Helvetica" charset="0"/>
                <a:ea typeface="ＭＳ Ｐゴシック" pitchFamily="34" charset="-128"/>
              </a:rPr>
              <a:t>Infrastructure (LCW, HVAC, AC power/lighting, access gates)  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154D81"/>
                </a:solidFill>
                <a:latin typeface="Helvetica" charset="0"/>
              </a:rPr>
              <a:t>7/15/2015</a:t>
            </a:r>
            <a:endParaRPr lang="en-US" alt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900" smtClean="0">
                <a:latin typeface="Helvetica" pitchFamily="34" charset="0"/>
              </a:rPr>
              <a:t>J. Ozelis - HTS-2</a:t>
            </a:r>
            <a:endParaRPr lang="en-US" sz="900" b="1" dirty="0">
              <a:latin typeface="Helvetica" pitchFamily="34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9234769-EDE6-42C9-BD58-7E41E45DD56D}" type="slidenum">
              <a:rPr lang="en-US" alt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6</a:t>
            </a:fld>
            <a:endParaRPr lang="en-US" alt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59" y="72669"/>
            <a:ext cx="8688842" cy="641739"/>
          </a:xfrm>
        </p:spPr>
        <p:txBody>
          <a:bodyPr/>
          <a:lstStyle/>
          <a:p>
            <a:r>
              <a:rPr lang="en-US" dirty="0" smtClean="0"/>
              <a:t>Project Scope : </a:t>
            </a:r>
            <a:r>
              <a:rPr lang="en-US" dirty="0" smtClean="0"/>
              <a:t>DAE </a:t>
            </a:r>
            <a:r>
              <a:rPr lang="en-US" dirty="0" smtClean="0"/>
              <a:t>Deliverables                  Q2/3-CY2017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r="33101" b="240"/>
          <a:stretch>
            <a:fillRect/>
          </a:stretch>
        </p:blipFill>
        <p:spPr bwMode="auto">
          <a:xfrm>
            <a:off x="676275" y="990336"/>
            <a:ext cx="3767530" cy="4537432"/>
          </a:xfrm>
          <a:prstGeom prst="rect">
            <a:avLst/>
          </a:prstGeom>
          <a:noFill/>
          <a:ln w="38160" cap="sq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80930" y="2526272"/>
            <a:ext cx="767426" cy="3170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RRCAT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2223" y="3374535"/>
            <a:ext cx="726851" cy="3613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RRCAT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314" y="855111"/>
            <a:ext cx="1140204" cy="1848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371" y="863777"/>
            <a:ext cx="1140204" cy="18143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01860" y="1182758"/>
            <a:ext cx="1424478" cy="944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Two 40 </a:t>
            </a:r>
            <a:r>
              <a:rPr lang="en-US" sz="1400" dirty="0" err="1">
                <a:solidFill>
                  <a:srgbClr val="FFFFFF"/>
                </a:solidFill>
              </a:rPr>
              <a:t>kWatt</a:t>
            </a:r>
            <a:r>
              <a:rPr lang="en-US" sz="1400" dirty="0">
                <a:solidFill>
                  <a:srgbClr val="FFFFFF"/>
                </a:solidFill>
              </a:rPr>
              <a:t> Units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(RRCAT)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34278" y="5614106"/>
            <a:ext cx="5515735" cy="637880"/>
            <a:chOff x="333709" y="5769998"/>
            <a:chExt cx="6914280" cy="637880"/>
          </a:xfrm>
        </p:grpSpPr>
        <p:sp>
          <p:nvSpPr>
            <p:cNvPr id="12" name="Rectangle 11"/>
            <p:cNvSpPr/>
            <p:nvPr/>
          </p:nvSpPr>
          <p:spPr>
            <a:xfrm>
              <a:off x="333709" y="5784590"/>
              <a:ext cx="2704718" cy="5950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</a:rPr>
                <a:t>IIFC RF Protection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</a:rPr>
                <a:t>(BARC/FNAL)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44272" y="5784590"/>
              <a:ext cx="2059250" cy="6232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</a:rPr>
                <a:t>IIFC LLRF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</a:rPr>
                <a:t>(</a:t>
              </a:r>
              <a:r>
                <a:rPr lang="en-US" sz="1600" dirty="0">
                  <a:solidFill>
                    <a:srgbClr val="AF272F"/>
                  </a:solidFill>
                </a:rPr>
                <a:t>BARC/FNAL</a:t>
              </a:r>
              <a:r>
                <a:rPr lang="en-US" sz="1600" dirty="0">
                  <a:solidFill>
                    <a:srgbClr val="FFFFFF"/>
                  </a:solidFill>
                </a:rPr>
                <a:t>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07862" y="5769998"/>
              <a:ext cx="1940127" cy="63788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</a:rPr>
                <a:t>IIFC Controls (BARC/FNAL)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4857751" y="3173572"/>
            <a:ext cx="33887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57750" y="3149650"/>
            <a:ext cx="0" cy="206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714625" y="5195857"/>
            <a:ext cx="2143125" cy="382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59075" y="4417141"/>
            <a:ext cx="34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58614" y="2678094"/>
            <a:ext cx="0" cy="330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>
            <a:off x="8246473" y="2678094"/>
            <a:ext cx="0" cy="471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010710" y="1082490"/>
            <a:ext cx="1433095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</a:rPr>
              <a:t>Q3-CY17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86300" y="3008628"/>
            <a:ext cx="5723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86300" y="3008630"/>
            <a:ext cx="0" cy="1408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071680" y="3354291"/>
            <a:ext cx="3843721" cy="2125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0000"/>
                </a:solidFill>
              </a:rPr>
              <a:t>FNAL: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404040"/>
                </a:solidFill>
              </a:rPr>
              <a:t>Cryogenic for HTS at FNAL July 16/17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0000"/>
                </a:solidFill>
              </a:rPr>
              <a:t>DAE: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4C97"/>
                </a:solidFill>
              </a:rPr>
              <a:t>Two 40kW RF Dec 16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B5E2"/>
                </a:solidFill>
              </a:rPr>
              <a:t>LLRF/RF Protection Oct 16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4C97"/>
                </a:solidFill>
              </a:rPr>
              <a:t>Control System Jan 17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B5E2"/>
                </a:solidFill>
              </a:rPr>
              <a:t>Integration with cryostat at RRCAT July 17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404040"/>
                </a:solidFill>
              </a:rPr>
              <a:t>Integrate HTS-2 delivered at Fermilab Aug 17</a:t>
            </a:r>
            <a:endParaRPr lang="en-US" sz="1400" i="1" dirty="0">
              <a:solidFill>
                <a:srgbClr val="00B5E2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0000"/>
                </a:solidFill>
              </a:rPr>
              <a:t>FNAL: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4C97"/>
                </a:solidFill>
              </a:rPr>
              <a:t>Test of 1</a:t>
            </a:r>
            <a:r>
              <a:rPr lang="en-US" sz="1400" baseline="30000" dirty="0">
                <a:solidFill>
                  <a:srgbClr val="004C97"/>
                </a:solidFill>
              </a:rPr>
              <a:t>st</a:t>
            </a:r>
            <a:r>
              <a:rPr lang="en-US" sz="1400" dirty="0">
                <a:solidFill>
                  <a:srgbClr val="004C97"/>
                </a:solidFill>
              </a:rPr>
              <a:t> Dressed Cavity at FNAL Sept 17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993540" y="2843361"/>
            <a:ext cx="794485" cy="3062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FNAL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353956" y="2769939"/>
            <a:ext cx="826182" cy="2878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FNAL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7/15/2015</a:t>
            </a:r>
            <a:endParaRPr lang="en-US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28" name="Rectangle 27"/>
          <p:cNvSpPr/>
          <p:nvPr/>
        </p:nvSpPr>
        <p:spPr>
          <a:xfrm>
            <a:off x="6552111" y="5600450"/>
            <a:ext cx="1528401" cy="623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Integration (DAE/FNAL)</a:t>
            </a:r>
          </a:p>
        </p:txBody>
      </p:sp>
    </p:spTree>
    <p:extLst>
      <p:ext uri="{BB962C8B-B14F-4D97-AF65-F5344CB8AC3E}">
        <p14:creationId xmlns:p14="http://schemas.microsoft.com/office/powerpoint/2010/main" val="31062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HTS-2 : Cost to Complete, FY16, FY 17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57" y="2039593"/>
            <a:ext cx="8672513" cy="3943763"/>
          </a:xfrm>
        </p:spPr>
        <p:txBody>
          <a:bodyPr/>
          <a:lstStyle/>
          <a:p>
            <a:r>
              <a:rPr lang="en-US" dirty="0" smtClean="0"/>
              <a:t>FY16 </a:t>
            </a:r>
          </a:p>
          <a:p>
            <a:pPr lvl="1"/>
            <a:r>
              <a:rPr lang="en-US" sz="1800" dirty="0" smtClean="0"/>
              <a:t>4.3 FTE’s (</a:t>
            </a:r>
            <a:r>
              <a:rPr lang="en-US" sz="1800" dirty="0" err="1" smtClean="0"/>
              <a:t>CryEng</a:t>
            </a:r>
            <a:r>
              <a:rPr lang="en-US" sz="1800" dirty="0" smtClean="0"/>
              <a:t>, </a:t>
            </a:r>
            <a:r>
              <a:rPr lang="en-US" sz="1800" dirty="0" err="1" smtClean="0"/>
              <a:t>MechEng</a:t>
            </a:r>
            <a:r>
              <a:rPr lang="en-US" sz="1800" dirty="0" smtClean="0"/>
              <a:t>, </a:t>
            </a:r>
            <a:r>
              <a:rPr lang="en-US" sz="1800" dirty="0" err="1" smtClean="0"/>
              <a:t>RFEng</a:t>
            </a:r>
            <a:r>
              <a:rPr lang="en-US" sz="1800" dirty="0" smtClean="0"/>
              <a:t>, </a:t>
            </a:r>
            <a:r>
              <a:rPr lang="en-US" sz="1800" dirty="0" err="1" smtClean="0"/>
              <a:t>CtrlEng</a:t>
            </a:r>
            <a:r>
              <a:rPr lang="en-US" sz="1800" dirty="0" smtClean="0"/>
              <a:t>, MTs, ETs)</a:t>
            </a:r>
          </a:p>
          <a:p>
            <a:pPr lvl="2"/>
            <a:r>
              <a:rPr lang="en-US" sz="1600" dirty="0" smtClean="0"/>
              <a:t>Design, fabrication, installation of </a:t>
            </a:r>
            <a:r>
              <a:rPr lang="en-US" sz="1600" dirty="0" err="1" smtClean="0"/>
              <a:t>cryo</a:t>
            </a:r>
            <a:r>
              <a:rPr lang="en-US" sz="1600" dirty="0" smtClean="0"/>
              <a:t> distribution systems</a:t>
            </a:r>
          </a:p>
          <a:p>
            <a:pPr lvl="2"/>
            <a:r>
              <a:rPr lang="en-US" sz="1600" dirty="0" smtClean="0"/>
              <a:t>Installation of RF and controls systems as supplied by RRCAT</a:t>
            </a:r>
          </a:p>
          <a:p>
            <a:pPr lvl="2"/>
            <a:r>
              <a:rPr lang="en-US" sz="1600" dirty="0" smtClean="0"/>
              <a:t>Enclosure/infrastructure design, assembly, layout (racks, trays, AC power, HVAC, LCW, gates, cryostat supports, </a:t>
            </a:r>
            <a:r>
              <a:rPr lang="en-US" sz="1600" dirty="0" err="1" smtClean="0"/>
              <a:t>shldg</a:t>
            </a:r>
            <a:r>
              <a:rPr lang="en-US" sz="1600" dirty="0" smtClean="0"/>
              <a:t>) 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lvl="1"/>
            <a:r>
              <a:rPr lang="en-US" sz="1800" dirty="0" smtClean="0"/>
              <a:t>M&amp;S : 735k$</a:t>
            </a:r>
            <a:endParaRPr lang="en-US" sz="1800" dirty="0"/>
          </a:p>
          <a:p>
            <a:pPr lvl="2"/>
            <a:r>
              <a:rPr lang="en-US" sz="1600" dirty="0"/>
              <a:t>Does not include cost of HTS-2 cryostat or RF amplifiers (supplied by RRCAT)</a:t>
            </a:r>
          </a:p>
          <a:p>
            <a:pPr lvl="2"/>
            <a:r>
              <a:rPr lang="en-US" sz="1600" dirty="0"/>
              <a:t>Includes </a:t>
            </a:r>
            <a:r>
              <a:rPr lang="en-US" sz="1600" dirty="0" smtClean="0"/>
              <a:t>Shielding </a:t>
            </a:r>
            <a:r>
              <a:rPr lang="en-US" sz="1600" dirty="0"/>
              <a:t>blocks, racks, cable trays &amp; cabling, HPRF components</a:t>
            </a:r>
            <a:r>
              <a:rPr lang="en-US" sz="1600" dirty="0" smtClean="0"/>
              <a:t>,, </a:t>
            </a:r>
            <a:r>
              <a:rPr lang="en-US" sz="1600" dirty="0"/>
              <a:t>2K pump skid, safety system infrastructure (gates, chipmunks, interlock HW), cavity &amp; coupler vacuum systems (cavity/coupler/ins </a:t>
            </a:r>
            <a:r>
              <a:rPr lang="en-US" sz="1600" dirty="0" err="1"/>
              <a:t>vac</a:t>
            </a:r>
            <a:r>
              <a:rPr lang="en-US" sz="1600" dirty="0"/>
              <a:t>), HVAC (ODH fans</a:t>
            </a:r>
            <a:r>
              <a:rPr lang="en-US" sz="1600" dirty="0" smtClean="0"/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7/15/2015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42212"/>
              </p:ext>
            </p:extLst>
          </p:nvPr>
        </p:nvGraphicFramePr>
        <p:xfrm>
          <a:off x="419100" y="893763"/>
          <a:ext cx="80248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4" imgW="6499831" imgH="830526" progId="Excel.Sheet.12">
                  <p:embed/>
                </p:oleObj>
              </mc:Choice>
              <mc:Fallback>
                <p:oleObj name="Worksheet" r:id="rId4" imgW="6499831" imgH="8305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" y="893763"/>
                        <a:ext cx="8024813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9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HTS-2 : Cost to Complete, FY16, FY 17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57" y="2039593"/>
            <a:ext cx="8672513" cy="3943763"/>
          </a:xfrm>
        </p:spPr>
        <p:txBody>
          <a:bodyPr/>
          <a:lstStyle/>
          <a:p>
            <a:r>
              <a:rPr lang="en-US" dirty="0" smtClean="0"/>
              <a:t>FY17 </a:t>
            </a:r>
          </a:p>
          <a:p>
            <a:pPr lvl="1"/>
            <a:r>
              <a:rPr lang="en-US" sz="1800" dirty="0" smtClean="0"/>
              <a:t>2.7 FTE’s (</a:t>
            </a:r>
            <a:r>
              <a:rPr lang="en-US" sz="1800" dirty="0" err="1" smtClean="0"/>
              <a:t>CryEng</a:t>
            </a:r>
            <a:r>
              <a:rPr lang="en-US" sz="1800" dirty="0" smtClean="0"/>
              <a:t>, </a:t>
            </a:r>
            <a:r>
              <a:rPr lang="en-US" sz="1800" dirty="0" err="1" smtClean="0"/>
              <a:t>MechEng</a:t>
            </a:r>
            <a:r>
              <a:rPr lang="en-US" sz="1800" dirty="0" smtClean="0"/>
              <a:t>, </a:t>
            </a:r>
            <a:r>
              <a:rPr lang="en-US" sz="1800" dirty="0" err="1" smtClean="0"/>
              <a:t>RFEng</a:t>
            </a:r>
            <a:r>
              <a:rPr lang="en-US" sz="1800" dirty="0" smtClean="0"/>
              <a:t>, </a:t>
            </a:r>
            <a:r>
              <a:rPr lang="en-US" sz="1800" dirty="0" err="1" smtClean="0"/>
              <a:t>CtrlEng</a:t>
            </a:r>
            <a:r>
              <a:rPr lang="en-US" sz="1800" dirty="0" smtClean="0"/>
              <a:t>, MTs, ETs)</a:t>
            </a:r>
          </a:p>
          <a:p>
            <a:pPr lvl="2"/>
            <a:r>
              <a:rPr lang="en-US" sz="1600" dirty="0" smtClean="0"/>
              <a:t>Complete installation and commissioning of </a:t>
            </a:r>
            <a:r>
              <a:rPr lang="en-US" sz="1600" dirty="0" err="1" smtClean="0"/>
              <a:t>cryo</a:t>
            </a:r>
            <a:r>
              <a:rPr lang="en-US" sz="1600" dirty="0" smtClean="0"/>
              <a:t> distribution systems</a:t>
            </a:r>
          </a:p>
          <a:p>
            <a:pPr lvl="2"/>
            <a:r>
              <a:rPr lang="en-US" sz="1600" dirty="0" smtClean="0"/>
              <a:t>Completion of installation of control systems (RF, </a:t>
            </a:r>
            <a:r>
              <a:rPr lang="en-US" sz="1600" dirty="0" err="1" smtClean="0"/>
              <a:t>cryo</a:t>
            </a:r>
            <a:r>
              <a:rPr lang="en-US" sz="1600" dirty="0" smtClean="0"/>
              <a:t>, diagnostics, interlocks)</a:t>
            </a:r>
          </a:p>
          <a:p>
            <a:pPr lvl="2"/>
            <a:r>
              <a:rPr lang="en-US" sz="1600" dirty="0" smtClean="0"/>
              <a:t>Safety documentation/reviews/ORC 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lvl="1"/>
            <a:r>
              <a:rPr lang="en-US" sz="1800" dirty="0" smtClean="0"/>
              <a:t>M&amp;S : 180k$</a:t>
            </a:r>
            <a:endParaRPr lang="en-US" sz="1800" dirty="0"/>
          </a:p>
          <a:p>
            <a:pPr lvl="2"/>
            <a:r>
              <a:rPr lang="en-US" sz="1600" dirty="0" smtClean="0"/>
              <a:t>Remaining infrastructure purchases, cryostat support stands, cabling, </a:t>
            </a:r>
            <a:r>
              <a:rPr lang="en-US" sz="1600" dirty="0" err="1" smtClean="0"/>
              <a:t>commissiong</a:t>
            </a:r>
            <a:r>
              <a:rPr lang="en-US" sz="1600" dirty="0" smtClean="0"/>
              <a:t> prep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7/15/2015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Ozelis - HTS-2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3052-1B08-42CC-8C29-53A2B625770F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734787"/>
              </p:ext>
            </p:extLst>
          </p:nvPr>
        </p:nvGraphicFramePr>
        <p:xfrm>
          <a:off x="419100" y="893763"/>
          <a:ext cx="80248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4" imgW="6499831" imgH="830526" progId="Excel.Sheet.12">
                  <p:embed/>
                </p:oleObj>
              </mc:Choice>
              <mc:Fallback>
                <p:oleObj name="Worksheet" r:id="rId4" imgW="6499831" imgH="8305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" y="893763"/>
                        <a:ext cx="8024813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PC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FermilabTemplatePC</Template>
  <TotalTime>9049</TotalTime>
  <Words>1160</Words>
  <Application>Microsoft Office PowerPoint</Application>
  <PresentationFormat>On-screen Show (4:3)</PresentationFormat>
  <Paragraphs>199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FermilabTemplatePC</vt:lpstr>
      <vt:lpstr>Fermilab: Footer Only</vt:lpstr>
      <vt:lpstr>Worksheet</vt:lpstr>
      <vt:lpstr>Horizontal Test Stand – 2 (HTS-2) Project Overview</vt:lpstr>
      <vt:lpstr>Outline</vt:lpstr>
      <vt:lpstr>Introduction</vt:lpstr>
      <vt:lpstr>Timeline/Schedule</vt:lpstr>
      <vt:lpstr>Project Scope</vt:lpstr>
      <vt:lpstr>Project Scope – DAE Deliverables</vt:lpstr>
      <vt:lpstr>Project Scope : DAE Deliverables                  Q2/3-CY2017</vt:lpstr>
      <vt:lpstr>HTS-2 : Cost to Complete, FY16, FY 17 Budgets</vt:lpstr>
      <vt:lpstr>HTS-2 : Cost to Complete, FY16, FY 17 Budgets</vt:lpstr>
      <vt:lpstr>FY16 Proposed Budget and Scope</vt:lpstr>
      <vt:lpstr>Project Plan</vt:lpstr>
      <vt:lpstr>Project Plan – Content of Each Section</vt:lpstr>
      <vt:lpstr>Project Plan – Outline of Sections</vt:lpstr>
      <vt:lpstr>Project Plan – Path Forward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PIP-II Project Management – FY15 Budget Request</dc:title>
  <dc:creator>Christopher P. Jacobsen x 16350N</dc:creator>
  <cp:lastModifiedBy>Joe P. Ozelis x4319 08433N</cp:lastModifiedBy>
  <cp:revision>128</cp:revision>
  <cp:lastPrinted>2015-07-14T22:41:28Z</cp:lastPrinted>
  <dcterms:created xsi:type="dcterms:W3CDTF">2014-06-05T19:57:50Z</dcterms:created>
  <dcterms:modified xsi:type="dcterms:W3CDTF">2015-07-22T17:14:35Z</dcterms:modified>
</cp:coreProperties>
</file>