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63" r:id="rId2"/>
    <p:sldId id="262" r:id="rId3"/>
    <p:sldId id="264" r:id="rId4"/>
    <p:sldId id="265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Objects="1">
      <p:cViewPr varScale="1">
        <p:scale>
          <a:sx n="57" d="100"/>
          <a:sy n="57" d="100"/>
        </p:scale>
        <p:origin x="15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5" charset="0"/>
                <a:ea typeface="ＭＳ Ｐゴシック" pitchFamily="35" charset="-128"/>
                <a:cs typeface="ＭＳ Ｐゴシック" pitchFamily="3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F086A2B-05AF-408B-9A1F-761E3F27D1A6}" type="datetime1">
              <a:rPr lang="en-US" altLang="en-US"/>
              <a:pPr>
                <a:defRPr/>
              </a:pPr>
              <a:t>7/22/2015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5" charset="0"/>
                <a:ea typeface="ＭＳ Ｐゴシック" pitchFamily="35" charset="-128"/>
                <a:cs typeface="ＭＳ Ｐゴシック" pitchFamily="3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39D4F9A-1CD2-435B-B19F-06BE259491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665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5" charset="0"/>
                <a:ea typeface="ＭＳ Ｐゴシック" pitchFamily="35" charset="-128"/>
                <a:cs typeface="ＭＳ Ｐゴシック" pitchFamily="3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C59B55C-C8C0-4CC0-B8D3-117D347AD316}" type="datetime1">
              <a:rPr lang="en-US" altLang="en-US"/>
              <a:pPr>
                <a:defRPr/>
              </a:pPr>
              <a:t>7/22/2015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5" charset="0"/>
                <a:ea typeface="ＭＳ Ｐゴシック" pitchFamily="35" charset="-128"/>
                <a:cs typeface="ＭＳ Ｐゴシック" pitchFamily="3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8D72F6D-50D2-4F5C-83C9-77E40181E5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880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D72F6D-50D2-4F5C-83C9-77E40181E50A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5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oe_bl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title header_Blue_64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title footer_Blue_64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124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90600" y="1676400"/>
            <a:ext cx="7696200" cy="1066800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98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lide footer_blue_6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lide header_64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0C89A-16C0-4D4E-8E19-8EDC7539FB83}" type="datetime1">
              <a:rPr lang="en-US" altLang="en-US"/>
              <a:pPr>
                <a:defRPr/>
              </a:pPr>
              <a:t>7/22/2015</a:t>
            </a:fld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96D9B-9D89-4370-B437-0AB72C0B00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71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slide footer_blue_6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slide header_64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126FF-B61E-4BAF-B9C9-D5C20375EF11}" type="datetime1">
              <a:rPr lang="en-US" altLang="en-US"/>
              <a:pPr>
                <a:defRPr/>
              </a:pPr>
              <a:t>7/22/2015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5AC68-C4F8-4BE8-9159-F0C4E890C6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896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lide footer_blue_6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slide header_64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BE41B-6A40-4E1D-95E8-497C0449CABD}" type="datetime1">
              <a:rPr lang="en-US" altLang="en-US"/>
              <a:pPr>
                <a:defRPr/>
              </a:pPr>
              <a:t>7/22/2015</a:t>
            </a:fld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B8DAA-3CC0-41E2-9D04-01C1DC842B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298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569075"/>
            <a:ext cx="13716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5F5F5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FFCB609-F1C8-4FAE-841F-2CFDA6952D08}" type="datetime1">
              <a:rPr lang="en-US" altLang="en-US"/>
              <a:pPr>
                <a:defRPr/>
              </a:pPr>
              <a:t>7/22/2015</a:t>
            </a:fld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5F5F5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C5E1525-1A21-45DF-9D97-7008A3AA80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rgbClr val="1F497D"/>
          </a:solidFill>
          <a:latin typeface="Trebuchet MS"/>
          <a:ea typeface="ＭＳ Ｐゴシック" pitchFamily="-112" charset="-128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1F497D"/>
          </a:solidFill>
          <a:latin typeface="Trebuchet MS" pitchFamily="-112" charset="0"/>
          <a:ea typeface="ＭＳ Ｐゴシック" pitchFamily="-112" charset="-128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1F497D"/>
          </a:solidFill>
          <a:latin typeface="Trebuchet MS" pitchFamily="-112" charset="0"/>
          <a:ea typeface="ＭＳ Ｐゴシック" pitchFamily="-112" charset="-128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1F497D"/>
          </a:solidFill>
          <a:latin typeface="Trebuchet MS" pitchFamily="-112" charset="0"/>
          <a:ea typeface="ＭＳ Ｐゴシック" pitchFamily="-112" charset="-128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1F497D"/>
          </a:solidFill>
          <a:latin typeface="Trebuchet MS" pitchFamily="-112" charset="0"/>
          <a:ea typeface="ＭＳ Ｐゴシック" pitchFamily="-112" charset="-128"/>
          <a:cs typeface="Trebuchet MS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 kern="1200">
          <a:solidFill>
            <a:srgbClr val="000000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–"/>
        <a:defRPr sz="1600" kern="1200">
          <a:solidFill>
            <a:srgbClr val="000000"/>
          </a:solidFill>
          <a:latin typeface="+mn-lt"/>
          <a:ea typeface="ＭＳ Ｐゴシック" pitchFamily="-112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•"/>
        <a:defRPr sz="1400" kern="1200">
          <a:solidFill>
            <a:srgbClr val="000000"/>
          </a:solidFill>
          <a:latin typeface="+mn-lt"/>
          <a:ea typeface="ＭＳ Ｐゴシック" pitchFamily="-112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–"/>
        <a:defRPr sz="1400" kern="1200">
          <a:solidFill>
            <a:srgbClr val="000000"/>
          </a:solidFill>
          <a:latin typeface="+mn-lt"/>
          <a:ea typeface="ＭＳ Ｐゴシック" pitchFamily="-112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 kern="1200">
          <a:solidFill>
            <a:srgbClr val="000000"/>
          </a:solidFill>
          <a:latin typeface="+mn-lt"/>
          <a:ea typeface="ＭＳ Ｐゴシック" pitchFamily="-112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Ben Sheff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Optical Metrology Data Analysis Engine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71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Optics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296D9B-9D89-4370-B437-0AB72C0B00A3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1" t="18282" r="21297" b="22577"/>
          <a:stretch>
            <a:fillRect/>
          </a:stretch>
        </p:blipFill>
        <p:spPr bwMode="auto">
          <a:xfrm>
            <a:off x="457200" y="3051175"/>
            <a:ext cx="35306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85" y="3854451"/>
            <a:ext cx="4038599" cy="227171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4757"/>
            <a:ext cx="8229600" cy="4525963"/>
          </a:xfrm>
        </p:spPr>
        <p:txBody>
          <a:bodyPr/>
          <a:lstStyle/>
          <a:p>
            <a:r>
              <a:rPr lang="en-US" dirty="0" smtClean="0"/>
              <a:t>As beamlines get better, need better mirrors</a:t>
            </a:r>
          </a:p>
          <a:p>
            <a:pPr lvl="1"/>
            <a:r>
              <a:rPr lang="en-US" dirty="0" smtClean="0"/>
              <a:t>Residual slope error below 50 </a:t>
            </a:r>
            <a:r>
              <a:rPr lang="en-US" dirty="0" err="1" smtClean="0"/>
              <a:t>nrad</a:t>
            </a:r>
            <a:endParaRPr lang="en-US" dirty="0" smtClean="0"/>
          </a:p>
          <a:p>
            <a:r>
              <a:rPr lang="en-US" dirty="0" smtClean="0"/>
              <a:t>Long trace profiler (LTP) is a high precision metrology tool</a:t>
            </a:r>
          </a:p>
          <a:p>
            <a:pPr lvl="1"/>
            <a:r>
              <a:rPr lang="en-US" dirty="0" smtClean="0"/>
              <a:t>Measures slope of mirror at each point to within 50 </a:t>
            </a:r>
            <a:r>
              <a:rPr lang="en-US" dirty="0" err="1" smtClean="0"/>
              <a:t>nrad</a:t>
            </a:r>
            <a:endParaRPr lang="en-US" dirty="0" smtClean="0"/>
          </a:p>
          <a:p>
            <a:pPr lvl="1"/>
            <a:r>
              <a:rPr lang="en-US" dirty="0" smtClean="0"/>
              <a:t>Extremely accurate for small range of angles, but has problems farther out</a:t>
            </a:r>
          </a:p>
          <a:p>
            <a:pPr lvl="1"/>
            <a:r>
              <a:rPr lang="en-US" dirty="0" smtClean="0"/>
              <a:t>New analysis tools needed to handle this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56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266282"/>
            <a:ext cx="8229600" cy="4525963"/>
          </a:xfrm>
        </p:spPr>
        <p:txBody>
          <a:bodyPr/>
          <a:lstStyle/>
          <a:p>
            <a:r>
              <a:rPr lang="en-US" dirty="0" smtClean="0"/>
              <a:t>Developed Optical Metrology </a:t>
            </a:r>
            <a:r>
              <a:rPr lang="en-US" dirty="0" err="1" smtClean="0"/>
              <a:t>ENgine</a:t>
            </a:r>
            <a:r>
              <a:rPr lang="en-US" dirty="0" smtClean="0"/>
              <a:t> (OMEN) in Python</a:t>
            </a:r>
          </a:p>
          <a:p>
            <a:r>
              <a:rPr lang="en-US" dirty="0" smtClean="0"/>
              <a:t>Handles standard analysis</a:t>
            </a:r>
          </a:p>
          <a:p>
            <a:pPr lvl="1"/>
            <a:r>
              <a:rPr lang="en-US" dirty="0" smtClean="0"/>
              <a:t>Easy, dynamic filtering</a:t>
            </a:r>
          </a:p>
          <a:p>
            <a:pPr lvl="1"/>
            <a:r>
              <a:rPr lang="en-US" dirty="0" smtClean="0"/>
              <a:t>Fitting options, with live-updated residue plot</a:t>
            </a:r>
          </a:p>
          <a:p>
            <a:pPr lvl="1"/>
            <a:r>
              <a:rPr lang="en-US" dirty="0" smtClean="0"/>
              <a:t>Region-of-interest selection</a:t>
            </a:r>
          </a:p>
          <a:p>
            <a:r>
              <a:rPr lang="en-US" dirty="0" smtClean="0"/>
              <a:t>Tools to deal with high angles</a:t>
            </a:r>
          </a:p>
          <a:p>
            <a:pPr lvl="1"/>
            <a:r>
              <a:rPr lang="en-US" dirty="0" smtClean="0"/>
              <a:t>Stitching together overlapped, adjacent scans of mirror segments</a:t>
            </a:r>
          </a:p>
          <a:p>
            <a:pPr lvl="1"/>
            <a:r>
              <a:rPr lang="en-US" dirty="0" smtClean="0"/>
              <a:t>Soon will include option to add calibration run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296D9B-9D89-4370-B437-0AB72C0B00A3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84" y="3711202"/>
            <a:ext cx="4231884" cy="2790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574" y="3713804"/>
            <a:ext cx="4239767" cy="279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5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a calibration curve for the LTP</a:t>
            </a:r>
          </a:p>
          <a:p>
            <a:pPr lvl="1"/>
            <a:r>
              <a:rPr lang="en-US" dirty="0" smtClean="0"/>
              <a:t>Make working calibration look-up table</a:t>
            </a:r>
          </a:p>
          <a:p>
            <a:pPr lvl="1"/>
            <a:r>
              <a:rPr lang="en-US" dirty="0" smtClean="0"/>
              <a:t>Analyze systematic errors</a:t>
            </a:r>
          </a:p>
          <a:p>
            <a:pPr lvl="1"/>
            <a:r>
              <a:rPr lang="en-US" dirty="0" smtClean="0"/>
              <a:t>Integrate into OMEN</a:t>
            </a:r>
          </a:p>
          <a:p>
            <a:r>
              <a:rPr lang="en-US" dirty="0" smtClean="0"/>
              <a:t>Improve stitching code</a:t>
            </a:r>
          </a:p>
          <a:p>
            <a:pPr lvl="1"/>
            <a:r>
              <a:rPr lang="en-US" dirty="0" smtClean="0"/>
              <a:t>Standard deviation of difference between stitched and unstitched is</a:t>
            </a:r>
            <a:br>
              <a:rPr lang="en-US" dirty="0" smtClean="0"/>
            </a:br>
            <a:r>
              <a:rPr lang="en-US" dirty="0" smtClean="0"/>
              <a:t>about equal to standard deviation of either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296D9B-9D89-4370-B437-0AB72C0B00A3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648887"/>
            <a:ext cx="5334000" cy="283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3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_addfield">
  <a:themeElements>
    <a:clrScheme name="ANL_2009">
      <a:dk1>
        <a:srgbClr val="7F7F7F"/>
      </a:dk1>
      <a:lt1>
        <a:sysClr val="window" lastClr="FFFFFF"/>
      </a:lt1>
      <a:dk2>
        <a:srgbClr val="1F497D"/>
      </a:dk2>
      <a:lt2>
        <a:srgbClr val="EEECE1"/>
      </a:lt2>
      <a:accent1>
        <a:srgbClr val="5C0426"/>
      </a:accent1>
      <a:accent2>
        <a:srgbClr val="9D7D9E"/>
      </a:accent2>
      <a:accent3>
        <a:srgbClr val="BF5C28"/>
      </a:accent3>
      <a:accent4>
        <a:srgbClr val="3D203B"/>
      </a:accent4>
      <a:accent5>
        <a:srgbClr val="666B66"/>
      </a:accent5>
      <a:accent6>
        <a:srgbClr val="D6AC29"/>
      </a:accent6>
      <a:hlink>
        <a:srgbClr val="253D51"/>
      </a:hlink>
      <a:folHlink>
        <a:srgbClr val="1B154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2369</TotalTime>
  <Words>153</Words>
  <Application>Microsoft Office PowerPoint</Application>
  <PresentationFormat>On-screen Show (4:3)</PresentationFormat>
  <Paragraphs>29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ＭＳ Ｐゴシック</vt:lpstr>
      <vt:lpstr>Arial</vt:lpstr>
      <vt:lpstr>Calibri</vt:lpstr>
      <vt:lpstr>Trebuchet MS</vt:lpstr>
      <vt:lpstr>Wingdings</vt:lpstr>
      <vt:lpstr>blue_addfield</vt:lpstr>
      <vt:lpstr>Development of Optical Metrology Data Analysis Engine </vt:lpstr>
      <vt:lpstr>X-ray Optics</vt:lpstr>
      <vt:lpstr>Analysis Software</vt:lpstr>
      <vt:lpstr>Goals</vt:lpstr>
    </vt:vector>
  </TitlesOfParts>
  <Company>Argonne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Sana Sandler</dc:creator>
  <cp:lastModifiedBy>Ben Sheff</cp:lastModifiedBy>
  <cp:revision>45</cp:revision>
  <dcterms:created xsi:type="dcterms:W3CDTF">2009-09-17T16:37:31Z</dcterms:created>
  <dcterms:modified xsi:type="dcterms:W3CDTF">2015-07-23T21:18:50Z</dcterms:modified>
</cp:coreProperties>
</file>