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6"/>
  </p:notesMasterIdLst>
  <p:sldIdLst>
    <p:sldId id="266" r:id="rId2"/>
    <p:sldId id="279" r:id="rId3"/>
    <p:sldId id="275" r:id="rId4"/>
    <p:sldId id="278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0" d="100"/>
          <a:sy n="110" d="100"/>
        </p:scale>
        <p:origin x="-169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29E82D-24AE-4C5D-B1D8-6B55B75715F8}" type="datetimeFigureOut">
              <a:rPr lang="en-US" smtClean="0"/>
              <a:t>7/23/2015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C99C9F-0906-4BBA-9DE1-3C0D780666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4573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C99C9F-0906-4BBA-9DE1-3C0D7806664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2470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AB302-28B9-4DC5-B705-8989691AC79F}" type="datetimeFigureOut">
              <a:rPr lang="en-US" smtClean="0"/>
              <a:t>7/23/2015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5F9AC-5C14-4BAC-A33D-7DDD512328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8161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AB302-28B9-4DC5-B705-8989691AC79F}" type="datetimeFigureOut">
              <a:rPr lang="en-US" smtClean="0"/>
              <a:t>7/23/2015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5F9AC-5C14-4BAC-A33D-7DDD512328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1659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AB302-28B9-4DC5-B705-8989691AC79F}" type="datetimeFigureOut">
              <a:rPr lang="en-US" smtClean="0"/>
              <a:t>7/23/2015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5F9AC-5C14-4BAC-A33D-7DDD512328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0017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AB302-28B9-4DC5-B705-8989691AC79F}" type="datetimeFigureOut">
              <a:rPr lang="en-US" smtClean="0"/>
              <a:t>7/23/2015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5F9AC-5C14-4BAC-A33D-7DDD512328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0632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AB302-28B9-4DC5-B705-8989691AC79F}" type="datetimeFigureOut">
              <a:rPr lang="en-US" smtClean="0"/>
              <a:t>7/23/2015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5F9AC-5C14-4BAC-A33D-7DDD512328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3533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AB302-28B9-4DC5-B705-8989691AC79F}" type="datetimeFigureOut">
              <a:rPr lang="en-US" smtClean="0"/>
              <a:t>7/23/2015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5F9AC-5C14-4BAC-A33D-7DDD512328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4159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AB302-28B9-4DC5-B705-8989691AC79F}" type="datetimeFigureOut">
              <a:rPr lang="en-US" smtClean="0"/>
              <a:t>7/23/2015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5F9AC-5C14-4BAC-A33D-7DDD512328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0706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AB302-28B9-4DC5-B705-8989691AC79F}" type="datetimeFigureOut">
              <a:rPr lang="en-US" smtClean="0"/>
              <a:t>7/23/2015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5F9AC-5C14-4BAC-A33D-7DDD512328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6702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AB302-28B9-4DC5-B705-8989691AC79F}" type="datetimeFigureOut">
              <a:rPr lang="en-US" smtClean="0"/>
              <a:t>7/23/2015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5F9AC-5C14-4BAC-A33D-7DDD512328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850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AB302-28B9-4DC5-B705-8989691AC79F}" type="datetimeFigureOut">
              <a:rPr lang="en-US" smtClean="0"/>
              <a:t>7/23/2015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5F9AC-5C14-4BAC-A33D-7DDD512328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6966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AB302-28B9-4DC5-B705-8989691AC79F}" type="datetimeFigureOut">
              <a:rPr lang="en-US" smtClean="0"/>
              <a:t>7/23/2015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5F9AC-5C14-4BAC-A33D-7DDD512328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7534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8AB302-28B9-4DC5-B705-8989691AC79F}" type="datetimeFigureOut">
              <a:rPr lang="en-US" smtClean="0"/>
              <a:t>7/23/2015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15F9AC-5C14-4BAC-A33D-7DDD512328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95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emf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8305800" cy="1470025"/>
          </a:xfrm>
        </p:spPr>
        <p:txBody>
          <a:bodyPr>
            <a:normAutofit/>
          </a:bodyPr>
          <a:lstStyle/>
          <a:p>
            <a:r>
              <a:rPr lang="en-US" sz="3200" dirty="0" smtClean="0"/>
              <a:t>External quality factor: What is going on inside a half-wave resonator?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828800"/>
            <a:ext cx="9144000" cy="4343400"/>
          </a:xfrm>
        </p:spPr>
        <p:txBody>
          <a:bodyPr/>
          <a:lstStyle/>
          <a:p>
            <a:r>
              <a:rPr lang="en-US" sz="2000" dirty="0" smtClean="0">
                <a:solidFill>
                  <a:schemeClr val="tx1"/>
                </a:solidFill>
              </a:rPr>
              <a:t>Nathan </a:t>
            </a:r>
            <a:r>
              <a:rPr lang="en-US" sz="2000" dirty="0" err="1" smtClean="0">
                <a:solidFill>
                  <a:schemeClr val="tx1"/>
                </a:solidFill>
              </a:rPr>
              <a:t>Prins</a:t>
            </a:r>
            <a:endParaRPr lang="en-US" sz="2000" dirty="0" smtClean="0">
              <a:solidFill>
                <a:schemeClr val="tx1"/>
              </a:solidFill>
            </a:endParaRPr>
          </a:p>
          <a:p>
            <a:r>
              <a:rPr lang="en-US" sz="2000" dirty="0" smtClean="0">
                <a:solidFill>
                  <a:schemeClr val="tx1"/>
                </a:solidFill>
              </a:rPr>
              <a:t>Supervisor: Dr. Zachary Conway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sz="2000" dirty="0" smtClean="0">
                <a:solidFill>
                  <a:schemeClr val="tx1"/>
                </a:solidFill>
              </a:rPr>
              <a:t>Physics Division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Argonne National Laboratory</a:t>
            </a:r>
          </a:p>
          <a:p>
            <a:endParaRPr lang="en-US" sz="2000" dirty="0" smtClean="0">
              <a:solidFill>
                <a:schemeClr val="tx1"/>
              </a:solidFill>
            </a:endParaRPr>
          </a:p>
          <a:p>
            <a:r>
              <a:rPr lang="en-US" sz="2000" dirty="0" smtClean="0">
                <a:solidFill>
                  <a:schemeClr val="tx1"/>
                </a:solidFill>
              </a:rPr>
              <a:t>July 24</a:t>
            </a:r>
            <a:r>
              <a:rPr lang="en-US" sz="2000" baseline="30000" dirty="0" smtClean="0">
                <a:solidFill>
                  <a:schemeClr val="tx1"/>
                </a:solidFill>
              </a:rPr>
              <a:t>th</a:t>
            </a:r>
            <a:r>
              <a:rPr lang="en-US" sz="2000" dirty="0" smtClean="0">
                <a:solidFill>
                  <a:schemeClr val="tx1"/>
                </a:solidFill>
              </a:rPr>
              <a:t>, 2015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2496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762000"/>
            <a:ext cx="8001000" cy="60198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000" dirty="0" smtClean="0"/>
              <a:t>Accelerating cavities use resonant electromagnetic (EM) fields to accelerate and focus particle bunches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800" dirty="0" smtClean="0"/>
              <a:t>we use half-wave resonators</a:t>
            </a:r>
            <a:endParaRPr lang="en-US" sz="20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 smtClean="0"/>
              <a:t>Need to monitor EM field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800" dirty="0" smtClean="0"/>
              <a:t>Amplitude: </a:t>
            </a:r>
            <a:r>
              <a:rPr lang="en-US" sz="1800" dirty="0" smtClean="0"/>
              <a:t>amount of acceleration of </a:t>
            </a:r>
            <a:r>
              <a:rPr lang="en-US" sz="1800" dirty="0" smtClean="0"/>
              <a:t>the </a:t>
            </a:r>
            <a:r>
              <a:rPr lang="en-US" sz="1800" dirty="0" smtClean="0"/>
              <a:t>bunch</a:t>
            </a:r>
            <a:endParaRPr lang="en-US" sz="1800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800" dirty="0" smtClean="0"/>
              <a:t>Phase: </a:t>
            </a:r>
            <a:r>
              <a:rPr lang="en-US" sz="1800" dirty="0" smtClean="0"/>
              <a:t>amount of acceleration and longitudinal focusing of the bunch</a:t>
            </a:r>
            <a:endParaRPr lang="en-US" sz="1800" dirty="0" smtClean="0"/>
          </a:p>
          <a:p>
            <a:pPr>
              <a:buFont typeface="Wingdings" panose="05000000000000000000" pitchFamily="2" charset="2"/>
              <a:buChar char="§"/>
            </a:pPr>
            <a:endParaRPr lang="en-US" sz="2000" dirty="0" smtClean="0"/>
          </a:p>
          <a:p>
            <a:pPr>
              <a:buFont typeface="Wingdings" panose="05000000000000000000" pitchFamily="2" charset="2"/>
              <a:buChar char="§"/>
            </a:pPr>
            <a:endParaRPr lang="en-US" sz="2000" dirty="0"/>
          </a:p>
          <a:p>
            <a:pPr>
              <a:buFont typeface="Wingdings" panose="05000000000000000000" pitchFamily="2" charset="2"/>
              <a:buChar char="§"/>
            </a:pPr>
            <a:endParaRPr lang="en-US" sz="2000" dirty="0" smtClean="0"/>
          </a:p>
          <a:p>
            <a:pPr>
              <a:buFont typeface="Wingdings" panose="05000000000000000000" pitchFamily="2" charset="2"/>
              <a:buChar char="§"/>
            </a:pPr>
            <a:endParaRPr lang="en-US" sz="2000" dirty="0"/>
          </a:p>
          <a:p>
            <a:pPr>
              <a:buFont typeface="Wingdings" panose="05000000000000000000" pitchFamily="2" charset="2"/>
              <a:buChar char="§"/>
            </a:pPr>
            <a:endParaRPr lang="en-US" sz="2000" dirty="0" smtClean="0"/>
          </a:p>
          <a:p>
            <a:pPr>
              <a:buFont typeface="Wingdings" panose="05000000000000000000" pitchFamily="2" charset="2"/>
              <a:buChar char="§"/>
            </a:pPr>
            <a:endParaRPr lang="en-US" sz="2000" dirty="0"/>
          </a:p>
          <a:p>
            <a:pPr>
              <a:buFont typeface="Wingdings" panose="05000000000000000000" pitchFamily="2" charset="2"/>
              <a:buChar char="§"/>
            </a:pPr>
            <a:endParaRPr lang="en-US" sz="2000" dirty="0" smtClean="0"/>
          </a:p>
          <a:p>
            <a:pPr>
              <a:buFont typeface="Wingdings" panose="05000000000000000000" pitchFamily="2" charset="2"/>
              <a:buChar char="§"/>
            </a:pPr>
            <a:endParaRPr lang="en-US" sz="2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1364"/>
            <a:ext cx="9144000" cy="816836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/>
              <a:t>Why?</a:t>
            </a:r>
            <a:endParaRPr lang="en-US" sz="2800" dirty="0"/>
          </a:p>
        </p:txBody>
      </p:sp>
      <p:grpSp>
        <p:nvGrpSpPr>
          <p:cNvPr id="22" name="Group 21"/>
          <p:cNvGrpSpPr/>
          <p:nvPr/>
        </p:nvGrpSpPr>
        <p:grpSpPr>
          <a:xfrm>
            <a:off x="457200" y="3733800"/>
            <a:ext cx="4495800" cy="2397703"/>
            <a:chOff x="1295400" y="2667000"/>
            <a:chExt cx="5509509" cy="3423805"/>
          </a:xfrm>
        </p:grpSpPr>
        <p:pic>
          <p:nvPicPr>
            <p:cNvPr id="1026" name="Picture 2" descr="C:\Users\nprins\Documents\Nathan Prins\Figures 2\Field-v-Phase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5400" y="2667000"/>
              <a:ext cx="5509509" cy="34238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Oval 17"/>
            <p:cNvSpPr/>
            <p:nvPr/>
          </p:nvSpPr>
          <p:spPr>
            <a:xfrm>
              <a:off x="3511253" y="3677896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3200400" y="4191000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3886200" y="3200400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/>
                <p:cNvSpPr txBox="1"/>
                <p:nvPr/>
              </p:nvSpPr>
              <p:spPr>
                <a:xfrm>
                  <a:off x="2861279" y="3895220"/>
                  <a:ext cx="380232" cy="36933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latin typeface="Cambria Math"/>
                          </a:rPr>
                          <m:t>𝒂</m:t>
                        </m:r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19" name="Text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61279" y="3895220"/>
                  <a:ext cx="380232" cy="369333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b="-2093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/>
                <p:cNvSpPr txBox="1"/>
                <p:nvPr/>
              </p:nvSpPr>
              <p:spPr>
                <a:xfrm>
                  <a:off x="3178472" y="3384763"/>
                  <a:ext cx="377026" cy="36933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dirty="0" smtClean="0">
                            <a:latin typeface="Cambria Math"/>
                          </a:rPr>
                          <m:t>𝒃</m:t>
                        </m:r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23" name="TextBox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78472" y="3384763"/>
                  <a:ext cx="377026" cy="369333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r="-3922" b="-3571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/>
                <p:cNvSpPr txBox="1"/>
                <p:nvPr/>
              </p:nvSpPr>
              <p:spPr>
                <a:xfrm>
                  <a:off x="3555498" y="2892414"/>
                  <a:ext cx="354584" cy="36933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dirty="0" smtClean="0">
                            <a:latin typeface="Cambria Math"/>
                          </a:rPr>
                          <m:t>𝒄</m:t>
                        </m:r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24" name="TextBox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55498" y="2892414"/>
                  <a:ext cx="354584" cy="369333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b="-2093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24"/>
              <p:cNvSpPr txBox="1"/>
              <p:nvPr/>
            </p:nvSpPr>
            <p:spPr>
              <a:xfrm>
                <a:off x="5029200" y="3330476"/>
                <a:ext cx="3886200" cy="25545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u="sng" dirty="0" smtClean="0"/>
                  <a:t>Focusing with phase</a:t>
                </a:r>
              </a:p>
              <a:p>
                <a:endParaRPr lang="en-US" sz="1100" u="sng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dirty="0" smtClean="0"/>
                  <a:t>Particle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latin typeface="Cambria Math"/>
                      </a:rPr>
                      <m:t>𝒂</m:t>
                    </m:r>
                  </m:oMath>
                </a14:m>
                <a:r>
                  <a:rPr lang="en-US" sz="1600" dirty="0" smtClean="0"/>
                  <a:t> arrives first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sz="1600" dirty="0"/>
                  <a:t>m</a:t>
                </a:r>
                <a:r>
                  <a:rPr lang="en-US" sz="1600" dirty="0" smtClean="0"/>
                  <a:t>ost initial energy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sz="1600" dirty="0"/>
                  <a:t>r</a:t>
                </a:r>
                <a:r>
                  <a:rPr lang="en-US" sz="1600" dirty="0" smtClean="0"/>
                  <a:t>eceives smaller acceleration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dirty="0" smtClean="0"/>
                  <a:t>Particle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latin typeface="Cambria Math"/>
                      </a:rPr>
                      <m:t>𝒃</m:t>
                    </m:r>
                  </m:oMath>
                </a14:m>
                <a:r>
                  <a:rPr lang="en-US" sz="1600" dirty="0" smtClean="0"/>
                  <a:t> represents ideal particle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sz="1600" dirty="0"/>
                  <a:t>e</a:t>
                </a:r>
                <a:r>
                  <a:rPr lang="en-US" sz="1600" dirty="0" smtClean="0"/>
                  <a:t>nters </a:t>
                </a:r>
                <a:r>
                  <a:rPr lang="en-US" sz="1600" dirty="0" smtClean="0"/>
                  <a:t>cavity at synchronous phase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dirty="0" smtClean="0"/>
                  <a:t>Particle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latin typeface="Cambria Math"/>
                      </a:rPr>
                      <m:t>𝒄</m:t>
                    </m:r>
                  </m:oMath>
                </a14:m>
                <a:r>
                  <a:rPr lang="en-US" sz="1600" dirty="0" smtClean="0"/>
                  <a:t> arrives last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sz="1600" dirty="0"/>
                  <a:t>l</a:t>
                </a:r>
                <a:r>
                  <a:rPr lang="en-US" sz="1600" dirty="0" smtClean="0"/>
                  <a:t>east initial energy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sz="1600" dirty="0" smtClean="0"/>
                  <a:t>receives greatest acceleration</a:t>
                </a:r>
                <a:endParaRPr lang="en-US" sz="1600" dirty="0"/>
              </a:p>
            </p:txBody>
          </p:sp>
        </mc:Choice>
        <mc:Fallback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9200" y="3330476"/>
                <a:ext cx="3886200" cy="2554545"/>
              </a:xfrm>
              <a:prstGeom prst="rect">
                <a:avLst/>
              </a:prstGeom>
              <a:blipFill rotWithShape="1">
                <a:blip r:embed="rId7"/>
                <a:stretch>
                  <a:fillRect l="-784" t="-7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31573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1364"/>
            <a:ext cx="9144000" cy="816836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/>
              <a:t>What is a half-wave resonator (HWR)?</a:t>
            </a:r>
            <a:endParaRPr lang="en-US" sz="28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81000" y="762001"/>
                <a:ext cx="6463812" cy="5714999"/>
              </a:xfrm>
            </p:spPr>
            <p:txBody>
              <a:bodyPr>
                <a:norm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sz="2000" dirty="0" smtClean="0"/>
                  <a:t>A HWR resonates transverse electric </a:t>
                </a:r>
                <a:br>
                  <a:rPr lang="en-US" sz="2000" dirty="0" smtClean="0"/>
                </a:br>
                <a:r>
                  <a:rPr lang="en-US" sz="2000" dirty="0" smtClean="0"/>
                  <a:t>and magnetic (TEM) modes</a:t>
                </a:r>
                <a:endParaRPr lang="en-US" sz="1800" dirty="0" smtClean="0"/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US" sz="1800" dirty="0"/>
                  <a:t>m</a:t>
                </a:r>
                <a:r>
                  <a:rPr lang="en-US" sz="1800" dirty="0" smtClean="0"/>
                  <a:t>ust </a:t>
                </a:r>
                <a:r>
                  <a:rPr lang="en-US" sz="1800" dirty="0" smtClean="0"/>
                  <a:t>be a coaxial line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US" sz="1800" dirty="0" smtClean="0"/>
                  <a:t>fundamental mode is a half-wavelength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US" sz="1800" dirty="0"/>
                  <a:t>b</a:t>
                </a:r>
                <a:r>
                  <a:rPr lang="en-US" sz="1800" dirty="0" smtClean="0"/>
                  <a:t>eam </a:t>
                </a:r>
                <a:r>
                  <a:rPr lang="en-US" sz="1800" dirty="0" smtClean="0"/>
                  <a:t>axis is where E-field is </a:t>
                </a:r>
                <a:r>
                  <a:rPr lang="en-US" sz="1800" dirty="0" smtClean="0"/>
                  <a:t>maximum</a:t>
                </a:r>
                <a:br>
                  <a:rPr lang="en-US" sz="1800" dirty="0" smtClean="0"/>
                </a:br>
                <a:r>
                  <a:rPr lang="en-US" sz="1800" dirty="0" smtClean="0"/>
                  <a:t>for maximum acceleration</a:t>
                </a:r>
                <a:endParaRPr lang="en-US" sz="1800" dirty="0" smtClean="0"/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sz="2000" dirty="0" smtClean="0"/>
                  <a:t>Our HWR is used to accelerate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/>
                          </a:rPr>
                          <m:t>𝐻</m:t>
                        </m:r>
                      </m:e>
                      <m:sup>
                        <m:r>
                          <a:rPr lang="en-US" sz="2000" b="0" i="1" smtClean="0">
                            <a:latin typeface="Cambria Math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sz="2000" dirty="0" smtClean="0"/>
                  <a:t> ions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b="0" i="1" dirty="0" smtClean="0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sz="1800" b="0" i="1" dirty="0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sz="1800" b="0" i="1" dirty="0" smtClean="0">
                        <a:latin typeface="Cambria Math"/>
                      </a:rPr>
                      <m:t>=162.5</m:t>
                    </m:r>
                  </m:oMath>
                </a14:m>
                <a:r>
                  <a:rPr lang="en-US" sz="1800" dirty="0" smtClean="0"/>
                  <a:t> MHz;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/>
                        <a:ea typeface="Cambria Math"/>
                      </a:rPr>
                      <m:t>𝛽</m:t>
                    </m:r>
                    <m:r>
                      <a:rPr lang="en-US" sz="1800" i="1">
                        <a:latin typeface="Cambria Math"/>
                        <a:ea typeface="Cambria Math"/>
                      </a:rPr>
                      <m:t>=0.112</m:t>
                    </m:r>
                  </m:oMath>
                </a14:m>
                <a:endParaRPr lang="en-US" sz="1800" dirty="0" smtClean="0"/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US" sz="1800" dirty="0"/>
                  <a:t>s</a:t>
                </a:r>
                <a:r>
                  <a:rPr lang="en-US" sz="1800" dirty="0" smtClean="0"/>
                  <a:t>uperconducting niobium</a:t>
                </a:r>
                <a:endParaRPr lang="en-US" sz="18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762001"/>
                <a:ext cx="6463812" cy="5714999"/>
              </a:xfrm>
              <a:blipFill rotWithShape="1">
                <a:blip r:embed="rId2"/>
                <a:stretch>
                  <a:fillRect l="-849" t="-5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C:\Users\nprins\Documents\Nathan Prins\Figures 2\PillBox_E-Field_withplo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31113"/>
            <a:ext cx="3461864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nprins\Documents\Nathan Prins\Figures 2\PillBox_H-Field_withplot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628352"/>
            <a:ext cx="3476517" cy="2198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999944"/>
            <a:ext cx="4208979" cy="1257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533306"/>
            <a:ext cx="4208978" cy="1248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 rot="16200000">
            <a:off x="-194158" y="4444204"/>
            <a:ext cx="7809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E-field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 rot="16200000">
            <a:off x="-200567" y="5972888"/>
            <a:ext cx="7938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B-field</a:t>
            </a:r>
            <a:endParaRPr lang="en-US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2084832" y="5065776"/>
            <a:ext cx="0" cy="64008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2724912" y="5065776"/>
            <a:ext cx="0" cy="64008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2084832" y="5410200"/>
            <a:ext cx="640080" cy="0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2133002" y="5181600"/>
                <a:ext cx="543739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200" b="0" i="1" smtClean="0">
                        <a:latin typeface="Cambria Math"/>
                      </a:rPr>
                      <m:t>18</m:t>
                    </m:r>
                  </m:oMath>
                </a14:m>
                <a:r>
                  <a:rPr lang="en-US" sz="1200" dirty="0" smtClean="0"/>
                  <a:t>cm</a:t>
                </a:r>
                <a:endParaRPr lang="en-US" sz="12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3002" y="5181600"/>
                <a:ext cx="543739" cy="276999"/>
              </a:xfrm>
              <a:prstGeom prst="rect">
                <a:avLst/>
              </a:prstGeom>
              <a:blipFill rotWithShape="1">
                <a:blip r:embed="rId7"/>
                <a:stretch>
                  <a:fillRect b="-1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extBox 31"/>
          <p:cNvSpPr txBox="1"/>
          <p:nvPr/>
        </p:nvSpPr>
        <p:spPr>
          <a:xfrm>
            <a:off x="4602192" y="4826675"/>
            <a:ext cx="454562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Above: </a:t>
            </a:r>
            <a:r>
              <a:rPr lang="en-US" sz="1400" dirty="0"/>
              <a:t>T</a:t>
            </a:r>
            <a:r>
              <a:rPr lang="en-US" sz="1400" dirty="0" smtClean="0"/>
              <a:t>he volume electric (top) and magnetic (bottom) fields shown as a contour plot for an ideal coaxial line</a:t>
            </a:r>
            <a:r>
              <a:rPr lang="en-US" sz="1400" dirty="0" smtClean="0"/>
              <a:t>. The plots under each figure show the general half-wave shape of the respective field amplitudes.</a:t>
            </a:r>
            <a:endParaRPr lang="en-US" sz="1400" dirty="0" smtClean="0"/>
          </a:p>
          <a:p>
            <a:r>
              <a:rPr lang="en-US" sz="1400" b="1" dirty="0" smtClean="0"/>
              <a:t>Left: </a:t>
            </a:r>
            <a:r>
              <a:rPr lang="en-US" sz="1400" dirty="0"/>
              <a:t>The volume electric (top) and magnetic (bottom) fields shown as a contour plot for </a:t>
            </a:r>
            <a:r>
              <a:rPr lang="en-US" sz="1400" dirty="0" smtClean="0"/>
              <a:t>our HWR.</a:t>
            </a:r>
          </a:p>
          <a:p>
            <a:endParaRPr lang="en-US" sz="1400" dirty="0"/>
          </a:p>
          <a:p>
            <a:r>
              <a:rPr lang="en-US" sz="1400" dirty="0" smtClean="0"/>
              <a:t>*for contour plots, blue corresponds to low magnitudes, red corresponds to high magnitudes.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687522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81000" y="762000"/>
                <a:ext cx="8001000" cy="5714999"/>
              </a:xfrm>
            </p:spPr>
            <p:txBody>
              <a:bodyPr>
                <a:norm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sz="2000" dirty="0" smtClean="0"/>
                  <a:t>We need to couple power out of the cavity.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US" sz="1800" dirty="0" smtClean="0"/>
                  <a:t>from Faraday’s law: use changing magnetic field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smtClean="0">
                          <a:latin typeface="Cambria Math"/>
                          <a:ea typeface="Cambria Math"/>
                        </a:rPr>
                        <m:t>ℇ</m:t>
                      </m:r>
                      <m:r>
                        <a:rPr lang="en-US" sz="1800" b="0" i="1" smtClean="0">
                          <a:latin typeface="Cambria Math"/>
                          <a:ea typeface="Cambria Math"/>
                        </a:rPr>
                        <m:t>=−</m:t>
                      </m:r>
                      <m:f>
                        <m:fPr>
                          <m:ctrlPr>
                            <a:rPr lang="en-US" sz="18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latin typeface="Cambria Math"/>
                              <a:ea typeface="Cambria Math"/>
                            </a:rPr>
                            <m:t>𝑑</m:t>
                          </m:r>
                          <m:r>
                            <m:rPr>
                              <m:sty m:val="p"/>
                            </m:rPr>
                            <a:rPr lang="el-GR" sz="1800" b="0" i="1" smtClean="0">
                              <a:latin typeface="Cambria Math"/>
                              <a:ea typeface="Cambria Math"/>
                            </a:rPr>
                            <m:t>Φ</m:t>
                          </m:r>
                        </m:num>
                        <m:den>
                          <m:r>
                            <a:rPr lang="en-US" sz="1800" b="0" i="1" smtClean="0">
                              <a:latin typeface="Cambria Math"/>
                              <a:ea typeface="Cambria Math"/>
                            </a:rPr>
                            <m:t>𝑑𝑡</m:t>
                          </m:r>
                        </m:den>
                      </m:f>
                      <m:r>
                        <a:rPr lang="en-US" sz="1800" b="0" i="1" smtClean="0">
                          <a:latin typeface="Cambria Math"/>
                          <a:ea typeface="Cambria Math"/>
                        </a:rPr>
                        <m:t>=−</m:t>
                      </m:r>
                      <m:f>
                        <m:fPr>
                          <m:ctrlPr>
                            <a:rPr lang="en-US" sz="18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latin typeface="Cambria Math"/>
                              <a:ea typeface="Cambria Math"/>
                            </a:rPr>
                            <m:t>𝑑</m:t>
                          </m:r>
                        </m:num>
                        <m:den>
                          <m:r>
                            <a:rPr lang="en-US" sz="1800" b="0" i="1" smtClean="0">
                              <a:latin typeface="Cambria Math"/>
                              <a:ea typeface="Cambria Math"/>
                            </a:rPr>
                            <m:t>𝑑𝑡</m:t>
                          </m:r>
                        </m:den>
                      </m:f>
                      <m:nary>
                        <m:naryPr>
                          <m:chr m:val="∬"/>
                          <m:limLoc m:val="undOvr"/>
                          <m:subHide m:val="on"/>
                          <m:supHide m:val="on"/>
                          <m:ctrlPr>
                            <a:rPr lang="en-US" sz="1800" b="0" i="1" smtClean="0">
                              <a:latin typeface="Cambria Math"/>
                              <a:ea typeface="Cambria Math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1800" b="1" i="1">
                              <a:latin typeface="Cambria Math"/>
                              <a:ea typeface="Cambria Math"/>
                            </a:rPr>
                            <m:t>𝑩</m:t>
                          </m:r>
                          <m:r>
                            <a:rPr lang="en-US" sz="1800" i="1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en-US" sz="1800" i="1">
                              <a:latin typeface="Cambria Math"/>
                              <a:ea typeface="Cambria Math"/>
                            </a:rPr>
                            <m:t>𝑑</m:t>
                          </m:r>
                          <m:r>
                            <a:rPr lang="en-US" sz="1800" b="1" i="1">
                              <a:latin typeface="Cambria Math"/>
                              <a:ea typeface="Cambria Math"/>
                            </a:rPr>
                            <m:t>𝒂</m:t>
                          </m:r>
                        </m:e>
                      </m:nary>
                    </m:oMath>
                  </m:oMathPara>
                </a14:m>
                <a:endParaRPr lang="en-US" sz="1800" dirty="0" smtClean="0"/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US" sz="1800" dirty="0"/>
                  <a:t>c</a:t>
                </a:r>
                <a:r>
                  <a:rPr lang="en-US" sz="1800" dirty="0" smtClean="0"/>
                  <a:t>alculate power from induced voltage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sz="2000" dirty="0" smtClean="0"/>
                  <a:t>A convenient parameter is the external quality factor: </a:t>
                </a:r>
                <a:endParaRPr lang="en-US" sz="2000" b="0" i="1" dirty="0" smtClean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𝑄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𝑒𝑥𝑡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/>
                                </a:rPr>
                                <m:t>𝑟𝑓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𝑈</m:t>
                          </m:r>
                        </m:num>
                        <m:den>
                          <m:sSub>
                            <m:sSubPr>
                              <m:ctrlP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  <m:t>𝑜𝑢𝑡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000" dirty="0" smtClean="0"/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US" sz="1800" dirty="0" smtClean="0"/>
                  <a:t>External quality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/>
                          </a:rPr>
                          <m:t>𝑄</m:t>
                        </m:r>
                      </m:e>
                      <m:sub>
                        <m:r>
                          <a:rPr lang="en-US" sz="1800" b="0" i="1" smtClean="0">
                            <a:latin typeface="Cambria Math"/>
                          </a:rPr>
                          <m:t>𝑒𝑥𝑡</m:t>
                        </m:r>
                      </m:sub>
                    </m:sSub>
                  </m:oMath>
                </a14:m>
                <a:r>
                  <a:rPr lang="en-US" sz="1800" dirty="0" smtClean="0"/>
                  <a:t>: losses out of couplers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US" sz="1800" dirty="0"/>
                  <a:t>Loaded quality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/>
                          </a:rPr>
                          <m:t>𝑄</m:t>
                        </m:r>
                      </m:e>
                      <m:sub>
                        <m:r>
                          <a:rPr lang="en-US" sz="1800" i="1">
                            <a:latin typeface="Cambria Math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en-US" sz="1800" dirty="0"/>
                  <a:t>: total </a:t>
                </a:r>
                <a:r>
                  <a:rPr lang="en-US" sz="1800" dirty="0" smtClean="0"/>
                  <a:t>losses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US" sz="24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762000"/>
                <a:ext cx="8001000" cy="5714999"/>
              </a:xfrm>
              <a:blipFill rotWithShape="1">
                <a:blip r:embed="rId2"/>
                <a:stretch>
                  <a:fillRect l="-686" t="-5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2743200" y="4240709"/>
            <a:ext cx="2362200" cy="2617291"/>
            <a:chOff x="4648200" y="3612685"/>
            <a:chExt cx="2829785" cy="3196176"/>
          </a:xfrm>
        </p:grpSpPr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8200" y="3612685"/>
              <a:ext cx="2829785" cy="31961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6" name="Straight Arrow Connector 5"/>
            <p:cNvCxnSpPr/>
            <p:nvPr/>
          </p:nvCxnSpPr>
          <p:spPr>
            <a:xfrm>
              <a:off x="6334985" y="3810000"/>
              <a:ext cx="0" cy="160020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>
              <a:off x="5649185" y="4953000"/>
              <a:ext cx="452007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6253618" y="4422174"/>
                  <a:ext cx="438215" cy="37585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1" i="1" smtClean="0">
                            <a:latin typeface="Cambria Math"/>
                          </a:rPr>
                          <m:t>𝑯</m:t>
                        </m:r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53618" y="4422174"/>
                  <a:ext cx="438215" cy="375850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5652317" y="4627406"/>
                  <a:ext cx="480461" cy="37585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1" i="1" smtClean="0">
                            <a:latin typeface="Cambria Math"/>
                          </a:rPr>
                          <m:t>𝑾</m:t>
                        </m:r>
                      </m:oMath>
                    </m:oMathPara>
                  </a14:m>
                  <a:endParaRPr lang="en-US" sz="1600" b="1" dirty="0"/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52317" y="4627406"/>
                  <a:ext cx="480461" cy="375850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V="1">
            <a:off x="-1147664" y="6025200"/>
            <a:ext cx="4454075" cy="132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2726683" y="4258307"/>
            <a:ext cx="2378717" cy="259969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925109" y="4258311"/>
            <a:ext cx="1801574" cy="18173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609600" y="4440041"/>
            <a:ext cx="315509" cy="512959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/>
          <p:cNvCxnSpPr/>
          <p:nvPr/>
        </p:nvCxnSpPr>
        <p:spPr>
          <a:xfrm>
            <a:off x="925109" y="4959306"/>
            <a:ext cx="1801574" cy="189869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1364"/>
            <a:ext cx="9144000" cy="816836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/>
              <a:t>External quality factor for half-wave resonators</a:t>
            </a:r>
            <a:endParaRPr lang="en-US" sz="2800" dirty="0"/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4648200" y="4419600"/>
            <a:ext cx="0" cy="1998513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 rot="5400000">
                <a:off x="4365442" y="5193665"/>
                <a:ext cx="745717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200" b="0" i="1" smtClean="0">
                        <a:latin typeface="Cambria Math"/>
                      </a:rPr>
                      <m:t>9.155</m:t>
                    </m:r>
                  </m:oMath>
                </a14:m>
                <a:r>
                  <a:rPr lang="en-US" sz="1200" dirty="0" smtClean="0"/>
                  <a:t>cm</a:t>
                </a:r>
                <a:endParaRPr lang="en-US" sz="12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4365442" y="5193665"/>
                <a:ext cx="745717" cy="276999"/>
              </a:xfrm>
              <a:prstGeom prst="rect">
                <a:avLst/>
              </a:prstGeom>
              <a:blipFill rotWithShape="1">
                <a:blip r:embed="rId7"/>
                <a:stretch>
                  <a:fillRect l="-1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TextBox 42"/>
          <p:cNvSpPr txBox="1"/>
          <p:nvPr/>
        </p:nvSpPr>
        <p:spPr>
          <a:xfrm>
            <a:off x="5257801" y="4217075"/>
            <a:ext cx="383444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Above:</a:t>
            </a:r>
            <a:r>
              <a:rPr lang="en-US" dirty="0" smtClean="0"/>
              <a:t> The circuit drawn is an ideal square loop used for hand calculations.</a:t>
            </a:r>
          </a:p>
          <a:p>
            <a:endParaRPr lang="en-US" dirty="0" smtClean="0"/>
          </a:p>
          <a:p>
            <a:r>
              <a:rPr lang="en-US" b="1" dirty="0" smtClean="0"/>
              <a:t>Left: </a:t>
            </a:r>
            <a:r>
              <a:rPr lang="en-US" dirty="0" smtClean="0"/>
              <a:t>We put a coupling loop in one of the ports on the top of the cavity. The zoomed-in figure is a cross-section view of the port showing the loop geometry.</a:t>
            </a:r>
            <a:endParaRPr lang="en-US" dirty="0"/>
          </a:p>
        </p:txBody>
      </p:sp>
      <p:grpSp>
        <p:nvGrpSpPr>
          <p:cNvPr id="2068" name="Group 2067"/>
          <p:cNvGrpSpPr/>
          <p:nvPr/>
        </p:nvGrpSpPr>
        <p:grpSpPr>
          <a:xfrm>
            <a:off x="6620086" y="685800"/>
            <a:ext cx="2471917" cy="3271306"/>
            <a:chOff x="6620086" y="81494"/>
            <a:chExt cx="2471917" cy="3271306"/>
          </a:xfrm>
        </p:grpSpPr>
        <p:grpSp>
          <p:nvGrpSpPr>
            <p:cNvPr id="2064" name="Group 2063"/>
            <p:cNvGrpSpPr/>
            <p:nvPr/>
          </p:nvGrpSpPr>
          <p:grpSpPr>
            <a:xfrm>
              <a:off x="6620086" y="81494"/>
              <a:ext cx="2471917" cy="3271306"/>
              <a:chOff x="6620086" y="81494"/>
              <a:chExt cx="2471917" cy="3271306"/>
            </a:xfrm>
          </p:grpSpPr>
          <p:pic>
            <p:nvPicPr>
              <p:cNvPr id="2063" name="Picture 4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620086" y="81494"/>
                <a:ext cx="2471917" cy="32713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26" name="Group 25"/>
              <p:cNvGrpSpPr/>
              <p:nvPr/>
            </p:nvGrpSpPr>
            <p:grpSpPr>
              <a:xfrm>
                <a:off x="7203189" y="301823"/>
                <a:ext cx="1483611" cy="2310821"/>
                <a:chOff x="997188" y="3611894"/>
                <a:chExt cx="1483611" cy="2310821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8" name="TextBox 27"/>
                    <p:cNvSpPr txBox="1"/>
                    <p:nvPr/>
                  </p:nvSpPr>
                  <p:spPr>
                    <a:xfrm>
                      <a:off x="1200625" y="3611894"/>
                      <a:ext cx="898836" cy="307777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1400" b="0" i="1" smtClean="0">
                                <a:latin typeface="Cambria Math"/>
                              </a:rPr>
                              <m:t>𝑅</m:t>
                            </m:r>
                            <m:r>
                              <a:rPr lang="en-US" sz="1400" b="0" i="1" smtClean="0">
                                <a:latin typeface="Cambria Math"/>
                              </a:rPr>
                              <m:t>=50</m:t>
                            </m:r>
                            <m:r>
                              <m:rPr>
                                <m:sty m:val="p"/>
                              </m:rPr>
                              <a:rPr lang="el-GR" sz="1400" b="0" i="1" smtClean="0">
                                <a:latin typeface="Cambria Math"/>
                                <a:ea typeface="Cambria Math"/>
                              </a:rPr>
                              <m:t>Ω</m:t>
                            </m:r>
                          </m:oMath>
                        </m:oMathPara>
                      </a14:m>
                      <a:endParaRPr lang="en-US" sz="1400" dirty="0"/>
                    </a:p>
                  </p:txBody>
                </p:sp>
              </mc:Choice>
              <mc:Fallback xmlns="">
                <p:sp>
                  <p:nvSpPr>
                    <p:cNvPr id="28" name="TextBox 27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200625" y="3611894"/>
                      <a:ext cx="898836" cy="307777"/>
                    </a:xfrm>
                    <a:prstGeom prst="rect">
                      <a:avLst/>
                    </a:prstGeom>
                    <a:blipFill rotWithShape="1">
                      <a:blip r:embed="rId9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29" name="Flowchart: Summing Junction 28"/>
                <p:cNvSpPr/>
                <p:nvPr/>
              </p:nvSpPr>
              <p:spPr>
                <a:xfrm>
                  <a:off x="1490199" y="5353053"/>
                  <a:ext cx="304800" cy="286938"/>
                </a:xfrm>
                <a:prstGeom prst="flowChartSummingJunction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0" name="TextBox 29"/>
                    <p:cNvSpPr txBox="1"/>
                    <p:nvPr/>
                  </p:nvSpPr>
                  <p:spPr>
                    <a:xfrm>
                      <a:off x="997188" y="5576145"/>
                      <a:ext cx="1483611" cy="346570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1600" b="0" i="1" smtClean="0">
                                <a:latin typeface="Cambria Math"/>
                              </a:rPr>
                              <m:t>𝐵</m:t>
                            </m:r>
                            <m:d>
                              <m:dPr>
                                <m:ctrlPr>
                                  <a:rPr lang="en-US" sz="1600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𝑡</m:t>
                                </m:r>
                              </m:e>
                            </m:d>
                            <m:r>
                              <a:rPr lang="en-US" sz="1600" b="0" i="1" smtClean="0">
                                <a:latin typeface="Cambria Math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sz="16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𝐵</m:t>
                                </m:r>
                              </m:e>
                              <m:sub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  <m:sSup>
                              <m:sSupPr>
                                <m:ctrlPr>
                                  <a:rPr lang="en-US" sz="1600" b="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𝑖</m:t>
                                </m:r>
                                <m:r>
                                  <a:rPr lang="en-US" sz="1600" b="0" i="1" smtClean="0">
                                    <a:latin typeface="Cambria Math"/>
                                    <a:ea typeface="Cambria Math"/>
                                  </a:rPr>
                                  <m:t>𝜔</m:t>
                                </m:r>
                                <m:r>
                                  <a:rPr lang="en-US" sz="1600" b="0" i="1" smtClean="0">
                                    <a:latin typeface="Cambria Math"/>
                                    <a:ea typeface="Cambria Math"/>
                                  </a:rPr>
                                  <m:t>𝑡</m:t>
                                </m:r>
                              </m:sup>
                            </m:sSup>
                          </m:oMath>
                        </m:oMathPara>
                      </a14:m>
                      <a:endParaRPr lang="en-US" sz="1600" dirty="0"/>
                    </a:p>
                  </p:txBody>
                </p:sp>
              </mc:Choice>
              <mc:Fallback xmlns="">
                <p:sp>
                  <p:nvSpPr>
                    <p:cNvPr id="30" name="TextBox 29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997188" y="5576145"/>
                      <a:ext cx="1483611" cy="346570"/>
                    </a:xfrm>
                    <a:prstGeom prst="rect">
                      <a:avLst/>
                    </a:prstGeom>
                    <a:blipFill rotWithShape="1">
                      <a:blip r:embed="rId10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  <p:cxnSp>
          <p:nvCxnSpPr>
            <p:cNvPr id="50" name="Straight Arrow Connector 49"/>
            <p:cNvCxnSpPr/>
            <p:nvPr/>
          </p:nvCxnSpPr>
          <p:spPr>
            <a:xfrm>
              <a:off x="6781800" y="1553482"/>
              <a:ext cx="0" cy="1646918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7" name="Straight Arrow Connector 2066"/>
            <p:cNvCxnSpPr/>
            <p:nvPr/>
          </p:nvCxnSpPr>
          <p:spPr>
            <a:xfrm>
              <a:off x="6781800" y="3200400"/>
              <a:ext cx="220980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TextBox 54"/>
                <p:cNvSpPr txBox="1"/>
                <p:nvPr/>
              </p:nvSpPr>
              <p:spPr>
                <a:xfrm>
                  <a:off x="6704990" y="2286000"/>
                  <a:ext cx="365806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1" i="1" smtClean="0">
                            <a:latin typeface="Cambria Math"/>
                          </a:rPr>
                          <m:t>𝑯</m:t>
                        </m:r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55" name="TextBox 5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04990" y="2286000"/>
                  <a:ext cx="365806" cy="307777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TextBox 55"/>
                <p:cNvSpPr txBox="1"/>
                <p:nvPr/>
              </p:nvSpPr>
              <p:spPr>
                <a:xfrm>
                  <a:off x="7676129" y="2968822"/>
                  <a:ext cx="401071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1" i="1" smtClean="0">
                            <a:latin typeface="Cambria Math"/>
                          </a:rPr>
                          <m:t>𝑾</m:t>
                        </m:r>
                      </m:oMath>
                    </m:oMathPara>
                  </a14:m>
                  <a:endParaRPr lang="en-US" sz="1600" b="1" dirty="0"/>
                </a:p>
              </p:txBody>
            </p:sp>
          </mc:Choice>
          <mc:Fallback xmlns="">
            <p:sp>
              <p:nvSpPr>
                <p:cNvPr id="56" name="TextBox 5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76129" y="2968822"/>
                  <a:ext cx="401071" cy="307777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830438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4780</TotalTime>
  <Words>371</Words>
  <Application>Microsoft Office PowerPoint</Application>
  <PresentationFormat>On-screen Show (4:3)</PresentationFormat>
  <Paragraphs>68</Paragraphs>
  <Slides>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External quality factor: What is going on inside a half-wave resonator?</vt:lpstr>
      <vt:lpstr>Why?</vt:lpstr>
      <vt:lpstr>What is a half-wave resonator (HWR)?</vt:lpstr>
      <vt:lpstr>External quality factor for half-wave resonators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Accelerating Cavities</dc:title>
  <dc:creator>Nathan</dc:creator>
  <cp:lastModifiedBy>Prins, Nathan S.</cp:lastModifiedBy>
  <cp:revision>240</cp:revision>
  <dcterms:created xsi:type="dcterms:W3CDTF">2015-06-29T15:48:12Z</dcterms:created>
  <dcterms:modified xsi:type="dcterms:W3CDTF">2015-07-23T21:17:28Z</dcterms:modified>
</cp:coreProperties>
</file>