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1" r:id="rId1"/>
  </p:sldMasterIdLst>
  <p:notesMasterIdLst>
    <p:notesMasterId r:id="rId31"/>
  </p:notesMasterIdLst>
  <p:sldIdLst>
    <p:sldId id="292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93" r:id="rId15"/>
    <p:sldId id="272" r:id="rId16"/>
    <p:sldId id="273" r:id="rId17"/>
    <p:sldId id="276" r:id="rId18"/>
    <p:sldId id="277" r:id="rId19"/>
    <p:sldId id="278" r:id="rId20"/>
    <p:sldId id="279" r:id="rId21"/>
    <p:sldId id="284" r:id="rId22"/>
    <p:sldId id="281" r:id="rId23"/>
    <p:sldId id="282" r:id="rId24"/>
    <p:sldId id="283" r:id="rId25"/>
    <p:sldId id="287" r:id="rId26"/>
    <p:sldId id="286" r:id="rId27"/>
    <p:sldId id="288" r:id="rId28"/>
    <p:sldId id="291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ED9F9-1BDE-4BDE-BBD7-79F330B88FE1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F5828-8C4D-413E-9B02-1CC3ABCEF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6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9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9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F5828-8C4D-413E-9B02-1CC3ABCEF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8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0605-1759-471D-A272-9903474D499E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AB6E-BCAA-4E57-A9D2-7F525CDE720F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04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8B07-91C6-4D20-B204-BEE7C9750AC0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054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104FA-24F7-40F9-9884-FD375BF568F9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7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D7F0-6370-484E-8484-A58FE384FEE8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657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59CC-8675-4EBA-B837-4A9511E21F57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93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7C69-E4D4-4347-BD62-77B3E819B706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53DB-60BE-4545-837E-043AEDB335D3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F025-AE6F-46DC-93C5-2676E035DED7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C1FB-10EA-43C0-BCA1-8FE880F25207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8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090E-EED9-4BE3-84DC-32B5A540AF46}" type="datetime1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9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92E4-47D0-43BA-9394-7448A7280BFC}" type="datetime1">
              <a:rPr lang="en-US" smtClean="0"/>
              <a:t>8/3/2015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0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9803-6896-4534-895E-7F12DDF33F92}" type="datetime1">
              <a:rPr lang="en-US" smtClean="0"/>
              <a:t>8/3/2015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7CA2-5587-48BD-B48F-CF95293E2A29}" type="datetime1">
              <a:rPr lang="en-US" smtClean="0"/>
              <a:t>8/3/2015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5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0CD8-AFCC-4A20-B76E-F76E74D7562A}" type="datetime1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6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2490-4BEC-4B5B-A40B-4B66B14F13AF}" type="datetime1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D0F2E-E0B3-4A26-9105-EEE16489B193}" type="datetime1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J. M. Gillis | SIST Final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B8E48D-9E11-4FA7-88F1-CB7F1F27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273" y="1314287"/>
            <a:ext cx="6309360" cy="164630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Optimization of the DPSS </a:t>
            </a:r>
            <a:r>
              <a:rPr lang="en-US" sz="4000" b="1" dirty="0" err="1">
                <a:solidFill>
                  <a:schemeClr val="accent6"/>
                </a:solidFill>
              </a:rPr>
              <a:t>Nd:YLF</a:t>
            </a:r>
            <a:r>
              <a:rPr lang="en-US" sz="4000" b="1" dirty="0">
                <a:solidFill>
                  <a:schemeClr val="accent6"/>
                </a:solidFill>
              </a:rPr>
              <a:t> Amplifier Chain for the 263 nm Drive Laser at the FAST Facility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3" y="3092473"/>
            <a:ext cx="5826719" cy="2473059"/>
          </a:xfrm>
        </p:spPr>
        <p:txBody>
          <a:bodyPr>
            <a:normAutofit fontScale="92500"/>
          </a:bodyPr>
          <a:lstStyle/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Julie M. Gillis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Department of Physics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Department of Chemistry and Biochemistry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Duquesne University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Supervisors: James K.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Santucci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Jinhao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Ruan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FNAL Accelerator Division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Summer Internships in Science and Technology (SIST) Program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Fermi National Accelerator Laboratory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August 4, 2015</a:t>
            </a:r>
          </a:p>
          <a:p>
            <a:pPr algn="ctr">
              <a:lnSpc>
                <a:spcPts val="11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44" y="5697416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9" y="5788856"/>
            <a:ext cx="385010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14"/>
    </mc:Choice>
    <mc:Fallback>
      <p:transition spd="slow" advTm="204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RF Electron 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8"/>
            <a:ext cx="6347714" cy="2886808"/>
          </a:xfrm>
        </p:spPr>
        <p:txBody>
          <a:bodyPr>
            <a:normAutofit/>
          </a:bodyPr>
          <a:lstStyle/>
          <a:p>
            <a:r>
              <a:rPr lang="en-US" dirty="0" smtClean="0"/>
              <a:t>1-1/2 cell PITZ at DESY </a:t>
            </a:r>
            <a:r>
              <a:rPr lang="en-US" dirty="0" err="1" smtClean="0"/>
              <a:t>Zeuthen</a:t>
            </a:r>
            <a:r>
              <a:rPr lang="en-US" dirty="0" smtClean="0"/>
              <a:t> design </a:t>
            </a:r>
          </a:p>
          <a:p>
            <a:r>
              <a:rPr lang="en-US" dirty="0" smtClean="0"/>
              <a:t>Cs</a:t>
            </a:r>
            <a:r>
              <a:rPr lang="en-US" baseline="-25000" dirty="0" smtClean="0"/>
              <a:t>2</a:t>
            </a:r>
            <a:r>
              <a:rPr lang="en-US" dirty="0" smtClean="0"/>
              <a:t>Te photocathode</a:t>
            </a:r>
          </a:p>
          <a:p>
            <a:pPr lvl="1"/>
            <a:r>
              <a:rPr lang="en-US" dirty="0" smtClean="0"/>
              <a:t>p-type semiconductor</a:t>
            </a:r>
          </a:p>
          <a:p>
            <a:pPr lvl="1"/>
            <a:r>
              <a:rPr lang="en-US" dirty="0" smtClean="0"/>
              <a:t>Band gap = 3.2 eV</a:t>
            </a:r>
            <a:endParaRPr lang="en-US" dirty="0"/>
          </a:p>
          <a:p>
            <a:r>
              <a:rPr lang="en-US" dirty="0" smtClean="0"/>
              <a:t>High quantum efficiency</a:t>
            </a:r>
          </a:p>
          <a:p>
            <a:pPr lvl="1"/>
            <a:r>
              <a:rPr lang="en-US" dirty="0" smtClean="0"/>
              <a:t>10%-1%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10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930"/>
          <a:stretch/>
        </p:blipFill>
        <p:spPr>
          <a:xfrm>
            <a:off x="4010583" y="2103732"/>
            <a:ext cx="4157613" cy="3461972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09599" y="4772630"/>
            <a:ext cx="6347714" cy="687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How do we get there?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599" y="3604955"/>
            <a:ext cx="6347714" cy="459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Incident light must be UV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24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6"/>
    </mc:Choice>
    <mc:Fallback>
      <p:transition spd="slow" advTm="4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59" y="4879731"/>
            <a:ext cx="6347715" cy="72038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Drive Laser System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11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 b="3348"/>
          <a:stretch/>
        </p:blipFill>
        <p:spPr>
          <a:xfrm>
            <a:off x="473851" y="540397"/>
            <a:ext cx="6413123" cy="4206240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469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3"/>
    </mc:Choice>
    <mc:Fallback>
      <p:transition spd="slow" advTm="56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Phase-Locked Drive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45577"/>
            <a:ext cx="7663964" cy="3880773"/>
          </a:xfrm>
        </p:spPr>
        <p:txBody>
          <a:bodyPr/>
          <a:lstStyle/>
          <a:p>
            <a:r>
              <a:rPr lang="en-US" dirty="0" smtClean="0"/>
              <a:t>YLF seed laser</a:t>
            </a:r>
          </a:p>
          <a:p>
            <a:pPr lvl="1"/>
            <a:r>
              <a:rPr lang="en-US" dirty="0" smtClean="0"/>
              <a:t>3 picosecond, 1053 nm (IR) pulses </a:t>
            </a:r>
          </a:p>
          <a:p>
            <a:r>
              <a:rPr lang="en-US" dirty="0" smtClean="0"/>
              <a:t>Amplifier chain </a:t>
            </a:r>
            <a:r>
              <a:rPr lang="en-US" sz="1600" dirty="0" smtClean="0"/>
              <a:t>(3 pre-amps, 3 single-pass amps, 1 commercial amp)</a:t>
            </a:r>
          </a:p>
          <a:p>
            <a:r>
              <a:rPr lang="en-US" dirty="0" smtClean="0"/>
              <a:t>Fourth harmonic wavelength generation</a:t>
            </a:r>
          </a:p>
          <a:p>
            <a:pPr lvl="1"/>
            <a:r>
              <a:rPr lang="en-US" dirty="0" smtClean="0"/>
              <a:t>Frequency-doubling crystals (1053 nm </a:t>
            </a:r>
            <a:r>
              <a:rPr lang="en-US" dirty="0" smtClean="0">
                <a:sym typeface="Wingdings" panose="05000000000000000000" pitchFamily="2" charset="2"/>
              </a:rPr>
              <a:t> 526.5 nm  263.25 nm)</a:t>
            </a:r>
            <a:endParaRPr lang="en-US" dirty="0" smtClean="0"/>
          </a:p>
          <a:p>
            <a:r>
              <a:rPr lang="en-US" dirty="0" smtClean="0"/>
              <a:t>Transported to electron gun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12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4570" r="1154" b="14649"/>
          <a:stretch/>
        </p:blipFill>
        <p:spPr>
          <a:xfrm>
            <a:off x="228600" y="3641555"/>
            <a:ext cx="8686800" cy="23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33"/>
    </mc:Choice>
    <mc:Fallback>
      <p:transition spd="slow" advTm="9683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6842" r="3244" b="5973"/>
          <a:stretch/>
        </p:blipFill>
        <p:spPr>
          <a:xfrm>
            <a:off x="609599" y="2491548"/>
            <a:ext cx="5193324" cy="3549815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35" y="534318"/>
            <a:ext cx="3867149" cy="1812955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856" r="22148"/>
          <a:stretch/>
        </p:blipFill>
        <p:spPr>
          <a:xfrm>
            <a:off x="5160435" y="123768"/>
            <a:ext cx="3870753" cy="5294609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DPSS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Diode-pumped solid state amplifiers </a:t>
            </a:r>
          </a:p>
          <a:p>
            <a:pPr lvl="1"/>
            <a:r>
              <a:rPr lang="en-US" dirty="0" smtClean="0"/>
              <a:t>End-pumped by 808 nm diodes</a:t>
            </a:r>
          </a:p>
          <a:p>
            <a:pPr lvl="1"/>
            <a:r>
              <a:rPr lang="en-US" dirty="0" smtClean="0"/>
              <a:t>Gain medium = </a:t>
            </a:r>
            <a:r>
              <a:rPr lang="en-US" dirty="0" err="1" smtClean="0"/>
              <a:t>Nd:YLF</a:t>
            </a:r>
            <a:r>
              <a:rPr lang="en-US" dirty="0" smtClean="0"/>
              <a:t> crystal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13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05346" y="1188719"/>
            <a:ext cx="0" cy="3675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87408" y="3451273"/>
            <a:ext cx="0" cy="437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94231" y="1556238"/>
            <a:ext cx="1003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94231" y="3451273"/>
            <a:ext cx="1093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94231" y="1556238"/>
            <a:ext cx="0" cy="189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556131" y="290146"/>
            <a:ext cx="0" cy="50620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2378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59"/>
    </mc:Choice>
    <mc:Fallback>
      <p:transition spd="slow" advTm="5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59" y="4879731"/>
            <a:ext cx="6347715" cy="7203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Improving the Amplifier Chain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14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/>
          <a:stretch/>
        </p:blipFill>
        <p:spPr>
          <a:xfrm>
            <a:off x="504088" y="439040"/>
            <a:ext cx="6418056" cy="4440691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407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"/>
    </mc:Choice>
    <mc:Fallback>
      <p:transition spd="slow" advTm="6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57199"/>
            <a:ext cx="7549661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Measurements –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SPA3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73" y="1240498"/>
            <a:ext cx="6347714" cy="3880773"/>
          </a:xfrm>
        </p:spPr>
        <p:txBody>
          <a:bodyPr/>
          <a:lstStyle/>
          <a:p>
            <a:r>
              <a:rPr lang="en-US" dirty="0" smtClean="0"/>
              <a:t>SPA3 Gain: 3.23 </a:t>
            </a:r>
          </a:p>
          <a:p>
            <a:pPr lvl="1"/>
            <a:r>
              <a:rPr lang="en-US" dirty="0" smtClean="0"/>
              <a:t>6.97 </a:t>
            </a:r>
            <a:r>
              <a:rPr lang="el-GR" dirty="0" smtClean="0"/>
              <a:t>μ</a:t>
            </a:r>
            <a:r>
              <a:rPr lang="en-US" dirty="0" smtClean="0"/>
              <a:t>J per pulse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15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434956"/>
            <a:ext cx="3665219" cy="21945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98" y="2434956"/>
            <a:ext cx="3657598" cy="21945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534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"/>
    </mc:Choice>
    <mc:Fallback>
      <p:transition spd="slow" advTm="83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7725508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Measurements –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SPAT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50 seed pulses per bunch</a:t>
            </a:r>
          </a:p>
          <a:p>
            <a:r>
              <a:rPr lang="en-US" dirty="0" smtClean="0"/>
              <a:t>Pick-off of seed after SPA1 to Sandbox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16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25" y="2637399"/>
            <a:ext cx="3825520" cy="25458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59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Beam Spot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CCD camera for imaging beam profiles</a:t>
            </a:r>
          </a:p>
          <a:p>
            <a:pPr lvl="1"/>
            <a:r>
              <a:rPr lang="en-US" dirty="0" smtClean="0"/>
              <a:t>1 pixel = 3.45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Gaussian profiles</a:t>
            </a:r>
          </a:p>
          <a:p>
            <a:r>
              <a:rPr lang="en-US" dirty="0" smtClean="0"/>
              <a:t>Measured at crystal distance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17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6" y="1965381"/>
            <a:ext cx="3657600" cy="26334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405295"/>
            <a:ext cx="3657600" cy="26360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68759" y="3405295"/>
            <a:ext cx="132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SPA3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8752" y="2103732"/>
            <a:ext cx="132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SPAT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8043" y="3601453"/>
            <a:ext cx="991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X sigma: 41.9 pixels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144.6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8620" y="2172982"/>
            <a:ext cx="991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X sigma: 33.4 pixels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115.2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3422" y="4826268"/>
            <a:ext cx="991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sigma: 42.0 pixels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145.9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0446" y="3446122"/>
            <a:ext cx="991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sigma: 32.0 pixels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110.4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Timing Adjustments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Flat pulse trains for more pulses</a:t>
            </a:r>
          </a:p>
          <a:p>
            <a:r>
              <a:rPr lang="en-US" dirty="0" smtClean="0"/>
              <a:t>Adjust timing of pump diode trigger delays and pulse widths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18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 b="7820"/>
          <a:stretch/>
        </p:blipFill>
        <p:spPr>
          <a:xfrm>
            <a:off x="609599" y="2442507"/>
            <a:ext cx="3749040" cy="257595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7820"/>
          <a:stretch/>
        </p:blipFill>
        <p:spPr>
          <a:xfrm>
            <a:off x="4507610" y="3185963"/>
            <a:ext cx="3749040" cy="257984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224168" y="3760288"/>
            <a:ext cx="186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Delay: 1.097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Width: 1.856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883" y="4583320"/>
            <a:ext cx="195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Delay: 1.718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Width: 1.280 </a:t>
            </a:r>
            <a:r>
              <a:rPr lang="en-US" dirty="0" err="1" smtClean="0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Maximizing SPAT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882161"/>
          </a:xfrm>
        </p:spPr>
        <p:txBody>
          <a:bodyPr/>
          <a:lstStyle/>
          <a:p>
            <a:r>
              <a:rPr lang="en-US" dirty="0" smtClean="0"/>
              <a:t>On sandbox table with 50 seed pulses per train</a:t>
            </a:r>
          </a:p>
          <a:p>
            <a:r>
              <a:rPr lang="en-US" dirty="0" smtClean="0"/>
              <a:t>Photodiode measurements: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19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599" y="4629013"/>
            <a:ext cx="6347714" cy="1244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Energy meter measurements:</a:t>
            </a:r>
          </a:p>
          <a:p>
            <a:pPr lvl="1"/>
            <a:r>
              <a:rPr lang="en-US" dirty="0" smtClean="0"/>
              <a:t>0 A </a:t>
            </a:r>
            <a:r>
              <a:rPr lang="en-US" dirty="0" smtClean="0">
                <a:sym typeface="Wingdings" panose="05000000000000000000" pitchFamily="2" charset="2"/>
              </a:rPr>
              <a:t> 10.2 </a:t>
            </a:r>
            <a:r>
              <a:rPr lang="el-GR" dirty="0" smtClean="0">
                <a:sym typeface="Wingdings" panose="05000000000000000000" pitchFamily="2" charset="2"/>
              </a:rPr>
              <a:t>μ</a:t>
            </a:r>
            <a:r>
              <a:rPr lang="en-US" dirty="0" smtClean="0">
                <a:sym typeface="Wingdings" panose="05000000000000000000" pitchFamily="2" charset="2"/>
              </a:rPr>
              <a:t>J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90 A  107.9 </a:t>
            </a:r>
            <a:r>
              <a:rPr lang="el-GR" dirty="0">
                <a:sym typeface="Wingdings" panose="05000000000000000000" pitchFamily="2" charset="2"/>
              </a:rPr>
              <a:t>μ</a:t>
            </a:r>
            <a:r>
              <a:rPr lang="en-US" dirty="0">
                <a:sym typeface="Wingdings" panose="05000000000000000000" pitchFamily="2" charset="2"/>
              </a:rPr>
              <a:t>J</a:t>
            </a:r>
            <a:r>
              <a:rPr lang="en-US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175" y="5080150"/>
            <a:ext cx="261133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Gain: 10.58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7308"/>
          <a:stretch/>
        </p:blipFill>
        <p:spPr>
          <a:xfrm>
            <a:off x="681949" y="2074169"/>
            <a:ext cx="3657600" cy="2532108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 b="7820"/>
          <a:stretch/>
        </p:blipFill>
        <p:spPr>
          <a:xfrm>
            <a:off x="4411897" y="2069636"/>
            <a:ext cx="3665243" cy="2536641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72726" y="3008655"/>
            <a:ext cx="213364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Gain: 8.60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1" grpId="2" animBg="1"/>
      <p:bldP spid="11" grpId="3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57199"/>
            <a:ext cx="6347713" cy="73152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188719"/>
            <a:ext cx="6347714" cy="3880773"/>
          </a:xfrm>
        </p:spPr>
        <p:txBody>
          <a:bodyPr/>
          <a:lstStyle/>
          <a:p>
            <a:r>
              <a:rPr lang="en-US" dirty="0" smtClean="0"/>
              <a:t>Research at FAST</a:t>
            </a:r>
          </a:p>
          <a:p>
            <a:r>
              <a:rPr lang="en-US" dirty="0" smtClean="0"/>
              <a:t>Making an Electron Beam</a:t>
            </a:r>
          </a:p>
          <a:p>
            <a:r>
              <a:rPr lang="en-US" dirty="0" smtClean="0"/>
              <a:t>Drive Laser System</a:t>
            </a:r>
          </a:p>
          <a:p>
            <a:r>
              <a:rPr lang="en-US" dirty="0" smtClean="0"/>
              <a:t>Improving the Amplifier Chain</a:t>
            </a:r>
          </a:p>
          <a:p>
            <a:r>
              <a:rPr lang="en-US" dirty="0" smtClean="0"/>
              <a:t>Downstream Effects</a:t>
            </a:r>
          </a:p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723" y="6041363"/>
            <a:ext cx="743667" cy="365125"/>
          </a:xfrm>
        </p:spPr>
        <p:txBody>
          <a:bodyPr/>
          <a:lstStyle/>
          <a:p>
            <a:fld id="{92D7195E-BF03-413B-BEB6-9BE2F9F11212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8" y="6041363"/>
            <a:ext cx="4622973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6"/>
    </mc:Choice>
    <mc:Fallback>
      <p:transition spd="slow" advTm="2675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Replacing SPA3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Align through all existing downstream optics</a:t>
            </a:r>
          </a:p>
          <a:p>
            <a:pPr lvl="1"/>
            <a:r>
              <a:rPr lang="en-US" dirty="0" smtClean="0"/>
              <a:t>Northrop Grumman Amplifier (NGA)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requency-doubling crystals and diagnostics</a:t>
            </a:r>
          </a:p>
          <a:p>
            <a:r>
              <a:rPr lang="en-US" dirty="0" smtClean="0"/>
              <a:t>New diode calibration</a:t>
            </a:r>
          </a:p>
          <a:p>
            <a:r>
              <a:rPr lang="en-US" dirty="0" smtClean="0"/>
              <a:t>Maintain flat pulse trains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20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b="7737"/>
          <a:stretch/>
        </p:blipFill>
        <p:spPr>
          <a:xfrm>
            <a:off x="1000845" y="3326632"/>
            <a:ext cx="3840480" cy="26427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12517" r="1173" b="939"/>
          <a:stretch/>
        </p:blipFill>
        <p:spPr>
          <a:xfrm>
            <a:off x="4200462" y="2550396"/>
            <a:ext cx="3640146" cy="28128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99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Results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Gain = 4.83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21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87" y="3500576"/>
            <a:ext cx="3948689" cy="23774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857498"/>
            <a:ext cx="3840480" cy="23774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29062" y="3655524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4.83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29062" y="4126648"/>
            <a:ext cx="171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3.23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4881" y="4790833"/>
            <a:ext cx="331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Are these improvements actually significant?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59" y="4879731"/>
            <a:ext cx="6347715" cy="72038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Downstream Effects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22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7" y="389035"/>
            <a:ext cx="6421158" cy="4270070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67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Effects on NGA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500 seed pulses</a:t>
            </a:r>
          </a:p>
          <a:p>
            <a:pPr lvl="1"/>
            <a:r>
              <a:rPr lang="en-US" dirty="0" smtClean="0"/>
              <a:t>2.85 </a:t>
            </a:r>
            <a:r>
              <a:rPr lang="en-US" dirty="0" err="1" smtClean="0"/>
              <a:t>mJ</a:t>
            </a:r>
            <a:r>
              <a:rPr lang="en-US" dirty="0" smtClean="0"/>
              <a:t> to 32.4 </a:t>
            </a:r>
            <a:r>
              <a:rPr lang="en-US" dirty="0" err="1" smtClean="0"/>
              <a:t>mJ</a:t>
            </a:r>
            <a:endParaRPr lang="en-US" dirty="0"/>
          </a:p>
          <a:p>
            <a:pPr lvl="2"/>
            <a:r>
              <a:rPr lang="en-US" dirty="0" smtClean="0"/>
              <a:t>64.8 </a:t>
            </a:r>
            <a:r>
              <a:rPr lang="el-GR" dirty="0" smtClean="0"/>
              <a:t>μ</a:t>
            </a:r>
            <a:r>
              <a:rPr lang="en-US" dirty="0" smtClean="0"/>
              <a:t>J per pulse</a:t>
            </a:r>
          </a:p>
          <a:p>
            <a:r>
              <a:rPr lang="en-US" dirty="0" smtClean="0"/>
              <a:t>Gain: 8.5 </a:t>
            </a:r>
            <a:r>
              <a:rPr lang="en-US" dirty="0" smtClean="0">
                <a:sym typeface="Wingdings" panose="05000000000000000000" pitchFamily="2" charset="2"/>
              </a:rPr>
              <a:t> 11.37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23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42" y="587587"/>
            <a:ext cx="4089068" cy="2962389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00" y="2839232"/>
            <a:ext cx="4266975" cy="3088477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45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Effects on UV Pulse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21424"/>
            <a:ext cx="6347714" cy="3880773"/>
          </a:xfrm>
        </p:spPr>
        <p:txBody>
          <a:bodyPr/>
          <a:lstStyle/>
          <a:p>
            <a:r>
              <a:rPr lang="en-US" dirty="0" smtClean="0"/>
              <a:t>BBO crystals only have ~50% efficiency for transmitting converted light</a:t>
            </a:r>
          </a:p>
          <a:p>
            <a:r>
              <a:rPr lang="en-US" dirty="0" smtClean="0"/>
              <a:t>4.8 </a:t>
            </a:r>
            <a:r>
              <a:rPr lang="el-GR" dirty="0" smtClean="0"/>
              <a:t>μ</a:t>
            </a:r>
            <a:r>
              <a:rPr lang="en-US" dirty="0" smtClean="0"/>
              <a:t>J per pulse </a:t>
            </a:r>
            <a:r>
              <a:rPr lang="en-US" dirty="0" smtClean="0">
                <a:sym typeface="Wingdings" panose="05000000000000000000" pitchFamily="2" charset="2"/>
              </a:rPr>
              <a:t> 10.2 </a:t>
            </a:r>
            <a:r>
              <a:rPr lang="el-GR" dirty="0" smtClean="0"/>
              <a:t>μ</a:t>
            </a:r>
            <a:r>
              <a:rPr lang="en-US" dirty="0" smtClean="0"/>
              <a:t>J per pulse</a:t>
            </a:r>
          </a:p>
          <a:p>
            <a:pPr lvl="1"/>
            <a:r>
              <a:rPr lang="en-US" dirty="0" smtClean="0"/>
              <a:t>15.7% total efficiency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24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59" y="4879731"/>
            <a:ext cx="6347715" cy="72038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Final Remarks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25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" y="474783"/>
            <a:ext cx="6481940" cy="4326695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81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Tune up the rest of the amplifier chain</a:t>
            </a:r>
          </a:p>
          <a:p>
            <a:pPr lvl="1"/>
            <a:r>
              <a:rPr lang="en-US" dirty="0" smtClean="0"/>
              <a:t>Replace SPA2 (gain = 1.4) with an improved SPA3</a:t>
            </a:r>
          </a:p>
          <a:p>
            <a:r>
              <a:rPr lang="en-US" dirty="0" smtClean="0"/>
              <a:t>Increase UV pulse energy</a:t>
            </a:r>
          </a:p>
          <a:p>
            <a:pPr lvl="1"/>
            <a:r>
              <a:rPr lang="en-US" dirty="0" smtClean="0"/>
              <a:t>Goal: ~50 </a:t>
            </a:r>
            <a:r>
              <a:rPr lang="el-GR" dirty="0" smtClean="0"/>
              <a:t>μ</a:t>
            </a:r>
            <a:r>
              <a:rPr lang="en-US" dirty="0" smtClean="0"/>
              <a:t>J per pulse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26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r="6709"/>
          <a:stretch/>
        </p:blipFill>
        <p:spPr>
          <a:xfrm>
            <a:off x="1381052" y="2875499"/>
            <a:ext cx="4708338" cy="3024139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86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Many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4795786"/>
          </a:xfrm>
        </p:spPr>
        <p:txBody>
          <a:bodyPr>
            <a:norm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Santucci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Jinhao</a:t>
            </a:r>
            <a:r>
              <a:rPr lang="en-US" dirty="0" smtClean="0"/>
              <a:t> </a:t>
            </a:r>
            <a:r>
              <a:rPr lang="en-US" dirty="0" err="1" smtClean="0"/>
              <a:t>Ruan</a:t>
            </a:r>
            <a:r>
              <a:rPr lang="en-US" dirty="0" smtClean="0"/>
              <a:t>, and Chip Edstrom</a:t>
            </a:r>
          </a:p>
          <a:p>
            <a:r>
              <a:rPr lang="en-US" dirty="0" smtClean="0"/>
              <a:t>Laser and Injectors Groups at FAST</a:t>
            </a:r>
          </a:p>
          <a:p>
            <a:r>
              <a:rPr lang="en-US" dirty="0" smtClean="0"/>
              <a:t>FAST/IOTA Group</a:t>
            </a:r>
            <a:endParaRPr lang="en-US" dirty="0"/>
          </a:p>
          <a:p>
            <a:r>
              <a:rPr lang="en-US" dirty="0" smtClean="0"/>
              <a:t>SIST Committee</a:t>
            </a:r>
          </a:p>
          <a:p>
            <a:r>
              <a:rPr lang="en-US" dirty="0" smtClean="0"/>
              <a:t>Fellow </a:t>
            </a:r>
            <a:r>
              <a:rPr lang="en-US" dirty="0" smtClean="0"/>
              <a:t>interns of Summer </a:t>
            </a:r>
            <a:r>
              <a:rPr lang="en-US" dirty="0" smtClean="0"/>
              <a:t>2015</a:t>
            </a:r>
          </a:p>
          <a:p>
            <a:r>
              <a:rPr lang="en-US" dirty="0" smtClean="0"/>
              <a:t>Fermi National Accelerator Laboratory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Operated by Fermi Research Alliance, LLC under Contract No. De-AC02-07CH11359 with the United States Department of Energy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27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pPr algn="just"/>
            <a:r>
              <a:rPr lang="en-US" dirty="0">
                <a:cs typeface="Times New Roman" panose="02020603050405020304" pitchFamily="18" charset="0"/>
              </a:rPr>
              <a:t>K. Carlson, et al., Fermi National Accelerator Laboratory. Design of the Advanced Superconducting Test Accelerator. Beams-doc-4212, 2012.</a:t>
            </a:r>
          </a:p>
          <a:p>
            <a:r>
              <a:rPr lang="en-US" dirty="0" smtClean="0"/>
              <a:t>P.H. </a:t>
            </a:r>
            <a:r>
              <a:rPr lang="en-US" dirty="0" err="1" smtClean="0"/>
              <a:t>Garbincius</a:t>
            </a:r>
            <a:r>
              <a:rPr lang="en-US" dirty="0" smtClean="0"/>
              <a:t>, et al. Fermi National Accelerator Laboratory. Proposal for an Accelerator R&amp;D User Facility at </a:t>
            </a:r>
            <a:r>
              <a:rPr lang="en-US" dirty="0" err="1" smtClean="0"/>
              <a:t>Fermilab’s</a:t>
            </a:r>
            <a:r>
              <a:rPr lang="en-US" dirty="0" smtClean="0"/>
              <a:t> Advanced Superconducting Test Accelerator. Fermilab-TM-2568, 2013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Ruan</a:t>
            </a:r>
            <a:r>
              <a:rPr lang="en-US" dirty="0" smtClean="0"/>
              <a:t>. ASTA Injector Laser Lab Standard Operating Procedure,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28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719645"/>
            <a:ext cx="6347715" cy="790199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Questions?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32572" y="6041363"/>
            <a:ext cx="856818" cy="365125"/>
          </a:xfrm>
        </p:spPr>
        <p:txBody>
          <a:bodyPr/>
          <a:lstStyle/>
          <a:p>
            <a:fld id="{C95CC1FB-10EA-43C0-BCA1-8FE880F2520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29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3" y="1705709"/>
            <a:ext cx="5919585" cy="3943924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80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9392"/>
            <a:ext cx="6347715" cy="72038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Research at FAST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3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7" y="509593"/>
            <a:ext cx="6309360" cy="4211498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860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1"/>
    </mc:Choice>
    <mc:Fallback>
      <p:transition spd="slow" advTm="42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The FAST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Accelerator Science and Technology </a:t>
            </a:r>
          </a:p>
          <a:p>
            <a:r>
              <a:rPr lang="en-US" dirty="0" smtClean="0"/>
              <a:t>Testbed for advanced accelerator research and development (AARD)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4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16072" r="10193" b="1512"/>
          <a:stretch/>
        </p:blipFill>
        <p:spPr>
          <a:xfrm>
            <a:off x="1070327" y="2250832"/>
            <a:ext cx="5426258" cy="366639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63885" y="2349304"/>
            <a:ext cx="457200" cy="4572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21085" y="2479431"/>
            <a:ext cx="545122" cy="984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22246" y="2294765"/>
            <a:ext cx="163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FAST Facility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1" y="2250832"/>
            <a:ext cx="5422134" cy="3666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2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2"/>
    </mc:Choice>
    <mc:Fallback>
      <p:transition spd="slow" advTm="4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50 MeV Electron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Superconducting radiofrequency (SRF) linear accelerator coupled to a </a:t>
            </a:r>
            <a:r>
              <a:rPr lang="en-US" dirty="0" err="1" smtClean="0"/>
              <a:t>photoinjector</a:t>
            </a:r>
            <a:endParaRPr lang="en-US" dirty="0" smtClean="0"/>
          </a:p>
          <a:p>
            <a:pPr lvl="1"/>
            <a:r>
              <a:rPr lang="en-US" dirty="0" smtClean="0"/>
              <a:t>2 capture cavities </a:t>
            </a:r>
            <a:endParaRPr lang="en-US" dirty="0"/>
          </a:p>
          <a:p>
            <a:r>
              <a:rPr lang="en-US" dirty="0" smtClean="0"/>
              <a:t>Dipoles, quadrupoles, transverse profile monitors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5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/>
          <a:stretch/>
        </p:blipFill>
        <p:spPr>
          <a:xfrm>
            <a:off x="1254726" y="2824407"/>
            <a:ext cx="5057459" cy="3111448"/>
          </a:xfrm>
          <a:prstGeom prst="rect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484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12"/>
    </mc:Choice>
    <mc:Fallback>
      <p:transition spd="slow" advTm="4671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SRF Technology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smtClean="0"/>
              <a:t>Nine-cell niobium accelerating cavities with a resonant frequency of 1.3 GHz </a:t>
            </a:r>
          </a:p>
          <a:p>
            <a:r>
              <a:rPr lang="en-US" dirty="0" smtClean="0"/>
              <a:t>TTF/ILC-type </a:t>
            </a:r>
            <a:r>
              <a:rPr lang="en-US" dirty="0" err="1" smtClean="0"/>
              <a:t>cryomodule</a:t>
            </a:r>
            <a:r>
              <a:rPr lang="en-US" dirty="0" smtClean="0"/>
              <a:t> for 300 MeV electron 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6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6"/>
          <a:stretch/>
        </p:blipFill>
        <p:spPr>
          <a:xfrm>
            <a:off x="609599" y="2642089"/>
            <a:ext cx="3217985" cy="2823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31" y="2642089"/>
            <a:ext cx="4221517" cy="2823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25" y="2858053"/>
            <a:ext cx="3589165" cy="23912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3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6"/>
    </mc:Choice>
    <mc:Fallback>
      <p:transition spd="slow" advTm="4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IOTA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7"/>
            <a:ext cx="6347714" cy="3880773"/>
          </a:xfrm>
        </p:spPr>
        <p:txBody>
          <a:bodyPr/>
          <a:lstStyle/>
          <a:p>
            <a:r>
              <a:rPr lang="en-US" dirty="0" err="1" smtClean="0"/>
              <a:t>Integrable</a:t>
            </a:r>
            <a:r>
              <a:rPr lang="en-US" dirty="0" smtClean="0"/>
              <a:t> Optics Test Accelerator</a:t>
            </a:r>
          </a:p>
          <a:p>
            <a:r>
              <a:rPr lang="en-US" dirty="0" smtClean="0"/>
              <a:t>39 meter circumference</a:t>
            </a:r>
          </a:p>
          <a:p>
            <a:r>
              <a:rPr lang="en-US" dirty="0" smtClean="0"/>
              <a:t>Nonlinear lattice for addressing intensity limitations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7</a:t>
            </a:fld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44" y="2409362"/>
            <a:ext cx="5658640" cy="2267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1" t="5696" r="1241" b="-5696"/>
          <a:stretch/>
        </p:blipFill>
        <p:spPr>
          <a:xfrm>
            <a:off x="274320" y="3840480"/>
            <a:ext cx="3879445" cy="2293591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4153765" y="4440730"/>
            <a:ext cx="810295" cy="546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806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20"/>
    </mc:Choice>
    <mc:Fallback>
      <p:transition spd="slow" advTm="7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59" y="4879731"/>
            <a:ext cx="6347715" cy="720380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Making an Electron Beam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1762" y="6041363"/>
            <a:ext cx="787628" cy="365125"/>
          </a:xfrm>
        </p:spPr>
        <p:txBody>
          <a:bodyPr/>
          <a:lstStyle/>
          <a:p>
            <a:fld id="{0E29587D-E5DA-425F-A216-CC5C8A5DE760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M. Gillis | SIST Final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Presentation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8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6" y="727185"/>
            <a:ext cx="6675120" cy="3931920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892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3"/>
    </mc:Choice>
    <mc:Fallback>
      <p:transition spd="slow" advTm="35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199"/>
            <a:ext cx="6347713" cy="731520"/>
          </a:xfrm>
        </p:spPr>
        <p:txBody>
          <a:bodyPr>
            <a:normAutofit/>
          </a:bodyPr>
          <a:lstStyle/>
          <a:p>
            <a:r>
              <a:rPr lang="en-US" dirty="0" smtClean="0"/>
              <a:t>Photoelectric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5578"/>
            <a:ext cx="6347714" cy="1133150"/>
          </a:xfrm>
        </p:spPr>
        <p:txBody>
          <a:bodyPr>
            <a:normAutofit/>
          </a:bodyPr>
          <a:lstStyle/>
          <a:p>
            <a:r>
              <a:rPr lang="en-US" dirty="0" smtClean="0"/>
              <a:t>Wave-particle duality of light</a:t>
            </a:r>
          </a:p>
          <a:p>
            <a:r>
              <a:rPr lang="en-US" dirty="0" smtClean="0"/>
              <a:t>Metallic surface bombarded with photons release electrons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9346" y="6041363"/>
            <a:ext cx="770044" cy="365125"/>
          </a:xfrm>
        </p:spPr>
        <p:txBody>
          <a:bodyPr/>
          <a:lstStyle/>
          <a:p>
            <a:fld id="{7F5CF025-AE6F-46DC-93C5-2676E035DED7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8/3/2015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chemeClr val="bg1">
                    <a:lumMod val="50000"/>
                  </a:schemeClr>
                </a:solidFill>
              </a:rPr>
              <a:t>J. M. Gillis | SIST Final Presentation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E48D-9E11-4FA7-88F1-CB7F1F27E37F}" type="slidenum">
              <a:rPr lang="en-US" smtClean="0">
                <a:solidFill>
                  <a:schemeClr val="accent3">
                    <a:lumMod val="50000"/>
                  </a:schemeClr>
                </a:solidFill>
              </a:rPr>
              <a:t>9</a:t>
            </a:fld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7" y="2426142"/>
            <a:ext cx="3569677" cy="2136753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09598" y="4735554"/>
                <a:ext cx="6347714" cy="7068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ϕ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8" y="4735554"/>
                <a:ext cx="6347714" cy="7068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2921085" y="5401616"/>
                <a:ext cx="1726430" cy="639747"/>
              </a:xfrm>
              <a:prstGeom prst="rect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υ</m:t>
                      </m:r>
                      <m:r>
                        <a:rPr lang="en-US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85" y="5401616"/>
                <a:ext cx="1726430" cy="6397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65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0"/>
    </mc:Choice>
    <mc:Fallback>
      <p:transition spd="slow" advTm="1469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2|1.1|0.6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892</TotalTime>
  <Words>1013</Words>
  <Application>Microsoft Office PowerPoint</Application>
  <PresentationFormat>On-screen Show (4:3)</PresentationFormat>
  <Paragraphs>237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Trebuchet MS</vt:lpstr>
      <vt:lpstr>Wingdings</vt:lpstr>
      <vt:lpstr>Wingdings 3</vt:lpstr>
      <vt:lpstr>Facet</vt:lpstr>
      <vt:lpstr>Optimization of the DPSS Nd:YLF Amplifier Chain for the 263 nm Drive Laser at the FAST Facility</vt:lpstr>
      <vt:lpstr>Outline</vt:lpstr>
      <vt:lpstr>Research at FAST</vt:lpstr>
      <vt:lpstr>The FAST Facility</vt:lpstr>
      <vt:lpstr>50 MeV Electron Linac</vt:lpstr>
      <vt:lpstr>SRF Technology </vt:lpstr>
      <vt:lpstr>IOTA Ring</vt:lpstr>
      <vt:lpstr>Making an Electron Beam</vt:lpstr>
      <vt:lpstr>Photoelectric Effect</vt:lpstr>
      <vt:lpstr>RF Electron Gun</vt:lpstr>
      <vt:lpstr>Drive Laser System</vt:lpstr>
      <vt:lpstr>Phase-Locked Drive Laser</vt:lpstr>
      <vt:lpstr>DPSS Amplifiers</vt:lpstr>
      <vt:lpstr>Improving the Amplifier Chain</vt:lpstr>
      <vt:lpstr>Preliminary Measurements – SPA3</vt:lpstr>
      <vt:lpstr>Preliminary Measurements – SPAT</vt:lpstr>
      <vt:lpstr>Beam Spot Analysis</vt:lpstr>
      <vt:lpstr>Timing Adjustments</vt:lpstr>
      <vt:lpstr>Maximizing SPAT</vt:lpstr>
      <vt:lpstr>Replacing SPA3</vt:lpstr>
      <vt:lpstr>Results Comparison</vt:lpstr>
      <vt:lpstr>Downstream Effects</vt:lpstr>
      <vt:lpstr>Effects on NGA</vt:lpstr>
      <vt:lpstr>Effects on UV Pulse Energy</vt:lpstr>
      <vt:lpstr>Final Remarks</vt:lpstr>
      <vt:lpstr>Future Work</vt:lpstr>
      <vt:lpstr>Many thanks</vt:lpstr>
      <vt:lpstr>References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M. Gillis</dc:creator>
  <cp:lastModifiedBy>Julie M. Gillis</cp:lastModifiedBy>
  <cp:revision>68</cp:revision>
  <dcterms:created xsi:type="dcterms:W3CDTF">2015-06-23T22:07:34Z</dcterms:created>
  <dcterms:modified xsi:type="dcterms:W3CDTF">2015-08-03T21:46:50Z</dcterms:modified>
</cp:coreProperties>
</file>