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77" r:id="rId25"/>
    <p:sldId id="276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>
        <p:scale>
          <a:sx n="62" d="100"/>
          <a:sy n="62" d="100"/>
        </p:scale>
        <p:origin x="528" y="11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Off-Axis Profile for 20x20 Collimator</a:t>
            </a:r>
          </a:p>
        </c:rich>
      </c:tx>
      <c:layout>
        <c:manualLayout>
          <c:xMode val="edge"/>
          <c:yMode val="edge"/>
          <c:x val="0.2365840519626389"/>
          <c:y val="3.60090050866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95109303390055"/>
          <c:y val="0.15290091443340478"/>
          <c:w val="0.77210224163843444"/>
          <c:h val="0.7065537019336489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'[1]20x20_profile_rahd'!$C$224:$C$280</c:f>
              <c:numCache>
                <c:formatCode>General</c:formatCode>
                <c:ptCount val="57"/>
                <c:pt idx="0">
                  <c:v>8.3000000000000007</c:v>
                </c:pt>
                <c:pt idx="1">
                  <c:v>8.4000009999999996</c:v>
                </c:pt>
                <c:pt idx="2">
                  <c:v>8.5</c:v>
                </c:pt>
                <c:pt idx="3">
                  <c:v>8.6</c:v>
                </c:pt>
                <c:pt idx="4">
                  <c:v>8.6999999999999993</c:v>
                </c:pt>
                <c:pt idx="5">
                  <c:v>8.8000000000000007</c:v>
                </c:pt>
                <c:pt idx="6">
                  <c:v>8.9000009999999996</c:v>
                </c:pt>
                <c:pt idx="7">
                  <c:v>9</c:v>
                </c:pt>
                <c:pt idx="8">
                  <c:v>9.1</c:v>
                </c:pt>
                <c:pt idx="9">
                  <c:v>9.1999999999999993</c:v>
                </c:pt>
                <c:pt idx="10">
                  <c:v>9.3000000000000007</c:v>
                </c:pt>
                <c:pt idx="11">
                  <c:v>9.4000009999999996</c:v>
                </c:pt>
                <c:pt idx="12">
                  <c:v>9.5</c:v>
                </c:pt>
                <c:pt idx="13">
                  <c:v>9.6</c:v>
                </c:pt>
                <c:pt idx="14">
                  <c:v>9.6999999999999993</c:v>
                </c:pt>
                <c:pt idx="15">
                  <c:v>9.8000000000000007</c:v>
                </c:pt>
                <c:pt idx="16">
                  <c:v>9.9000009999999996</c:v>
                </c:pt>
                <c:pt idx="17">
                  <c:v>10</c:v>
                </c:pt>
                <c:pt idx="18">
                  <c:v>10.1</c:v>
                </c:pt>
                <c:pt idx="19">
                  <c:v>10.199999999999999</c:v>
                </c:pt>
                <c:pt idx="20">
                  <c:v>10.3</c:v>
                </c:pt>
                <c:pt idx="21">
                  <c:v>10.400001</c:v>
                </c:pt>
                <c:pt idx="22">
                  <c:v>10.5</c:v>
                </c:pt>
                <c:pt idx="23">
                  <c:v>10.6</c:v>
                </c:pt>
                <c:pt idx="24">
                  <c:v>10.7</c:v>
                </c:pt>
                <c:pt idx="25">
                  <c:v>10.8</c:v>
                </c:pt>
                <c:pt idx="26">
                  <c:v>10.900001</c:v>
                </c:pt>
                <c:pt idx="27">
                  <c:v>11</c:v>
                </c:pt>
                <c:pt idx="28">
                  <c:v>11.1</c:v>
                </c:pt>
                <c:pt idx="29">
                  <c:v>11.2</c:v>
                </c:pt>
                <c:pt idx="30">
                  <c:v>11.3</c:v>
                </c:pt>
                <c:pt idx="31">
                  <c:v>11.400001</c:v>
                </c:pt>
                <c:pt idx="32">
                  <c:v>11.5</c:v>
                </c:pt>
                <c:pt idx="33">
                  <c:v>11.6</c:v>
                </c:pt>
                <c:pt idx="34">
                  <c:v>11.7</c:v>
                </c:pt>
                <c:pt idx="35">
                  <c:v>11.8</c:v>
                </c:pt>
                <c:pt idx="36">
                  <c:v>11.900001</c:v>
                </c:pt>
                <c:pt idx="37">
                  <c:v>12</c:v>
                </c:pt>
                <c:pt idx="38">
                  <c:v>12.1</c:v>
                </c:pt>
                <c:pt idx="39">
                  <c:v>12.2</c:v>
                </c:pt>
                <c:pt idx="40">
                  <c:v>12.3</c:v>
                </c:pt>
                <c:pt idx="41">
                  <c:v>12.400001</c:v>
                </c:pt>
                <c:pt idx="42">
                  <c:v>12.5</c:v>
                </c:pt>
                <c:pt idx="43">
                  <c:v>12.6</c:v>
                </c:pt>
                <c:pt idx="44">
                  <c:v>12.7</c:v>
                </c:pt>
                <c:pt idx="45">
                  <c:v>12.8</c:v>
                </c:pt>
                <c:pt idx="46">
                  <c:v>12.900001</c:v>
                </c:pt>
                <c:pt idx="47">
                  <c:v>13</c:v>
                </c:pt>
                <c:pt idx="48">
                  <c:v>13.1</c:v>
                </c:pt>
                <c:pt idx="49">
                  <c:v>13.2</c:v>
                </c:pt>
                <c:pt idx="50">
                  <c:v>13.3</c:v>
                </c:pt>
                <c:pt idx="51">
                  <c:v>13.400001</c:v>
                </c:pt>
                <c:pt idx="52">
                  <c:v>13.5</c:v>
                </c:pt>
                <c:pt idx="53">
                  <c:v>13.6</c:v>
                </c:pt>
                <c:pt idx="54">
                  <c:v>13.7</c:v>
                </c:pt>
                <c:pt idx="55">
                  <c:v>13.8</c:v>
                </c:pt>
                <c:pt idx="56">
                  <c:v>13.900001</c:v>
                </c:pt>
              </c:numCache>
            </c:numRef>
          </c:xVal>
          <c:yVal>
            <c:numRef>
              <c:f>'[1]20x20_profile_rahd'!$D$224:$D$280</c:f>
              <c:numCache>
                <c:formatCode>General</c:formatCode>
                <c:ptCount val="57"/>
                <c:pt idx="0">
                  <c:v>92.073562999999993</c:v>
                </c:pt>
                <c:pt idx="1">
                  <c:v>91.734298999999993</c:v>
                </c:pt>
                <c:pt idx="2">
                  <c:v>91.384293</c:v>
                </c:pt>
                <c:pt idx="3">
                  <c:v>91.023383999999993</c:v>
                </c:pt>
                <c:pt idx="4">
                  <c:v>90.651427999999996</c:v>
                </c:pt>
                <c:pt idx="5">
                  <c:v>90.265884</c:v>
                </c:pt>
                <c:pt idx="6">
                  <c:v>89.635802999999996</c:v>
                </c:pt>
                <c:pt idx="7">
                  <c:v>88.541854999999998</c:v>
                </c:pt>
                <c:pt idx="8">
                  <c:v>86.757935000000003</c:v>
                </c:pt>
                <c:pt idx="9">
                  <c:v>83.889037999999999</c:v>
                </c:pt>
                <c:pt idx="10">
                  <c:v>79.336235000000002</c:v>
                </c:pt>
                <c:pt idx="11">
                  <c:v>72.210898999999998</c:v>
                </c:pt>
                <c:pt idx="12">
                  <c:v>59.814995000000003</c:v>
                </c:pt>
                <c:pt idx="13">
                  <c:v>49.337097</c:v>
                </c:pt>
                <c:pt idx="14">
                  <c:v>41.922500999999997</c:v>
                </c:pt>
                <c:pt idx="15">
                  <c:v>35.924968999999997</c:v>
                </c:pt>
                <c:pt idx="16">
                  <c:v>30.934253999999999</c:v>
                </c:pt>
                <c:pt idx="17">
                  <c:v>26.743334000000001</c:v>
                </c:pt>
                <c:pt idx="18">
                  <c:v>23.204008000000002</c:v>
                </c:pt>
                <c:pt idx="19">
                  <c:v>20.587242</c:v>
                </c:pt>
                <c:pt idx="20">
                  <c:v>18.931989999999999</c:v>
                </c:pt>
                <c:pt idx="21">
                  <c:v>17.710739</c:v>
                </c:pt>
                <c:pt idx="22">
                  <c:v>16.738848000000001</c:v>
                </c:pt>
                <c:pt idx="23">
                  <c:v>15.930680000000001</c:v>
                </c:pt>
                <c:pt idx="24">
                  <c:v>15.238950000000001</c:v>
                </c:pt>
                <c:pt idx="25">
                  <c:v>14.634562000000001</c:v>
                </c:pt>
                <c:pt idx="26">
                  <c:v>14.098274</c:v>
                </c:pt>
                <c:pt idx="27">
                  <c:v>13.616652999999999</c:v>
                </c:pt>
                <c:pt idx="28">
                  <c:v>13.179914</c:v>
                </c:pt>
                <c:pt idx="29">
                  <c:v>12.780722000000001</c:v>
                </c:pt>
                <c:pt idx="30">
                  <c:v>12.413404999999999</c:v>
                </c:pt>
                <c:pt idx="31">
                  <c:v>12.073503000000001</c:v>
                </c:pt>
                <c:pt idx="32">
                  <c:v>11.757436</c:v>
                </c:pt>
                <c:pt idx="33">
                  <c:v>11.462275</c:v>
                </c:pt>
                <c:pt idx="34">
                  <c:v>11.185612000000001</c:v>
                </c:pt>
                <c:pt idx="35">
                  <c:v>10.925421999999999</c:v>
                </c:pt>
                <c:pt idx="36">
                  <c:v>10.68</c:v>
                </c:pt>
                <c:pt idx="37">
                  <c:v>10.447898</c:v>
                </c:pt>
                <c:pt idx="38">
                  <c:v>10.227857</c:v>
                </c:pt>
                <c:pt idx="39">
                  <c:v>10.018798</c:v>
                </c:pt>
                <c:pt idx="40">
                  <c:v>9.8197729999999996</c:v>
                </c:pt>
                <c:pt idx="41">
                  <c:v>9.6299539999999997</c:v>
                </c:pt>
                <c:pt idx="42">
                  <c:v>9.4486129999999999</c:v>
                </c:pt>
                <c:pt idx="43">
                  <c:v>9.2750979999999998</c:v>
                </c:pt>
                <c:pt idx="44">
                  <c:v>9.1088319999999996</c:v>
                </c:pt>
                <c:pt idx="45">
                  <c:v>8.9492999999999991</c:v>
                </c:pt>
                <c:pt idx="46">
                  <c:v>8.7960349999999998</c:v>
                </c:pt>
                <c:pt idx="47">
                  <c:v>8.6486219999999996</c:v>
                </c:pt>
                <c:pt idx="48">
                  <c:v>8.5066799999999994</c:v>
                </c:pt>
                <c:pt idx="49">
                  <c:v>8.3698650000000008</c:v>
                </c:pt>
                <c:pt idx="50">
                  <c:v>8.2378640000000001</c:v>
                </c:pt>
                <c:pt idx="51">
                  <c:v>8.1103939999999994</c:v>
                </c:pt>
                <c:pt idx="52">
                  <c:v>7.9871910000000002</c:v>
                </c:pt>
                <c:pt idx="53">
                  <c:v>7.8680149999999998</c:v>
                </c:pt>
                <c:pt idx="54">
                  <c:v>7.7526469999999996</c:v>
                </c:pt>
                <c:pt idx="55">
                  <c:v>7.6408820000000004</c:v>
                </c:pt>
                <c:pt idx="56">
                  <c:v>7.5325329999999999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trendline>
            <c:spPr>
              <a:ln w="25400" cap="rnd">
                <a:solidFill>
                  <a:schemeClr val="accent2">
                    <a:alpha val="50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25400" cap="rnd">
                <a:solidFill>
                  <a:schemeClr val="accent2">
                    <a:alpha val="50000"/>
                  </a:schemeClr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5541881768090246"/>
                  <c:y val="6.916512692231160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'[1]20x20_profile_rahd'!$C$234:$C$238</c:f>
              <c:numCache>
                <c:formatCode>General</c:formatCode>
                <c:ptCount val="5"/>
                <c:pt idx="0">
                  <c:v>9.3000000000000007</c:v>
                </c:pt>
                <c:pt idx="1">
                  <c:v>9.4000009999999996</c:v>
                </c:pt>
                <c:pt idx="2">
                  <c:v>9.5</c:v>
                </c:pt>
                <c:pt idx="3">
                  <c:v>9.6</c:v>
                </c:pt>
                <c:pt idx="4">
                  <c:v>9.6999999999999993</c:v>
                </c:pt>
              </c:numCache>
            </c:numRef>
          </c:xVal>
          <c:yVal>
            <c:numRef>
              <c:f>'[1]20x20_profile_rahd'!$D$234:$D$238</c:f>
              <c:numCache>
                <c:formatCode>General</c:formatCode>
                <c:ptCount val="5"/>
                <c:pt idx="0">
                  <c:v>79.336235000000002</c:v>
                </c:pt>
                <c:pt idx="1">
                  <c:v>72.210898999999998</c:v>
                </c:pt>
                <c:pt idx="2">
                  <c:v>59.814995000000003</c:v>
                </c:pt>
                <c:pt idx="3">
                  <c:v>49.337097</c:v>
                </c:pt>
                <c:pt idx="4">
                  <c:v>41.922500999999997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23792"/>
        <c:axId val="210824184"/>
      </c:scatterChart>
      <c:valAx>
        <c:axId val="21082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cm</a:t>
                </a:r>
              </a:p>
            </c:rich>
          </c:tx>
          <c:layout>
            <c:manualLayout>
              <c:xMode val="edge"/>
              <c:yMode val="edge"/>
              <c:x val="0.50212215931562787"/>
              <c:y val="0.932265895786221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24184"/>
        <c:crosses val="autoZero"/>
        <c:crossBetween val="midCat"/>
      </c:valAx>
      <c:valAx>
        <c:axId val="21082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Dose w.r.t. Dmax  on Central Axis(2cm/10%)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23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6A7FD-1D9F-42F6-86B7-B4D987613462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70388-2DA3-486D-98B2-A2FFB116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84631-CD03-4E75-A47C-2E1AB8BC476D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EF352-1B3B-4214-A073-65B58316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EF352-1B3B-4214-A073-65B583164B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69CA41A-31A3-41C8-84D8-4998EE4C4A0B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1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A10A-8490-4FFE-93FE-2C675DAFFBE9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5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1DB2-9E38-436D-A34E-FBCBA3B5C6A6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0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B533-BA28-4571-BAA4-70C30905F1DF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1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ADA2-1CD9-4FD4-A5A1-FA00BA928CD3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7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88E2-C778-4F34-8E18-C590DF2D700C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6952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88E2-C778-4F34-8E18-C590DF2D700C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6363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DFD-3F08-4577-8C72-BF74D4BDA19F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0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F00C-22D3-479B-8088-ABDF1E86DBA1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8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9993-2BDF-4F88-925C-7E5405A44AEE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9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6C28-CECD-4383-9E1D-6B6296DB7986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2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A949-EC16-4639-B69C-49DEBF0241F1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6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0F69-CDB2-4577-BFFB-F1CDCFDEFA0C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3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C4F0-08D2-416F-B021-822881F6B47C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8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80E2-3505-4439-B4A8-66DA33507ECC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60E-6A6A-4892-947A-5AD3A1E89FB8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4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44D2-DAC8-43B0-9D50-6BC645459871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1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C6288E2-C778-4F34-8E18-C590DF2D700C}" type="datetime1">
              <a:rPr lang="en-US" smtClean="0"/>
              <a:t>8/3/2015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1002" y="949019"/>
            <a:ext cx="9073563" cy="206679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Optimization of the Fixed </a:t>
            </a:r>
            <a:r>
              <a:rPr lang="en-US" sz="4000" dirty="0"/>
              <a:t>T</a:t>
            </a:r>
            <a:r>
              <a:rPr lang="en-US" sz="4000" dirty="0" smtClean="0"/>
              <a:t>arget  Beamline for the Neutron </a:t>
            </a:r>
            <a:r>
              <a:rPr lang="en-US" sz="4000" dirty="0"/>
              <a:t>T</a:t>
            </a:r>
            <a:r>
              <a:rPr lang="en-US" sz="4000" dirty="0" smtClean="0"/>
              <a:t>herapy </a:t>
            </a:r>
            <a:r>
              <a:rPr lang="en-US" sz="4000" dirty="0"/>
              <a:t>F</a:t>
            </a:r>
            <a:r>
              <a:rPr lang="en-US" sz="4000" dirty="0" smtClean="0"/>
              <a:t>acility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002" y="4761543"/>
            <a:ext cx="6601698" cy="861420"/>
          </a:xfrm>
        </p:spPr>
        <p:txBody>
          <a:bodyPr/>
          <a:lstStyle/>
          <a:p>
            <a:r>
              <a:rPr lang="en-US" dirty="0" smtClean="0"/>
              <a:t>By Kelly Vazquez, FNAL SIST Intern</a:t>
            </a:r>
          </a:p>
          <a:p>
            <a:r>
              <a:rPr lang="en-US" smtClean="0"/>
              <a:t>MentorS: </a:t>
            </a:r>
            <a:r>
              <a:rPr lang="en-US" dirty="0" smtClean="0"/>
              <a:t>Dr. Thomas Kroc &amp; Dr. Carol Johnstone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5445163"/>
            <a:ext cx="3883069" cy="830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39" y="4096760"/>
            <a:ext cx="2043830" cy="10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305" y="1447800"/>
            <a:ext cx="3532457" cy="751290"/>
          </a:xfrm>
        </p:spPr>
        <p:txBody>
          <a:bodyPr>
            <a:normAutofit/>
          </a:bodyPr>
          <a:lstStyle/>
          <a:p>
            <a:r>
              <a:rPr lang="en-US" dirty="0" err="1" smtClean="0"/>
              <a:t>OptiMX</a:t>
            </a:r>
            <a:r>
              <a:rPr lang="en-US" dirty="0" smtClean="0"/>
              <a:t>: Input Files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59773" y="2455118"/>
            <a:ext cx="4027017" cy="376280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Input initial values for momentum &amp; energy of 66 </a:t>
            </a:r>
            <a:r>
              <a:rPr lang="en-US" dirty="0" err="1" smtClean="0"/>
              <a:t>Mev</a:t>
            </a:r>
            <a:r>
              <a:rPr lang="en-US" dirty="0" smtClean="0"/>
              <a:t> Proton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</a:t>
            </a:r>
            <a:r>
              <a:rPr lang="en-US" dirty="0" smtClean="0"/>
              <a:t>erified that </a:t>
            </a:r>
            <a:r>
              <a:rPr lang="en-US" dirty="0"/>
              <a:t>the existing </a:t>
            </a:r>
            <a:r>
              <a:rPr lang="en-US" dirty="0" err="1"/>
              <a:t>OptiMX</a:t>
            </a:r>
            <a:r>
              <a:rPr lang="en-US" dirty="0"/>
              <a:t> files </a:t>
            </a:r>
            <a:r>
              <a:rPr lang="en-US" dirty="0" smtClean="0"/>
              <a:t>matched </a:t>
            </a:r>
            <a:r>
              <a:rPr lang="en-US" dirty="0"/>
              <a:t>the </a:t>
            </a:r>
            <a:r>
              <a:rPr lang="en-US" dirty="0" smtClean="0"/>
              <a:t>survey lengths </a:t>
            </a:r>
            <a:r>
              <a:rPr lang="en-US" dirty="0"/>
              <a:t>for each of the elements along the beamline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18" y="1106105"/>
            <a:ext cx="6284421" cy="5285733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/>
              <p:cNvSpPr txBox="1"/>
              <p:nvPr/>
            </p:nvSpPr>
            <p:spPr>
              <a:xfrm rot="10800000" flipV="1">
                <a:off x="848530" y="3089758"/>
                <a:ext cx="1609725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48530" y="3089758"/>
                <a:ext cx="1609725" cy="246221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"/>
              <p:cNvSpPr txBox="1"/>
              <p:nvPr/>
            </p:nvSpPr>
            <p:spPr>
              <a:xfrm>
                <a:off x="2523412" y="3089758"/>
                <a:ext cx="1794350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412" y="3089758"/>
                <a:ext cx="1794350" cy="246221"/>
              </a:xfrm>
              <a:prstGeom prst="rect">
                <a:avLst/>
              </a:prstGeom>
              <a:blipFill rotWithShape="0">
                <a:blip r:embed="rId4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/>
              <p:cNvSpPr txBox="1"/>
              <p:nvPr/>
            </p:nvSpPr>
            <p:spPr>
              <a:xfrm>
                <a:off x="1239055" y="3592007"/>
                <a:ext cx="2438400" cy="72750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55" y="3592007"/>
                <a:ext cx="2438400" cy="7275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3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080" y="5515314"/>
            <a:ext cx="8825657" cy="566738"/>
          </a:xfrm>
        </p:spPr>
        <p:txBody>
          <a:bodyPr/>
          <a:lstStyle/>
          <a:p>
            <a:r>
              <a:rPr lang="en-US" dirty="0" err="1" smtClean="0"/>
              <a:t>OptiMX</a:t>
            </a:r>
            <a:r>
              <a:rPr lang="en-US" dirty="0" smtClean="0"/>
              <a:t>: Twiss Parameters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6" y="245359"/>
            <a:ext cx="6415114" cy="4957133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29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Methodical Accelerator </a:t>
            </a:r>
            <a:r>
              <a:rPr lang="en-US" dirty="0" smtClean="0"/>
              <a:t>Design, v. 8.0 </a:t>
            </a:r>
            <a:endParaRPr lang="en-US" dirty="0" smtClean="0"/>
          </a:p>
          <a:p>
            <a:r>
              <a:rPr lang="en-US" dirty="0" smtClean="0"/>
              <a:t>Performs many functions that </a:t>
            </a:r>
            <a:r>
              <a:rPr lang="en-US" dirty="0" err="1" smtClean="0"/>
              <a:t>OptiM</a:t>
            </a:r>
            <a:r>
              <a:rPr lang="en-US" dirty="0" smtClean="0"/>
              <a:t> simply cannot</a:t>
            </a:r>
          </a:p>
          <a:p>
            <a:r>
              <a:rPr lang="en-US" dirty="0" smtClean="0"/>
              <a:t>MAD-X currently </a:t>
            </a:r>
            <a:r>
              <a:rPr lang="en-US" dirty="0"/>
              <a:t>maintained and operated by </a:t>
            </a:r>
            <a:r>
              <a:rPr lang="en-US" dirty="0" smtClean="0"/>
              <a:t>CERN</a:t>
            </a:r>
          </a:p>
          <a:p>
            <a:r>
              <a:rPr lang="en-US" dirty="0"/>
              <a:t>F</a:t>
            </a:r>
            <a:r>
              <a:rPr lang="en-US" dirty="0" smtClean="0"/>
              <a:t>orefront </a:t>
            </a:r>
            <a:r>
              <a:rPr lang="en-US" dirty="0"/>
              <a:t>of particle accelerator design and </a:t>
            </a:r>
            <a:r>
              <a:rPr lang="en-US" dirty="0" smtClean="0"/>
              <a:t>simulation</a:t>
            </a:r>
          </a:p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of the standard scripting languages for accelerators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40" y="5235465"/>
            <a:ext cx="970354" cy="9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49" y="738426"/>
            <a:ext cx="8761413" cy="706964"/>
          </a:xfrm>
        </p:spPr>
        <p:txBody>
          <a:bodyPr/>
          <a:lstStyle/>
          <a:p>
            <a:r>
              <a:rPr lang="en-US" dirty="0" smtClean="0"/>
              <a:t>MAD8: Input Files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24" y="1445390"/>
            <a:ext cx="4377304" cy="464042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7" r="16768" b="1"/>
          <a:stretch/>
        </p:blipFill>
        <p:spPr>
          <a:xfrm>
            <a:off x="5626062" y="2310938"/>
            <a:ext cx="5895377" cy="332222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582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97" y="1057869"/>
            <a:ext cx="3500173" cy="651163"/>
          </a:xfrm>
        </p:spPr>
        <p:txBody>
          <a:bodyPr/>
          <a:lstStyle/>
          <a:p>
            <a:r>
              <a:rPr lang="en-US" dirty="0" smtClean="0"/>
              <a:t>MAD8: Output Files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697" y="2099256"/>
            <a:ext cx="3500173" cy="378638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Verified that </a:t>
            </a:r>
            <a:r>
              <a:rPr lang="en-US" dirty="0"/>
              <a:t>all of the TWISS parameters matched those calculated in </a:t>
            </a:r>
            <a:r>
              <a:rPr lang="en-US" dirty="0" err="1"/>
              <a:t>OptiM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</a:t>
            </a:r>
            <a:r>
              <a:rPr lang="en-US" dirty="0" smtClean="0"/>
              <a:t>enerated </a:t>
            </a:r>
            <a:r>
              <a:rPr lang="en-US" dirty="0"/>
              <a:t>plots of the β</a:t>
            </a:r>
            <a:r>
              <a:rPr lang="en-US" dirty="0" err="1"/>
              <a:t>x,y</a:t>
            </a:r>
            <a:r>
              <a:rPr lang="en-US" dirty="0"/>
              <a:t> </a:t>
            </a:r>
            <a:r>
              <a:rPr lang="en-US" dirty="0" smtClean="0"/>
              <a:t>functions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Using </a:t>
            </a:r>
            <a:r>
              <a:rPr lang="en-US" dirty="0"/>
              <a:t>the </a:t>
            </a:r>
            <a:r>
              <a:rPr lang="en-US" dirty="0" smtClean="0"/>
              <a:t>SURVEY </a:t>
            </a:r>
            <a:r>
              <a:rPr lang="en-US" dirty="0"/>
              <a:t>command, we were able to output a geometrical survey of </a:t>
            </a:r>
            <a:r>
              <a:rPr lang="en-US" dirty="0" smtClean="0"/>
              <a:t>the elements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r="17383"/>
          <a:stretch/>
        </p:blipFill>
        <p:spPr>
          <a:xfrm>
            <a:off x="4102870" y="1305045"/>
            <a:ext cx="7382670" cy="503075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416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829" y="5432186"/>
            <a:ext cx="8825657" cy="566738"/>
          </a:xfrm>
        </p:spPr>
        <p:txBody>
          <a:bodyPr/>
          <a:lstStyle/>
          <a:p>
            <a:r>
              <a:rPr lang="en-US" dirty="0" smtClean="0"/>
              <a:t>MAD8: TWISS Parameters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5314" r="21971" b="5231"/>
          <a:stretch/>
        </p:blipFill>
        <p:spPr>
          <a:xfrm rot="5400000">
            <a:off x="3159524" y="-918619"/>
            <a:ext cx="4953007" cy="738170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338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502" y="5664715"/>
            <a:ext cx="4825157" cy="438269"/>
          </a:xfrm>
        </p:spPr>
        <p:txBody>
          <a:bodyPr/>
          <a:lstStyle/>
          <a:p>
            <a:pPr algn="ctr"/>
            <a:r>
              <a:rPr lang="en-US" dirty="0" err="1" smtClean="0"/>
              <a:t>OptiMX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579" y="5595719"/>
            <a:ext cx="4825159" cy="507266"/>
          </a:xfrm>
        </p:spPr>
        <p:txBody>
          <a:bodyPr/>
          <a:lstStyle/>
          <a:p>
            <a:pPr algn="ctr"/>
            <a:r>
              <a:rPr lang="en-US" dirty="0" smtClean="0"/>
              <a:t>MAD8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r="2796"/>
          <a:stretch/>
        </p:blipFill>
        <p:spPr>
          <a:xfrm>
            <a:off x="553928" y="1928553"/>
            <a:ext cx="5281606" cy="366716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t="7358" r="21843" b="8630"/>
          <a:stretch/>
        </p:blipFill>
        <p:spPr>
          <a:xfrm rot="5400000">
            <a:off x="6883643" y="880443"/>
            <a:ext cx="3667167" cy="576338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94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96" y="908870"/>
            <a:ext cx="3707476" cy="933797"/>
          </a:xfrm>
        </p:spPr>
        <p:txBody>
          <a:bodyPr/>
          <a:lstStyle/>
          <a:p>
            <a:r>
              <a:rPr lang="en-US" dirty="0" smtClean="0"/>
              <a:t>Finding the Bend Center of the Magnets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25" y="2073497"/>
            <a:ext cx="4118903" cy="361653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Survey alignment data </a:t>
            </a:r>
            <a:r>
              <a:rPr lang="en-US" dirty="0"/>
              <a:t>was used to develop equations that fit the coordinates 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 smtClean="0">
                <a:solidFill>
                  <a:schemeClr val="bg1"/>
                </a:solidFill>
              </a:rPr>
              <a:t>correctly aligned on-axis the beam should strike through the bend center of each of the bending dipole magnets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Survey command </a:t>
            </a:r>
            <a:r>
              <a:rPr lang="en-US" dirty="0"/>
              <a:t>in MAD </a:t>
            </a:r>
            <a:r>
              <a:rPr lang="en-US" dirty="0" smtClean="0"/>
              <a:t>gave the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Bearing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Using </a:t>
            </a:r>
            <a:r>
              <a:rPr lang="en-US" dirty="0">
                <a:solidFill>
                  <a:schemeClr val="bg1"/>
                </a:solidFill>
              </a:rPr>
              <a:t>these equations the physical intersection points of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lines were </a:t>
            </a:r>
            <a:r>
              <a:rPr lang="en-US" dirty="0" smtClean="0">
                <a:solidFill>
                  <a:schemeClr val="bg1"/>
                </a:solidFill>
              </a:rPr>
              <a:t>calculated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equation for </a:t>
            </a:r>
            <a:r>
              <a:rPr lang="en-US" dirty="0"/>
              <a:t>the perpendicular bisector of each of the dipoles was </a:t>
            </a:r>
            <a:r>
              <a:rPr lang="en-US" dirty="0" smtClean="0"/>
              <a:t>found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oordinates </a:t>
            </a:r>
            <a:r>
              <a:rPr lang="en-US" dirty="0">
                <a:solidFill>
                  <a:schemeClr val="bg1"/>
                </a:solidFill>
              </a:rPr>
              <a:t>of the intersection point of the line bisecting the dipole and the line through the physical </a:t>
            </a:r>
            <a:r>
              <a:rPr lang="en-US" dirty="0" smtClean="0">
                <a:solidFill>
                  <a:schemeClr val="bg1"/>
                </a:solidFill>
              </a:rPr>
              <a:t>elements was determined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5" y="1196558"/>
            <a:ext cx="6839715" cy="482832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734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69" y="714895"/>
            <a:ext cx="6560481" cy="582934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4554" y="714895"/>
            <a:ext cx="290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Schematic Layout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66" y="1236611"/>
            <a:ext cx="4262843" cy="983673"/>
          </a:xfrm>
        </p:spPr>
        <p:txBody>
          <a:bodyPr/>
          <a:lstStyle/>
          <a:p>
            <a:r>
              <a:rPr lang="en-US" dirty="0" smtClean="0"/>
              <a:t>MAD8: Survey and Error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2546465"/>
            <a:ext cx="3588052" cy="312927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 SURVEY </a:t>
            </a:r>
            <a:r>
              <a:rPr lang="en-US" sz="1600" dirty="0" smtClean="0"/>
              <a:t>command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Outputs </a:t>
            </a:r>
            <a:r>
              <a:rPr lang="en-US" sz="1400" dirty="0">
                <a:solidFill>
                  <a:schemeClr val="bg1"/>
                </a:solidFill>
              </a:rPr>
              <a:t>a geometrical survey of the elements that allowed us to compare physical lengths to </a:t>
            </a:r>
            <a:r>
              <a:rPr lang="en-US" sz="1400" dirty="0" smtClean="0">
                <a:solidFill>
                  <a:schemeClr val="bg1"/>
                </a:solidFill>
              </a:rPr>
              <a:t>effective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ERROR </a:t>
            </a:r>
            <a:r>
              <a:rPr lang="en-US" dirty="0" smtClean="0"/>
              <a:t>comm</a:t>
            </a:r>
            <a:r>
              <a:rPr lang="en-US" sz="1600" dirty="0" smtClean="0"/>
              <a:t>and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Assigns calculated misalignments to specific elements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612339"/>
            <a:ext cx="4538750" cy="193412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63" y="2684373"/>
            <a:ext cx="5709276" cy="385986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266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39874"/>
            <a:ext cx="8534400" cy="150706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207" y="2358593"/>
            <a:ext cx="9197532" cy="393500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Introduction: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Objective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Background</a:t>
            </a:r>
          </a:p>
          <a:p>
            <a:r>
              <a:rPr lang="en-US" sz="2400" dirty="0" smtClean="0"/>
              <a:t>The NTF Beamline</a:t>
            </a:r>
          </a:p>
          <a:p>
            <a:r>
              <a:rPr lang="en-US" sz="2400" dirty="0" smtClean="0"/>
              <a:t>Accelerator Programs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err="1" smtClean="0"/>
              <a:t>OptiM</a:t>
            </a:r>
            <a:endParaRPr lang="en-US" sz="22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 smtClean="0"/>
              <a:t>MAD8</a:t>
            </a:r>
          </a:p>
          <a:p>
            <a:pPr indent="-285750"/>
            <a:r>
              <a:rPr lang="en-US" sz="2400" dirty="0" smtClean="0"/>
              <a:t>Finding the Bend Center</a:t>
            </a:r>
          </a:p>
          <a:p>
            <a:pPr indent="-285750"/>
            <a:r>
              <a:rPr lang="en-US" sz="2400" dirty="0" smtClean="0"/>
              <a:t>Results</a:t>
            </a:r>
          </a:p>
          <a:p>
            <a:pPr indent="-285750"/>
            <a:r>
              <a:rPr lang="en-US" sz="2400" dirty="0" smtClean="0"/>
              <a:t>Conclusions &amp; Future Work</a:t>
            </a:r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58" y="1063416"/>
            <a:ext cx="2793159" cy="568036"/>
          </a:xfrm>
        </p:spPr>
        <p:txBody>
          <a:bodyPr/>
          <a:lstStyle/>
          <a:p>
            <a:pPr algn="ctr"/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528358" y="2141282"/>
            <a:ext cx="4124078" cy="3408218"/>
          </a:xfrm>
        </p:spPr>
        <p:txBody>
          <a:bodyPr>
            <a:noAutofit/>
          </a:bodyPr>
          <a:lstStyle/>
          <a:p>
            <a:pPr marL="457200" indent="-457200">
              <a:buFont typeface="Century Gothic" panose="020B0502020202020204" pitchFamily="34" charset="0"/>
              <a:buChar char="►"/>
            </a:pPr>
            <a:r>
              <a:rPr lang="en-US" sz="2000" dirty="0" smtClean="0"/>
              <a:t>Successful conversion from </a:t>
            </a:r>
            <a:r>
              <a:rPr lang="en-US" sz="2000" dirty="0" err="1" smtClean="0"/>
              <a:t>OptiM</a:t>
            </a:r>
            <a:r>
              <a:rPr lang="en-US" sz="2000" dirty="0" smtClean="0"/>
              <a:t> to MAD8</a:t>
            </a:r>
            <a:endParaRPr lang="en-US" sz="2000" dirty="0"/>
          </a:p>
          <a:p>
            <a:pPr marL="457200" indent="-457200">
              <a:buFont typeface="Century Gothic" panose="020B0502020202020204" pitchFamily="34" charset="0"/>
              <a:buChar char="►"/>
            </a:pPr>
            <a:r>
              <a:rPr lang="en-US" sz="2000" dirty="0"/>
              <a:t>Compared </a:t>
            </a:r>
            <a:r>
              <a:rPr lang="en-US" sz="2000" dirty="0" smtClean="0"/>
              <a:t>output </a:t>
            </a:r>
            <a:r>
              <a:rPr lang="en-US" sz="2000" dirty="0"/>
              <a:t>to that of the alignment survey </a:t>
            </a:r>
            <a:endParaRPr lang="en-US" sz="2000" dirty="0" smtClean="0"/>
          </a:p>
          <a:p>
            <a:pPr marL="457200" indent="-457200">
              <a:buFont typeface="Century Gothic" panose="020B0502020202020204" pitchFamily="34" charset="0"/>
              <a:buChar char="►"/>
            </a:pPr>
            <a:r>
              <a:rPr lang="en-US" sz="2000" dirty="0" smtClean="0"/>
              <a:t>Calculated </a:t>
            </a:r>
            <a:r>
              <a:rPr lang="en-US" sz="2000" dirty="0" smtClean="0"/>
              <a:t>intersection points and found misalignment error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85692"/>
              </p:ext>
            </p:extLst>
          </p:nvPr>
        </p:nvGraphicFramePr>
        <p:xfrm>
          <a:off x="5046460" y="2580380"/>
          <a:ext cx="6766560" cy="185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571"/>
                <a:gridCol w="3207989"/>
              </a:tblGrid>
              <a:tr h="4646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Distance(cm)**</a:t>
                      </a:r>
                      <a:endParaRPr lang="en-US" sz="2400" dirty="0"/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smtClean="0"/>
                        <a:t>Misalignment in 32°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1.17022</a:t>
                      </a:r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Misalignment in 58°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1.39255</a:t>
                      </a:r>
                    </a:p>
                  </a:txBody>
                  <a:tcPr/>
                </a:tc>
              </a:tr>
              <a:tr h="4646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Misalignment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1.34487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92059" y="4438996"/>
            <a:ext cx="292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**Denotes misalignment upstream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Conclusions &amp; Future Work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4970" r="4078" b="2302"/>
          <a:stretch/>
        </p:blipFill>
        <p:spPr>
          <a:xfrm rot="16200000">
            <a:off x="3602675" y="1070515"/>
            <a:ext cx="4445246" cy="5931440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027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58" y="1063416"/>
            <a:ext cx="4408059" cy="502920"/>
          </a:xfrm>
        </p:spPr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2578" y="2098579"/>
            <a:ext cx="3776571" cy="36943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Restatement of Purpose</a:t>
            </a:r>
            <a:r>
              <a:rPr lang="en-US" dirty="0" smtClean="0"/>
              <a:t>:</a:t>
            </a: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Reduce the Quadrupole magnet currents in the beamline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Verify misalignment in the existing fixed-target beamline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If misaligned, optimize the beamline such that it enters the NTF line on-axis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Bringing it all together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verify the MAD error alignment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of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0.0134487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the values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at the target showing the off-axis beam distribution and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342072"/>
              </p:ext>
            </p:extLst>
          </p:nvPr>
        </p:nvGraphicFramePr>
        <p:xfrm>
          <a:off x="5106330" y="1315720"/>
          <a:ext cx="6391486" cy="331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7"/>
          <p:cNvSpPr txBox="1"/>
          <p:nvPr/>
        </p:nvSpPr>
        <p:spPr>
          <a:xfrm>
            <a:off x="6938010" y="5104748"/>
            <a:ext cx="2427739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y = -97.701x + 988.69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8"/>
              <p:cNvSpPr txBox="1"/>
              <p:nvPr/>
            </p:nvSpPr>
            <p:spPr>
              <a:xfrm>
                <a:off x="6871348" y="5546664"/>
                <a:ext cx="2494401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 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−988.69)/−97.701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348" y="5546664"/>
                <a:ext cx="2494401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244" r="-122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6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26" y="944880"/>
            <a:ext cx="4408059" cy="502920"/>
          </a:xfrm>
        </p:spPr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358" y="2215191"/>
            <a:ext cx="4131660" cy="340925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x-coordinates calculated we can find the relationship between change in current and horizontal motion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can find the corresponding distance upstream using geometrical ratios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distance allows us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compare to the MAD misalignment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6352"/>
              </p:ext>
            </p:extLst>
          </p:nvPr>
        </p:nvGraphicFramePr>
        <p:xfrm>
          <a:off x="4939585" y="4696633"/>
          <a:ext cx="3219415" cy="45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1688760" imgH="266400" progId="Equation.3">
                  <p:embed/>
                </p:oleObj>
              </mc:Choice>
              <mc:Fallback>
                <p:oleObj name="Equation" r:id="rId3" imgW="1688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585" y="4696633"/>
                        <a:ext cx="3219415" cy="45259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85" y="1447800"/>
            <a:ext cx="6807598" cy="3090749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5"/>
              <p:cNvSpPr txBox="1"/>
              <p:nvPr/>
            </p:nvSpPr>
            <p:spPr>
              <a:xfrm>
                <a:off x="8980654" y="4696633"/>
                <a:ext cx="2813987" cy="40908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𝑐𝑜𝑜𝑟𝑑𝑖𝑛𝑎𝑡𝑒</m:t>
                          </m:r>
                        </m:num>
                        <m:den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190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109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654" y="4696633"/>
                <a:ext cx="2813987" cy="409086"/>
              </a:xfrm>
              <a:prstGeom prst="rect">
                <a:avLst/>
              </a:prstGeom>
              <a:blipFill rotWithShape="0"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8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 Hans Grote and F. Christoph Iselin.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MAD Program User’s Reference Manual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Geneva, Switzerland, 2013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Lebedev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J.F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Ostiguy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OptiMX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User Guide.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2014.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Accelerator Report No. 4-5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2004.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[4] All pictures of the Neutron Therapy Facility used with permission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58" y="2327563"/>
            <a:ext cx="11538065" cy="3823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 would like to </a:t>
            </a:r>
            <a:r>
              <a:rPr lang="en-US" sz="2800" dirty="0" smtClean="0"/>
              <a:t>say a special thank you to my advisors:</a:t>
            </a:r>
          </a:p>
          <a:p>
            <a:pPr marL="0" indent="0" algn="ctr">
              <a:buNone/>
            </a:pPr>
            <a:r>
              <a:rPr lang="en-US" sz="2800" dirty="0" smtClean="0"/>
              <a:t> Dr</a:t>
            </a:r>
            <a:r>
              <a:rPr lang="en-US" sz="2800" dirty="0"/>
              <a:t>. Thomas Kroc and Dr. Carol </a:t>
            </a:r>
            <a:r>
              <a:rPr lang="en-US" sz="2800" dirty="0" smtClean="0"/>
              <a:t>Johnstone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2800" dirty="0"/>
              <a:t>for </a:t>
            </a:r>
            <a:r>
              <a:rPr lang="en-US" sz="2800" dirty="0" smtClean="0"/>
              <a:t>their continual support throughout the duration of this project.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 would also like to thank </a:t>
            </a:r>
            <a:r>
              <a:rPr lang="en-US" sz="2800" dirty="0"/>
              <a:t>Adam </a:t>
            </a:r>
            <a:r>
              <a:rPr lang="en-US" sz="2800" dirty="0" smtClean="0"/>
              <a:t>Watts, Dr</a:t>
            </a:r>
            <a:r>
              <a:rPr lang="en-US" sz="2800" dirty="0"/>
              <a:t>. Elliott </a:t>
            </a:r>
            <a:r>
              <a:rPr lang="en-US" sz="2800" dirty="0" err="1"/>
              <a:t>McCrory</a:t>
            </a:r>
            <a:r>
              <a:rPr lang="en-US" sz="2800" dirty="0"/>
              <a:t>, Sandra </a:t>
            </a:r>
            <a:r>
              <a:rPr lang="en-US" sz="2800" dirty="0" smtClean="0"/>
              <a:t>Charles, </a:t>
            </a:r>
            <a:r>
              <a:rPr lang="en-US" sz="2800" dirty="0"/>
              <a:t>Mayling L </a:t>
            </a:r>
            <a:r>
              <a:rPr lang="en-US" sz="2800" dirty="0" smtClean="0"/>
              <a:t>Wong-Squires, and the SIST </a:t>
            </a:r>
            <a:r>
              <a:rPr lang="en-US" sz="2800" dirty="0"/>
              <a:t>committee for this opportunity.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932" y="2479728"/>
            <a:ext cx="8825658" cy="1305761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2263140"/>
            <a:ext cx="6537960" cy="375047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Existing fully operational, fixed-target beamline</a:t>
            </a:r>
          </a:p>
          <a:p>
            <a:pPr lvl="2"/>
            <a:r>
              <a:rPr lang="en-US" dirty="0" smtClean="0"/>
              <a:t>Served </a:t>
            </a:r>
            <a:r>
              <a:rPr lang="en-US" dirty="0"/>
              <a:t>as the source of neutrons for irradiation in the Neutron Therapy Facility (NTF) that ceased its treatment of cancer patients in </a:t>
            </a:r>
            <a:r>
              <a:rPr lang="en-US" dirty="0" smtClean="0"/>
              <a:t>2011 </a:t>
            </a:r>
            <a:endParaRPr lang="en-US" dirty="0"/>
          </a:p>
          <a:p>
            <a:pPr lvl="2"/>
            <a:r>
              <a:rPr lang="en-US" dirty="0" smtClean="0"/>
              <a:t>Due </a:t>
            </a:r>
            <a:r>
              <a:rPr lang="en-US" dirty="0"/>
              <a:t>to data previously collected and analyzed we proposed that the beam may be </a:t>
            </a:r>
            <a:r>
              <a:rPr lang="en-US" dirty="0" smtClean="0"/>
              <a:t>entering off-axis</a:t>
            </a:r>
          </a:p>
          <a:p>
            <a:r>
              <a:rPr lang="en-US" dirty="0" smtClean="0"/>
              <a:t>The purpose of our project was:</a:t>
            </a:r>
          </a:p>
          <a:p>
            <a:pPr lvl="1"/>
            <a:r>
              <a:rPr lang="en-US" dirty="0" smtClean="0"/>
              <a:t>Reduce the Quadrupole magnet currents in the beamline</a:t>
            </a:r>
          </a:p>
          <a:p>
            <a:pPr lvl="1"/>
            <a:r>
              <a:rPr lang="en-US" dirty="0" smtClean="0"/>
              <a:t>Verify misalignment in the existing </a:t>
            </a:r>
            <a:r>
              <a:rPr lang="en-US" dirty="0"/>
              <a:t>fixed-target </a:t>
            </a:r>
            <a:r>
              <a:rPr lang="en-US" dirty="0" smtClean="0"/>
              <a:t>beamline</a:t>
            </a:r>
          </a:p>
          <a:p>
            <a:pPr lvl="1"/>
            <a:r>
              <a:rPr lang="en-US" dirty="0" smtClean="0"/>
              <a:t>If misaligned, optimize the beamline such that it enters the NTF line on-axis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5371" r="3986" b="2777"/>
          <a:stretch/>
        </p:blipFill>
        <p:spPr>
          <a:xfrm rot="16200000">
            <a:off x="7724591" y="2284281"/>
            <a:ext cx="3374320" cy="4475034"/>
          </a:xfrm>
          <a:prstGeom prst="rect">
            <a:avLst/>
          </a:prstGeom>
          <a:ln w="1905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8538072" y="3183875"/>
            <a:ext cx="1894901" cy="1729648"/>
            <a:chOff x="8538072" y="3183875"/>
            <a:chExt cx="1894901" cy="1729648"/>
          </a:xfrm>
        </p:grpSpPr>
        <p:sp>
          <p:nvSpPr>
            <p:cNvPr id="6" name="Rectangle 5"/>
            <p:cNvSpPr/>
            <p:nvPr/>
          </p:nvSpPr>
          <p:spPr>
            <a:xfrm>
              <a:off x="8538072" y="3183875"/>
              <a:ext cx="1894901" cy="1729648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659092" y="3990109"/>
              <a:ext cx="81880" cy="83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224262" y="3990109"/>
              <a:ext cx="81880" cy="83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444582" y="3228109"/>
              <a:ext cx="81880" cy="83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444582" y="4723218"/>
              <a:ext cx="81880" cy="83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444582" y="3990109"/>
              <a:ext cx="81880" cy="83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79011" y="3183875"/>
            <a:ext cx="1894901" cy="1729648"/>
            <a:chOff x="8538072" y="3183875"/>
            <a:chExt cx="1894901" cy="1729648"/>
          </a:xfrm>
        </p:grpSpPr>
        <p:sp>
          <p:nvSpPr>
            <p:cNvPr id="15" name="Rectangle 14"/>
            <p:cNvSpPr/>
            <p:nvPr/>
          </p:nvSpPr>
          <p:spPr>
            <a:xfrm>
              <a:off x="8538072" y="3183875"/>
              <a:ext cx="1894901" cy="1729648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59092" y="3990109"/>
              <a:ext cx="81880" cy="83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224262" y="3990109"/>
              <a:ext cx="81880" cy="83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444582" y="3228109"/>
              <a:ext cx="81880" cy="83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444582" y="4723218"/>
              <a:ext cx="81880" cy="83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444582" y="3990109"/>
              <a:ext cx="81880" cy="835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7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1765" r="17407" b="-1"/>
          <a:stretch/>
        </p:blipFill>
        <p:spPr>
          <a:xfrm>
            <a:off x="9398000" y="3200400"/>
            <a:ext cx="2414789" cy="174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57" y="501637"/>
            <a:ext cx="8534400" cy="1507067"/>
          </a:xfrm>
        </p:spPr>
        <p:txBody>
          <a:bodyPr/>
          <a:lstStyle/>
          <a:p>
            <a:r>
              <a:rPr lang="en-US" dirty="0" smtClean="0"/>
              <a:t>Introduction: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57" y="2279561"/>
            <a:ext cx="9658831" cy="37775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eader in the area of particle physics, Fermi National Accelerator Laboratory uses a series of accelerators to create powerful beams of particles</a:t>
            </a:r>
          </a:p>
          <a:p>
            <a:r>
              <a:rPr lang="en-US" dirty="0"/>
              <a:t> Fermi’s linear particle accelerator </a:t>
            </a:r>
            <a:r>
              <a:rPr lang="en-US" dirty="0" smtClean="0"/>
              <a:t>(</a:t>
            </a:r>
            <a:r>
              <a:rPr lang="en-US" dirty="0" err="1" smtClean="0"/>
              <a:t>Linac</a:t>
            </a:r>
            <a:r>
              <a:rPr lang="en-US" dirty="0" smtClean="0"/>
              <a:t>) creates the </a:t>
            </a:r>
            <a:r>
              <a:rPr lang="en-US" dirty="0"/>
              <a:t>proton beams needed for various </a:t>
            </a:r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750keV </a:t>
            </a:r>
            <a:r>
              <a:rPr lang="en-US" dirty="0"/>
              <a:t>H- ion source in the </a:t>
            </a:r>
            <a:r>
              <a:rPr lang="en-US" dirty="0" err="1"/>
              <a:t>Linac’s</a:t>
            </a:r>
            <a:r>
              <a:rPr lang="en-US" dirty="0"/>
              <a:t>  </a:t>
            </a:r>
            <a:r>
              <a:rPr lang="en-US" dirty="0" smtClean="0"/>
              <a:t>pre-accelerator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Approximately 500 feet </a:t>
            </a:r>
            <a:r>
              <a:rPr lang="en-US" dirty="0" smtClean="0"/>
              <a:t>long</a:t>
            </a:r>
          </a:p>
          <a:p>
            <a:pPr lvl="1"/>
            <a:r>
              <a:rPr lang="en-US" dirty="0" smtClean="0"/>
              <a:t> Accelerates </a:t>
            </a:r>
            <a:r>
              <a:rPr lang="en-US" dirty="0"/>
              <a:t>the proton beam up to 400 million electron </a:t>
            </a:r>
            <a:r>
              <a:rPr lang="en-US" dirty="0" smtClean="0"/>
              <a:t>volts(MeV) </a:t>
            </a:r>
          </a:p>
          <a:p>
            <a:r>
              <a:rPr lang="en-US" dirty="0" smtClean="0"/>
              <a:t>Linear </a:t>
            </a:r>
            <a:r>
              <a:rPr lang="en-US" dirty="0"/>
              <a:t>accelerators have significant applications to </a:t>
            </a:r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Dr</a:t>
            </a:r>
            <a:r>
              <a:rPr lang="en-US" dirty="0"/>
              <a:t>. Robert Stone began experimenting with neutron therapy for cancer patients in 1938.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1970s, Dr. Robert Wilson of </a:t>
            </a:r>
            <a:r>
              <a:rPr lang="en-US" dirty="0" err="1"/>
              <a:t>Fermilab</a:t>
            </a:r>
            <a:r>
              <a:rPr lang="en-US" dirty="0"/>
              <a:t> created the Neutron Therapy </a:t>
            </a:r>
            <a:r>
              <a:rPr lang="en-US" dirty="0" smtClean="0"/>
              <a:t>Facility(NTF)</a:t>
            </a:r>
          </a:p>
          <a:p>
            <a:pPr lvl="2"/>
            <a:r>
              <a:rPr lang="en-US" dirty="0" smtClean="0"/>
              <a:t>September </a:t>
            </a:r>
            <a:r>
              <a:rPr lang="en-US" dirty="0"/>
              <a:t>7, 1976 NTF treated their first patient.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11204"/>
            <a:ext cx="8534400" cy="1017210"/>
          </a:xfrm>
        </p:spPr>
        <p:txBody>
          <a:bodyPr/>
          <a:lstStyle/>
          <a:p>
            <a:r>
              <a:rPr lang="en-US" dirty="0" smtClean="0"/>
              <a:t>The Entrance to the NTF Beamline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6446" r="-352" b="22996"/>
          <a:stretch/>
        </p:blipFill>
        <p:spPr>
          <a:xfrm>
            <a:off x="1079726" y="447818"/>
            <a:ext cx="10111013" cy="2061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" b="14286"/>
          <a:stretch/>
        </p:blipFill>
        <p:spPr>
          <a:xfrm>
            <a:off x="8859427" y="2509444"/>
            <a:ext cx="2986226" cy="192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3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59" y="1063416"/>
            <a:ext cx="4398995" cy="818804"/>
          </a:xfrm>
        </p:spPr>
        <p:txBody>
          <a:bodyPr/>
          <a:lstStyle/>
          <a:p>
            <a:r>
              <a:rPr lang="en-US" dirty="0" smtClean="0"/>
              <a:t>The NTF Beamline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959" y="2347447"/>
            <a:ext cx="5251576" cy="360446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58</a:t>
            </a:r>
            <a:r>
              <a:rPr lang="en-US" sz="1800" dirty="0"/>
              <a:t>° rectangular dipole bending magnet </a:t>
            </a:r>
            <a:r>
              <a:rPr lang="en-US" sz="1800" dirty="0" smtClean="0"/>
              <a:t>marks </a:t>
            </a:r>
            <a:r>
              <a:rPr lang="en-US" sz="1800" dirty="0"/>
              <a:t>the entrance of the </a:t>
            </a:r>
            <a:r>
              <a:rPr lang="en-US" sz="1800" dirty="0" smtClean="0"/>
              <a:t>beamline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2 quadrupole </a:t>
            </a:r>
            <a:r>
              <a:rPr lang="en-US" sz="1800" dirty="0"/>
              <a:t>magnets </a:t>
            </a:r>
            <a:r>
              <a:rPr lang="en-US" sz="1800" dirty="0" smtClean="0"/>
              <a:t>placed </a:t>
            </a:r>
            <a:r>
              <a:rPr lang="en-US" sz="1800" dirty="0"/>
              <a:t>in an optically focus-defocus pattern </a:t>
            </a:r>
            <a:endParaRPr lang="en-US" sz="1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To complete 90°, </a:t>
            </a:r>
            <a:r>
              <a:rPr lang="en-US" sz="1800" dirty="0"/>
              <a:t>the beam reaches another rectangular bending dipole magnet of 32</a:t>
            </a:r>
            <a:r>
              <a:rPr lang="en-US" sz="1800" dirty="0" smtClean="0"/>
              <a:t>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S</a:t>
            </a:r>
            <a:r>
              <a:rPr lang="en-US" sz="1800" dirty="0" smtClean="0"/>
              <a:t>equence </a:t>
            </a:r>
            <a:r>
              <a:rPr lang="en-US" sz="1800" dirty="0"/>
              <a:t>of 5 additional focusing quadrupoles completes the </a:t>
            </a:r>
            <a:r>
              <a:rPr lang="en-US" sz="1800" dirty="0" smtClean="0"/>
              <a:t>beamline </a:t>
            </a: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46" y="1528642"/>
            <a:ext cx="5754218" cy="380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063416"/>
            <a:ext cx="9197587" cy="617216"/>
          </a:xfrm>
        </p:spPr>
        <p:txBody>
          <a:bodyPr/>
          <a:lstStyle/>
          <a:p>
            <a:r>
              <a:rPr lang="en-US" dirty="0" smtClean="0"/>
              <a:t>Accelerator Programming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201" y="2351449"/>
            <a:ext cx="8761412" cy="34163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Elements of the Beamline</a:t>
            </a:r>
          </a:p>
          <a:p>
            <a:pPr lvl="1"/>
            <a:r>
              <a:rPr lang="en-US" dirty="0" smtClean="0"/>
              <a:t>Dipoles</a:t>
            </a:r>
          </a:p>
          <a:p>
            <a:pPr lvl="2"/>
            <a:r>
              <a:rPr lang="en-US" dirty="0" smtClean="0"/>
              <a:t>“Bending Magnets”</a:t>
            </a:r>
          </a:p>
          <a:p>
            <a:pPr lvl="2"/>
            <a:r>
              <a:rPr lang="en-US" dirty="0" smtClean="0"/>
              <a:t>A dipole magnet has 2 poles. This magnet is used </a:t>
            </a:r>
            <a:r>
              <a:rPr lang="en-US" dirty="0"/>
              <a:t>to realize bends in the design trajectory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particle beam. </a:t>
            </a:r>
          </a:p>
          <a:p>
            <a:pPr lvl="1"/>
            <a:r>
              <a:rPr lang="en-US" dirty="0" smtClean="0"/>
              <a:t>Quadrupoles</a:t>
            </a:r>
          </a:p>
          <a:p>
            <a:pPr lvl="2"/>
            <a:r>
              <a:rPr lang="en-US" dirty="0" smtClean="0"/>
              <a:t>“Focusing Magnets”</a:t>
            </a:r>
          </a:p>
          <a:p>
            <a:pPr lvl="2"/>
            <a:r>
              <a:rPr lang="en-US" dirty="0"/>
              <a:t>A quadrupole magnet </a:t>
            </a:r>
            <a:r>
              <a:rPr lang="en-US" dirty="0" smtClean="0"/>
              <a:t>has </a:t>
            </a:r>
            <a:r>
              <a:rPr lang="en-US" dirty="0"/>
              <a:t>4 poles. This magnet is horizontally defocusing. A quadrupole which defocuses in one plane focuses in the other.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Optical Lens Analogy</a:t>
            </a:r>
          </a:p>
          <a:p>
            <a:pPr lvl="1"/>
            <a:r>
              <a:rPr lang="en-US" dirty="0" smtClean="0"/>
              <a:t>Need for FODO</a:t>
            </a:r>
          </a:p>
          <a:p>
            <a:pPr lvl="2"/>
            <a:r>
              <a:rPr lang="en-US" dirty="0" smtClean="0"/>
              <a:t>Concave/Convex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1295" r="836" b="8175"/>
          <a:stretch/>
        </p:blipFill>
        <p:spPr>
          <a:xfrm>
            <a:off x="5136650" y="4896054"/>
            <a:ext cx="6510914" cy="18005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77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063416"/>
            <a:ext cx="9197587" cy="617216"/>
          </a:xfrm>
        </p:spPr>
        <p:txBody>
          <a:bodyPr/>
          <a:lstStyle/>
          <a:p>
            <a:r>
              <a:rPr lang="en-US" dirty="0" smtClean="0"/>
              <a:t>Accelerator Programming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Applications of Linear Algebra</a:t>
            </a:r>
          </a:p>
          <a:p>
            <a:pPr lvl="1"/>
            <a:r>
              <a:rPr lang="en-US" sz="1800" dirty="0" smtClean="0"/>
              <a:t>Matrices for focusing and defocusing quadrupoles</a:t>
            </a:r>
          </a:p>
          <a:p>
            <a:pPr lvl="1"/>
            <a:r>
              <a:rPr lang="en-US" sz="1800" dirty="0" smtClean="0"/>
              <a:t>Apply Thin Lens Approximation</a:t>
            </a:r>
          </a:p>
          <a:p>
            <a:r>
              <a:rPr lang="en-US" sz="2000" dirty="0" smtClean="0"/>
              <a:t>TWISS Parameters</a:t>
            </a:r>
          </a:p>
          <a:p>
            <a:pPr lvl="1"/>
            <a:r>
              <a:rPr lang="en-US" sz="1800" dirty="0" smtClean="0"/>
              <a:t>Useful in measuring beam emittance</a:t>
            </a:r>
          </a:p>
          <a:p>
            <a:pPr lvl="2"/>
            <a:r>
              <a:rPr lang="el-GR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sz="1600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x,y</a:t>
            </a:r>
            <a:r>
              <a:rPr lang="en-US" sz="16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smtClean="0"/>
              <a:t>components</a:t>
            </a:r>
          </a:p>
          <a:p>
            <a:pPr lvl="2"/>
            <a:r>
              <a:rPr lang="el-G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sz="1600" baseline="-25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x,y</a:t>
            </a:r>
            <a:r>
              <a:rPr lang="en-US" sz="1600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mbria Math" panose="02040503050406030204" pitchFamily="18" charset="0"/>
              </a:rPr>
              <a:t>components</a:t>
            </a:r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t="-1482" r="4881" b="-1"/>
          <a:stretch/>
        </p:blipFill>
        <p:spPr>
          <a:xfrm>
            <a:off x="8911244" y="2488404"/>
            <a:ext cx="2360814" cy="67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102" t="-11565" r="12228"/>
          <a:stretch/>
        </p:blipFill>
        <p:spPr>
          <a:xfrm>
            <a:off x="8645236" y="3308465"/>
            <a:ext cx="2892830" cy="727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043" t="5639" r="11041"/>
          <a:stretch/>
        </p:blipFill>
        <p:spPr>
          <a:xfrm>
            <a:off x="9393382" y="4172989"/>
            <a:ext cx="1396538" cy="6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60320"/>
            <a:ext cx="9900973" cy="3459480"/>
          </a:xfrm>
        </p:spPr>
        <p:txBody>
          <a:bodyPr>
            <a:normAutofit/>
          </a:bodyPr>
          <a:lstStyle/>
          <a:p>
            <a:r>
              <a:rPr lang="en-US" dirty="0"/>
              <a:t>Developed and maintained by Fermi </a:t>
            </a:r>
            <a:r>
              <a:rPr lang="en-US" dirty="0" smtClean="0"/>
              <a:t>physicists</a:t>
            </a:r>
          </a:p>
          <a:p>
            <a:r>
              <a:rPr lang="en-US" dirty="0" smtClean="0"/>
              <a:t>Aimed at </a:t>
            </a:r>
            <a:r>
              <a:rPr lang="en-US" dirty="0"/>
              <a:t>assisting with the linear optics design of particle </a:t>
            </a:r>
            <a:r>
              <a:rPr lang="en-US" dirty="0" smtClean="0"/>
              <a:t>accelerators </a:t>
            </a:r>
          </a:p>
          <a:p>
            <a:r>
              <a:rPr lang="en-US" dirty="0" smtClean="0"/>
              <a:t>Allows </a:t>
            </a:r>
            <a:r>
              <a:rPr lang="en-US" dirty="0"/>
              <a:t>the user to compute </a:t>
            </a:r>
            <a:r>
              <a:rPr lang="en-US" dirty="0" smtClean="0"/>
              <a:t>dispersion and beam </a:t>
            </a:r>
            <a:r>
              <a:rPr lang="en-US" dirty="0"/>
              <a:t>sizes 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inear </a:t>
            </a:r>
            <a:r>
              <a:rPr lang="en-US" dirty="0"/>
              <a:t>optics calculations done based on a 6 dimensional transfer </a:t>
            </a:r>
            <a:r>
              <a:rPr lang="en-US" dirty="0" smtClean="0"/>
              <a:t>matrix</a:t>
            </a:r>
          </a:p>
          <a:p>
            <a:r>
              <a:rPr lang="en-US" dirty="0" smtClean="0"/>
              <a:t>Able to output and plot </a:t>
            </a:r>
            <a:r>
              <a:rPr lang="en-US" dirty="0" err="1" smtClean="0"/>
              <a:t>betatron</a:t>
            </a:r>
            <a:r>
              <a:rPr lang="en-US" dirty="0" smtClean="0"/>
              <a:t> functions (Twiss Parameters)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Kelly Vazquez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56" y="6019800"/>
            <a:ext cx="2578283" cy="55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10103</TotalTime>
  <Words>1110</Words>
  <Application>Microsoft Office PowerPoint</Application>
  <PresentationFormat>Widescreen</PresentationFormat>
  <Paragraphs>195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Wingdings</vt:lpstr>
      <vt:lpstr>Wingdings 3</vt:lpstr>
      <vt:lpstr>Ion Boardroom</vt:lpstr>
      <vt:lpstr>Equation</vt:lpstr>
      <vt:lpstr>Optimization of the Fixed Target  Beamline for the Neutron Therapy Facility</vt:lpstr>
      <vt:lpstr>Overview</vt:lpstr>
      <vt:lpstr>Introduction: Purpose</vt:lpstr>
      <vt:lpstr>Introduction: Background</vt:lpstr>
      <vt:lpstr>The Entrance to the NTF Beamline</vt:lpstr>
      <vt:lpstr>The NTF Beamline</vt:lpstr>
      <vt:lpstr>Accelerator Programming Background</vt:lpstr>
      <vt:lpstr>Accelerator Programming Background</vt:lpstr>
      <vt:lpstr>OptiMX</vt:lpstr>
      <vt:lpstr>OptiMX: Input Files</vt:lpstr>
      <vt:lpstr>OptiMX: Twiss Parameters</vt:lpstr>
      <vt:lpstr>MAD8</vt:lpstr>
      <vt:lpstr>MAD8: Input Files</vt:lpstr>
      <vt:lpstr>MAD8: Output Files</vt:lpstr>
      <vt:lpstr>MAD8: TWISS Parameters</vt:lpstr>
      <vt:lpstr>Matching</vt:lpstr>
      <vt:lpstr>Finding the Bend Center of the Magnets</vt:lpstr>
      <vt:lpstr>PowerPoint Presentation</vt:lpstr>
      <vt:lpstr>MAD8: Survey and Error Analysis</vt:lpstr>
      <vt:lpstr>Results</vt:lpstr>
      <vt:lpstr>Conclusions &amp; Future Work</vt:lpstr>
      <vt:lpstr>Conclusions &amp; Future Work</vt:lpstr>
      <vt:lpstr>Conclusions &amp; Future Work</vt:lpstr>
      <vt:lpstr>References</vt:lpstr>
      <vt:lpstr>Acknowledgements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THE FIXED TARGET ACCELERATOR BEAMLINE FOR THE NEUTRON THERAPY FACILITY</dc:title>
  <dc:creator>Kelly J. Vazquez</dc:creator>
  <cp:lastModifiedBy>Kelly J. Vazquez x 31264N</cp:lastModifiedBy>
  <cp:revision>68</cp:revision>
  <dcterms:created xsi:type="dcterms:W3CDTF">2015-07-27T19:31:25Z</dcterms:created>
  <dcterms:modified xsi:type="dcterms:W3CDTF">2015-08-04T13:40:37Z</dcterms:modified>
</cp:coreProperties>
</file>