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82" r:id="rId2"/>
  </p:sldMasterIdLst>
  <p:notesMasterIdLst>
    <p:notesMasterId r:id="rId25"/>
  </p:notesMasterIdLst>
  <p:handoutMasterIdLst>
    <p:handoutMasterId r:id="rId26"/>
  </p:handoutMasterIdLst>
  <p:sldIdLst>
    <p:sldId id="265" r:id="rId3"/>
    <p:sldId id="269" r:id="rId4"/>
    <p:sldId id="288" r:id="rId5"/>
    <p:sldId id="289" r:id="rId6"/>
    <p:sldId id="309" r:id="rId7"/>
    <p:sldId id="303" r:id="rId8"/>
    <p:sldId id="305" r:id="rId9"/>
    <p:sldId id="271" r:id="rId10"/>
    <p:sldId id="287" r:id="rId11"/>
    <p:sldId id="306" r:id="rId12"/>
    <p:sldId id="279" r:id="rId13"/>
    <p:sldId id="293" r:id="rId14"/>
    <p:sldId id="294" r:id="rId15"/>
    <p:sldId id="311" r:id="rId16"/>
    <p:sldId id="296" r:id="rId17"/>
    <p:sldId id="299" r:id="rId18"/>
    <p:sldId id="300" r:id="rId19"/>
    <p:sldId id="308" r:id="rId20"/>
    <p:sldId id="313" r:id="rId21"/>
    <p:sldId id="304" r:id="rId22"/>
    <p:sldId id="281" r:id="rId23"/>
    <p:sldId id="312" r:id="rId24"/>
  </p:sldIdLst>
  <p:sldSz cx="9144000" cy="6858000" type="screen4x3"/>
  <p:notesSz cx="6858000" cy="9144000"/>
  <p:defaultTextStyle>
    <a:defPPr>
      <a:defRPr lang="en-US"/>
    </a:defPPr>
    <a:lvl1pPr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1pPr>
    <a:lvl2pPr marL="4572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2pPr>
    <a:lvl3pPr marL="9144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3pPr>
    <a:lvl4pPr marL="13716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4pPr>
    <a:lvl5pPr marL="1828800" algn="l" defTabSz="457200" rtl="0" fontAlgn="base">
      <a:spcBef>
        <a:spcPct val="0"/>
      </a:spcBef>
      <a:spcAft>
        <a:spcPct val="0"/>
      </a:spcAft>
      <a:defRPr sz="2400" kern="1200">
        <a:solidFill>
          <a:schemeClr val="tx1"/>
        </a:solidFill>
        <a:latin typeface="Calibri" panose="020F0502020204030204" pitchFamily="34" charset="0"/>
        <a:ea typeface="Geneva" pitchFamily="121" charset="-128"/>
        <a:cs typeface="+mn-cs"/>
      </a:defRPr>
    </a:lvl5pPr>
    <a:lvl6pPr marL="2286000" algn="l" defTabSz="914400" rtl="0" eaLnBrk="1" latinLnBrk="0" hangingPunct="1">
      <a:defRPr sz="2400" kern="1200">
        <a:solidFill>
          <a:schemeClr val="tx1"/>
        </a:solidFill>
        <a:latin typeface="Calibri" panose="020F0502020204030204" pitchFamily="34" charset="0"/>
        <a:ea typeface="Geneva" pitchFamily="121" charset="-128"/>
        <a:cs typeface="+mn-cs"/>
      </a:defRPr>
    </a:lvl6pPr>
    <a:lvl7pPr marL="2743200" algn="l" defTabSz="914400" rtl="0" eaLnBrk="1" latinLnBrk="0" hangingPunct="1">
      <a:defRPr sz="2400" kern="1200">
        <a:solidFill>
          <a:schemeClr val="tx1"/>
        </a:solidFill>
        <a:latin typeface="Calibri" panose="020F0502020204030204" pitchFamily="34" charset="0"/>
        <a:ea typeface="Geneva" pitchFamily="121" charset="-128"/>
        <a:cs typeface="+mn-cs"/>
      </a:defRPr>
    </a:lvl7pPr>
    <a:lvl8pPr marL="3200400" algn="l" defTabSz="914400" rtl="0" eaLnBrk="1" latinLnBrk="0" hangingPunct="1">
      <a:defRPr sz="2400" kern="1200">
        <a:solidFill>
          <a:schemeClr val="tx1"/>
        </a:solidFill>
        <a:latin typeface="Calibri" panose="020F0502020204030204" pitchFamily="34" charset="0"/>
        <a:ea typeface="Geneva" pitchFamily="121" charset="-128"/>
        <a:cs typeface="+mn-cs"/>
      </a:defRPr>
    </a:lvl8pPr>
    <a:lvl9pPr marL="3657600" algn="l" defTabSz="914400" rtl="0" eaLnBrk="1" latinLnBrk="0" hangingPunct="1">
      <a:defRPr sz="2400" kern="1200">
        <a:solidFill>
          <a:schemeClr val="tx1"/>
        </a:solidFill>
        <a:latin typeface="Calibri" panose="020F0502020204030204" pitchFamily="34" charset="0"/>
        <a:ea typeface="Geneva" pitchFamily="121"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clrMru>
    <a:srgbClr val="1FF929"/>
    <a:srgbClr val="404040"/>
    <a:srgbClr val="505050"/>
    <a:srgbClr val="004C97"/>
    <a:srgbClr val="63666A"/>
    <a:srgbClr val="A7A8AA"/>
    <a:srgbClr val="003087"/>
    <a:srgbClr val="0F2D62"/>
    <a:srgbClr val="80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231" autoAdjust="0"/>
    <p:restoredTop sz="94660"/>
  </p:normalViewPr>
  <p:slideViewPr>
    <p:cSldViewPr snapToGrid="0" snapToObjects="1">
      <p:cViewPr varScale="1">
        <p:scale>
          <a:sx n="79" d="100"/>
          <a:sy n="79" d="100"/>
        </p:scale>
        <p:origin x="96" y="624"/>
      </p:cViewPr>
      <p:guideLst/>
    </p:cSldViewPr>
  </p:slideViewPr>
  <p:notesTextViewPr>
    <p:cViewPr>
      <p:scale>
        <a:sx n="1" d="1"/>
        <a:sy n="1" d="1"/>
      </p:scale>
      <p:origin x="0" y="0"/>
    </p:cViewPr>
  </p:notesText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80DBBE75-B897-4C2D-851E-711B34683BA3}" type="datetimeFigureOut">
              <a:rPr lang="en-US" altLang="en-US"/>
              <a:pPr/>
              <a:t>8/3/2015</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CABB725D-266A-4787-B290-EA1B21029282}" type="slidenum">
              <a:rPr lang="en-US" altLang="en-US"/>
              <a:pPr/>
              <a:t>‹#›</a:t>
            </a:fld>
            <a:endParaRPr lang="en-US" altLang="en-US"/>
          </a:p>
        </p:txBody>
      </p:sp>
    </p:spTree>
    <p:extLst>
      <p:ext uri="{BB962C8B-B14F-4D97-AF65-F5344CB8AC3E}">
        <p14:creationId xmlns:p14="http://schemas.microsoft.com/office/powerpoint/2010/main" val="301676179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Helvetica"/>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Helvetica" panose="020B0604020202020204" pitchFamily="34" charset="0"/>
              </a:defRPr>
            </a:lvl1pPr>
          </a:lstStyle>
          <a:p>
            <a:fld id="{4050BF1F-29FD-4232-8E96-B3FD1DCB3ADE}" type="datetimeFigureOut">
              <a:rPr lang="en-US" altLang="en-US"/>
              <a:pPr/>
              <a:t>8/3/2015</a:t>
            </a:fld>
            <a:endParaRPr lang="en-US" alt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Helvetica"/>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Helvetica" panose="020B0604020202020204" pitchFamily="34" charset="0"/>
              </a:defRPr>
            </a:lvl1pPr>
          </a:lstStyle>
          <a:p>
            <a:fld id="{60BFB643-3B51-4A23-96A6-8ED93A064CCD}" type="slidenum">
              <a:rPr lang="en-US" altLang="en-US"/>
              <a:pPr/>
              <a:t>‹#›</a:t>
            </a:fld>
            <a:endParaRPr lang="en-US" altLang="en-US"/>
          </a:p>
        </p:txBody>
      </p:sp>
    </p:spTree>
    <p:extLst>
      <p:ext uri="{BB962C8B-B14F-4D97-AF65-F5344CB8AC3E}">
        <p14:creationId xmlns:p14="http://schemas.microsoft.com/office/powerpoint/2010/main" val="177947600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Helvetica"/>
        <a:ea typeface="Geneva" charset="0"/>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2pPr>
    <a:lvl3pPr marL="9144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3pPr>
    <a:lvl4pPr marL="13716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4pPr>
    <a:lvl5pPr marL="1828800" algn="l" defTabSz="457200" rtl="0" eaLnBrk="0" fontAlgn="base" hangingPunct="0">
      <a:spcBef>
        <a:spcPct val="30000"/>
      </a:spcBef>
      <a:spcAft>
        <a:spcPct val="0"/>
      </a:spcAft>
      <a:defRPr sz="1200" kern="1200">
        <a:solidFill>
          <a:schemeClr val="tx1"/>
        </a:solidFill>
        <a:latin typeface="Helvetica"/>
        <a:ea typeface="MS PGothic" panose="020B0600070205080204" pitchFamily="34" charset="-128"/>
        <a:cs typeface="MS PGothic" panose="020B0600070205080204" pitchFamily="34" charset="-128"/>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a:t>
            </a:fld>
            <a:endParaRPr lang="en-US" altLang="en-US"/>
          </a:p>
        </p:txBody>
      </p:sp>
    </p:spTree>
    <p:extLst>
      <p:ext uri="{BB962C8B-B14F-4D97-AF65-F5344CB8AC3E}">
        <p14:creationId xmlns:p14="http://schemas.microsoft.com/office/powerpoint/2010/main" val="511173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12CDDDBC-C5BE-8947-8F38-2D190E221DF3}" type="slidenum">
              <a:rPr lang="en-US" smtClean="0"/>
              <a:pPr>
                <a:defRPr/>
              </a:pPr>
              <a:t>10</a:t>
            </a:fld>
            <a:endParaRPr lang="en-US" dirty="0"/>
          </a:p>
        </p:txBody>
      </p:sp>
    </p:spTree>
    <p:extLst>
      <p:ext uri="{BB962C8B-B14F-4D97-AF65-F5344CB8AC3E}">
        <p14:creationId xmlns:p14="http://schemas.microsoft.com/office/powerpoint/2010/main" val="2216222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Big change, added more data into database</a:t>
            </a:r>
          </a:p>
          <a:p>
            <a:r>
              <a:rPr lang="en-US" dirty="0" smtClean="0"/>
              <a:t>Experimental</a:t>
            </a:r>
            <a:r>
              <a:rPr lang="en-US" baseline="0" dirty="0" smtClean="0"/>
              <a:t> Data Browser shown has new tests highlighted with red accent</a:t>
            </a:r>
          </a:p>
          <a:p>
            <a:r>
              <a:rPr lang="en-US" baseline="0" dirty="0" smtClean="0"/>
              <a:t>Data has been pion/</a:t>
            </a:r>
            <a:r>
              <a:rPr lang="en-US" baseline="0" dirty="0" err="1" smtClean="0"/>
              <a:t>kaon</a:t>
            </a:r>
            <a:r>
              <a:rPr lang="en-US" baseline="0" dirty="0" smtClean="0"/>
              <a:t> cross section data for different elements</a:t>
            </a:r>
          </a:p>
          <a:p>
            <a:r>
              <a:rPr lang="en-US" baseline="0" dirty="0" smtClean="0"/>
              <a:t>Pertinent to neutrino experiments</a:t>
            </a:r>
          </a:p>
          <a:p>
            <a:r>
              <a:rPr lang="en-US" baseline="0" dirty="0" smtClean="0"/>
              <a:t>Working with SQL database to enter exp. Data and then display with web application</a:t>
            </a:r>
          </a:p>
        </p:txBody>
      </p:sp>
      <p:sp>
        <p:nvSpPr>
          <p:cNvPr id="4" name="Slide Number Placeholder 3"/>
          <p:cNvSpPr>
            <a:spLocks noGrp="1"/>
          </p:cNvSpPr>
          <p:nvPr>
            <p:ph type="sldNum" sz="quarter" idx="10"/>
          </p:nvPr>
        </p:nvSpPr>
        <p:spPr/>
        <p:txBody>
          <a:bodyPr/>
          <a:lstStyle/>
          <a:p>
            <a:pPr>
              <a:defRPr/>
            </a:pPr>
            <a:fld id="{12CDDDBC-C5BE-8947-8F38-2D190E221DF3}" type="slidenum">
              <a:rPr lang="en-US" smtClean="0"/>
              <a:pPr>
                <a:defRPr/>
              </a:pPr>
              <a:t>11</a:t>
            </a:fld>
            <a:endParaRPr lang="en-US" dirty="0"/>
          </a:p>
        </p:txBody>
      </p:sp>
    </p:spTree>
    <p:extLst>
      <p:ext uri="{BB962C8B-B14F-4D97-AF65-F5344CB8AC3E}">
        <p14:creationId xmlns:p14="http://schemas.microsoft.com/office/powerpoint/2010/main" val="2231655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Particle</a:t>
            </a:r>
            <a:r>
              <a:rPr lang="en-US" baseline="0" dirty="0" smtClean="0"/>
              <a:t> goes from point a to point b in a specific material - target</a:t>
            </a:r>
          </a:p>
          <a:p>
            <a:r>
              <a:rPr lang="en-US" baseline="0" dirty="0" smtClean="0"/>
              <a:t>Identify particle and process by which step occurs</a:t>
            </a:r>
          </a:p>
          <a:p>
            <a:r>
              <a:rPr lang="en-US" baseline="0" dirty="0" smtClean="0"/>
              <a:t>Stepped particle process is counted</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12</a:t>
            </a:fld>
            <a:endParaRPr lang="en-US" altLang="en-US"/>
          </a:p>
        </p:txBody>
      </p:sp>
    </p:spTree>
    <p:extLst>
      <p:ext uri="{BB962C8B-B14F-4D97-AF65-F5344CB8AC3E}">
        <p14:creationId xmlns:p14="http://schemas.microsoft.com/office/powerpoint/2010/main" val="1924976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delta resonance behavior</a:t>
            </a:r>
          </a:p>
          <a:p>
            <a:r>
              <a:rPr lang="en-US" baseline="0" dirty="0" smtClean="0"/>
              <a:t>Cross sections scale up with atomic number</a:t>
            </a:r>
          </a:p>
          <a:p>
            <a:r>
              <a:rPr lang="en-US" baseline="0" dirty="0" smtClean="0"/>
              <a:t>Pi plus lower than pi minus, less likely to penetrate and be ejected by positively charged nucleus because of coulomb force</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13</a:t>
            </a:fld>
            <a:endParaRPr lang="en-US" altLang="en-US"/>
          </a:p>
        </p:txBody>
      </p:sp>
    </p:spTree>
    <p:extLst>
      <p:ext uri="{BB962C8B-B14F-4D97-AF65-F5344CB8AC3E}">
        <p14:creationId xmlns:p14="http://schemas.microsoft.com/office/powerpoint/2010/main" val="24770210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delta resonance behavior</a:t>
            </a:r>
          </a:p>
          <a:p>
            <a:r>
              <a:rPr lang="en-US" baseline="0" dirty="0" smtClean="0"/>
              <a:t>Cross sections scale up with atomic number</a:t>
            </a:r>
          </a:p>
          <a:p>
            <a:r>
              <a:rPr lang="en-US" baseline="0" dirty="0" smtClean="0"/>
              <a:t>Pi plus lower than pi minus, less likely to penetrate and be ejected by positively charged nucleus because of coulomb force</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14</a:t>
            </a:fld>
            <a:endParaRPr lang="en-US" altLang="en-US"/>
          </a:p>
        </p:txBody>
      </p:sp>
    </p:spTree>
    <p:extLst>
      <p:ext uri="{BB962C8B-B14F-4D97-AF65-F5344CB8AC3E}">
        <p14:creationId xmlns:p14="http://schemas.microsoft.com/office/powerpoint/2010/main" val="11503583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Geisha (LHEP) and Simulated</a:t>
            </a:r>
            <a:r>
              <a:rPr lang="en-US" baseline="0" dirty="0" smtClean="0"/>
              <a:t> data on top of each other</a:t>
            </a:r>
          </a:p>
          <a:p>
            <a:r>
              <a:rPr lang="en-US" baseline="0" dirty="0" smtClean="0"/>
              <a:t>Total</a:t>
            </a:r>
          </a:p>
          <a:p>
            <a:r>
              <a:rPr lang="en-US" baseline="0" dirty="0" smtClean="0"/>
              <a:t>Inelastic</a:t>
            </a:r>
          </a:p>
          <a:p>
            <a:r>
              <a:rPr lang="en-US" baseline="0" dirty="0" smtClean="0"/>
              <a:t>Elastic</a:t>
            </a:r>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15</a:t>
            </a:fld>
            <a:endParaRPr lang="en-US" altLang="en-US"/>
          </a:p>
        </p:txBody>
      </p:sp>
    </p:spTree>
    <p:extLst>
      <p:ext uri="{BB962C8B-B14F-4D97-AF65-F5344CB8AC3E}">
        <p14:creationId xmlns:p14="http://schemas.microsoft.com/office/powerpoint/2010/main" val="2263857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Ashery</a:t>
            </a:r>
            <a:r>
              <a:rPr lang="en-US" dirty="0" smtClean="0"/>
              <a:t> data vs.</a:t>
            </a:r>
            <a:r>
              <a:rPr lang="en-US" baseline="0" dirty="0" smtClean="0"/>
              <a:t> </a:t>
            </a:r>
            <a:r>
              <a:rPr lang="en-US" baseline="0" dirty="0" err="1" smtClean="0"/>
              <a:t>Geant</a:t>
            </a:r>
            <a:r>
              <a:rPr lang="en-US" baseline="0" dirty="0" smtClean="0"/>
              <a:t> 4 simulation</a:t>
            </a:r>
          </a:p>
          <a:p>
            <a:r>
              <a:rPr lang="en-US" baseline="0" dirty="0" smtClean="0"/>
              <a:t>Experimental data taken at 315 MeV</a:t>
            </a:r>
          </a:p>
          <a:p>
            <a:r>
              <a:rPr lang="en-US" baseline="0" dirty="0" err="1" smtClean="0"/>
              <a:t>Geant</a:t>
            </a:r>
            <a:r>
              <a:rPr lang="en-US" baseline="0" dirty="0" smtClean="0"/>
              <a:t> 4 taken at 300 MeV</a:t>
            </a:r>
          </a:p>
          <a:p>
            <a:r>
              <a:rPr lang="en-US" baseline="0" dirty="0" smtClean="0"/>
              <a:t>Near Delta Resonance peaks</a:t>
            </a:r>
          </a:p>
          <a:p>
            <a:r>
              <a:rPr lang="en-US" baseline="0" dirty="0" smtClean="0"/>
              <a:t>Both should scale with atomic mass ^ 1/3</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16</a:t>
            </a:fld>
            <a:endParaRPr lang="en-US" altLang="en-US"/>
          </a:p>
        </p:txBody>
      </p:sp>
    </p:spTree>
    <p:extLst>
      <p:ext uri="{BB962C8B-B14F-4D97-AF65-F5344CB8AC3E}">
        <p14:creationId xmlns:p14="http://schemas.microsoft.com/office/powerpoint/2010/main" val="34841633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17</a:t>
            </a:fld>
            <a:endParaRPr lang="en-US" altLang="en-US"/>
          </a:p>
        </p:txBody>
      </p:sp>
    </p:spTree>
    <p:extLst>
      <p:ext uri="{BB962C8B-B14F-4D97-AF65-F5344CB8AC3E}">
        <p14:creationId xmlns:p14="http://schemas.microsoft.com/office/powerpoint/2010/main" val="2079480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18</a:t>
            </a:fld>
            <a:endParaRPr lang="en-US" altLang="en-US"/>
          </a:p>
        </p:txBody>
      </p:sp>
    </p:spTree>
    <p:extLst>
      <p:ext uri="{BB962C8B-B14F-4D97-AF65-F5344CB8AC3E}">
        <p14:creationId xmlns:p14="http://schemas.microsoft.com/office/powerpoint/2010/main" val="3363916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Table</a:t>
            </a:r>
            <a:r>
              <a:rPr lang="en-US" baseline="0" dirty="0" smtClean="0"/>
              <a:t> of plotted data from default display</a:t>
            </a:r>
          </a:p>
          <a:p>
            <a:r>
              <a:rPr lang="en-US" baseline="0" dirty="0" err="1" smtClean="0"/>
              <a:t>Dicello</a:t>
            </a:r>
            <a:r>
              <a:rPr lang="en-US" baseline="0" dirty="0" smtClean="0"/>
              <a:t> et al. still, looking at Carbon and Calcium at low energy</a:t>
            </a:r>
            <a:endParaRPr lang="en-US" dirty="0" smtClean="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20</a:t>
            </a:fld>
            <a:endParaRPr lang="en-US" altLang="en-US"/>
          </a:p>
        </p:txBody>
      </p:sp>
    </p:spTree>
    <p:extLst>
      <p:ext uri="{BB962C8B-B14F-4D97-AF65-F5344CB8AC3E}">
        <p14:creationId xmlns:p14="http://schemas.microsoft.com/office/powerpoint/2010/main" val="1115473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a:t>
            </a:fld>
            <a:endParaRPr lang="en-US" altLang="en-US"/>
          </a:p>
        </p:txBody>
      </p:sp>
    </p:spTree>
    <p:extLst>
      <p:ext uri="{BB962C8B-B14F-4D97-AF65-F5344CB8AC3E}">
        <p14:creationId xmlns:p14="http://schemas.microsoft.com/office/powerpoint/2010/main" val="659326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smtClean="0"/>
              <a:t>Xyexpdata</a:t>
            </a:r>
            <a:r>
              <a:rPr lang="en-US" baseline="0" dirty="0" smtClean="0"/>
              <a:t> elements hold test data</a:t>
            </a:r>
          </a:p>
          <a:p>
            <a:r>
              <a:rPr lang="en-US" baseline="0" dirty="0" smtClean="0"/>
              <a:t>Note key variables like target, reaction, </a:t>
            </a:r>
            <a:r>
              <a:rPr lang="en-US" baseline="0" dirty="0" err="1" smtClean="0"/>
              <a:t>x,y</a:t>
            </a:r>
            <a:r>
              <a:rPr lang="en-US" baseline="0" dirty="0" smtClean="0"/>
              <a:t>, etc.</a:t>
            </a:r>
          </a:p>
          <a:p>
            <a:r>
              <a:rPr lang="en-US" baseline="0" dirty="0" smtClean="0"/>
              <a:t>Change will move information held in </a:t>
            </a:r>
            <a:r>
              <a:rPr lang="en-US" baseline="0" dirty="0" err="1" smtClean="0"/>
              <a:t>nameofexperiement</a:t>
            </a:r>
            <a:r>
              <a:rPr lang="en-US" baseline="0" dirty="0" smtClean="0"/>
              <a:t> and reference fields to unique experiment descriptions</a:t>
            </a:r>
          </a:p>
          <a:p>
            <a:r>
              <a:rPr lang="en-US" baseline="0" dirty="0" smtClean="0"/>
              <a:t>Note unique experiment descriptions table and corresponding relation to test description</a:t>
            </a:r>
          </a:p>
          <a:p>
            <a:r>
              <a:rPr lang="en-US" baseline="0" dirty="0" smtClean="0"/>
              <a:t>Extends database schema in this way to keep experiment information with cleaner references</a:t>
            </a:r>
          </a:p>
        </p:txBody>
      </p:sp>
      <p:sp>
        <p:nvSpPr>
          <p:cNvPr id="4" name="Slide Number Placeholder 3"/>
          <p:cNvSpPr>
            <a:spLocks noGrp="1"/>
          </p:cNvSpPr>
          <p:nvPr>
            <p:ph type="sldNum" sz="quarter" idx="10"/>
          </p:nvPr>
        </p:nvSpPr>
        <p:spPr/>
        <p:txBody>
          <a:bodyPr/>
          <a:lstStyle/>
          <a:p>
            <a:pPr>
              <a:defRPr/>
            </a:pPr>
            <a:fld id="{12CDDDBC-C5BE-8947-8F38-2D190E221DF3}" type="slidenum">
              <a:rPr lang="en-US" smtClean="0"/>
              <a:pPr>
                <a:defRPr/>
              </a:pPr>
              <a:t>21</a:t>
            </a:fld>
            <a:endParaRPr lang="en-US" dirty="0"/>
          </a:p>
        </p:txBody>
      </p:sp>
    </p:spTree>
    <p:extLst>
      <p:ext uri="{BB962C8B-B14F-4D97-AF65-F5344CB8AC3E}">
        <p14:creationId xmlns:p14="http://schemas.microsoft.com/office/powerpoint/2010/main" val="226200748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Look</a:t>
            </a:r>
            <a:r>
              <a:rPr lang="en-US" baseline="0" dirty="0" smtClean="0"/>
              <a:t> at delta resonance behavior</a:t>
            </a:r>
          </a:p>
          <a:p>
            <a:r>
              <a:rPr lang="en-US" baseline="0" dirty="0" smtClean="0"/>
              <a:t>Cross sections scale up with atomic number</a:t>
            </a:r>
          </a:p>
          <a:p>
            <a:r>
              <a:rPr lang="en-US" baseline="0" dirty="0" smtClean="0"/>
              <a:t>Pi plus lower than pi minus, less likely to penetrate and be ejected by positively charged nucleus because of coulomb force</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22</a:t>
            </a:fld>
            <a:endParaRPr lang="en-US" altLang="en-US"/>
          </a:p>
        </p:txBody>
      </p:sp>
    </p:spTree>
    <p:extLst>
      <p:ext uri="{BB962C8B-B14F-4D97-AF65-F5344CB8AC3E}">
        <p14:creationId xmlns:p14="http://schemas.microsoft.com/office/powerpoint/2010/main" val="3424925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The Geant4 collaboration regularly performs validation and regression tests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solidFill>
                  <a:schemeClr val="tx1"/>
                </a:solidFill>
              </a:rPr>
              <a:t>Identify and analyze physics processes of interest</a:t>
            </a:r>
          </a:p>
          <a:p>
            <a:pPr lvl="1"/>
            <a:r>
              <a:rPr lang="en-US" dirty="0" smtClean="0">
                <a:solidFill>
                  <a:schemeClr val="tx1"/>
                </a:solidFill>
              </a:rPr>
              <a:t>i.e. K/p/pi/n cross sections</a:t>
            </a:r>
          </a:p>
          <a:p>
            <a:r>
              <a:rPr lang="en-US" dirty="0" smtClean="0">
                <a:solidFill>
                  <a:schemeClr val="tx1"/>
                </a:solidFill>
              </a:rPr>
              <a:t>Validation of detector response with physics list best modeling the detector response</a:t>
            </a: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 small group of randomized cells in Geant4 being irradiated by </a:t>
            </a:r>
            <a:r>
              <a:rPr lang="en-US" dirty="0" err="1" smtClean="0"/>
              <a:t>kilovoltage</a:t>
            </a:r>
            <a:r>
              <a:rPr lang="en-US" dirty="0" smtClean="0"/>
              <a:t> x-rays done at the University of Adelaide in South</a:t>
            </a:r>
            <a:r>
              <a:rPr lang="en-US" baseline="0" dirty="0" smtClean="0"/>
              <a:t> Australia</a:t>
            </a:r>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solidFill>
                  <a:schemeClr val="tx1"/>
                </a:solidFill>
              </a:rPr>
              <a:t>Geant4-DNA application where incoming radiation effects on DNA are studied</a:t>
            </a:r>
            <a:endParaRPr lang="en-US" dirty="0" smtClean="0">
              <a:solidFill>
                <a:schemeClr val="tx1"/>
              </a:solidFill>
            </a:endParaRPr>
          </a:p>
          <a:p>
            <a:r>
              <a:rPr lang="en-US" dirty="0" smtClean="0">
                <a:solidFill>
                  <a:schemeClr val="tx1"/>
                </a:solidFill>
              </a:rPr>
              <a:t>Guidance on physics models and Geant4 version to use</a:t>
            </a:r>
          </a:p>
          <a:p>
            <a:r>
              <a:rPr lang="en-US" dirty="0" smtClean="0">
                <a:solidFill>
                  <a:schemeClr val="tx1"/>
                </a:solidFill>
              </a:rPr>
              <a:t>Add experimental data to Geant4 database</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3</a:t>
            </a:fld>
            <a:endParaRPr lang="en-US" altLang="en-US"/>
          </a:p>
        </p:txBody>
      </p:sp>
    </p:spTree>
    <p:extLst>
      <p:ext uri="{BB962C8B-B14F-4D97-AF65-F5344CB8AC3E}">
        <p14:creationId xmlns:p14="http://schemas.microsoft.com/office/powerpoint/2010/main" val="1371504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eaLnBrk="1" hangingPunct="1">
              <a:buFont typeface="Arial"/>
              <a:buNone/>
            </a:pPr>
            <a:r>
              <a:rPr lang="en-US" sz="1200" dirty="0" err="1" smtClean="0">
                <a:latin typeface="Calibri" pitchFamily="34" charset="0"/>
              </a:rPr>
              <a:t>PostegreSQL</a:t>
            </a:r>
            <a:r>
              <a:rPr lang="en-US" sz="1200" baseline="0" dirty="0" smtClean="0">
                <a:latin typeface="Calibri" pitchFamily="34" charset="0"/>
              </a:rPr>
              <a:t> database </a:t>
            </a:r>
            <a:r>
              <a:rPr lang="en-US" sz="1200" dirty="0" smtClean="0">
                <a:latin typeface="Calibri" pitchFamily="34" charset="0"/>
              </a:rPr>
              <a:t>stores both simulated and experimental data in form of images with meta data or raw data points. </a:t>
            </a:r>
          </a:p>
          <a:p>
            <a:pPr marL="0" indent="0" eaLnBrk="1" hangingPunct="1">
              <a:buFont typeface="Arial"/>
              <a:buNone/>
            </a:pPr>
            <a:r>
              <a:rPr lang="en-US" sz="1200" dirty="0" smtClean="0">
                <a:latin typeface="Calibri" pitchFamily="34" charset="0"/>
              </a:rPr>
              <a:t>meta data describes the test and lists the references from where the experimental data for comparison was obtained from, as well as other parameters that describe the test (e.g. beam particle, target material, etc.). </a:t>
            </a:r>
          </a:p>
          <a:p>
            <a:pPr marL="0" indent="0" eaLnBrk="1" hangingPunct="1">
              <a:buFont typeface="Arial"/>
              <a:buNone/>
            </a:pPr>
            <a:r>
              <a:rPr lang="en-US" dirty="0" smtClean="0"/>
              <a:t>Web</a:t>
            </a:r>
            <a:r>
              <a:rPr lang="en-US" baseline="0" dirty="0" smtClean="0"/>
              <a:t> Application allows the user </a:t>
            </a:r>
            <a:r>
              <a:rPr lang="en-US" dirty="0" smtClean="0"/>
              <a:t>to interactively select and overlay data</a:t>
            </a:r>
            <a:r>
              <a:rPr lang="en-US" baseline="0" dirty="0" smtClean="0"/>
              <a:t> from the database in the form of plots, data tables, or histograms</a:t>
            </a:r>
            <a:r>
              <a:rPr lang="en-US" dirty="0" smtClean="0"/>
              <a:t>. </a:t>
            </a:r>
          </a:p>
          <a:p>
            <a:pPr marL="0" indent="0" eaLnBrk="1" hangingPunct="1">
              <a:buFont typeface="Arial"/>
              <a:buNone/>
            </a:pPr>
            <a:r>
              <a:rPr lang="en-US" sz="1200" dirty="0" smtClean="0">
                <a:latin typeface="Calibri" pitchFamily="34" charset="0"/>
              </a:rPr>
              <a:t>viewing results from development releases, upload of new tests and/or modification of selected tests. </a:t>
            </a:r>
          </a:p>
          <a:p>
            <a:pPr marL="0" indent="0" eaLnBrk="1" hangingPunct="1">
              <a:buFont typeface="Arial"/>
              <a:buNone/>
            </a:pPr>
            <a:r>
              <a:rPr lang="en-US" sz="1200" dirty="0" smtClean="0">
                <a:latin typeface="Calibri" pitchFamily="34" charset="0"/>
              </a:rPr>
              <a:t>API</a:t>
            </a:r>
            <a:r>
              <a:rPr lang="en-US" sz="1200" baseline="0" dirty="0" smtClean="0">
                <a:latin typeface="Calibri" pitchFamily="34" charset="0"/>
              </a:rPr>
              <a:t> Library is the code and medium by which the two communicate, it isolates the user from editing/accessing the database directly</a:t>
            </a:r>
            <a:endParaRPr lang="en-US" sz="1200" dirty="0" smtClean="0">
              <a:latin typeface="Calibri" pitchFamily="34" charset="0"/>
            </a:endParaRP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4</a:t>
            </a:fld>
            <a:endParaRPr lang="en-US" altLang="en-US"/>
          </a:p>
        </p:txBody>
      </p:sp>
    </p:spTree>
    <p:extLst>
      <p:ext uri="{BB962C8B-B14F-4D97-AF65-F5344CB8AC3E}">
        <p14:creationId xmlns:p14="http://schemas.microsoft.com/office/powerpoint/2010/main" val="15767390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Experimental Data Browser allows to select different experimental data sets and shows the selected data overlaid in one plot. </a:t>
            </a:r>
          </a:p>
          <a:p>
            <a:r>
              <a:rPr lang="en-US" dirty="0" smtClean="0"/>
              <a:t>data can be selected by target material, reaction, type of beam, beam energy, </a:t>
            </a:r>
            <a:r>
              <a:rPr lang="en-US" dirty="0" err="1" smtClean="0"/>
              <a:t>secondaries</a:t>
            </a:r>
            <a:r>
              <a:rPr lang="en-US" dirty="0" smtClean="0"/>
              <a:t> and the quantity plotted. </a:t>
            </a:r>
          </a:p>
          <a:p>
            <a:r>
              <a:rPr lang="en-US" dirty="0" smtClean="0"/>
              <a:t>Test Result Browser allows to select various Geant4 simulations and overlays the results to available experimental data. </a:t>
            </a:r>
          </a:p>
          <a:p>
            <a:r>
              <a:rPr lang="en-US" dirty="0" smtClean="0"/>
              <a:t>In addition the user can choose the Geant4 version as well as the physics model or physics list used to obtain the simulation result.</a:t>
            </a:r>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5</a:t>
            </a:fld>
            <a:endParaRPr lang="en-US" altLang="en-US"/>
          </a:p>
        </p:txBody>
      </p:sp>
    </p:spTree>
    <p:extLst>
      <p:ext uri="{BB962C8B-B14F-4D97-AF65-F5344CB8AC3E}">
        <p14:creationId xmlns:p14="http://schemas.microsoft.com/office/powerpoint/2010/main" val="3830298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Selected </a:t>
            </a:r>
            <a:r>
              <a:rPr lang="en-US" dirty="0" err="1" smtClean="0"/>
              <a:t>Dicello</a:t>
            </a:r>
            <a:r>
              <a:rPr lang="en-US" baseline="0" dirty="0" smtClean="0"/>
              <a:t> et al. from experimental data browser</a:t>
            </a:r>
          </a:p>
          <a:p>
            <a:r>
              <a:rPr lang="en-US" baseline="0" dirty="0" smtClean="0"/>
              <a:t>Proton total reaction cross sections in the 10-20MeV range for C and Ca</a:t>
            </a:r>
          </a:p>
          <a:p>
            <a:r>
              <a:rPr lang="en-US" baseline="0" dirty="0" smtClean="0"/>
              <a:t>Default plot of experimental results</a:t>
            </a:r>
          </a:p>
          <a:p>
            <a:r>
              <a:rPr lang="en-US" baseline="0" dirty="0" smtClean="0"/>
              <a:t>New feature added this summer</a:t>
            </a:r>
            <a:endParaRPr lang="en-US" dirty="0" smtClean="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6</a:t>
            </a:fld>
            <a:endParaRPr lang="en-US" altLang="en-US"/>
          </a:p>
        </p:txBody>
      </p:sp>
    </p:spTree>
    <p:extLst>
      <p:ext uri="{BB962C8B-B14F-4D97-AF65-F5344CB8AC3E}">
        <p14:creationId xmlns:p14="http://schemas.microsoft.com/office/powerpoint/2010/main" val="2730539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BFB643-3B51-4A23-96A6-8ED93A064CCD}" type="slidenum">
              <a:rPr lang="en-US" altLang="en-US" smtClean="0"/>
              <a:pPr/>
              <a:t>7</a:t>
            </a:fld>
            <a:endParaRPr lang="en-US" altLang="en-US"/>
          </a:p>
        </p:txBody>
      </p:sp>
    </p:spTree>
    <p:extLst>
      <p:ext uri="{BB962C8B-B14F-4D97-AF65-F5344CB8AC3E}">
        <p14:creationId xmlns:p14="http://schemas.microsoft.com/office/powerpoint/2010/main" val="33399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Added masked entry fields for Geant4Version</a:t>
            </a:r>
            <a:endParaRPr lang="en-US" baseline="0" dirty="0" smtClean="0"/>
          </a:p>
          <a:p>
            <a:r>
              <a:rPr lang="en-US" baseline="0" dirty="0" smtClean="0"/>
              <a:t>Dictionary valued drop-down menus for status, score, and </a:t>
            </a:r>
            <a:r>
              <a:rPr lang="en-US" baseline="0" dirty="0" err="1" smtClean="0"/>
              <a:t>scoretype</a:t>
            </a:r>
            <a:endParaRPr lang="en-US" baseline="0" dirty="0" smtClean="0"/>
          </a:p>
        </p:txBody>
      </p:sp>
      <p:sp>
        <p:nvSpPr>
          <p:cNvPr id="4" name="Slide Number Placeholder 3"/>
          <p:cNvSpPr>
            <a:spLocks noGrp="1"/>
          </p:cNvSpPr>
          <p:nvPr>
            <p:ph type="sldNum" sz="quarter" idx="10"/>
          </p:nvPr>
        </p:nvSpPr>
        <p:spPr/>
        <p:txBody>
          <a:bodyPr/>
          <a:lstStyle/>
          <a:p>
            <a:pPr>
              <a:defRPr/>
            </a:pPr>
            <a:fld id="{12CDDDBC-C5BE-8947-8F38-2D190E221DF3}" type="slidenum">
              <a:rPr lang="en-US" smtClean="0"/>
              <a:pPr>
                <a:defRPr/>
              </a:pPr>
              <a:t>8</a:t>
            </a:fld>
            <a:endParaRPr lang="en-US" dirty="0"/>
          </a:p>
        </p:txBody>
      </p:sp>
    </p:spTree>
    <p:extLst>
      <p:ext uri="{BB962C8B-B14F-4D97-AF65-F5344CB8AC3E}">
        <p14:creationId xmlns:p14="http://schemas.microsoft.com/office/powerpoint/2010/main" val="29177542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12CDDDBC-C5BE-8947-8F38-2D190E221DF3}" type="slidenum">
              <a:rPr lang="en-US" smtClean="0"/>
              <a:pPr>
                <a:defRPr/>
              </a:pPr>
              <a:t>9</a:t>
            </a:fld>
            <a:endParaRPr lang="en-US" dirty="0"/>
          </a:p>
        </p:txBody>
      </p:sp>
    </p:spTree>
    <p:extLst>
      <p:ext uri="{BB962C8B-B14F-4D97-AF65-F5344CB8AC3E}">
        <p14:creationId xmlns:p14="http://schemas.microsoft.com/office/powerpoint/2010/main" val="392083698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5" descr="TitleSlide_060514.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FermiLogo_RGB_NALBlu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3750" y="1149350"/>
            <a:ext cx="32670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itle 21"/>
          <p:cNvSpPr>
            <a:spLocks noGrp="1"/>
          </p:cNvSpPr>
          <p:nvPr>
            <p:ph type="title"/>
          </p:nvPr>
        </p:nvSpPr>
        <p:spPr>
          <a:xfrm>
            <a:off x="806450" y="3559283"/>
            <a:ext cx="7526338" cy="1139271"/>
          </a:xfrm>
          <a:prstGeom prst="rect">
            <a:avLst/>
          </a:prstGeom>
        </p:spPr>
        <p:txBody>
          <a:bodyPr wrap="square" lIns="0" tIns="0" rIns="0" bIns="0" anchor="t"/>
          <a:lstStyle>
            <a:lvl1pPr algn="l">
              <a:defRPr sz="3200" b="1" i="0" baseline="0">
                <a:solidFill>
                  <a:srgbClr val="004C97"/>
                </a:solidFill>
                <a:latin typeface="Helvetica"/>
              </a:defRPr>
            </a:lvl1pPr>
          </a:lstStyle>
          <a:p>
            <a:r>
              <a:rPr lang="en-US" smtClean="0"/>
              <a:t>Click to edit Master title style</a:t>
            </a:r>
            <a:endParaRPr lang="en-US" dirty="0"/>
          </a:p>
        </p:txBody>
      </p:sp>
      <p:sp>
        <p:nvSpPr>
          <p:cNvPr id="24" name="Text Placeholder 23"/>
          <p:cNvSpPr>
            <a:spLocks noGrp="1"/>
          </p:cNvSpPr>
          <p:nvPr>
            <p:ph type="body" sz="quarter" idx="10"/>
          </p:nvPr>
        </p:nvSpPr>
        <p:spPr>
          <a:xfrm>
            <a:off x="806450" y="4841093"/>
            <a:ext cx="7526338" cy="1489952"/>
          </a:xfrm>
          <a:prstGeom prst="rect">
            <a:avLst/>
          </a:prstGeom>
        </p:spPr>
        <p:txBody>
          <a:bodyPr lIns="0" tIns="0" rIns="0" bIns="0"/>
          <a:lstStyle>
            <a:lvl1pPr marL="0" indent="0">
              <a:buFontTx/>
              <a:buNone/>
              <a:defRPr sz="2000">
                <a:solidFill>
                  <a:srgbClr val="004C97"/>
                </a:solidFill>
                <a:latin typeface="Helvetica"/>
              </a:defRPr>
            </a:lvl1pPr>
            <a:lvl2pPr marL="457200" indent="0">
              <a:buFontTx/>
              <a:buNone/>
              <a:defRPr sz="1600">
                <a:solidFill>
                  <a:srgbClr val="2E5286"/>
                </a:solidFill>
                <a:latin typeface="Helvetica"/>
              </a:defRPr>
            </a:lvl2pPr>
            <a:lvl3pPr marL="914400" indent="0">
              <a:buFontTx/>
              <a:buNone/>
              <a:defRPr sz="1600">
                <a:solidFill>
                  <a:srgbClr val="2E5286"/>
                </a:solidFill>
                <a:latin typeface="Helvetica"/>
              </a:defRPr>
            </a:lvl3pPr>
            <a:lvl4pPr marL="1371600" indent="0">
              <a:buFontTx/>
              <a:buNone/>
              <a:defRPr sz="1600">
                <a:solidFill>
                  <a:srgbClr val="2E5286"/>
                </a:solidFill>
                <a:latin typeface="Helvetica"/>
              </a:defRPr>
            </a:lvl4pPr>
            <a:lvl5pPr marL="1828800" indent="0">
              <a:buFontTx/>
              <a:buNone/>
              <a:defRPr sz="1600">
                <a:solidFill>
                  <a:srgbClr val="2E5286"/>
                </a:solidFill>
                <a:latin typeface="Helvetica"/>
              </a:defRPr>
            </a:lvl5pPr>
          </a:lstStyle>
          <a:p>
            <a:pPr lvl="0"/>
            <a:r>
              <a:rPr lang="en-US" smtClean="0"/>
              <a:t>Click to edit Master text styles</a:t>
            </a:r>
          </a:p>
        </p:txBody>
      </p:sp>
    </p:spTree>
    <p:extLst>
      <p:ext uri="{BB962C8B-B14F-4D97-AF65-F5344CB8AC3E}">
        <p14:creationId xmlns:p14="http://schemas.microsoft.com/office/powerpoint/2010/main" val="419007980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ooter Only: Comparison ">
    <p:spTree>
      <p:nvGrpSpPr>
        <p:cNvPr id="1" name=""/>
        <p:cNvGrpSpPr/>
        <p:nvPr/>
      </p:nvGrpSpPr>
      <p:grpSpPr>
        <a:xfrm>
          <a:off x="0" y="0"/>
          <a:ext cx="0" cy="0"/>
          <a:chOff x="0" y="0"/>
          <a:chExt cx="0" cy="0"/>
        </a:xfrm>
      </p:grpSpPr>
      <p:sp>
        <p:nvSpPr>
          <p:cNvPr id="7" name="Content Placeholder 2"/>
          <p:cNvSpPr>
            <a:spLocks noGrp="1"/>
          </p:cNvSpPr>
          <p:nvPr>
            <p:ph sz="half" idx="13"/>
          </p:nvPr>
        </p:nvSpPr>
        <p:spPr>
          <a:xfrm>
            <a:off x="22860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Content Placeholder 2"/>
          <p:cNvSpPr>
            <a:spLocks noGrp="1"/>
          </p:cNvSpPr>
          <p:nvPr>
            <p:ph sz="half" idx="15"/>
          </p:nvPr>
        </p:nvSpPr>
        <p:spPr>
          <a:xfrm>
            <a:off x="4709161" y="355192"/>
            <a:ext cx="4206240" cy="4250146"/>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3"/>
          <p:cNvSpPr>
            <a:spLocks noGrp="1"/>
          </p:cNvSpPr>
          <p:nvPr>
            <p:ph type="body" sz="half" idx="16"/>
          </p:nvPr>
        </p:nvSpPr>
        <p:spPr>
          <a:xfrm>
            <a:off x="229365" y="4765101"/>
            <a:ext cx="4205476"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10" name="Text Placeholder 3"/>
          <p:cNvSpPr>
            <a:spLocks noGrp="1"/>
          </p:cNvSpPr>
          <p:nvPr>
            <p:ph type="body" sz="half" idx="19"/>
          </p:nvPr>
        </p:nvSpPr>
        <p:spPr>
          <a:xfrm>
            <a:off x="4709160" y="4765101"/>
            <a:ext cx="4206239"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6" name="Date Placeholder 3"/>
          <p:cNvSpPr>
            <a:spLocks noGrp="1"/>
          </p:cNvSpPr>
          <p:nvPr>
            <p:ph type="dt" sz="half" idx="2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8/04/2015</a:t>
            </a:r>
            <a:endParaRPr lang="en-US" altLang="en-US"/>
          </a:p>
        </p:txBody>
      </p:sp>
      <p:sp>
        <p:nvSpPr>
          <p:cNvPr id="11" name="Footer Placeholder 4"/>
          <p:cNvSpPr>
            <a:spLocks noGrp="1"/>
          </p:cNvSpPr>
          <p:nvPr>
            <p:ph type="ftr" sz="quarter" idx="2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Rasheed Auguste, Geant4 SIST Final Presentation</a:t>
            </a:r>
            <a:endParaRPr lang="en-US" b="1"/>
          </a:p>
        </p:txBody>
      </p:sp>
      <p:sp>
        <p:nvSpPr>
          <p:cNvPr id="12" name="Slide Number Placeholder 5"/>
          <p:cNvSpPr>
            <a:spLocks noGrp="1"/>
          </p:cNvSpPr>
          <p:nvPr>
            <p:ph type="sldNum" sz="quarter" idx="2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2C85A5DC-9CCB-48FE-8FD9-B52B9FD57499}" type="slidenum">
              <a:rPr lang="en-US" altLang="en-US"/>
              <a:pPr/>
              <a:t>‹#›</a:t>
            </a:fld>
            <a:endParaRPr lang="en-US" altLang="en-US"/>
          </a:p>
        </p:txBody>
      </p:sp>
    </p:spTree>
    <p:extLst>
      <p:ext uri="{BB962C8B-B14F-4D97-AF65-F5344CB8AC3E}">
        <p14:creationId xmlns:p14="http://schemas.microsoft.com/office/powerpoint/2010/main" val="388755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Rasheed Auguste, Geant4 SIST Final Presentation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14091699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404040"/>
                </a:solidFill>
              </a:defRPr>
            </a:lvl1pPr>
            <a:lvl2pPr>
              <a:defRPr sz="2200">
                <a:solidFill>
                  <a:srgbClr val="404040"/>
                </a:solidFill>
              </a:defRPr>
            </a:lvl2pPr>
            <a:lvl3pPr>
              <a:defRPr sz="2000">
                <a:solidFill>
                  <a:srgbClr val="404040"/>
                </a:solidFill>
              </a:defRPr>
            </a:lvl3pPr>
            <a:lvl4pPr>
              <a:defRPr sz="1800">
                <a:solidFill>
                  <a:srgbClr val="404040"/>
                </a:solidFill>
              </a:defRPr>
            </a:lvl4pPr>
            <a:lvl5pPr marL="2057400" indent="-228600">
              <a:buFont typeface="Arial"/>
              <a:buChar char="•"/>
              <a:defRPr sz="1800">
                <a:solidFill>
                  <a:srgbClr val="404040"/>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450013" y="6515100"/>
            <a:ext cx="1076325" cy="241300"/>
          </a:xfrm>
        </p:spPr>
        <p:txBody>
          <a:bodyPr/>
          <a:lstStyle>
            <a:lvl1pPr>
              <a:defRPr sz="1200"/>
            </a:lvl1p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lvl1pPr>
              <a:defRPr sz="1200" dirty="0" smtClean="0">
                <a:solidFill>
                  <a:srgbClr val="004C97"/>
                </a:solidFill>
              </a:defRPr>
            </a:lvl1pPr>
          </a:lstStyle>
          <a:p>
            <a:pPr>
              <a:defRPr/>
            </a:pPr>
            <a:r>
              <a:rPr lang="en-US" smtClean="0"/>
              <a:t>Rasheed Auguste, Geant4 SIST Final Presentation</a:t>
            </a:r>
            <a:endParaRPr lang="en-US" b="1"/>
          </a:p>
        </p:txBody>
      </p:sp>
      <p:sp>
        <p:nvSpPr>
          <p:cNvPr id="6" name="Slide Number Placeholder 5"/>
          <p:cNvSpPr>
            <a:spLocks noGrp="1"/>
          </p:cNvSpPr>
          <p:nvPr>
            <p:ph type="sldNum" sz="quarter" idx="12"/>
          </p:nvPr>
        </p:nvSpPr>
        <p:spPr/>
        <p:txBody>
          <a:bodyPr/>
          <a:lstStyle>
            <a:lvl1pPr>
              <a:defRPr sz="1200"/>
            </a:lvl1pPr>
          </a:lstStyle>
          <a:p>
            <a:fld id="{52E9C158-AEF1-41A2-A6CE-6F0BAB305EFD}" type="slidenum">
              <a:rPr lang="en-US" altLang="en-US"/>
              <a:pPr/>
              <a:t>‹#›</a:t>
            </a:fld>
            <a:endParaRPr lang="en-US" altLang="en-US"/>
          </a:p>
        </p:txBody>
      </p:sp>
    </p:spTree>
    <p:extLst>
      <p:ext uri="{BB962C8B-B14F-4D97-AF65-F5344CB8AC3E}">
        <p14:creationId xmlns:p14="http://schemas.microsoft.com/office/powerpoint/2010/main" val="2118226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amp; Caption">
    <p:spTree>
      <p:nvGrpSpPr>
        <p:cNvPr id="1" name=""/>
        <p:cNvGrpSpPr/>
        <p:nvPr/>
      </p:nvGrpSpPr>
      <p:grpSpPr>
        <a:xfrm>
          <a:off x="0" y="0"/>
          <a:ext cx="0" cy="0"/>
          <a:chOff x="0" y="0"/>
          <a:chExt cx="0" cy="0"/>
        </a:xfrm>
      </p:grpSpPr>
      <p:sp>
        <p:nvSpPr>
          <p:cNvPr id="13" name="Text Placeholder 3"/>
          <p:cNvSpPr>
            <a:spLocks noGrp="1"/>
          </p:cNvSpPr>
          <p:nvPr>
            <p:ph type="body" sz="half" idx="12"/>
          </p:nvPr>
        </p:nvSpPr>
        <p:spPr>
          <a:xfrm>
            <a:off x="229365" y="4765101"/>
            <a:ext cx="425196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3"/>
          <p:cNvSpPr>
            <a:spLocks noGrp="1"/>
          </p:cNvSpPr>
          <p:nvPr>
            <p:ph type="body" sz="half" idx="13"/>
          </p:nvPr>
        </p:nvSpPr>
        <p:spPr>
          <a:xfrm>
            <a:off x="4654550" y="4765101"/>
            <a:ext cx="4260850" cy="1265812"/>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Content Placeholder 2"/>
          <p:cNvSpPr>
            <a:spLocks noGrp="1"/>
          </p:cNvSpPr>
          <p:nvPr>
            <p:ph sz="half" idx="17"/>
          </p:nvPr>
        </p:nvSpPr>
        <p:spPr>
          <a:xfrm>
            <a:off x="228601" y="1043694"/>
            <a:ext cx="4251324"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2"/>
          <p:cNvSpPr>
            <a:spLocks noGrp="1"/>
          </p:cNvSpPr>
          <p:nvPr>
            <p:ph sz="half" idx="18"/>
          </p:nvPr>
        </p:nvSpPr>
        <p:spPr>
          <a:xfrm>
            <a:off x="4654550" y="1043694"/>
            <a:ext cx="4260851" cy="3568701"/>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7"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7" name="Date Placeholder 3"/>
          <p:cNvSpPr>
            <a:spLocks noGrp="1"/>
          </p:cNvSpPr>
          <p:nvPr>
            <p:ph type="dt" sz="half" idx="19"/>
          </p:nvPr>
        </p:nvSpPr>
        <p:spPr/>
        <p:txBody>
          <a:bodyPr/>
          <a:lstStyle>
            <a:lvl1pPr>
              <a:defRPr sz="1200"/>
            </a:lvl1pPr>
          </a:lstStyle>
          <a:p>
            <a:r>
              <a:rPr lang="en-US" altLang="en-US" smtClean="0"/>
              <a:t>8/04/2015</a:t>
            </a:r>
            <a:endParaRPr lang="en-US" altLang="en-US"/>
          </a:p>
        </p:txBody>
      </p:sp>
      <p:sp>
        <p:nvSpPr>
          <p:cNvPr id="8" name="Footer Placeholder 4"/>
          <p:cNvSpPr>
            <a:spLocks noGrp="1"/>
          </p:cNvSpPr>
          <p:nvPr>
            <p:ph type="ftr" sz="quarter" idx="20"/>
          </p:nvPr>
        </p:nvSpPr>
        <p:spPr/>
        <p:txBody>
          <a:bodyPr/>
          <a:lstStyle>
            <a:lvl1pPr>
              <a:defRPr sz="1200" dirty="0" smtClean="0"/>
            </a:lvl1pPr>
          </a:lstStyle>
          <a:p>
            <a:pPr>
              <a:defRPr/>
            </a:pPr>
            <a:r>
              <a:rPr lang="en-US" smtClean="0"/>
              <a:t>Rasheed Auguste, Geant4 SIST Final Presentation</a:t>
            </a:r>
            <a:endParaRPr lang="en-US" b="1"/>
          </a:p>
        </p:txBody>
      </p:sp>
      <p:sp>
        <p:nvSpPr>
          <p:cNvPr id="9" name="Slide Number Placeholder 5"/>
          <p:cNvSpPr>
            <a:spLocks noGrp="1"/>
          </p:cNvSpPr>
          <p:nvPr>
            <p:ph type="sldNum" sz="quarter" idx="21"/>
          </p:nvPr>
        </p:nvSpPr>
        <p:spPr/>
        <p:txBody>
          <a:bodyPr/>
          <a:lstStyle>
            <a:lvl1pPr>
              <a:defRPr sz="1200"/>
            </a:lvl1pPr>
          </a:lstStyle>
          <a:p>
            <a:fld id="{47C05DF5-FB48-4D3F-AF82-EC74A689CACF}" type="slidenum">
              <a:rPr lang="en-US" altLang="en-US"/>
              <a:pPr/>
              <a:t>‹#›</a:t>
            </a:fld>
            <a:endParaRPr lang="en-US" altLang="en-US"/>
          </a:p>
        </p:txBody>
      </p:sp>
    </p:spTree>
    <p:extLst>
      <p:ext uri="{BB962C8B-B14F-4D97-AF65-F5344CB8AC3E}">
        <p14:creationId xmlns:p14="http://schemas.microsoft.com/office/powerpoint/2010/main" val="209993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mp;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28600" y="1043693"/>
            <a:ext cx="3027894" cy="4994276"/>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Content Placeholder 2"/>
          <p:cNvSpPr>
            <a:spLocks noGrp="1"/>
          </p:cNvSpPr>
          <p:nvPr>
            <p:ph sz="half" idx="15"/>
          </p:nvPr>
        </p:nvSpPr>
        <p:spPr>
          <a:xfrm>
            <a:off x="3469958" y="1043694"/>
            <a:ext cx="5420360" cy="4994275"/>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6"/>
          </p:nvPr>
        </p:nvSpPr>
        <p:spPr/>
        <p:txBody>
          <a:bodyPr/>
          <a:lstStyle>
            <a:lvl1pPr>
              <a:defRPr sz="1200"/>
            </a:lvl1pPr>
          </a:lstStyle>
          <a:p>
            <a:r>
              <a:rPr lang="en-US" altLang="en-US" smtClean="0"/>
              <a:t>8/04/2015</a:t>
            </a:r>
            <a:endParaRPr lang="en-US" altLang="en-US"/>
          </a:p>
        </p:txBody>
      </p:sp>
      <p:sp>
        <p:nvSpPr>
          <p:cNvPr id="6" name="Footer Placeholder 4"/>
          <p:cNvSpPr>
            <a:spLocks noGrp="1"/>
          </p:cNvSpPr>
          <p:nvPr>
            <p:ph type="ftr" sz="quarter" idx="17"/>
          </p:nvPr>
        </p:nvSpPr>
        <p:spPr/>
        <p:txBody>
          <a:bodyPr/>
          <a:lstStyle>
            <a:lvl1pPr>
              <a:defRPr sz="1200" dirty="0" smtClean="0"/>
            </a:lvl1pPr>
          </a:lstStyle>
          <a:p>
            <a:pPr>
              <a:defRPr/>
            </a:pPr>
            <a:r>
              <a:rPr lang="en-US" smtClean="0"/>
              <a:t>Rasheed Auguste, Geant4 SIST Final Presentation</a:t>
            </a:r>
            <a:endParaRPr lang="en-US" b="1"/>
          </a:p>
        </p:txBody>
      </p:sp>
      <p:sp>
        <p:nvSpPr>
          <p:cNvPr id="7" name="Slide Number Placeholder 5"/>
          <p:cNvSpPr>
            <a:spLocks noGrp="1"/>
          </p:cNvSpPr>
          <p:nvPr>
            <p:ph type="sldNum" sz="quarter" idx="18"/>
          </p:nvPr>
        </p:nvSpPr>
        <p:spPr/>
        <p:txBody>
          <a:bodyPr/>
          <a:lstStyle>
            <a:lvl1pPr>
              <a:defRPr sz="1200"/>
            </a:lvl1pPr>
          </a:lstStyle>
          <a:p>
            <a:fld id="{071AFBCB-9629-4487-8658-FCC7F72DA46F}" type="slidenum">
              <a:rPr lang="en-US" altLang="en-US"/>
              <a:pPr/>
              <a:t>‹#›</a:t>
            </a:fld>
            <a:endParaRPr lang="en-US" altLang="en-US"/>
          </a:p>
        </p:txBody>
      </p:sp>
    </p:spTree>
    <p:extLst>
      <p:ext uri="{BB962C8B-B14F-4D97-AF65-F5344CB8AC3E}">
        <p14:creationId xmlns:p14="http://schemas.microsoft.com/office/powerpoint/2010/main" val="30437961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amp;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224073" y="1043694"/>
            <a:ext cx="8700851" cy="3695054"/>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smtClean="0"/>
              <a:t>Click to edit Master title style</a:t>
            </a:r>
            <a:endParaRPr lang="en-US" dirty="0"/>
          </a:p>
        </p:txBody>
      </p:sp>
      <p:sp>
        <p:nvSpPr>
          <p:cNvPr id="5" name="Date Placeholder 3"/>
          <p:cNvSpPr>
            <a:spLocks noGrp="1"/>
          </p:cNvSpPr>
          <p:nvPr>
            <p:ph type="dt" sz="half" idx="10"/>
          </p:nvPr>
        </p:nvSpPr>
        <p:spPr/>
        <p:txBody>
          <a:bodyPr/>
          <a:lstStyle>
            <a:lvl1pPr>
              <a:defRPr sz="1200"/>
            </a:lvl1pPr>
          </a:lstStyle>
          <a:p>
            <a:r>
              <a:rPr lang="en-US" altLang="en-US" smtClean="0"/>
              <a:t>8/04/2015</a:t>
            </a:r>
            <a:endParaRPr lang="en-US" altLang="en-US"/>
          </a:p>
        </p:txBody>
      </p:sp>
      <p:sp>
        <p:nvSpPr>
          <p:cNvPr id="6" name="Footer Placeholder 4"/>
          <p:cNvSpPr>
            <a:spLocks noGrp="1"/>
          </p:cNvSpPr>
          <p:nvPr>
            <p:ph type="ftr" sz="quarter" idx="11"/>
          </p:nvPr>
        </p:nvSpPr>
        <p:spPr/>
        <p:txBody>
          <a:bodyPr/>
          <a:lstStyle>
            <a:lvl1pPr>
              <a:defRPr sz="1200" dirty="0" smtClean="0"/>
            </a:lvl1pPr>
          </a:lstStyle>
          <a:p>
            <a:pPr>
              <a:defRPr/>
            </a:pPr>
            <a:r>
              <a:rPr lang="en-US" smtClean="0"/>
              <a:t>Rasheed Auguste, Geant4 SIST Final Presentation</a:t>
            </a:r>
            <a:endParaRPr lang="en-US" b="1"/>
          </a:p>
        </p:txBody>
      </p:sp>
      <p:sp>
        <p:nvSpPr>
          <p:cNvPr id="7" name="Slide Number Placeholder 5"/>
          <p:cNvSpPr>
            <a:spLocks noGrp="1"/>
          </p:cNvSpPr>
          <p:nvPr>
            <p:ph type="sldNum" sz="quarter" idx="12"/>
          </p:nvPr>
        </p:nvSpPr>
        <p:spPr/>
        <p:txBody>
          <a:bodyPr/>
          <a:lstStyle>
            <a:lvl1pPr>
              <a:defRPr sz="1200"/>
            </a:lvl1pPr>
          </a:lstStyle>
          <a:p>
            <a:fld id="{077094B4-CDBE-4107-9E6E-D38410A9E4B1}" type="slidenum">
              <a:rPr lang="en-US" altLang="en-US"/>
              <a:pPr/>
              <a:t>‹#›</a:t>
            </a:fld>
            <a:endParaRPr lang="en-US" altLang="en-US"/>
          </a:p>
        </p:txBody>
      </p:sp>
    </p:spTree>
    <p:extLst>
      <p:ext uri="{BB962C8B-B14F-4D97-AF65-F5344CB8AC3E}">
        <p14:creationId xmlns:p14="http://schemas.microsoft.com/office/powerpoint/2010/main" val="11273322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8013" cy="1143000"/>
          </a:xfrm>
          <a:prstGeom prst="rect">
            <a:avLst/>
          </a:prstGeom>
        </p:spPr>
        <p:txBody>
          <a:bodyPr/>
          <a:lstStyle/>
          <a:p>
            <a:r>
              <a:rPr lang="en-US" smtClean="0"/>
              <a:t>Click to edit Master title style</a:t>
            </a:r>
            <a:endParaRPr lang="en-US"/>
          </a:p>
        </p:txBody>
      </p:sp>
      <p:sp>
        <p:nvSpPr>
          <p:cNvPr id="3" name="Date Placeholder 3"/>
          <p:cNvSpPr>
            <a:spLocks noGrp="1"/>
          </p:cNvSpPr>
          <p:nvPr>
            <p:ph type="dt" sz="half" idx="16"/>
          </p:nvPr>
        </p:nvSpPr>
        <p:spPr>
          <a:xfrm>
            <a:off x="7037388" y="6544733"/>
            <a:ext cx="1076325" cy="241300"/>
          </a:xfrm>
        </p:spPr>
        <p:txBody>
          <a:bodyPr/>
          <a:lstStyle>
            <a:lvl1pPr>
              <a:defRPr/>
            </a:lvl1pPr>
          </a:lstStyle>
          <a:p>
            <a:pPr>
              <a:defRPr/>
            </a:pPr>
            <a:r>
              <a:rPr lang="en-US" smtClean="0"/>
              <a:t>8/04/2015</a:t>
            </a:r>
            <a:endParaRPr lang="en-US" dirty="0"/>
          </a:p>
        </p:txBody>
      </p:sp>
      <p:sp>
        <p:nvSpPr>
          <p:cNvPr id="4" name="Footer Placeholder 4"/>
          <p:cNvSpPr>
            <a:spLocks noGrp="1"/>
          </p:cNvSpPr>
          <p:nvPr>
            <p:ph type="ftr" sz="quarter" idx="17"/>
          </p:nvPr>
        </p:nvSpPr>
        <p:spPr>
          <a:xfrm>
            <a:off x="1384300" y="6544733"/>
            <a:ext cx="5373688" cy="241300"/>
          </a:xfrm>
        </p:spPr>
        <p:txBody>
          <a:bodyPr/>
          <a:lstStyle>
            <a:lvl1pPr>
              <a:defRPr/>
            </a:lvl1pPr>
          </a:lstStyle>
          <a:p>
            <a:pPr>
              <a:defRPr/>
            </a:pPr>
            <a:r>
              <a:rPr lang="en-US" b="1" smtClean="0"/>
              <a:t>Rasheed Auguste, Geant4 SIST Final Presentation</a:t>
            </a:r>
            <a:endParaRPr lang="en-US" b="1" dirty="0"/>
          </a:p>
        </p:txBody>
      </p:sp>
      <p:sp>
        <p:nvSpPr>
          <p:cNvPr id="5" name="Slide Number Placeholder 5"/>
          <p:cNvSpPr>
            <a:spLocks noGrp="1"/>
          </p:cNvSpPr>
          <p:nvPr>
            <p:ph type="sldNum" sz="quarter" idx="18"/>
          </p:nvPr>
        </p:nvSpPr>
        <p:spPr>
          <a:xfrm>
            <a:off x="806450" y="6544733"/>
            <a:ext cx="447675" cy="241300"/>
          </a:xfrm>
        </p:spPr>
        <p:txBody>
          <a:bodyPr/>
          <a:lstStyle>
            <a:lvl1pPr>
              <a:defRPr/>
            </a:lvl1pPr>
          </a:lstStyle>
          <a:p>
            <a:pPr>
              <a:defRPr/>
            </a:pPr>
            <a:fld id="{F898E624-B050-F045-B220-9270A506878A}" type="slidenum">
              <a:rPr lang="en-US"/>
              <a:pPr>
                <a:defRPr/>
              </a:pPr>
              <a:t>‹#›</a:t>
            </a:fld>
            <a:endParaRPr lang="en-US" dirty="0"/>
          </a:p>
        </p:txBody>
      </p:sp>
    </p:spTree>
    <p:extLst>
      <p:ext uri="{BB962C8B-B14F-4D97-AF65-F5344CB8AC3E}">
        <p14:creationId xmlns:p14="http://schemas.microsoft.com/office/powerpoint/2010/main" val="4235112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ooter Only: Blank">
    <p:spTree>
      <p:nvGrpSpPr>
        <p:cNvPr id="1" name=""/>
        <p:cNvGrpSpPr/>
        <p:nvPr/>
      </p:nvGrpSpPr>
      <p:grpSpPr>
        <a:xfrm>
          <a:off x="0" y="0"/>
          <a:ext cx="0" cy="0"/>
          <a:chOff x="0" y="0"/>
          <a:chExt cx="0" cy="0"/>
        </a:xfrm>
      </p:grpSpPr>
      <p:sp>
        <p:nvSpPr>
          <p:cNvPr id="8" name="Content Placeholder 2"/>
          <p:cNvSpPr>
            <a:spLocks noGrp="1"/>
          </p:cNvSpPr>
          <p:nvPr>
            <p:ph sz="half" idx="13"/>
          </p:nvPr>
        </p:nvSpPr>
        <p:spPr>
          <a:xfrm>
            <a:off x="228601" y="361950"/>
            <a:ext cx="8675688" cy="5668963"/>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8/04/2015</a:t>
            </a:r>
            <a:endParaRPr lang="en-US" altLang="en-US"/>
          </a:p>
        </p:txBody>
      </p:sp>
      <p:sp>
        <p:nvSpPr>
          <p:cNvPr id="4"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Rasheed Auguste, Geant4 SIST Final Presentation</a:t>
            </a:r>
            <a:endParaRPr lang="en-US" b="1"/>
          </a:p>
        </p:txBody>
      </p:sp>
      <p:sp>
        <p:nvSpPr>
          <p:cNvPr id="5"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71519E6-F709-4990-B973-B339820CA70B}" type="slidenum">
              <a:rPr lang="en-US" altLang="en-US"/>
              <a:pPr/>
              <a:t>‹#›</a:t>
            </a:fld>
            <a:endParaRPr lang="en-US" altLang="en-US"/>
          </a:p>
        </p:txBody>
      </p:sp>
    </p:spTree>
    <p:extLst>
      <p:ext uri="{BB962C8B-B14F-4D97-AF65-F5344CB8AC3E}">
        <p14:creationId xmlns:p14="http://schemas.microsoft.com/office/powerpoint/2010/main" val="428952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ooter Only: Picture &amp; Caption">
    <p:spTree>
      <p:nvGrpSpPr>
        <p:cNvPr id="1" name=""/>
        <p:cNvGrpSpPr/>
        <p:nvPr/>
      </p:nvGrpSpPr>
      <p:grpSpPr>
        <a:xfrm>
          <a:off x="0" y="0"/>
          <a:ext cx="0" cy="0"/>
          <a:chOff x="0" y="0"/>
          <a:chExt cx="0" cy="0"/>
        </a:xfrm>
      </p:grpSpPr>
      <p:sp>
        <p:nvSpPr>
          <p:cNvPr id="8" name="Picture Placeholder 2"/>
          <p:cNvSpPr>
            <a:spLocks noGrp="1"/>
          </p:cNvSpPr>
          <p:nvPr>
            <p:ph type="pic" idx="13"/>
          </p:nvPr>
        </p:nvSpPr>
        <p:spPr>
          <a:xfrm>
            <a:off x="224073" y="361950"/>
            <a:ext cx="8700851" cy="4369742"/>
          </a:xfrm>
          <a:prstGeom prst="rect">
            <a:avLst/>
          </a:prstGeom>
        </p:spPr>
        <p:txBody>
          <a:bodyPr lIns="0" tIns="0" rIns="0" bIns="0" rtlCol="0">
            <a:normAutofit/>
          </a:bodyPr>
          <a:lstStyle>
            <a:lvl1pPr marL="0" indent="0">
              <a:buNone/>
              <a:defRPr sz="1600">
                <a:solidFill>
                  <a:srgbClr val="50505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Drag picture to placeholder or click icon to add</a:t>
            </a:r>
          </a:p>
        </p:txBody>
      </p:sp>
      <p:sp>
        <p:nvSpPr>
          <p:cNvPr id="10" name="Text Placeholder 3"/>
          <p:cNvSpPr>
            <a:spLocks noGrp="1"/>
          </p:cNvSpPr>
          <p:nvPr>
            <p:ph type="body" sz="half" idx="2"/>
          </p:nvPr>
        </p:nvSpPr>
        <p:spPr>
          <a:xfrm>
            <a:off x="224073" y="4943005"/>
            <a:ext cx="8700851" cy="1091259"/>
          </a:xfrm>
          <a:prstGeom prst="rect">
            <a:avLst/>
          </a:prstGeom>
        </p:spPr>
        <p:txBody>
          <a:bodyPr lIns="0" tIns="0" rIns="0" bIns="0"/>
          <a:lstStyle>
            <a:lvl1pPr marL="0" indent="0">
              <a:buNone/>
              <a:defRPr sz="2000">
                <a:solidFill>
                  <a:srgbClr val="50505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4" name="Date Placeholder 3"/>
          <p:cNvSpPr>
            <a:spLocks noGrp="1"/>
          </p:cNvSpPr>
          <p:nvPr>
            <p:ph type="dt" sz="half" idx="14"/>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8/04/2015</a:t>
            </a:r>
            <a:endParaRPr lang="en-US" altLang="en-US"/>
          </a:p>
        </p:txBody>
      </p:sp>
      <p:sp>
        <p:nvSpPr>
          <p:cNvPr id="5" name="Footer Placeholder 4"/>
          <p:cNvSpPr>
            <a:spLocks noGrp="1"/>
          </p:cNvSpPr>
          <p:nvPr>
            <p:ph type="ftr" sz="quarter" idx="15"/>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Rasheed Auguste, Geant4 SIST Final Presentation</a:t>
            </a:r>
            <a:endParaRPr lang="en-US" b="1"/>
          </a:p>
        </p:txBody>
      </p:sp>
      <p:sp>
        <p:nvSpPr>
          <p:cNvPr id="6" name="Slide Number Placeholder 5"/>
          <p:cNvSpPr>
            <a:spLocks noGrp="1"/>
          </p:cNvSpPr>
          <p:nvPr>
            <p:ph type="sldNum" sz="quarter" idx="16"/>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C2BC038B-CA57-479E-BFA9-9E819877A5DF}" type="slidenum">
              <a:rPr lang="en-US" altLang="en-US"/>
              <a:pPr/>
              <a:t>‹#›</a:t>
            </a:fld>
            <a:endParaRPr lang="en-US" altLang="en-US"/>
          </a:p>
        </p:txBody>
      </p:sp>
    </p:spTree>
    <p:extLst>
      <p:ext uri="{BB962C8B-B14F-4D97-AF65-F5344CB8AC3E}">
        <p14:creationId xmlns:p14="http://schemas.microsoft.com/office/powerpoint/2010/main" val="3673382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Footer Only: Title &amp; Content">
    <p:spTree>
      <p:nvGrpSpPr>
        <p:cNvPr id="1" name=""/>
        <p:cNvGrpSpPr/>
        <p:nvPr/>
      </p:nvGrpSpPr>
      <p:grpSpPr>
        <a:xfrm>
          <a:off x="0" y="0"/>
          <a:ext cx="0" cy="0"/>
          <a:chOff x="0" y="0"/>
          <a:chExt cx="0" cy="0"/>
        </a:xfrm>
      </p:grpSpPr>
      <p:sp>
        <p:nvSpPr>
          <p:cNvPr id="6" name="Title 1"/>
          <p:cNvSpPr>
            <a:spLocks noGrp="1"/>
          </p:cNvSpPr>
          <p:nvPr>
            <p:ph type="title"/>
          </p:nvPr>
        </p:nvSpPr>
        <p:spPr>
          <a:xfrm>
            <a:off x="228600" y="103664"/>
            <a:ext cx="8686800" cy="641739"/>
          </a:xfrm>
          <a:prstGeom prst="rect">
            <a:avLst/>
          </a:prstGeom>
        </p:spPr>
        <p:txBody>
          <a:bodyPr lIns="0" tIns="0" rIns="0" bIns="0" anchor="b" anchorCtr="0"/>
          <a:lstStyle>
            <a:lvl1pPr>
              <a:defRPr sz="2400">
                <a:solidFill>
                  <a:srgbClr val="004C97"/>
                </a:solidFill>
              </a:defRPr>
            </a:lvl1pPr>
          </a:lstStyle>
          <a:p>
            <a:r>
              <a:rPr lang="en-US" dirty="0" smtClean="0"/>
              <a:t>Click to edit Master title style</a:t>
            </a:r>
            <a:endParaRPr lang="en-US" dirty="0"/>
          </a:p>
        </p:txBody>
      </p:sp>
      <p:sp>
        <p:nvSpPr>
          <p:cNvPr id="7" name="Content Placeholder 2"/>
          <p:cNvSpPr>
            <a:spLocks noGrp="1"/>
          </p:cNvSpPr>
          <p:nvPr>
            <p:ph idx="1"/>
          </p:nvPr>
        </p:nvSpPr>
        <p:spPr>
          <a:xfrm>
            <a:off x="228600" y="1043046"/>
            <a:ext cx="8672513" cy="4987867"/>
          </a:xfrm>
          <a:prstGeom prst="rect">
            <a:avLst/>
          </a:prstGeom>
        </p:spPr>
        <p:txBody>
          <a:bodyPr lIns="0" tIns="0" rIns="0" bIns="0"/>
          <a:lstStyle>
            <a:lvl1pPr>
              <a:defRPr sz="2400">
                <a:solidFill>
                  <a:srgbClr val="505050"/>
                </a:solidFill>
              </a:defRPr>
            </a:lvl1pPr>
            <a:lvl2pPr>
              <a:defRPr sz="2200">
                <a:solidFill>
                  <a:srgbClr val="505050"/>
                </a:solidFill>
              </a:defRPr>
            </a:lvl2pPr>
            <a:lvl3pPr>
              <a:defRPr sz="2000">
                <a:solidFill>
                  <a:srgbClr val="505050"/>
                </a:solidFill>
              </a:defRPr>
            </a:lvl3pPr>
            <a:lvl4pPr>
              <a:defRPr sz="1800">
                <a:solidFill>
                  <a:srgbClr val="505050"/>
                </a:solidFill>
              </a:defRPr>
            </a:lvl4pPr>
            <a:lvl5pPr marL="2057400" indent="-228600">
              <a:buFont typeface="Arial"/>
              <a:buChar char="•"/>
              <a:defRPr sz="1800">
                <a:solidFill>
                  <a:srgbClr val="50505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r>
              <a:rPr lang="en-US" altLang="en-US" smtClean="0"/>
              <a:t>8/04/2015</a:t>
            </a:r>
            <a:endParaRPr lang="en-US" altLang="en-US"/>
          </a:p>
        </p:txBody>
      </p:sp>
      <p:sp>
        <p:nvSpPr>
          <p:cNvPr id="5" name="Footer Placeholder 4"/>
          <p:cNvSpPr>
            <a:spLocks noGrp="1"/>
          </p:cNvSpPr>
          <p:nvPr>
            <p:ph type="ftr" sz="quarter" idx="11"/>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dirty="0" smtClean="0"/>
            </a:lvl1pPr>
          </a:lstStyle>
          <a:p>
            <a:pPr>
              <a:defRPr/>
            </a:pPr>
            <a:r>
              <a:rPr lang="en-US" smtClean="0"/>
              <a:t>Rasheed Auguste, Geant4 SIST Final Presentation</a:t>
            </a:r>
            <a:endParaRPr lang="en-US" b="1"/>
          </a:p>
        </p:txBody>
      </p:sp>
      <p:sp>
        <p:nvSpPr>
          <p:cNvPr id="8" name="Slide Number Placeholder 5"/>
          <p:cNvSpPr>
            <a:spLocks noGrp="1"/>
          </p:cNvSpPr>
          <p:nvPr>
            <p:ph type="sldNum" sz="quarter" idx="12"/>
          </p:nvPr>
        </p:nvSpPr>
        <p:spPr>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200"/>
            </a:lvl1pPr>
          </a:lstStyle>
          <a:p>
            <a:fld id="{B5585131-D98E-4CC9-8879-1D32CC470D9D}" type="slidenum">
              <a:rPr lang="en-US" altLang="en-US"/>
              <a:pPr/>
              <a:t>‹#›</a:t>
            </a:fld>
            <a:endParaRPr lang="en-US" altLang="en-US"/>
          </a:p>
        </p:txBody>
      </p:sp>
    </p:spTree>
    <p:extLst>
      <p:ext uri="{BB962C8B-B14F-4D97-AF65-F5344CB8AC3E}">
        <p14:creationId xmlns:p14="http://schemas.microsoft.com/office/powerpoint/2010/main" val="13377796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9.xml"/><Relationship Id="rId7" Type="http://schemas.openxmlformats.org/officeDocument/2006/relationships/image" Target="../media/image1.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theme" Target="../theme/theme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t="-15000" b="-15000"/>
          </a:stretch>
        </a:blipFill>
        <a:effectLst/>
      </p:bgPr>
    </p:bg>
    <p:spTree>
      <p:nvGrpSpPr>
        <p:cNvPr id="1" name=""/>
        <p:cNvGrpSpPr/>
        <p:nvPr/>
      </p:nvGrpSpPr>
      <p:grpSpPr>
        <a:xfrm>
          <a:off x="0" y="0"/>
          <a:ext cx="0" cy="0"/>
          <a:chOff x="0" y="0"/>
          <a:chExt cx="0" cy="0"/>
        </a:xfrm>
      </p:grpSpPr>
      <p:sp>
        <p:nvSpPr>
          <p:cNvPr id="10" name="Date Placeholder 3"/>
          <p:cNvSpPr>
            <a:spLocks noGrp="1"/>
          </p:cNvSpPr>
          <p:nvPr>
            <p:ph type="dt" sz="half" idx="2"/>
          </p:nvPr>
        </p:nvSpPr>
        <p:spPr>
          <a:xfrm>
            <a:off x="6459538" y="6515100"/>
            <a:ext cx="1076325" cy="241300"/>
          </a:xfrm>
          <a:prstGeom prst="rect">
            <a:avLst/>
          </a:prstGeom>
        </p:spPr>
        <p:txBody>
          <a:bodyPr vert="horz" wrap="square" lIns="0" tIns="0" rIns="0" bIns="0" numCol="1" anchor="t" anchorCtr="0" compatLnSpc="1">
            <a:prstTxWarp prst="textNoShape">
              <a:avLst/>
            </a:prstTxWarp>
          </a:bodyPr>
          <a:lstStyle>
            <a:lvl1pPr algn="r">
              <a:defRPr sz="900">
                <a:solidFill>
                  <a:srgbClr val="004C97"/>
                </a:solidFill>
                <a:latin typeface="Helvetica" panose="020B0604020202020204" pitchFamily="34" charset="0"/>
              </a:defRPr>
            </a:lvl1pPr>
          </a:lstStyle>
          <a:p>
            <a:r>
              <a:rPr lang="en-US" altLang="en-US" smtClean="0"/>
              <a:t>8/04/2015</a:t>
            </a:r>
            <a:endParaRPr lang="en-US" altLang="en-US"/>
          </a:p>
        </p:txBody>
      </p:sp>
      <p:sp>
        <p:nvSpPr>
          <p:cNvPr id="11" name="Footer Placeholder 4"/>
          <p:cNvSpPr>
            <a:spLocks noGrp="1"/>
          </p:cNvSpPr>
          <p:nvPr>
            <p:ph type="ftr" sz="quarter" idx="3"/>
          </p:nvPr>
        </p:nvSpPr>
        <p:spPr>
          <a:xfrm>
            <a:off x="806450" y="6515100"/>
            <a:ext cx="5373688" cy="241300"/>
          </a:xfrm>
          <a:prstGeom prst="rect">
            <a:avLst/>
          </a:prstGeom>
        </p:spPr>
        <p:txBody>
          <a:bodyPr lIns="0" tIns="0" rIns="0" bIns="0" anchor="t" anchorCtr="0"/>
          <a:lstStyle>
            <a:lvl1pPr marL="0" algn="l">
              <a:defRPr sz="900">
                <a:solidFill>
                  <a:srgbClr val="004C97"/>
                </a:solidFill>
                <a:latin typeface="Helvetica"/>
                <a:ea typeface="ＭＳ Ｐゴシック" charset="0"/>
                <a:cs typeface="ＭＳ Ｐゴシック" charset="0"/>
              </a:defRPr>
            </a:lvl1pPr>
          </a:lstStyle>
          <a:p>
            <a:pPr>
              <a:defRPr/>
            </a:pPr>
            <a:r>
              <a:rPr lang="en-US" smtClean="0"/>
              <a:t>Rasheed Auguste, Geant4 SIST Final Presentation</a:t>
            </a:r>
            <a:endParaRPr lang="en-US" b="1"/>
          </a:p>
        </p:txBody>
      </p:sp>
      <p:sp>
        <p:nvSpPr>
          <p:cNvPr id="13" name="Slide Number Placeholder 5"/>
          <p:cNvSpPr>
            <a:spLocks noGrp="1"/>
          </p:cNvSpPr>
          <p:nvPr>
            <p:ph type="sldNum" sz="quarter" idx="4"/>
          </p:nvPr>
        </p:nvSpPr>
        <p:spPr>
          <a:xfrm>
            <a:off x="228600" y="6515100"/>
            <a:ext cx="447675" cy="241300"/>
          </a:xfrm>
          <a:prstGeom prst="rect">
            <a:avLst/>
          </a:prstGeom>
        </p:spPr>
        <p:txBody>
          <a:bodyPr vert="horz" wrap="square" lIns="0" tIns="0" rIns="0" bIns="0" numCol="1" anchor="t" anchorCtr="0" compatLnSpc="1">
            <a:prstTxWarp prst="textNoShape">
              <a:avLst/>
            </a:prstTxWarp>
          </a:bodyPr>
          <a:lstStyle>
            <a:lvl1pPr>
              <a:defRPr sz="900">
                <a:solidFill>
                  <a:srgbClr val="004C97"/>
                </a:solidFill>
                <a:latin typeface="Helvetica" panose="020B0604020202020204" pitchFamily="34" charset="0"/>
              </a:defRPr>
            </a:lvl1pPr>
          </a:lstStyle>
          <a:p>
            <a:fld id="{6827BE81-7C2D-481B-BBCE-23778685B2BA}" type="slidenum">
              <a:rPr lang="en-US" altLang="en-US"/>
              <a:pPr/>
              <a:t>‹#›</a:t>
            </a:fld>
            <a:endParaRPr lang="en-US" altLang="en-US"/>
          </a:p>
        </p:txBody>
      </p:sp>
      <p:pic>
        <p:nvPicPr>
          <p:cNvPr id="1029" name="Picture 2" descr="HeaderFooter_0060314.pn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6" r:id="rId6"/>
  </p:sldLayoutIdLst>
  <p:timing>
    <p:tnLst>
      <p:par>
        <p:cTn id="1" dur="indefinite" restart="never" nodeType="tmRoot"/>
      </p:par>
    </p:tnLst>
  </p:timing>
  <p:hf hdr="0"/>
  <p:txStyles>
    <p:titleStyle>
      <a:lvl1pPr algn="l" defTabSz="457200" rtl="0" eaLnBrk="1" fontAlgn="base" hangingPunct="1">
        <a:spcBef>
          <a:spcPct val="0"/>
        </a:spcBef>
        <a:spcAft>
          <a:spcPct val="0"/>
        </a:spcAft>
        <a:defRPr sz="1700" b="1" kern="1200">
          <a:solidFill>
            <a:srgbClr val="074184"/>
          </a:solidFill>
          <a:latin typeface="Helvetica"/>
          <a:ea typeface="Geneva" charset="0"/>
          <a:cs typeface="ＭＳ Ｐゴシック" charset="0"/>
        </a:defRPr>
      </a:lvl1pPr>
      <a:lvl2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2pPr>
      <a:lvl3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3pPr>
      <a:lvl4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4pPr>
      <a:lvl5pPr algn="l" defTabSz="457200" rtl="0" eaLnBrk="1" fontAlgn="base" hangingPunct="1">
        <a:spcBef>
          <a:spcPct val="0"/>
        </a:spcBef>
        <a:spcAft>
          <a:spcPct val="0"/>
        </a:spcAft>
        <a:defRPr sz="1700" b="1">
          <a:solidFill>
            <a:srgbClr val="074184"/>
          </a:solidFill>
          <a:latin typeface="Helvetica" charset="0"/>
          <a:ea typeface="Geneva" charset="0"/>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1" fontAlgn="base" hangingPunct="1">
        <a:spcBef>
          <a:spcPct val="20000"/>
        </a:spcBef>
        <a:spcAft>
          <a:spcPct val="0"/>
        </a:spcAft>
        <a:buFont typeface="Arial" panose="020B0604020202020204" pitchFamily="34" charset="0"/>
        <a:buChar char="•"/>
        <a:defRPr kern="1200">
          <a:solidFill>
            <a:srgbClr val="595959"/>
          </a:solidFill>
          <a:latin typeface="Helvetica"/>
          <a:ea typeface="Geneva" charset="0"/>
          <a:cs typeface="ＭＳ Ｐゴシック" charset="0"/>
        </a:defRPr>
      </a:lvl1pPr>
      <a:lvl2pPr marL="742950" indent="-285750" algn="l" defTabSz="457200" rtl="0" eaLnBrk="1" fontAlgn="base" hangingPunct="1">
        <a:spcBef>
          <a:spcPct val="20000"/>
        </a:spcBef>
        <a:spcAft>
          <a:spcPct val="0"/>
        </a:spcAft>
        <a:buFont typeface="Arial" panose="020B0604020202020204" pitchFamily="34" charset="0"/>
        <a:buChar char="–"/>
        <a:defRPr sz="1600" kern="1200">
          <a:solidFill>
            <a:srgbClr val="595959"/>
          </a:solidFill>
          <a:latin typeface="Helvetica"/>
          <a:ea typeface="MS PGothic" panose="020B0600070205080204" pitchFamily="34" charset="-128"/>
          <a:cs typeface="MS PGothic" panose="020B0600070205080204" pitchFamily="34" charset="-128"/>
        </a:defRPr>
      </a:lvl2pPr>
      <a:lvl3pPr marL="1143000" indent="-228600" algn="l" defTabSz="457200" rtl="0" eaLnBrk="1" fontAlgn="base" hangingPunct="1">
        <a:spcBef>
          <a:spcPct val="20000"/>
        </a:spcBef>
        <a:spcAft>
          <a:spcPct val="0"/>
        </a:spcAft>
        <a:buFont typeface="Arial" panose="020B0604020202020204" pitchFamily="34" charset="0"/>
        <a:buChar char="•"/>
        <a:defRPr sz="1400" kern="1200">
          <a:solidFill>
            <a:srgbClr val="595959"/>
          </a:solidFill>
          <a:latin typeface="Helvetica"/>
          <a:ea typeface="MS PGothic" panose="020B0600070205080204" pitchFamily="34" charset="-128"/>
          <a:cs typeface="MS PGothic" panose="020B0600070205080204" pitchFamily="34" charset="-128"/>
        </a:defRPr>
      </a:lvl3pPr>
      <a:lvl4pPr marL="16002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4pPr>
      <a:lvl5pPr marL="2057400" indent="-228600" algn="l" defTabSz="457200" rtl="0" eaLnBrk="1" fontAlgn="base" hangingPunct="1">
        <a:spcBef>
          <a:spcPct val="20000"/>
        </a:spcBef>
        <a:spcAft>
          <a:spcPct val="0"/>
        </a:spcAft>
        <a:buFont typeface="Arial" panose="020B0604020202020204" pitchFamily="34" charset="0"/>
        <a:buChar char="»"/>
        <a:defRPr sz="1200" kern="1200">
          <a:solidFill>
            <a:srgbClr val="595959"/>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a:lum/>
          </a:blip>
          <a:srcRect/>
          <a:stretch>
            <a:fillRect t="-15000" b="-15000"/>
          </a:stretch>
        </a:blipFill>
        <a:effectLst/>
      </p:bgPr>
    </p:bg>
    <p:spTree>
      <p:nvGrpSpPr>
        <p:cNvPr id="1" name=""/>
        <p:cNvGrpSpPr/>
        <p:nvPr/>
      </p:nvGrpSpPr>
      <p:grpSpPr>
        <a:xfrm>
          <a:off x="0" y="0"/>
          <a:ext cx="0" cy="0"/>
          <a:chOff x="0" y="0"/>
          <a:chExt cx="0" cy="0"/>
        </a:xfrm>
      </p:grpSpPr>
      <p:sp>
        <p:nvSpPr>
          <p:cNvPr id="9218" name="Date Placeholder 3"/>
          <p:cNvSpPr>
            <a:spLocks noGrp="1"/>
          </p:cNvSpPr>
          <p:nvPr>
            <p:ph type="dt" sz="half" idx="2"/>
          </p:nvPr>
        </p:nvSpPr>
        <p:spPr bwMode="auto">
          <a:xfrm>
            <a:off x="6450013" y="6515100"/>
            <a:ext cx="107632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algn="r" defTabSz="914400">
              <a:defRPr sz="900">
                <a:solidFill>
                  <a:srgbClr val="004C97"/>
                </a:solidFill>
                <a:latin typeface="Helvetica" panose="020B0604020202020204" pitchFamily="34" charset="0"/>
              </a:defRPr>
            </a:lvl1pPr>
          </a:lstStyle>
          <a:p>
            <a:r>
              <a:rPr lang="en-US" altLang="en-US" smtClean="0"/>
              <a:t>8/04/2015</a:t>
            </a:r>
            <a:endParaRPr lang="en-US" altLang="en-US"/>
          </a:p>
        </p:txBody>
      </p:sp>
      <p:sp>
        <p:nvSpPr>
          <p:cNvPr id="9219" name="Footer Placeholder 4"/>
          <p:cNvSpPr>
            <a:spLocks noGrp="1"/>
          </p:cNvSpPr>
          <p:nvPr>
            <p:ph type="ftr" sz="quarter" idx="3"/>
          </p:nvPr>
        </p:nvSpPr>
        <p:spPr bwMode="auto">
          <a:xfrm>
            <a:off x="806450" y="6515100"/>
            <a:ext cx="5373688"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charset="0"/>
                <a:ea typeface="ＭＳ Ｐゴシック" charset="0"/>
                <a:cs typeface="ＭＳ Ｐゴシック" charset="0"/>
              </a:defRPr>
            </a:lvl1pPr>
          </a:lstStyle>
          <a:p>
            <a:pPr>
              <a:defRPr/>
            </a:pPr>
            <a:r>
              <a:rPr lang="en-US" smtClean="0"/>
              <a:t>Rasheed Auguste, Geant4 SIST Final Presentation</a:t>
            </a:r>
            <a:endParaRPr lang="en-US" b="1"/>
          </a:p>
        </p:txBody>
      </p:sp>
      <p:sp>
        <p:nvSpPr>
          <p:cNvPr id="9220" name="Slide Number Placeholder 5"/>
          <p:cNvSpPr>
            <a:spLocks noGrp="1"/>
          </p:cNvSpPr>
          <p:nvPr>
            <p:ph type="sldNum" sz="quarter" idx="4"/>
          </p:nvPr>
        </p:nvSpPr>
        <p:spPr bwMode="auto">
          <a:xfrm>
            <a:off x="228600" y="6515100"/>
            <a:ext cx="447675" cy="241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lvl1pPr defTabSz="914400">
              <a:defRPr sz="900">
                <a:solidFill>
                  <a:srgbClr val="004C97"/>
                </a:solidFill>
                <a:latin typeface="Helvetica" panose="020B0604020202020204" pitchFamily="34" charset="0"/>
              </a:defRPr>
            </a:lvl1pPr>
          </a:lstStyle>
          <a:p>
            <a:fld id="{319E6341-E9E7-4128-9402-327DA8681509}" type="slidenum">
              <a:rPr lang="en-US" altLang="en-US"/>
              <a:pPr/>
              <a:t>‹#›</a:t>
            </a:fld>
            <a:endParaRPr lang="en-US" altLang="en-US"/>
          </a:p>
        </p:txBody>
      </p:sp>
      <p:pic>
        <p:nvPicPr>
          <p:cNvPr id="7173" name="Picture 1" descr="Footer_060314.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02" r:id="rId1"/>
    <p:sldLayoutId id="2147484103" r:id="rId2"/>
    <p:sldLayoutId id="2147484104" r:id="rId3"/>
    <p:sldLayoutId id="2147484105" r:id="rId4"/>
    <p:sldLayoutId id="2147484107" r:id="rId5"/>
  </p:sldLayoutIdLst>
  <p:timing>
    <p:tnLst>
      <p:par>
        <p:cTn id="1" dur="indefinite" restart="never" nodeType="tmRoot"/>
      </p:par>
    </p:tnLst>
  </p:timing>
  <p:hf hdr="0"/>
  <p:txStyles>
    <p:titleStyle>
      <a:lvl1pPr algn="l" defTabSz="457200" rtl="0" eaLnBrk="0" fontAlgn="base" hangingPunct="0">
        <a:spcBef>
          <a:spcPct val="0"/>
        </a:spcBef>
        <a:spcAft>
          <a:spcPct val="0"/>
        </a:spcAft>
        <a:defRPr sz="1700" b="1" kern="1200">
          <a:solidFill>
            <a:srgbClr val="2E5286"/>
          </a:solidFill>
          <a:latin typeface="Helvetica"/>
          <a:ea typeface="Geneva" charset="0"/>
          <a:cs typeface="ＭＳ Ｐゴシック" charset="0"/>
        </a:defRPr>
      </a:lvl1pPr>
      <a:lvl2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2pPr>
      <a:lvl3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3pPr>
      <a:lvl4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4pPr>
      <a:lvl5pPr algn="l" defTabSz="457200" rtl="0" eaLnBrk="0" fontAlgn="base" hangingPunct="0">
        <a:spcBef>
          <a:spcPct val="0"/>
        </a:spcBef>
        <a:spcAft>
          <a:spcPct val="0"/>
        </a:spcAft>
        <a:defRPr sz="1700" b="1">
          <a:solidFill>
            <a:srgbClr val="2E5286"/>
          </a:solidFill>
          <a:latin typeface="Helvetica" charset="0"/>
          <a:ea typeface="Geneva" charset="0"/>
          <a:cs typeface="ＭＳ Ｐゴシック" charset="0"/>
        </a:defRPr>
      </a:lvl5pPr>
      <a:lvl6pPr marL="4572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6pPr>
      <a:lvl7pPr marL="9144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7pPr>
      <a:lvl8pPr marL="13716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8pPr>
      <a:lvl9pPr marL="1828800" algn="l" defTabSz="457200" rtl="0" fontAlgn="base">
        <a:spcBef>
          <a:spcPct val="0"/>
        </a:spcBef>
        <a:spcAft>
          <a:spcPct val="0"/>
        </a:spcAft>
        <a:defRPr sz="1700" b="1">
          <a:solidFill>
            <a:srgbClr val="2E5286"/>
          </a:solidFill>
          <a:latin typeface="Helvetica"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kern="1200">
          <a:solidFill>
            <a:srgbClr val="7F7F7F"/>
          </a:solidFill>
          <a:latin typeface="Helvetica"/>
          <a:ea typeface="Geneva"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1600" kern="1200">
          <a:solidFill>
            <a:srgbClr val="7F7F7F"/>
          </a:solidFill>
          <a:latin typeface="Helvetica"/>
          <a:ea typeface="MS PGothic" panose="020B0600070205080204" pitchFamily="34" charset="-128"/>
          <a:cs typeface="MS PGothic" panose="020B0600070205080204" pitchFamily="34" charset="-128"/>
        </a:defRPr>
      </a:lvl2pPr>
      <a:lvl3pPr marL="1143000" indent="-228600" algn="l" defTabSz="457200" rtl="0" eaLnBrk="0" fontAlgn="base" hangingPunct="0">
        <a:spcBef>
          <a:spcPct val="20000"/>
        </a:spcBef>
        <a:spcAft>
          <a:spcPct val="0"/>
        </a:spcAft>
        <a:buFont typeface="Arial" panose="020B0604020202020204" pitchFamily="34" charset="0"/>
        <a:buChar char="•"/>
        <a:defRPr sz="1400" kern="1200">
          <a:solidFill>
            <a:srgbClr val="7F7F7F"/>
          </a:solidFill>
          <a:latin typeface="Helvetica"/>
          <a:ea typeface="MS PGothic" panose="020B0600070205080204" pitchFamily="34" charset="-128"/>
          <a:cs typeface="MS PGothic" panose="020B0600070205080204" pitchFamily="34" charset="-128"/>
        </a:defRPr>
      </a:lvl3pPr>
      <a:lvl4pPr marL="16002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4pPr>
      <a:lvl5pPr marL="2057400" indent="-228600" algn="l" defTabSz="457200" rtl="0" eaLnBrk="0" fontAlgn="base" hangingPunct="0">
        <a:spcBef>
          <a:spcPct val="20000"/>
        </a:spcBef>
        <a:spcAft>
          <a:spcPct val="0"/>
        </a:spcAft>
        <a:buFont typeface="Arial" panose="020B0604020202020204" pitchFamily="34" charset="0"/>
        <a:buChar char="»"/>
        <a:defRPr sz="1200" kern="1200">
          <a:solidFill>
            <a:srgbClr val="7F7F7F"/>
          </a:solidFill>
          <a:latin typeface="Helvetica"/>
          <a:ea typeface="MS PGothic" panose="020B0600070205080204" pitchFamily="34" charset="-128"/>
          <a:cs typeface="MS PGothic" panose="020B0600070205080204"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4.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g4validation.fnal.gov:8080/G4WebAppN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11.xml"/><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primefaces.org/showcase/index.x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bwMode="auto">
          <a:xfrm>
            <a:off x="806450" y="3559175"/>
            <a:ext cx="7526338" cy="11398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numCol="1"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Geant4: Web Application &amp; Validation</a:t>
            </a:r>
          </a:p>
        </p:txBody>
      </p:sp>
      <p:sp>
        <p:nvSpPr>
          <p:cNvPr id="14338" name="Text Placeholder 2"/>
          <p:cNvSpPr>
            <a:spLocks noGrp="1"/>
          </p:cNvSpPr>
          <p:nvPr>
            <p:ph type="body" sz="quarter" idx="10"/>
          </p:nvPr>
        </p:nvSpPr>
        <p:spPr bwMode="auto">
          <a:xfrm>
            <a:off x="806450" y="4841875"/>
            <a:ext cx="7526338" cy="14890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anchor="t" anchorCtr="0"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Rasheed Auguste</a:t>
            </a:r>
          </a:p>
          <a:p>
            <a:pPr eaLnBrk="1" hangingPunct="1"/>
            <a:r>
              <a:rPr lang="en-US" altLang="en-US" dirty="0" smtClean="0">
                <a:latin typeface="Helvetica" panose="020B0604020202020204" pitchFamily="34" charset="0"/>
                <a:ea typeface="Geneva" pitchFamily="121" charset="-128"/>
              </a:rPr>
              <a:t>Supervisor: Hans Wenzel</a:t>
            </a:r>
          </a:p>
          <a:p>
            <a:pPr eaLnBrk="1" hangingPunct="1"/>
            <a:r>
              <a:rPr lang="en-US" altLang="en-US" dirty="0" smtClean="0">
                <a:latin typeface="Helvetica" panose="020B0604020202020204" pitchFamily="34" charset="0"/>
                <a:ea typeface="Geneva" pitchFamily="121" charset="-128"/>
              </a:rPr>
              <a:t>SIST Final Presentation</a:t>
            </a:r>
          </a:p>
          <a:p>
            <a:pPr eaLnBrk="1" hangingPunct="1"/>
            <a:r>
              <a:rPr lang="en-US" altLang="en-US" dirty="0" smtClean="0">
                <a:latin typeface="Helvetica" panose="020B0604020202020204" pitchFamily="34" charset="0"/>
                <a:ea typeface="Geneva" pitchFamily="121" charset="-128"/>
              </a:rPr>
              <a:t>August 4, 2015</a:t>
            </a:r>
          </a:p>
          <a:p>
            <a:pPr eaLnBrk="1" hangingPunct="1"/>
            <a:endParaRPr lang="en-US" altLang="en-US" dirty="0" smtClean="0">
              <a:latin typeface="Helvetica" panose="020B0604020202020204" pitchFamily="34" charset="0"/>
              <a:ea typeface="Geneva" pitchFamily="121" charset="-128"/>
            </a:endParaRPr>
          </a:p>
        </p:txBody>
      </p:sp>
      <p:pic>
        <p:nvPicPr>
          <p:cNvPr id="1026" name="Picture 2" descr="http://www.launchsummer.org/assets/img/launch/mi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6475" y="4841875"/>
            <a:ext cx="3057525" cy="158115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2400" dirty="0" smtClean="0"/>
              <a:t>Geant4 Simulation Development</a:t>
            </a:r>
            <a:endParaRPr kumimoji="1" lang="ja-JP" altLang="en-US" dirty="0"/>
          </a:p>
        </p:txBody>
      </p:sp>
      <p:sp>
        <p:nvSpPr>
          <p:cNvPr id="3" name="Content Placeholder 2"/>
          <p:cNvSpPr>
            <a:spLocks noGrp="1"/>
          </p:cNvSpPr>
          <p:nvPr>
            <p:ph idx="1"/>
          </p:nvPr>
        </p:nvSpPr>
        <p:spPr/>
        <p:txBody>
          <a:bodyPr/>
          <a:lstStyle/>
          <a:p>
            <a:r>
              <a:rPr lang="en-US" dirty="0" smtClean="0">
                <a:solidFill>
                  <a:schemeClr val="tx2"/>
                </a:solidFill>
              </a:rPr>
              <a:t>Simulations run will be put into Geant4 database</a:t>
            </a:r>
          </a:p>
          <a:p>
            <a:pPr lvl="1"/>
            <a:r>
              <a:rPr lang="en-US" dirty="0" smtClean="0">
                <a:solidFill>
                  <a:schemeClr val="tx2"/>
                </a:solidFill>
              </a:rPr>
              <a:t>Using </a:t>
            </a:r>
            <a:r>
              <a:rPr lang="en-US" dirty="0">
                <a:solidFill>
                  <a:schemeClr val="tx2"/>
                </a:solidFill>
              </a:rPr>
              <a:t>P</a:t>
            </a:r>
            <a:r>
              <a:rPr lang="en-US" dirty="0" smtClean="0">
                <a:solidFill>
                  <a:schemeClr val="tx2"/>
                </a:solidFill>
              </a:rPr>
              <a:t>ython and ROOT scripts to automate data generation</a:t>
            </a:r>
          </a:p>
          <a:p>
            <a:r>
              <a:rPr lang="en-US" dirty="0" smtClean="0">
                <a:solidFill>
                  <a:schemeClr val="tx2"/>
                </a:solidFill>
              </a:rPr>
              <a:t>User will see data in web application test result browser</a:t>
            </a:r>
          </a:p>
          <a:p>
            <a:r>
              <a:rPr lang="en-US" dirty="0" smtClean="0">
                <a:solidFill>
                  <a:schemeClr val="tx2"/>
                </a:solidFill>
              </a:rPr>
              <a:t>Geant4 simulations compared to experimental data</a:t>
            </a:r>
          </a:p>
          <a:p>
            <a:pPr lvl="1"/>
            <a:r>
              <a:rPr lang="en-US" dirty="0" smtClean="0">
                <a:solidFill>
                  <a:schemeClr val="tx2"/>
                </a:solidFill>
              </a:rPr>
              <a:t>Looked at pion interactions in matter</a:t>
            </a:r>
          </a:p>
          <a:p>
            <a:pPr lvl="1"/>
            <a:r>
              <a:rPr lang="en-US" dirty="0" smtClean="0">
                <a:solidFill>
                  <a:schemeClr val="tx2"/>
                </a:solidFill>
              </a:rPr>
              <a:t>Useful for experiments like </a:t>
            </a:r>
            <a:r>
              <a:rPr lang="en-US" dirty="0" err="1" smtClean="0">
                <a:solidFill>
                  <a:schemeClr val="tx2"/>
                </a:solidFill>
              </a:rPr>
              <a:t>LARiAT</a:t>
            </a:r>
            <a:r>
              <a:rPr lang="en-US" dirty="0" smtClean="0">
                <a:solidFill>
                  <a:schemeClr val="tx2"/>
                </a:solidFill>
              </a:rPr>
              <a:t> for detector response </a:t>
            </a:r>
            <a:r>
              <a:rPr lang="en-US" dirty="0">
                <a:solidFill>
                  <a:schemeClr val="tx2"/>
                </a:solidFill>
              </a:rPr>
              <a:t>and measurement results </a:t>
            </a:r>
            <a:r>
              <a:rPr lang="en-US" dirty="0" smtClean="0">
                <a:solidFill>
                  <a:schemeClr val="tx2"/>
                </a:solidFill>
              </a:rPr>
              <a:t>validation</a:t>
            </a:r>
            <a:endParaRPr lang="en-US" dirty="0">
              <a:solidFill>
                <a:schemeClr val="tx2"/>
              </a:solidFill>
            </a:endParaRPr>
          </a:p>
        </p:txBody>
      </p:sp>
      <p:sp>
        <p:nvSpPr>
          <p:cNvPr id="8" name="Date Placeholder 2"/>
          <p:cNvSpPr>
            <a:spLocks noGrp="1"/>
          </p:cNvSpPr>
          <p:nvPr>
            <p:ph type="dt" sz="half" idx="10"/>
          </p:nvPr>
        </p:nvSpPr>
        <p:spPr/>
        <p:txBody>
          <a:bodyPr/>
          <a:lstStyle/>
          <a:p>
            <a:pPr>
              <a:defRPr/>
            </a:pPr>
            <a:r>
              <a:rPr lang="en-US" smtClean="0"/>
              <a:t>8/04/2015</a:t>
            </a:r>
            <a:endParaRPr lang="en-US" dirty="0" smtClean="0"/>
          </a:p>
        </p:txBody>
      </p:sp>
      <p:sp>
        <p:nvSpPr>
          <p:cNvPr id="9" name="Footer Placeholder 3"/>
          <p:cNvSpPr>
            <a:spLocks noGrp="1"/>
          </p:cNvSpPr>
          <p:nvPr>
            <p:ph type="ftr" sz="quarter" idx="11"/>
          </p:nvPr>
        </p:nvSpPr>
        <p:spPr/>
        <p:txBody>
          <a:bodyPr/>
          <a:lstStyle/>
          <a:p>
            <a:pPr>
              <a:defRPr/>
            </a:pPr>
            <a:r>
              <a:rPr lang="en-US" b="1" smtClean="0"/>
              <a:t>Rasheed Auguste, Geant4 SIST Final Presentation</a:t>
            </a:r>
            <a:endParaRPr lang="en-US" b="1" dirty="0"/>
          </a:p>
        </p:txBody>
      </p:sp>
      <p:sp>
        <p:nvSpPr>
          <p:cNvPr id="5" name="Slide Number Placeholder 4"/>
          <p:cNvSpPr>
            <a:spLocks noGrp="1"/>
          </p:cNvSpPr>
          <p:nvPr>
            <p:ph type="sldNum" sz="quarter" idx="12"/>
          </p:nvPr>
        </p:nvSpPr>
        <p:spPr/>
        <p:txBody>
          <a:bodyPr/>
          <a:lstStyle/>
          <a:p>
            <a:pPr>
              <a:defRPr/>
            </a:pPr>
            <a:fld id="{F898E624-B050-F045-B220-9270A506878A}" type="slidenum">
              <a:rPr lang="en-US" smtClean="0"/>
              <a:pPr>
                <a:defRPr/>
              </a:pPr>
              <a:t>10</a:t>
            </a:fld>
            <a:endParaRPr lang="en-US" dirty="0"/>
          </a:p>
        </p:txBody>
      </p:sp>
    </p:spTree>
    <p:extLst>
      <p:ext uri="{BB962C8B-B14F-4D97-AF65-F5344CB8AC3E}">
        <p14:creationId xmlns:p14="http://schemas.microsoft.com/office/powerpoint/2010/main" val="29927147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2400" dirty="0" smtClean="0"/>
              <a:t>Added Data – Experimental Data Browser</a:t>
            </a:r>
            <a:endParaRPr kumimoji="1" lang="ja-JP" altLang="en-US" sz="2400" dirty="0"/>
          </a:p>
        </p:txBody>
      </p:sp>
      <p:sp>
        <p:nvSpPr>
          <p:cNvPr id="5" name="Slide Number Placeholder 4"/>
          <p:cNvSpPr>
            <a:spLocks noGrp="1"/>
          </p:cNvSpPr>
          <p:nvPr>
            <p:ph type="sldNum" sz="quarter" idx="18"/>
          </p:nvPr>
        </p:nvSpPr>
        <p:spPr/>
        <p:txBody>
          <a:bodyPr/>
          <a:lstStyle/>
          <a:p>
            <a:pPr>
              <a:defRPr/>
            </a:pPr>
            <a:fld id="{F898E624-B050-F045-B220-9270A506878A}" type="slidenum">
              <a:rPr lang="en-US" smtClean="0"/>
              <a:pPr>
                <a:defRPr/>
              </a:pPr>
              <a:t>11</a:t>
            </a:fld>
            <a:endParaRPr lang="en-US" dirty="0"/>
          </a:p>
        </p:txBody>
      </p:sp>
      <p:grpSp>
        <p:nvGrpSpPr>
          <p:cNvPr id="34" name="Group 33"/>
          <p:cNvGrpSpPr/>
          <p:nvPr/>
        </p:nvGrpSpPr>
        <p:grpSpPr>
          <a:xfrm>
            <a:off x="-63911" y="0"/>
            <a:ext cx="9144000" cy="6436058"/>
            <a:chOff x="1838041" y="804672"/>
            <a:chExt cx="9144000" cy="6436058"/>
          </a:xfrm>
        </p:grpSpPr>
        <p:pic>
          <p:nvPicPr>
            <p:cNvPr id="33" name="Picture 32"/>
            <p:cNvPicPr>
              <a:picLocks noChangeAspect="1"/>
            </p:cNvPicPr>
            <p:nvPr/>
          </p:nvPicPr>
          <p:blipFill rotWithShape="1">
            <a:blip r:embed="rId3">
              <a:extLst>
                <a:ext uri="{28A0092B-C50C-407E-A947-70E740481C1C}">
                  <a14:useLocalDpi xmlns:a14="http://schemas.microsoft.com/office/drawing/2010/main" val="0"/>
                </a:ext>
              </a:extLst>
            </a:blip>
            <a:srcRect l="13734" t="18288" r="1401" b="4638"/>
            <a:stretch/>
          </p:blipFill>
          <p:spPr>
            <a:xfrm>
              <a:off x="1838041" y="804672"/>
              <a:ext cx="9144000" cy="6436058"/>
            </a:xfrm>
            <a:prstGeom prst="rect">
              <a:avLst/>
            </a:prstGeom>
          </p:spPr>
        </p:pic>
        <p:grpSp>
          <p:nvGrpSpPr>
            <p:cNvPr id="32" name="Group 31"/>
            <p:cNvGrpSpPr/>
            <p:nvPr/>
          </p:nvGrpSpPr>
          <p:grpSpPr bwMode="auto">
            <a:xfrm>
              <a:off x="1929481" y="3793505"/>
              <a:ext cx="8932797" cy="2829255"/>
              <a:chOff x="1929481" y="3793505"/>
              <a:chExt cx="8932797" cy="2829255"/>
            </a:xfrm>
          </p:grpSpPr>
          <p:pic>
            <p:nvPicPr>
              <p:cNvPr id="31" name="Picture 30"/>
              <p:cNvPicPr>
                <a:picLocks noChangeAspect="1"/>
              </p:cNvPicPr>
              <p:nvPr/>
            </p:nvPicPr>
            <p:blipFill>
              <a:blip r:embed="rId4">
                <a:extLst>
                  <a:ext uri="{28A0092B-C50C-407E-A947-70E740481C1C}">
                    <a14:useLocalDpi xmlns:a14="http://schemas.microsoft.com/office/drawing/2010/main" val="0"/>
                  </a:ext>
                </a:extLst>
              </a:blip>
              <a:srcRect l="14444" t="85286" r="1619" b="11633"/>
              <a:stretch>
                <a:fillRect/>
              </a:stretch>
            </p:blipFill>
            <p:spPr bwMode="auto">
              <a:xfrm>
                <a:off x="1929481" y="6369453"/>
                <a:ext cx="8904474" cy="253307"/>
              </a:xfrm>
              <a:custGeom>
                <a:avLst/>
                <a:gdLst>
                  <a:gd name="connsiteX0" fmla="*/ 0 w 5756367"/>
                  <a:gd name="connsiteY0" fmla="*/ 0 h 163773"/>
                  <a:gd name="connsiteX1" fmla="*/ 5756367 w 5756367"/>
                  <a:gd name="connsiteY1" fmla="*/ 0 h 163773"/>
                  <a:gd name="connsiteX2" fmla="*/ 5756367 w 5756367"/>
                  <a:gd name="connsiteY2" fmla="*/ 163773 h 163773"/>
                  <a:gd name="connsiteX3" fmla="*/ 0 w 5756367"/>
                  <a:gd name="connsiteY3" fmla="*/ 163773 h 163773"/>
                </a:gdLst>
                <a:ahLst/>
                <a:cxnLst>
                  <a:cxn ang="0">
                    <a:pos x="connsiteX0" y="connsiteY0"/>
                  </a:cxn>
                  <a:cxn ang="0">
                    <a:pos x="connsiteX1" y="connsiteY1"/>
                  </a:cxn>
                  <a:cxn ang="0">
                    <a:pos x="connsiteX2" y="connsiteY2"/>
                  </a:cxn>
                  <a:cxn ang="0">
                    <a:pos x="connsiteX3" y="connsiteY3"/>
                  </a:cxn>
                </a:cxnLst>
                <a:rect l="l" t="t" r="r" b="b"/>
                <a:pathLst>
                  <a:path w="5756367" h="163773">
                    <a:moveTo>
                      <a:pt x="0" y="0"/>
                    </a:moveTo>
                    <a:lnTo>
                      <a:pt x="5756367" y="0"/>
                    </a:lnTo>
                    <a:lnTo>
                      <a:pt x="5756367" y="163773"/>
                    </a:lnTo>
                    <a:lnTo>
                      <a:pt x="0" y="163773"/>
                    </a:lnTo>
                    <a:close/>
                  </a:path>
                </a:pathLst>
              </a:custGeom>
              <a:ln>
                <a:solidFill>
                  <a:srgbClr val="FF0000"/>
                </a:solidFill>
              </a:ln>
            </p:spPr>
          </p:pic>
          <p:pic>
            <p:nvPicPr>
              <p:cNvPr id="29" name="Picture 28"/>
              <p:cNvPicPr>
                <a:picLocks noChangeAspect="1"/>
              </p:cNvPicPr>
              <p:nvPr/>
            </p:nvPicPr>
            <p:blipFill rotWithShape="1">
              <a:blip r:embed="rId4">
                <a:extLst>
                  <a:ext uri="{28A0092B-C50C-407E-A947-70E740481C1C}">
                    <a14:useLocalDpi xmlns:a14="http://schemas.microsoft.com/office/drawing/2010/main" val="0"/>
                  </a:ext>
                </a:extLst>
              </a:blip>
              <a:srcRect l="14444" t="72447" r="1619" b="23755"/>
              <a:stretch/>
            </p:blipFill>
            <p:spPr bwMode="auto">
              <a:xfrm>
                <a:off x="1957804" y="5235057"/>
                <a:ext cx="8904474" cy="312304"/>
              </a:xfrm>
              <a:custGeom>
                <a:avLst/>
                <a:gdLst>
                  <a:gd name="connsiteX0" fmla="*/ 0 w 5756367"/>
                  <a:gd name="connsiteY0" fmla="*/ 0 h 232012"/>
                  <a:gd name="connsiteX1" fmla="*/ 5756367 w 5756367"/>
                  <a:gd name="connsiteY1" fmla="*/ 0 h 232012"/>
                  <a:gd name="connsiteX2" fmla="*/ 5756367 w 5756367"/>
                  <a:gd name="connsiteY2" fmla="*/ 232012 h 232012"/>
                  <a:gd name="connsiteX3" fmla="*/ 0 w 5756367"/>
                  <a:gd name="connsiteY3" fmla="*/ 232012 h 232012"/>
                </a:gdLst>
                <a:ahLst/>
                <a:cxnLst>
                  <a:cxn ang="0">
                    <a:pos x="connsiteX0" y="connsiteY0"/>
                  </a:cxn>
                  <a:cxn ang="0">
                    <a:pos x="connsiteX1" y="connsiteY1"/>
                  </a:cxn>
                  <a:cxn ang="0">
                    <a:pos x="connsiteX2" y="connsiteY2"/>
                  </a:cxn>
                  <a:cxn ang="0">
                    <a:pos x="connsiteX3" y="connsiteY3"/>
                  </a:cxn>
                </a:cxnLst>
                <a:rect l="l" t="t" r="r" b="b"/>
                <a:pathLst>
                  <a:path w="5756367" h="232012">
                    <a:moveTo>
                      <a:pt x="0" y="0"/>
                    </a:moveTo>
                    <a:lnTo>
                      <a:pt x="5756367" y="0"/>
                    </a:lnTo>
                    <a:lnTo>
                      <a:pt x="5756367" y="232012"/>
                    </a:lnTo>
                    <a:lnTo>
                      <a:pt x="0" y="232012"/>
                    </a:lnTo>
                    <a:close/>
                  </a:path>
                </a:pathLst>
              </a:custGeom>
              <a:ln>
                <a:solidFill>
                  <a:srgbClr val="FF0000"/>
                </a:solidFill>
              </a:ln>
            </p:spPr>
          </p:pic>
          <p:pic>
            <p:nvPicPr>
              <p:cNvPr id="25" name="Picture 24"/>
              <p:cNvPicPr>
                <a:picLocks noChangeAspect="1"/>
              </p:cNvPicPr>
              <p:nvPr/>
            </p:nvPicPr>
            <p:blipFill rotWithShape="1">
              <a:blip r:embed="rId4">
                <a:extLst>
                  <a:ext uri="{28A0092B-C50C-407E-A947-70E740481C1C}">
                    <a14:useLocalDpi xmlns:a14="http://schemas.microsoft.com/office/drawing/2010/main" val="0"/>
                  </a:ext>
                </a:extLst>
              </a:blip>
              <a:srcRect l="14444" t="65343" r="1619" b="31670"/>
              <a:stretch/>
            </p:blipFill>
            <p:spPr bwMode="auto">
              <a:xfrm>
                <a:off x="1957804" y="4606832"/>
                <a:ext cx="8904474" cy="245584"/>
              </a:xfrm>
              <a:custGeom>
                <a:avLst/>
                <a:gdLst>
                  <a:gd name="connsiteX0" fmla="*/ 0 w 5756366"/>
                  <a:gd name="connsiteY0" fmla="*/ 0 h 218365"/>
                  <a:gd name="connsiteX1" fmla="*/ 5756366 w 5756366"/>
                  <a:gd name="connsiteY1" fmla="*/ 0 h 218365"/>
                  <a:gd name="connsiteX2" fmla="*/ 5756366 w 5756366"/>
                  <a:gd name="connsiteY2" fmla="*/ 218365 h 218365"/>
                  <a:gd name="connsiteX3" fmla="*/ 0 w 5756366"/>
                  <a:gd name="connsiteY3" fmla="*/ 218365 h 218365"/>
                </a:gdLst>
                <a:ahLst/>
                <a:cxnLst>
                  <a:cxn ang="0">
                    <a:pos x="connsiteX0" y="connsiteY0"/>
                  </a:cxn>
                  <a:cxn ang="0">
                    <a:pos x="connsiteX1" y="connsiteY1"/>
                  </a:cxn>
                  <a:cxn ang="0">
                    <a:pos x="connsiteX2" y="connsiteY2"/>
                  </a:cxn>
                  <a:cxn ang="0">
                    <a:pos x="connsiteX3" y="connsiteY3"/>
                  </a:cxn>
                </a:cxnLst>
                <a:rect l="l" t="t" r="r" b="b"/>
                <a:pathLst>
                  <a:path w="5756366" h="218365">
                    <a:moveTo>
                      <a:pt x="0" y="0"/>
                    </a:moveTo>
                    <a:lnTo>
                      <a:pt x="5756366" y="0"/>
                    </a:lnTo>
                    <a:lnTo>
                      <a:pt x="5756366" y="218365"/>
                    </a:lnTo>
                    <a:lnTo>
                      <a:pt x="0" y="218365"/>
                    </a:lnTo>
                    <a:close/>
                  </a:path>
                </a:pathLst>
              </a:custGeom>
              <a:ln>
                <a:solidFill>
                  <a:srgbClr val="FF0000"/>
                </a:solidFill>
              </a:ln>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rcRect l="14444" t="61063" r="1619" b="34657"/>
              <a:stretch>
                <a:fillRect/>
              </a:stretch>
            </p:blipFill>
            <p:spPr bwMode="auto">
              <a:xfrm>
                <a:off x="1957804" y="4256132"/>
                <a:ext cx="8904474" cy="351885"/>
              </a:xfrm>
              <a:custGeom>
                <a:avLst/>
                <a:gdLst>
                  <a:gd name="connsiteX0" fmla="*/ 0 w 5756367"/>
                  <a:gd name="connsiteY0" fmla="*/ 0 h 227463"/>
                  <a:gd name="connsiteX1" fmla="*/ 5756367 w 5756367"/>
                  <a:gd name="connsiteY1" fmla="*/ 0 h 227463"/>
                  <a:gd name="connsiteX2" fmla="*/ 5756367 w 5756367"/>
                  <a:gd name="connsiteY2" fmla="*/ 227463 h 227463"/>
                  <a:gd name="connsiteX3" fmla="*/ 0 w 5756367"/>
                  <a:gd name="connsiteY3" fmla="*/ 227463 h 227463"/>
                </a:gdLst>
                <a:ahLst/>
                <a:cxnLst>
                  <a:cxn ang="0">
                    <a:pos x="connsiteX0" y="connsiteY0"/>
                  </a:cxn>
                  <a:cxn ang="0">
                    <a:pos x="connsiteX1" y="connsiteY1"/>
                  </a:cxn>
                  <a:cxn ang="0">
                    <a:pos x="connsiteX2" y="connsiteY2"/>
                  </a:cxn>
                  <a:cxn ang="0">
                    <a:pos x="connsiteX3" y="connsiteY3"/>
                  </a:cxn>
                </a:cxnLst>
                <a:rect l="l" t="t" r="r" b="b"/>
                <a:pathLst>
                  <a:path w="5756367" h="227463">
                    <a:moveTo>
                      <a:pt x="0" y="0"/>
                    </a:moveTo>
                    <a:lnTo>
                      <a:pt x="5756367" y="0"/>
                    </a:lnTo>
                    <a:lnTo>
                      <a:pt x="5756367" y="227463"/>
                    </a:lnTo>
                    <a:lnTo>
                      <a:pt x="0" y="227463"/>
                    </a:lnTo>
                    <a:close/>
                  </a:path>
                </a:pathLst>
              </a:custGeom>
              <a:ln>
                <a:solidFill>
                  <a:srgbClr val="FF0000"/>
                </a:solidFill>
              </a:ln>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rcRect l="14444" t="54900" r="1619" b="41933"/>
              <a:stretch>
                <a:fillRect/>
              </a:stretch>
            </p:blipFill>
            <p:spPr bwMode="auto">
              <a:xfrm>
                <a:off x="1930469" y="3793505"/>
                <a:ext cx="8904474" cy="260378"/>
              </a:xfrm>
              <a:custGeom>
                <a:avLst/>
                <a:gdLst>
                  <a:gd name="connsiteX0" fmla="*/ 0 w 5756367"/>
                  <a:gd name="connsiteY0" fmla="*/ 0 h 168322"/>
                  <a:gd name="connsiteX1" fmla="*/ 5756367 w 5756367"/>
                  <a:gd name="connsiteY1" fmla="*/ 0 h 168322"/>
                  <a:gd name="connsiteX2" fmla="*/ 5756367 w 5756367"/>
                  <a:gd name="connsiteY2" fmla="*/ 168322 h 168322"/>
                  <a:gd name="connsiteX3" fmla="*/ 0 w 5756367"/>
                  <a:gd name="connsiteY3" fmla="*/ 168322 h 168322"/>
                </a:gdLst>
                <a:ahLst/>
                <a:cxnLst>
                  <a:cxn ang="0">
                    <a:pos x="connsiteX0" y="connsiteY0"/>
                  </a:cxn>
                  <a:cxn ang="0">
                    <a:pos x="connsiteX1" y="connsiteY1"/>
                  </a:cxn>
                  <a:cxn ang="0">
                    <a:pos x="connsiteX2" y="connsiteY2"/>
                  </a:cxn>
                  <a:cxn ang="0">
                    <a:pos x="connsiteX3" y="connsiteY3"/>
                  </a:cxn>
                </a:cxnLst>
                <a:rect l="l" t="t" r="r" b="b"/>
                <a:pathLst>
                  <a:path w="5756367" h="168322">
                    <a:moveTo>
                      <a:pt x="0" y="0"/>
                    </a:moveTo>
                    <a:lnTo>
                      <a:pt x="5756367" y="0"/>
                    </a:lnTo>
                    <a:lnTo>
                      <a:pt x="5756367" y="168322"/>
                    </a:lnTo>
                    <a:lnTo>
                      <a:pt x="0" y="168322"/>
                    </a:lnTo>
                    <a:close/>
                  </a:path>
                </a:pathLst>
              </a:custGeom>
              <a:ln>
                <a:solidFill>
                  <a:srgbClr val="FF0000"/>
                </a:solidFill>
              </a:ln>
            </p:spPr>
          </p:pic>
          <p:pic>
            <p:nvPicPr>
              <p:cNvPr id="27" name="Picture 26"/>
              <p:cNvPicPr>
                <a:picLocks noChangeAspect="1"/>
              </p:cNvPicPr>
              <p:nvPr/>
            </p:nvPicPr>
            <p:blipFill>
              <a:blip r:embed="rId4">
                <a:extLst>
                  <a:ext uri="{28A0092B-C50C-407E-A947-70E740481C1C}">
                    <a14:useLocalDpi xmlns:a14="http://schemas.microsoft.com/office/drawing/2010/main" val="0"/>
                  </a:ext>
                </a:extLst>
              </a:blip>
              <a:srcRect l="14444" t="68338" r="1619" b="27553"/>
              <a:stretch>
                <a:fillRect/>
              </a:stretch>
            </p:blipFill>
            <p:spPr bwMode="auto">
              <a:xfrm>
                <a:off x="1957804" y="4865291"/>
                <a:ext cx="8904474" cy="337825"/>
              </a:xfrm>
              <a:custGeom>
                <a:avLst/>
                <a:gdLst>
                  <a:gd name="connsiteX0" fmla="*/ 0 w 5756367"/>
                  <a:gd name="connsiteY0" fmla="*/ 0 h 218364"/>
                  <a:gd name="connsiteX1" fmla="*/ 5756367 w 5756367"/>
                  <a:gd name="connsiteY1" fmla="*/ 0 h 218364"/>
                  <a:gd name="connsiteX2" fmla="*/ 5756367 w 5756367"/>
                  <a:gd name="connsiteY2" fmla="*/ 218364 h 218364"/>
                  <a:gd name="connsiteX3" fmla="*/ 0 w 5756367"/>
                  <a:gd name="connsiteY3" fmla="*/ 218364 h 218364"/>
                </a:gdLst>
                <a:ahLst/>
                <a:cxnLst>
                  <a:cxn ang="0">
                    <a:pos x="connsiteX0" y="connsiteY0"/>
                  </a:cxn>
                  <a:cxn ang="0">
                    <a:pos x="connsiteX1" y="connsiteY1"/>
                  </a:cxn>
                  <a:cxn ang="0">
                    <a:pos x="connsiteX2" y="connsiteY2"/>
                  </a:cxn>
                  <a:cxn ang="0">
                    <a:pos x="connsiteX3" y="connsiteY3"/>
                  </a:cxn>
                </a:cxnLst>
                <a:rect l="l" t="t" r="r" b="b"/>
                <a:pathLst>
                  <a:path w="5756367" h="218364">
                    <a:moveTo>
                      <a:pt x="0" y="0"/>
                    </a:moveTo>
                    <a:lnTo>
                      <a:pt x="5756367" y="0"/>
                    </a:lnTo>
                    <a:lnTo>
                      <a:pt x="5756367" y="218364"/>
                    </a:lnTo>
                    <a:lnTo>
                      <a:pt x="0" y="218364"/>
                    </a:lnTo>
                    <a:close/>
                  </a:path>
                </a:pathLst>
              </a:custGeom>
              <a:ln>
                <a:solidFill>
                  <a:srgbClr val="FF0000"/>
                </a:solidFill>
              </a:ln>
            </p:spPr>
          </p:pic>
        </p:grpSp>
      </p:grpSp>
      <p:sp>
        <p:nvSpPr>
          <p:cNvPr id="35" name="Date Placeholder 2"/>
          <p:cNvSpPr>
            <a:spLocks noGrp="1"/>
          </p:cNvSpPr>
          <p:nvPr>
            <p:ph type="dt" sz="half" idx="16"/>
          </p:nvPr>
        </p:nvSpPr>
        <p:spPr>
          <a:xfrm>
            <a:off x="7037388" y="6544733"/>
            <a:ext cx="1076325" cy="241300"/>
          </a:xfrm>
        </p:spPr>
        <p:txBody>
          <a:bodyPr/>
          <a:lstStyle/>
          <a:p>
            <a:pPr>
              <a:defRPr/>
            </a:pPr>
            <a:r>
              <a:rPr lang="en-US" smtClean="0"/>
              <a:t>8/04/2015</a:t>
            </a:r>
            <a:endParaRPr lang="en-US" dirty="0" smtClean="0"/>
          </a:p>
        </p:txBody>
      </p:sp>
      <p:sp>
        <p:nvSpPr>
          <p:cNvPr id="36" name="Footer Placeholder 3"/>
          <p:cNvSpPr>
            <a:spLocks noGrp="1"/>
          </p:cNvSpPr>
          <p:nvPr>
            <p:ph type="ftr" sz="quarter" idx="17"/>
          </p:nvPr>
        </p:nvSpPr>
        <p:spPr>
          <a:xfrm>
            <a:off x="1384300" y="6544733"/>
            <a:ext cx="5373688" cy="241300"/>
          </a:xfrm>
        </p:spPr>
        <p:txBody>
          <a:bodyPr/>
          <a:lstStyle/>
          <a:p>
            <a:pPr>
              <a:defRPr/>
            </a:pPr>
            <a:r>
              <a:rPr lang="en-US" b="1" smtClean="0"/>
              <a:t>Rasheed Auguste, Geant4 SIST Final Presentation</a:t>
            </a:r>
            <a:endParaRPr lang="en-US" b="1" dirty="0"/>
          </a:p>
        </p:txBody>
      </p:sp>
    </p:spTree>
    <p:extLst>
      <p:ext uri="{BB962C8B-B14F-4D97-AF65-F5344CB8AC3E}">
        <p14:creationId xmlns:p14="http://schemas.microsoft.com/office/powerpoint/2010/main" val="31819240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pPr eaLnBrk="1" hangingPunct="1"/>
            <a:r>
              <a:rPr lang="en-US" altLang="en-US" dirty="0" smtClean="0">
                <a:latin typeface="Helvetica" panose="020B0604020202020204" pitchFamily="34" charset="0"/>
                <a:ea typeface="Geneva" pitchFamily="121" charset="-128"/>
              </a:rPr>
              <a:t>Geant4 Event Simulation</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12</a:t>
            </a:fld>
            <a:endParaRPr lang="en-US" altLang="en-US" sz="1200">
              <a:solidFill>
                <a:srgbClr val="004C97"/>
              </a:solidFill>
              <a:latin typeface="Helvetica" panose="020B0604020202020204" pitchFamily="34" charset="0"/>
            </a:endParaRPr>
          </a:p>
        </p:txBody>
      </p:sp>
      <p:sp>
        <p:nvSpPr>
          <p:cNvPr id="10" name="Oval 9"/>
          <p:cNvSpPr/>
          <p:nvPr/>
        </p:nvSpPr>
        <p:spPr>
          <a:xfrm>
            <a:off x="3938588" y="1571625"/>
            <a:ext cx="1266825" cy="3714750"/>
          </a:xfrm>
          <a:prstGeom prst="ellipse">
            <a:avLst/>
          </a:prstGeom>
          <a:solidFill>
            <a:schemeClr val="bg1">
              <a:lumMod val="75000"/>
            </a:schemeClr>
          </a:solidFill>
          <a:ln>
            <a:solidFill>
              <a:schemeClr val="accent6">
                <a:lumMod val="75000"/>
              </a:schemeClr>
            </a:solid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Oval 12"/>
          <p:cNvSpPr/>
          <p:nvPr/>
        </p:nvSpPr>
        <p:spPr>
          <a:xfrm>
            <a:off x="1819275" y="3868681"/>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4" name="Straight Arrow Connector 13"/>
          <p:cNvCxnSpPr/>
          <p:nvPr/>
        </p:nvCxnSpPr>
        <p:spPr>
          <a:xfrm>
            <a:off x="2200275" y="4063943"/>
            <a:ext cx="819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5" name="Oval 14"/>
          <p:cNvSpPr/>
          <p:nvPr/>
        </p:nvSpPr>
        <p:spPr>
          <a:xfrm>
            <a:off x="1819275" y="2539207"/>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6" name="Straight Arrow Connector 15"/>
          <p:cNvCxnSpPr/>
          <p:nvPr/>
        </p:nvCxnSpPr>
        <p:spPr>
          <a:xfrm>
            <a:off x="2200275" y="2734469"/>
            <a:ext cx="819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7" name="Oval 16"/>
          <p:cNvSpPr/>
          <p:nvPr/>
        </p:nvSpPr>
        <p:spPr>
          <a:xfrm>
            <a:off x="2476500" y="2886472"/>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857500" y="3081734"/>
            <a:ext cx="819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9" name="Oval 18"/>
          <p:cNvSpPr/>
          <p:nvPr/>
        </p:nvSpPr>
        <p:spPr>
          <a:xfrm>
            <a:off x="2582863" y="4422703"/>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0" name="Straight Arrow Connector 19"/>
          <p:cNvCxnSpPr/>
          <p:nvPr/>
        </p:nvCxnSpPr>
        <p:spPr>
          <a:xfrm>
            <a:off x="2963863" y="4617965"/>
            <a:ext cx="819150"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 name="TextBox 2"/>
          <p:cNvSpPr txBox="1"/>
          <p:nvPr/>
        </p:nvSpPr>
        <p:spPr>
          <a:xfrm>
            <a:off x="313532" y="2263450"/>
            <a:ext cx="1295400" cy="1200329"/>
          </a:xfrm>
          <a:prstGeom prst="rect">
            <a:avLst/>
          </a:prstGeom>
          <a:noFill/>
        </p:spPr>
        <p:txBody>
          <a:bodyPr wrap="square" rtlCol="0">
            <a:spAutoFit/>
          </a:bodyPr>
          <a:lstStyle/>
          <a:p>
            <a:r>
              <a:rPr lang="en-US" dirty="0" smtClean="0"/>
              <a:t>Incident particles (</a:t>
            </a:r>
            <a:r>
              <a:rPr lang="en-US" dirty="0" err="1" smtClean="0"/>
              <a:t>N</a:t>
            </a:r>
            <a:r>
              <a:rPr lang="en-US" baseline="-25000" dirty="0" err="1" smtClean="0"/>
              <a:t>inc</a:t>
            </a:r>
            <a:r>
              <a:rPr lang="en-US" dirty="0" smtClean="0"/>
              <a:t>)</a:t>
            </a:r>
            <a:endParaRPr lang="en-US" dirty="0"/>
          </a:p>
        </p:txBody>
      </p:sp>
      <p:sp>
        <p:nvSpPr>
          <p:cNvPr id="24" name="Oval 23"/>
          <p:cNvSpPr>
            <a:spLocks noChangeAspect="1"/>
          </p:cNvSpPr>
          <p:nvPr/>
        </p:nvSpPr>
        <p:spPr>
          <a:xfrm>
            <a:off x="5798345" y="2843581"/>
            <a:ext cx="304800" cy="3124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25" name="Straight Arrow Connector 24"/>
          <p:cNvCxnSpPr/>
          <p:nvPr/>
        </p:nvCxnSpPr>
        <p:spPr>
          <a:xfrm>
            <a:off x="6087269" y="3073451"/>
            <a:ext cx="725488" cy="39933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26" name="Oval 25"/>
          <p:cNvSpPr/>
          <p:nvPr/>
        </p:nvSpPr>
        <p:spPr>
          <a:xfrm>
            <a:off x="5950745" y="3741375"/>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27" name="Straight Arrow Connector 26"/>
          <p:cNvCxnSpPr/>
          <p:nvPr/>
        </p:nvCxnSpPr>
        <p:spPr>
          <a:xfrm flipV="1">
            <a:off x="6331745" y="3624263"/>
            <a:ext cx="795337" cy="29045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28" name="Oval 27"/>
          <p:cNvSpPr/>
          <p:nvPr/>
        </p:nvSpPr>
        <p:spPr>
          <a:xfrm>
            <a:off x="6141245" y="2149040"/>
            <a:ext cx="381000" cy="3905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29" name="Straight Arrow Connector 28"/>
          <p:cNvCxnSpPr/>
          <p:nvPr/>
        </p:nvCxnSpPr>
        <p:spPr>
          <a:xfrm flipV="1">
            <a:off x="6469857" y="1828223"/>
            <a:ext cx="657225" cy="38215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2" name="Oval 31"/>
          <p:cNvSpPr/>
          <p:nvPr/>
        </p:nvSpPr>
        <p:spPr>
          <a:xfrm>
            <a:off x="5679770" y="4407531"/>
            <a:ext cx="381000" cy="390525"/>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 name="Straight Arrow Connector 32"/>
          <p:cNvCxnSpPr/>
          <p:nvPr/>
        </p:nvCxnSpPr>
        <p:spPr>
          <a:xfrm>
            <a:off x="6060770" y="4602793"/>
            <a:ext cx="725360" cy="25933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9" name="TextBox 38"/>
          <p:cNvSpPr txBox="1"/>
          <p:nvPr/>
        </p:nvSpPr>
        <p:spPr>
          <a:xfrm>
            <a:off x="7372350" y="847418"/>
            <a:ext cx="1380333" cy="1938992"/>
          </a:xfrm>
          <a:prstGeom prst="rect">
            <a:avLst/>
          </a:prstGeom>
          <a:noFill/>
        </p:spPr>
        <p:txBody>
          <a:bodyPr wrap="square" rtlCol="0">
            <a:spAutoFit/>
          </a:bodyPr>
          <a:lstStyle/>
          <a:p>
            <a:r>
              <a:rPr lang="en-US" dirty="0" smtClean="0"/>
              <a:t>Particles from nuclear reaction</a:t>
            </a:r>
            <a:endParaRPr lang="en-US" dirty="0"/>
          </a:p>
          <a:p>
            <a:r>
              <a:rPr lang="en-US" dirty="0" smtClean="0"/>
              <a:t>(N</a:t>
            </a:r>
            <a:r>
              <a:rPr lang="en-US" baseline="-25000" dirty="0" smtClean="0"/>
              <a:t>in</a:t>
            </a:r>
            <a:r>
              <a:rPr lang="en-US" dirty="0" smtClean="0"/>
              <a:t>)</a:t>
            </a:r>
            <a:endParaRPr lang="en-US" dirty="0"/>
          </a:p>
        </p:txBody>
      </p:sp>
      <p:sp>
        <p:nvSpPr>
          <p:cNvPr id="40" name="TextBox 39"/>
          <p:cNvSpPr txBox="1"/>
          <p:nvPr/>
        </p:nvSpPr>
        <p:spPr>
          <a:xfrm>
            <a:off x="3113214" y="5532891"/>
            <a:ext cx="3581401" cy="707886"/>
          </a:xfrm>
          <a:prstGeom prst="rect">
            <a:avLst/>
          </a:prstGeom>
          <a:noFill/>
        </p:spPr>
        <p:txBody>
          <a:bodyPr wrap="square" rtlCol="0">
            <a:spAutoFit/>
          </a:bodyPr>
          <a:lstStyle/>
          <a:p>
            <a:r>
              <a:rPr lang="en-US" sz="2000" dirty="0" smtClean="0"/>
              <a:t>Target of Atomic number(A), thickness (s), and density (d)</a:t>
            </a:r>
            <a:endParaRPr lang="en-US" sz="2000" dirty="0"/>
          </a:p>
        </p:txBody>
      </p:sp>
      <p:sp>
        <p:nvSpPr>
          <p:cNvPr id="34" name="Oval 33"/>
          <p:cNvSpPr>
            <a:spLocks noChangeAspect="1"/>
          </p:cNvSpPr>
          <p:nvPr/>
        </p:nvSpPr>
        <p:spPr>
          <a:xfrm>
            <a:off x="5513626" y="1523705"/>
            <a:ext cx="304800" cy="312425"/>
          </a:xfrm>
          <a:prstGeom prst="ellipse">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p>
        </p:txBody>
      </p:sp>
      <p:cxnSp>
        <p:nvCxnSpPr>
          <p:cNvPr id="35" name="Straight Arrow Connector 34"/>
          <p:cNvCxnSpPr/>
          <p:nvPr/>
        </p:nvCxnSpPr>
        <p:spPr>
          <a:xfrm flipV="1">
            <a:off x="5798345" y="1295561"/>
            <a:ext cx="907941" cy="307394"/>
          </a:xfrm>
          <a:prstGeom prst="straightConnector1">
            <a:avLst/>
          </a:prstGeom>
          <a:ln>
            <a:tailEnd type="triangle"/>
          </a:ln>
        </p:spPr>
        <p:style>
          <a:lnRef idx="2">
            <a:schemeClr val="accent6"/>
          </a:lnRef>
          <a:fillRef idx="0">
            <a:schemeClr val="accent6"/>
          </a:fillRef>
          <a:effectRef idx="1">
            <a:schemeClr val="accent6"/>
          </a:effectRef>
          <a:fontRef idx="minor">
            <a:schemeClr val="tx1"/>
          </a:fontRef>
        </p:style>
      </p:cxnSp>
      <p:sp>
        <p:nvSpPr>
          <p:cNvPr id="36" name="Oval 35"/>
          <p:cNvSpPr/>
          <p:nvPr/>
        </p:nvSpPr>
        <p:spPr>
          <a:xfrm>
            <a:off x="6718054" y="2742318"/>
            <a:ext cx="381000" cy="390525"/>
          </a:xfrm>
          <a:prstGeom prst="ellipse">
            <a:avLst/>
          </a:prstGeom>
        </p:spPr>
        <p:style>
          <a:lnRef idx="1">
            <a:schemeClr val="dk1"/>
          </a:lnRef>
          <a:fillRef idx="3">
            <a:schemeClr val="dk1"/>
          </a:fillRef>
          <a:effectRef idx="2">
            <a:schemeClr val="dk1"/>
          </a:effectRef>
          <a:fontRef idx="minor">
            <a:schemeClr val="lt1"/>
          </a:fontRef>
        </p:style>
        <p:txBody>
          <a:bodyPr rtlCol="0" anchor="ctr"/>
          <a:lstStyle/>
          <a:p>
            <a:pPr algn="ctr"/>
            <a:endParaRPr lang="en-US"/>
          </a:p>
        </p:txBody>
      </p:sp>
      <p:cxnSp>
        <p:nvCxnSpPr>
          <p:cNvPr id="37" name="Straight Arrow Connector 36"/>
          <p:cNvCxnSpPr/>
          <p:nvPr/>
        </p:nvCxnSpPr>
        <p:spPr>
          <a:xfrm>
            <a:off x="7099054" y="2943133"/>
            <a:ext cx="768232" cy="11332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38" name="TextBox 37"/>
          <p:cNvSpPr txBox="1"/>
          <p:nvPr/>
        </p:nvSpPr>
        <p:spPr>
          <a:xfrm>
            <a:off x="7295406" y="3873759"/>
            <a:ext cx="1457277" cy="1569660"/>
          </a:xfrm>
          <a:prstGeom prst="rect">
            <a:avLst/>
          </a:prstGeom>
          <a:noFill/>
        </p:spPr>
        <p:txBody>
          <a:bodyPr wrap="square" rtlCol="0">
            <a:spAutoFit/>
          </a:bodyPr>
          <a:lstStyle/>
          <a:p>
            <a:r>
              <a:rPr lang="en-US" dirty="0" smtClean="0"/>
              <a:t>Elastically</a:t>
            </a:r>
          </a:p>
          <a:p>
            <a:r>
              <a:rPr lang="en-US" dirty="0"/>
              <a:t>s</a:t>
            </a:r>
            <a:r>
              <a:rPr lang="en-US" dirty="0" smtClean="0"/>
              <a:t>cattered </a:t>
            </a:r>
            <a:r>
              <a:rPr lang="en-US" dirty="0"/>
              <a:t>p</a:t>
            </a:r>
            <a:r>
              <a:rPr lang="en-US" dirty="0" smtClean="0"/>
              <a:t>articles (</a:t>
            </a:r>
            <a:r>
              <a:rPr lang="en-US" dirty="0" err="1" smtClean="0"/>
              <a:t>N</a:t>
            </a:r>
            <a:r>
              <a:rPr lang="en-US" baseline="-25000" dirty="0" err="1" smtClean="0"/>
              <a:t>el</a:t>
            </a:r>
            <a:r>
              <a:rPr lang="en-US" dirty="0" smtClean="0"/>
              <a:t>)</a:t>
            </a: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437" y="1030078"/>
            <a:ext cx="2969009" cy="579170"/>
          </a:xfrm>
          <a:prstGeom prst="rect">
            <a:avLst/>
          </a:prstGeom>
        </p:spPr>
      </p:pic>
    </p:spTree>
    <p:extLst>
      <p:ext uri="{BB962C8B-B14F-4D97-AF65-F5344CB8AC3E}">
        <p14:creationId xmlns:p14="http://schemas.microsoft.com/office/powerpoint/2010/main" val="25471967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pic>
        <p:nvPicPr>
          <p:cNvPr id="24590" name="Content Placeholder 24589"/>
          <p:cNvPicPr>
            <a:picLocks noGrp="1" noChangeAspect="1"/>
          </p:cNvPicPr>
          <p:nvPr>
            <p:ph idx="1"/>
          </p:nvPr>
        </p:nvPicPr>
        <p:blipFill rotWithShape="1">
          <a:blip r:embed="rId3">
            <a:extLst>
              <a:ext uri="{28A0092B-C50C-407E-A947-70E740481C1C}">
                <a14:useLocalDpi xmlns:a14="http://schemas.microsoft.com/office/drawing/2010/main" val="0"/>
              </a:ext>
            </a:extLst>
          </a:blip>
          <a:srcRect r="52613"/>
          <a:stretch/>
        </p:blipFill>
        <p:spPr>
          <a:xfrm>
            <a:off x="0" y="0"/>
            <a:ext cx="3316224" cy="6826377"/>
          </a:xfrm>
        </p:spPr>
      </p:pic>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13</a:t>
            </a:fld>
            <a:endParaRPr lang="en-US" altLang="en-US" sz="1200">
              <a:solidFill>
                <a:srgbClr val="004C97"/>
              </a:solidFill>
              <a:latin typeface="Helvetica" panose="020B0604020202020204" pitchFamily="34" charset="0"/>
            </a:endParaRPr>
          </a:p>
        </p:txBody>
      </p:sp>
      <p:pic>
        <p:nvPicPr>
          <p:cNvPr id="50" name="Content Placeholder 24589"/>
          <p:cNvPicPr>
            <a:picLocks noChangeAspect="1"/>
          </p:cNvPicPr>
          <p:nvPr/>
        </p:nvPicPr>
        <p:blipFill rotWithShape="1">
          <a:blip r:embed="rId3">
            <a:extLst>
              <a:ext uri="{28A0092B-C50C-407E-A947-70E740481C1C}">
                <a14:useLocalDpi xmlns:a14="http://schemas.microsoft.com/office/drawing/2010/main" val="0"/>
              </a:ext>
            </a:extLst>
          </a:blip>
          <a:srcRect l="48432"/>
          <a:stretch/>
        </p:blipFill>
        <p:spPr>
          <a:xfrm>
            <a:off x="5535168" y="0"/>
            <a:ext cx="3608832" cy="6826377"/>
          </a:xfrm>
          <a:prstGeom prst="rect">
            <a:avLst/>
          </a:prstGeom>
        </p:spPr>
      </p:pic>
      <p:grpSp>
        <p:nvGrpSpPr>
          <p:cNvPr id="24597" name="Group 24596"/>
          <p:cNvGrpSpPr/>
          <p:nvPr/>
        </p:nvGrpSpPr>
        <p:grpSpPr>
          <a:xfrm>
            <a:off x="3175920" y="552111"/>
            <a:ext cx="2505551" cy="6237690"/>
            <a:chOff x="3175920" y="552111"/>
            <a:chExt cx="2505551" cy="6237690"/>
          </a:xfrm>
        </p:grpSpPr>
        <p:pic>
          <p:nvPicPr>
            <p:cNvPr id="49" name="Content Placeholder 24589"/>
            <p:cNvPicPr>
              <a:picLocks noChangeAspect="1"/>
            </p:cNvPicPr>
            <p:nvPr/>
          </p:nvPicPr>
          <p:blipFill rotWithShape="1">
            <a:blip r:embed="rId3">
              <a:extLst>
                <a:ext uri="{28A0092B-C50C-407E-A947-70E740481C1C}">
                  <a14:useLocalDpi xmlns:a14="http://schemas.microsoft.com/office/drawing/2010/main" val="0"/>
                </a:ext>
              </a:extLst>
            </a:blip>
            <a:srcRect l="31251" t="11609" r="55509" b="50349"/>
            <a:stretch/>
          </p:blipFill>
          <p:spPr>
            <a:xfrm flipV="1">
              <a:off x="3175920" y="552111"/>
              <a:ext cx="2505551" cy="6237690"/>
            </a:xfrm>
            <a:prstGeom prst="rect">
              <a:avLst/>
            </a:prstGeom>
          </p:spPr>
        </p:pic>
        <p:sp>
          <p:nvSpPr>
            <p:cNvPr id="24595" name="TextBox 24594"/>
            <p:cNvSpPr txBox="1"/>
            <p:nvPr/>
          </p:nvSpPr>
          <p:spPr>
            <a:xfrm>
              <a:off x="4113693" y="1402016"/>
              <a:ext cx="319187" cy="4936420"/>
            </a:xfrm>
            <a:prstGeom prst="rect">
              <a:avLst/>
            </a:prstGeom>
            <a:solidFill>
              <a:schemeClr val="bg2"/>
            </a:solidFill>
          </p:spPr>
          <p:txBody>
            <a:bodyPr wrap="square" rtlCol="0">
              <a:spAutoFit/>
            </a:bodyPr>
            <a:lstStyle/>
            <a:p>
              <a:endParaRPr lang="en-US" dirty="0"/>
            </a:p>
          </p:txBody>
        </p:sp>
        <p:sp>
          <p:nvSpPr>
            <p:cNvPr id="24594" name="TextBox 24593"/>
            <p:cNvSpPr txBox="1"/>
            <p:nvPr/>
          </p:nvSpPr>
          <p:spPr>
            <a:xfrm>
              <a:off x="4092999" y="6000915"/>
              <a:ext cx="440550" cy="461665"/>
            </a:xfrm>
            <a:prstGeom prst="rect">
              <a:avLst/>
            </a:prstGeom>
            <a:noFill/>
          </p:spPr>
          <p:txBody>
            <a:bodyPr wrap="square" rtlCol="0">
              <a:spAutoFit/>
            </a:bodyPr>
            <a:lstStyle/>
            <a:p>
              <a:r>
                <a:rPr lang="en-US" dirty="0">
                  <a:solidFill>
                    <a:schemeClr val="accent6">
                      <a:lumMod val="50000"/>
                    </a:schemeClr>
                  </a:solidFill>
                </a:rPr>
                <a:t>C</a:t>
              </a:r>
              <a:endParaRPr lang="en-US" dirty="0"/>
            </a:p>
          </p:txBody>
        </p:sp>
        <p:sp>
          <p:nvSpPr>
            <p:cNvPr id="54" name="TextBox 53"/>
            <p:cNvSpPr txBox="1"/>
            <p:nvPr/>
          </p:nvSpPr>
          <p:spPr>
            <a:xfrm>
              <a:off x="4101661" y="5512990"/>
              <a:ext cx="485106" cy="461665"/>
            </a:xfrm>
            <a:prstGeom prst="rect">
              <a:avLst/>
            </a:prstGeom>
            <a:noFill/>
          </p:spPr>
          <p:txBody>
            <a:bodyPr wrap="square" rtlCol="0">
              <a:spAutoFit/>
            </a:bodyPr>
            <a:lstStyle/>
            <a:p>
              <a:r>
                <a:rPr lang="en-US" dirty="0" smtClean="0">
                  <a:solidFill>
                    <a:srgbClr val="FF0000"/>
                  </a:solidFill>
                </a:rPr>
                <a:t>Al</a:t>
              </a:r>
              <a:endParaRPr lang="en-US" dirty="0">
                <a:solidFill>
                  <a:srgbClr val="FF0000"/>
                </a:solidFill>
              </a:endParaRPr>
            </a:p>
          </p:txBody>
        </p:sp>
        <p:sp>
          <p:nvSpPr>
            <p:cNvPr id="55" name="TextBox 54"/>
            <p:cNvSpPr txBox="1"/>
            <p:nvPr/>
          </p:nvSpPr>
          <p:spPr>
            <a:xfrm>
              <a:off x="4138591" y="4466219"/>
              <a:ext cx="609601" cy="461665"/>
            </a:xfrm>
            <a:prstGeom prst="rect">
              <a:avLst/>
            </a:prstGeom>
            <a:noFill/>
          </p:spPr>
          <p:txBody>
            <a:bodyPr wrap="square" rtlCol="0">
              <a:spAutoFit/>
            </a:bodyPr>
            <a:lstStyle/>
            <a:p>
              <a:r>
                <a:rPr lang="en-US" dirty="0" smtClean="0">
                  <a:solidFill>
                    <a:schemeClr val="accent3"/>
                  </a:solidFill>
                </a:rPr>
                <a:t>Ca</a:t>
              </a:r>
              <a:endParaRPr lang="en-US" dirty="0">
                <a:solidFill>
                  <a:schemeClr val="accent3"/>
                </a:solidFill>
              </a:endParaRPr>
            </a:p>
          </p:txBody>
        </p:sp>
        <p:sp>
          <p:nvSpPr>
            <p:cNvPr id="56" name="TextBox 55"/>
            <p:cNvSpPr txBox="1"/>
            <p:nvPr/>
          </p:nvSpPr>
          <p:spPr>
            <a:xfrm>
              <a:off x="4138591" y="5018665"/>
              <a:ext cx="485106" cy="461665"/>
            </a:xfrm>
            <a:prstGeom prst="rect">
              <a:avLst/>
            </a:prstGeom>
            <a:noFill/>
          </p:spPr>
          <p:txBody>
            <a:bodyPr wrap="square" rtlCol="0">
              <a:spAutoFit/>
            </a:bodyPr>
            <a:lstStyle/>
            <a:p>
              <a:r>
                <a:rPr lang="en-US" dirty="0">
                  <a:solidFill>
                    <a:schemeClr val="tx1">
                      <a:lumMod val="60000"/>
                      <a:lumOff val="40000"/>
                    </a:schemeClr>
                  </a:solidFill>
                </a:rPr>
                <a:t>S</a:t>
              </a:r>
              <a:endParaRPr lang="en-US" dirty="0">
                <a:solidFill>
                  <a:srgbClr val="FF0000"/>
                </a:solidFill>
              </a:endParaRPr>
            </a:p>
          </p:txBody>
        </p:sp>
        <p:sp>
          <p:nvSpPr>
            <p:cNvPr id="57" name="TextBox 56"/>
            <p:cNvSpPr txBox="1"/>
            <p:nvPr/>
          </p:nvSpPr>
          <p:spPr>
            <a:xfrm>
              <a:off x="4101661" y="3424879"/>
              <a:ext cx="706965" cy="461665"/>
            </a:xfrm>
            <a:prstGeom prst="rect">
              <a:avLst/>
            </a:prstGeom>
            <a:noFill/>
          </p:spPr>
          <p:txBody>
            <a:bodyPr wrap="square" rtlCol="0">
              <a:spAutoFit/>
            </a:bodyPr>
            <a:lstStyle/>
            <a:p>
              <a:r>
                <a:rPr lang="en-US" dirty="0" smtClean="0">
                  <a:solidFill>
                    <a:schemeClr val="accent2"/>
                  </a:solidFill>
                </a:rPr>
                <a:t>Cu</a:t>
              </a:r>
              <a:endParaRPr lang="en-US" dirty="0">
                <a:solidFill>
                  <a:schemeClr val="accent2"/>
                </a:solidFill>
              </a:endParaRPr>
            </a:p>
          </p:txBody>
        </p:sp>
        <p:sp>
          <p:nvSpPr>
            <p:cNvPr id="58" name="TextBox 57"/>
            <p:cNvSpPr txBox="1"/>
            <p:nvPr/>
          </p:nvSpPr>
          <p:spPr>
            <a:xfrm>
              <a:off x="4115463" y="1877212"/>
              <a:ext cx="676222" cy="461665"/>
            </a:xfrm>
            <a:prstGeom prst="rect">
              <a:avLst/>
            </a:prstGeom>
            <a:noFill/>
          </p:spPr>
          <p:txBody>
            <a:bodyPr wrap="square" rtlCol="0">
              <a:spAutoFit/>
            </a:bodyPr>
            <a:lstStyle/>
            <a:p>
              <a:r>
                <a:rPr lang="en-US" dirty="0" smtClean="0">
                  <a:solidFill>
                    <a:srgbClr val="1FF929"/>
                  </a:solidFill>
                </a:rPr>
                <a:t>Au</a:t>
              </a:r>
              <a:endParaRPr lang="en-US" dirty="0">
                <a:solidFill>
                  <a:srgbClr val="1FF929"/>
                </a:solidFill>
              </a:endParaRPr>
            </a:p>
          </p:txBody>
        </p:sp>
        <p:sp>
          <p:nvSpPr>
            <p:cNvPr id="59" name="TextBox 58"/>
            <p:cNvSpPr txBox="1"/>
            <p:nvPr/>
          </p:nvSpPr>
          <p:spPr>
            <a:xfrm>
              <a:off x="4135647" y="2392982"/>
              <a:ext cx="485106" cy="461665"/>
            </a:xfrm>
            <a:prstGeom prst="rect">
              <a:avLst/>
            </a:prstGeom>
            <a:noFill/>
          </p:spPr>
          <p:txBody>
            <a:bodyPr wrap="square" rtlCol="0">
              <a:spAutoFit/>
            </a:bodyPr>
            <a:lstStyle/>
            <a:p>
              <a:r>
                <a:rPr lang="en-US" dirty="0" smtClean="0">
                  <a:solidFill>
                    <a:schemeClr val="accent2">
                      <a:lumMod val="50000"/>
                    </a:schemeClr>
                  </a:solidFill>
                </a:rPr>
                <a:t>Sn</a:t>
              </a:r>
              <a:endParaRPr lang="en-US" dirty="0">
                <a:solidFill>
                  <a:schemeClr val="accent2">
                    <a:lumMod val="50000"/>
                  </a:schemeClr>
                </a:solidFill>
              </a:endParaRPr>
            </a:p>
          </p:txBody>
        </p:sp>
        <p:sp>
          <p:nvSpPr>
            <p:cNvPr id="60" name="TextBox 59"/>
            <p:cNvSpPr txBox="1"/>
            <p:nvPr/>
          </p:nvSpPr>
          <p:spPr>
            <a:xfrm>
              <a:off x="4113693" y="2904599"/>
              <a:ext cx="529844" cy="461665"/>
            </a:xfrm>
            <a:prstGeom prst="rect">
              <a:avLst/>
            </a:prstGeom>
            <a:noFill/>
          </p:spPr>
          <p:txBody>
            <a:bodyPr wrap="square" rtlCol="0">
              <a:spAutoFit/>
            </a:bodyPr>
            <a:lstStyle/>
            <a:p>
              <a:r>
                <a:rPr lang="en-US" dirty="0">
                  <a:solidFill>
                    <a:schemeClr val="accent1">
                      <a:lumMod val="75000"/>
                    </a:schemeClr>
                  </a:solidFill>
                </a:rPr>
                <a:t>Ag</a:t>
              </a:r>
            </a:p>
          </p:txBody>
        </p:sp>
        <p:sp>
          <p:nvSpPr>
            <p:cNvPr id="62" name="TextBox 61"/>
            <p:cNvSpPr txBox="1"/>
            <p:nvPr/>
          </p:nvSpPr>
          <p:spPr>
            <a:xfrm>
              <a:off x="4151749" y="3955353"/>
              <a:ext cx="485106" cy="461665"/>
            </a:xfrm>
            <a:prstGeom prst="rect">
              <a:avLst/>
            </a:prstGeom>
            <a:noFill/>
          </p:spPr>
          <p:txBody>
            <a:bodyPr wrap="square" rtlCol="0">
              <a:spAutoFit/>
            </a:bodyPr>
            <a:lstStyle/>
            <a:p>
              <a:r>
                <a:rPr lang="en-US" dirty="0" smtClean="0">
                  <a:solidFill>
                    <a:srgbClr val="7030A0"/>
                  </a:solidFill>
                </a:rPr>
                <a:t>Fe</a:t>
              </a:r>
              <a:endParaRPr lang="en-US" dirty="0">
                <a:solidFill>
                  <a:srgbClr val="7030A0"/>
                </a:solidFill>
              </a:endParaRPr>
            </a:p>
          </p:txBody>
        </p:sp>
        <p:sp>
          <p:nvSpPr>
            <p:cNvPr id="63" name="TextBox 62"/>
            <p:cNvSpPr txBox="1"/>
            <p:nvPr/>
          </p:nvSpPr>
          <p:spPr>
            <a:xfrm>
              <a:off x="4089502" y="1363028"/>
              <a:ext cx="548206" cy="461665"/>
            </a:xfrm>
            <a:prstGeom prst="rect">
              <a:avLst/>
            </a:prstGeom>
            <a:noFill/>
          </p:spPr>
          <p:txBody>
            <a:bodyPr wrap="square" rtlCol="0">
              <a:spAutoFit/>
            </a:bodyPr>
            <a:lstStyle/>
            <a:p>
              <a:r>
                <a:rPr lang="en-US" dirty="0" err="1">
                  <a:solidFill>
                    <a:schemeClr val="accent5">
                      <a:lumMod val="60000"/>
                      <a:lumOff val="40000"/>
                    </a:schemeClr>
                  </a:solidFill>
                </a:rPr>
                <a:t>Pb</a:t>
              </a:r>
              <a:endParaRPr lang="en-US" dirty="0">
                <a:solidFill>
                  <a:srgbClr val="FF0000"/>
                </a:solidFill>
              </a:endParaRPr>
            </a:p>
          </p:txBody>
        </p:sp>
        <p:sp>
          <p:nvSpPr>
            <p:cNvPr id="24596" name="TextBox 24595"/>
            <p:cNvSpPr txBox="1"/>
            <p:nvPr/>
          </p:nvSpPr>
          <p:spPr>
            <a:xfrm>
              <a:off x="3706368" y="552111"/>
              <a:ext cx="1491203" cy="461665"/>
            </a:xfrm>
            <a:prstGeom prst="rect">
              <a:avLst/>
            </a:prstGeom>
            <a:noFill/>
          </p:spPr>
          <p:txBody>
            <a:bodyPr wrap="square" rtlCol="0">
              <a:spAutoFit/>
            </a:bodyPr>
            <a:lstStyle/>
            <a:p>
              <a:pPr algn="ctr"/>
              <a:r>
                <a:rPr lang="en-US" dirty="0" smtClean="0"/>
                <a:t>Key:</a:t>
              </a:r>
              <a:endParaRPr lang="en-US" dirty="0"/>
            </a:p>
          </p:txBody>
        </p:sp>
      </p:grpSp>
      <p:sp>
        <p:nvSpPr>
          <p:cNvPr id="31" name="TextBox 30"/>
          <p:cNvSpPr txBox="1"/>
          <p:nvPr/>
        </p:nvSpPr>
        <p:spPr>
          <a:xfrm>
            <a:off x="5579919" y="6536223"/>
            <a:ext cx="3665633" cy="307777"/>
          </a:xfrm>
          <a:prstGeom prst="rect">
            <a:avLst/>
          </a:prstGeom>
          <a:noFill/>
        </p:spPr>
        <p:txBody>
          <a:bodyPr wrap="square" rtlCol="0">
            <a:spAutoFit/>
          </a:bodyPr>
          <a:lstStyle/>
          <a:p>
            <a:r>
              <a:rPr lang="en-US" sz="1400" dirty="0" smtClean="0"/>
              <a:t>All simulations done with G4 Version 10.01.p02</a:t>
            </a:r>
            <a:endParaRPr lang="en-US" sz="1400" dirty="0"/>
          </a:p>
        </p:txBody>
      </p:sp>
    </p:spTree>
    <p:extLst>
      <p:ext uri="{BB962C8B-B14F-4D97-AF65-F5344CB8AC3E}">
        <p14:creationId xmlns:p14="http://schemas.microsoft.com/office/powerpoint/2010/main" val="32212142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r="52183"/>
          <a:stretch/>
        </p:blipFill>
        <p:spPr>
          <a:xfrm>
            <a:off x="-4286" y="0"/>
            <a:ext cx="3344894" cy="6823404"/>
          </a:xfrm>
        </p:spPr>
      </p:pic>
      <p:sp>
        <p:nvSpPr>
          <p:cNvPr id="31" name="TextBox 30"/>
          <p:cNvSpPr txBox="1"/>
          <p:nvPr/>
        </p:nvSpPr>
        <p:spPr>
          <a:xfrm>
            <a:off x="7144162" y="3884718"/>
            <a:ext cx="1787940" cy="1938992"/>
          </a:xfrm>
          <a:prstGeom prst="rect">
            <a:avLst/>
          </a:prstGeom>
          <a:noFill/>
        </p:spPr>
        <p:txBody>
          <a:bodyPr wrap="square" rtlCol="0">
            <a:spAutoFit/>
          </a:bodyPr>
          <a:lstStyle/>
          <a:p>
            <a:r>
              <a:rPr lang="en-US" dirty="0" smtClean="0"/>
              <a:t>All simulations done with G4 Version 10.01.p02</a:t>
            </a:r>
            <a:endParaRPr lang="en-US" dirty="0"/>
          </a:p>
        </p:txBody>
      </p:sp>
      <p:pic>
        <p:nvPicPr>
          <p:cNvPr id="10" name="Content Placeholder 2"/>
          <p:cNvPicPr>
            <a:picLocks noChangeAspect="1"/>
          </p:cNvPicPr>
          <p:nvPr/>
        </p:nvPicPr>
        <p:blipFill rotWithShape="1">
          <a:blip r:embed="rId3">
            <a:extLst>
              <a:ext uri="{28A0092B-C50C-407E-A947-70E740481C1C}">
                <a14:useLocalDpi xmlns:a14="http://schemas.microsoft.com/office/drawing/2010/main" val="0"/>
              </a:ext>
            </a:extLst>
          </a:blip>
          <a:srcRect l="49804"/>
          <a:stretch/>
        </p:blipFill>
        <p:spPr>
          <a:xfrm>
            <a:off x="5632704" y="0"/>
            <a:ext cx="3511296" cy="6823404"/>
          </a:xfrm>
          <a:prstGeom prst="rect">
            <a:avLst/>
          </a:prstGeom>
        </p:spPr>
      </p:pic>
      <p:grpSp>
        <p:nvGrpSpPr>
          <p:cNvPr id="11" name="Group 10"/>
          <p:cNvGrpSpPr/>
          <p:nvPr/>
        </p:nvGrpSpPr>
        <p:grpSpPr>
          <a:xfrm>
            <a:off x="3175920" y="552111"/>
            <a:ext cx="2505551" cy="6237690"/>
            <a:chOff x="3175920" y="552111"/>
            <a:chExt cx="2505551" cy="6237690"/>
          </a:xfrm>
        </p:grpSpPr>
        <p:pic>
          <p:nvPicPr>
            <p:cNvPr id="12" name="Content Placeholder 24589"/>
            <p:cNvPicPr>
              <a:picLocks noChangeAspect="1"/>
            </p:cNvPicPr>
            <p:nvPr/>
          </p:nvPicPr>
          <p:blipFill rotWithShape="1">
            <a:blip r:embed="rId4">
              <a:extLst>
                <a:ext uri="{28A0092B-C50C-407E-A947-70E740481C1C}">
                  <a14:useLocalDpi xmlns:a14="http://schemas.microsoft.com/office/drawing/2010/main" val="0"/>
                </a:ext>
              </a:extLst>
            </a:blip>
            <a:srcRect l="31251" t="11609" r="55509" b="50349"/>
            <a:stretch/>
          </p:blipFill>
          <p:spPr>
            <a:xfrm flipV="1">
              <a:off x="3175920" y="552111"/>
              <a:ext cx="2505551" cy="6237690"/>
            </a:xfrm>
            <a:prstGeom prst="rect">
              <a:avLst/>
            </a:prstGeom>
          </p:spPr>
        </p:pic>
        <p:sp>
          <p:nvSpPr>
            <p:cNvPr id="13" name="TextBox 12"/>
            <p:cNvSpPr txBox="1"/>
            <p:nvPr/>
          </p:nvSpPr>
          <p:spPr>
            <a:xfrm>
              <a:off x="4113693" y="1402016"/>
              <a:ext cx="319187" cy="4936420"/>
            </a:xfrm>
            <a:prstGeom prst="rect">
              <a:avLst/>
            </a:prstGeom>
            <a:solidFill>
              <a:schemeClr val="bg2"/>
            </a:solidFill>
          </p:spPr>
          <p:txBody>
            <a:bodyPr wrap="square" rtlCol="0">
              <a:spAutoFit/>
            </a:bodyPr>
            <a:lstStyle/>
            <a:p>
              <a:endParaRPr lang="en-US" dirty="0"/>
            </a:p>
          </p:txBody>
        </p:sp>
        <p:sp>
          <p:nvSpPr>
            <p:cNvPr id="14" name="TextBox 13"/>
            <p:cNvSpPr txBox="1"/>
            <p:nvPr/>
          </p:nvSpPr>
          <p:spPr>
            <a:xfrm>
              <a:off x="4092999" y="6000915"/>
              <a:ext cx="440550" cy="461665"/>
            </a:xfrm>
            <a:prstGeom prst="rect">
              <a:avLst/>
            </a:prstGeom>
            <a:noFill/>
          </p:spPr>
          <p:txBody>
            <a:bodyPr wrap="square" rtlCol="0">
              <a:spAutoFit/>
            </a:bodyPr>
            <a:lstStyle/>
            <a:p>
              <a:r>
                <a:rPr lang="en-US" dirty="0">
                  <a:solidFill>
                    <a:schemeClr val="accent6">
                      <a:lumMod val="50000"/>
                    </a:schemeClr>
                  </a:solidFill>
                </a:rPr>
                <a:t>C</a:t>
              </a:r>
              <a:endParaRPr lang="en-US" dirty="0"/>
            </a:p>
          </p:txBody>
        </p:sp>
        <p:sp>
          <p:nvSpPr>
            <p:cNvPr id="15" name="TextBox 14"/>
            <p:cNvSpPr txBox="1"/>
            <p:nvPr/>
          </p:nvSpPr>
          <p:spPr>
            <a:xfrm>
              <a:off x="4101661" y="5512990"/>
              <a:ext cx="485106" cy="461665"/>
            </a:xfrm>
            <a:prstGeom prst="rect">
              <a:avLst/>
            </a:prstGeom>
            <a:noFill/>
          </p:spPr>
          <p:txBody>
            <a:bodyPr wrap="square" rtlCol="0">
              <a:spAutoFit/>
            </a:bodyPr>
            <a:lstStyle/>
            <a:p>
              <a:r>
                <a:rPr lang="en-US" dirty="0" smtClean="0">
                  <a:solidFill>
                    <a:srgbClr val="FF0000"/>
                  </a:solidFill>
                </a:rPr>
                <a:t>Al</a:t>
              </a:r>
              <a:endParaRPr lang="en-US" dirty="0">
                <a:solidFill>
                  <a:srgbClr val="FF0000"/>
                </a:solidFill>
              </a:endParaRPr>
            </a:p>
          </p:txBody>
        </p:sp>
        <p:sp>
          <p:nvSpPr>
            <p:cNvPr id="16" name="TextBox 15"/>
            <p:cNvSpPr txBox="1"/>
            <p:nvPr/>
          </p:nvSpPr>
          <p:spPr>
            <a:xfrm>
              <a:off x="4138591" y="4466219"/>
              <a:ext cx="609601" cy="461665"/>
            </a:xfrm>
            <a:prstGeom prst="rect">
              <a:avLst/>
            </a:prstGeom>
            <a:noFill/>
          </p:spPr>
          <p:txBody>
            <a:bodyPr wrap="square" rtlCol="0">
              <a:spAutoFit/>
            </a:bodyPr>
            <a:lstStyle/>
            <a:p>
              <a:r>
                <a:rPr lang="en-US" dirty="0" smtClean="0">
                  <a:solidFill>
                    <a:schemeClr val="accent3"/>
                  </a:solidFill>
                </a:rPr>
                <a:t>Ca</a:t>
              </a:r>
              <a:endParaRPr lang="en-US" dirty="0">
                <a:solidFill>
                  <a:schemeClr val="accent3"/>
                </a:solidFill>
              </a:endParaRPr>
            </a:p>
          </p:txBody>
        </p:sp>
        <p:sp>
          <p:nvSpPr>
            <p:cNvPr id="17" name="TextBox 16"/>
            <p:cNvSpPr txBox="1"/>
            <p:nvPr/>
          </p:nvSpPr>
          <p:spPr>
            <a:xfrm>
              <a:off x="4138591" y="5018665"/>
              <a:ext cx="485106" cy="461665"/>
            </a:xfrm>
            <a:prstGeom prst="rect">
              <a:avLst/>
            </a:prstGeom>
            <a:noFill/>
          </p:spPr>
          <p:txBody>
            <a:bodyPr wrap="square" rtlCol="0">
              <a:spAutoFit/>
            </a:bodyPr>
            <a:lstStyle/>
            <a:p>
              <a:r>
                <a:rPr lang="en-US" dirty="0">
                  <a:solidFill>
                    <a:schemeClr val="tx1">
                      <a:lumMod val="60000"/>
                      <a:lumOff val="40000"/>
                    </a:schemeClr>
                  </a:solidFill>
                </a:rPr>
                <a:t>S</a:t>
              </a:r>
              <a:endParaRPr lang="en-US" dirty="0">
                <a:solidFill>
                  <a:srgbClr val="FF0000"/>
                </a:solidFill>
              </a:endParaRPr>
            </a:p>
          </p:txBody>
        </p:sp>
        <p:sp>
          <p:nvSpPr>
            <p:cNvPr id="18" name="TextBox 17"/>
            <p:cNvSpPr txBox="1"/>
            <p:nvPr/>
          </p:nvSpPr>
          <p:spPr>
            <a:xfrm>
              <a:off x="4101661" y="3424879"/>
              <a:ext cx="706965" cy="461665"/>
            </a:xfrm>
            <a:prstGeom prst="rect">
              <a:avLst/>
            </a:prstGeom>
            <a:noFill/>
          </p:spPr>
          <p:txBody>
            <a:bodyPr wrap="square" rtlCol="0">
              <a:spAutoFit/>
            </a:bodyPr>
            <a:lstStyle/>
            <a:p>
              <a:r>
                <a:rPr lang="en-US" dirty="0" smtClean="0">
                  <a:solidFill>
                    <a:schemeClr val="accent2"/>
                  </a:solidFill>
                </a:rPr>
                <a:t>Cu</a:t>
              </a:r>
              <a:endParaRPr lang="en-US" dirty="0">
                <a:solidFill>
                  <a:schemeClr val="accent2"/>
                </a:solidFill>
              </a:endParaRPr>
            </a:p>
          </p:txBody>
        </p:sp>
        <p:sp>
          <p:nvSpPr>
            <p:cNvPr id="19" name="TextBox 18"/>
            <p:cNvSpPr txBox="1"/>
            <p:nvPr/>
          </p:nvSpPr>
          <p:spPr>
            <a:xfrm>
              <a:off x="4115463" y="1877212"/>
              <a:ext cx="676222" cy="461665"/>
            </a:xfrm>
            <a:prstGeom prst="rect">
              <a:avLst/>
            </a:prstGeom>
            <a:noFill/>
          </p:spPr>
          <p:txBody>
            <a:bodyPr wrap="square" rtlCol="0">
              <a:spAutoFit/>
            </a:bodyPr>
            <a:lstStyle/>
            <a:p>
              <a:r>
                <a:rPr lang="en-US" dirty="0" smtClean="0">
                  <a:solidFill>
                    <a:srgbClr val="1FF929"/>
                  </a:solidFill>
                </a:rPr>
                <a:t>Au</a:t>
              </a:r>
              <a:endParaRPr lang="en-US" dirty="0">
                <a:solidFill>
                  <a:srgbClr val="1FF929"/>
                </a:solidFill>
              </a:endParaRPr>
            </a:p>
          </p:txBody>
        </p:sp>
        <p:sp>
          <p:nvSpPr>
            <p:cNvPr id="20" name="TextBox 19"/>
            <p:cNvSpPr txBox="1"/>
            <p:nvPr/>
          </p:nvSpPr>
          <p:spPr>
            <a:xfrm>
              <a:off x="4135647" y="2392982"/>
              <a:ext cx="485106" cy="461665"/>
            </a:xfrm>
            <a:prstGeom prst="rect">
              <a:avLst/>
            </a:prstGeom>
            <a:noFill/>
          </p:spPr>
          <p:txBody>
            <a:bodyPr wrap="square" rtlCol="0">
              <a:spAutoFit/>
            </a:bodyPr>
            <a:lstStyle/>
            <a:p>
              <a:r>
                <a:rPr lang="en-US" dirty="0" smtClean="0">
                  <a:solidFill>
                    <a:schemeClr val="accent2">
                      <a:lumMod val="50000"/>
                    </a:schemeClr>
                  </a:solidFill>
                </a:rPr>
                <a:t>Sn</a:t>
              </a:r>
              <a:endParaRPr lang="en-US" dirty="0">
                <a:solidFill>
                  <a:schemeClr val="accent2">
                    <a:lumMod val="50000"/>
                  </a:schemeClr>
                </a:solidFill>
              </a:endParaRPr>
            </a:p>
          </p:txBody>
        </p:sp>
        <p:sp>
          <p:nvSpPr>
            <p:cNvPr id="21" name="TextBox 20"/>
            <p:cNvSpPr txBox="1"/>
            <p:nvPr/>
          </p:nvSpPr>
          <p:spPr>
            <a:xfrm>
              <a:off x="4113693" y="2904599"/>
              <a:ext cx="529844" cy="461665"/>
            </a:xfrm>
            <a:prstGeom prst="rect">
              <a:avLst/>
            </a:prstGeom>
            <a:noFill/>
          </p:spPr>
          <p:txBody>
            <a:bodyPr wrap="square" rtlCol="0">
              <a:spAutoFit/>
            </a:bodyPr>
            <a:lstStyle/>
            <a:p>
              <a:r>
                <a:rPr lang="en-US" dirty="0">
                  <a:solidFill>
                    <a:schemeClr val="accent1">
                      <a:lumMod val="75000"/>
                    </a:schemeClr>
                  </a:solidFill>
                </a:rPr>
                <a:t>Ag</a:t>
              </a:r>
            </a:p>
          </p:txBody>
        </p:sp>
        <p:sp>
          <p:nvSpPr>
            <p:cNvPr id="22" name="TextBox 21"/>
            <p:cNvSpPr txBox="1"/>
            <p:nvPr/>
          </p:nvSpPr>
          <p:spPr>
            <a:xfrm>
              <a:off x="4151749" y="3955353"/>
              <a:ext cx="485106" cy="461665"/>
            </a:xfrm>
            <a:prstGeom prst="rect">
              <a:avLst/>
            </a:prstGeom>
            <a:noFill/>
          </p:spPr>
          <p:txBody>
            <a:bodyPr wrap="square" rtlCol="0">
              <a:spAutoFit/>
            </a:bodyPr>
            <a:lstStyle/>
            <a:p>
              <a:r>
                <a:rPr lang="en-US" dirty="0" smtClean="0">
                  <a:solidFill>
                    <a:srgbClr val="7030A0"/>
                  </a:solidFill>
                </a:rPr>
                <a:t>Fe</a:t>
              </a:r>
              <a:endParaRPr lang="en-US" dirty="0">
                <a:solidFill>
                  <a:srgbClr val="7030A0"/>
                </a:solidFill>
              </a:endParaRPr>
            </a:p>
          </p:txBody>
        </p:sp>
        <p:sp>
          <p:nvSpPr>
            <p:cNvPr id="23" name="TextBox 22"/>
            <p:cNvSpPr txBox="1"/>
            <p:nvPr/>
          </p:nvSpPr>
          <p:spPr>
            <a:xfrm>
              <a:off x="4089502" y="1363028"/>
              <a:ext cx="548206" cy="461665"/>
            </a:xfrm>
            <a:prstGeom prst="rect">
              <a:avLst/>
            </a:prstGeom>
            <a:noFill/>
          </p:spPr>
          <p:txBody>
            <a:bodyPr wrap="square" rtlCol="0">
              <a:spAutoFit/>
            </a:bodyPr>
            <a:lstStyle/>
            <a:p>
              <a:r>
                <a:rPr lang="en-US" dirty="0" err="1">
                  <a:solidFill>
                    <a:schemeClr val="accent5">
                      <a:lumMod val="60000"/>
                      <a:lumOff val="40000"/>
                    </a:schemeClr>
                  </a:solidFill>
                </a:rPr>
                <a:t>Pb</a:t>
              </a:r>
              <a:endParaRPr lang="en-US" dirty="0">
                <a:solidFill>
                  <a:srgbClr val="FF0000"/>
                </a:solidFill>
              </a:endParaRPr>
            </a:p>
          </p:txBody>
        </p:sp>
        <p:sp>
          <p:nvSpPr>
            <p:cNvPr id="24" name="TextBox 23"/>
            <p:cNvSpPr txBox="1"/>
            <p:nvPr/>
          </p:nvSpPr>
          <p:spPr>
            <a:xfrm>
              <a:off x="3706368" y="552111"/>
              <a:ext cx="1491203" cy="461665"/>
            </a:xfrm>
            <a:prstGeom prst="rect">
              <a:avLst/>
            </a:prstGeom>
            <a:noFill/>
          </p:spPr>
          <p:txBody>
            <a:bodyPr wrap="square" rtlCol="0">
              <a:spAutoFit/>
            </a:bodyPr>
            <a:lstStyle/>
            <a:p>
              <a:pPr algn="ctr"/>
              <a:r>
                <a:rPr lang="en-US" dirty="0" smtClean="0"/>
                <a:t>Key:</a:t>
              </a:r>
              <a:endParaRPr lang="en-US" dirty="0"/>
            </a:p>
          </p:txBody>
        </p:sp>
      </p:grpSp>
      <p:sp>
        <p:nvSpPr>
          <p:cNvPr id="25" name="TextBox 24"/>
          <p:cNvSpPr txBox="1"/>
          <p:nvPr/>
        </p:nvSpPr>
        <p:spPr>
          <a:xfrm>
            <a:off x="5579919" y="6536223"/>
            <a:ext cx="3665633" cy="307777"/>
          </a:xfrm>
          <a:prstGeom prst="rect">
            <a:avLst/>
          </a:prstGeom>
          <a:noFill/>
        </p:spPr>
        <p:txBody>
          <a:bodyPr wrap="square" rtlCol="0">
            <a:spAutoFit/>
          </a:bodyPr>
          <a:lstStyle/>
          <a:p>
            <a:r>
              <a:rPr lang="en-US" sz="1400" dirty="0" smtClean="0"/>
              <a:t>All simulations done with G4 Version 10.01.p02</a:t>
            </a:r>
            <a:endParaRPr lang="en-US" sz="1400" dirty="0"/>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14</a:t>
            </a:fld>
            <a:endParaRPr lang="en-US" altLang="en-US" sz="1200" dirty="0">
              <a:solidFill>
                <a:srgbClr val="004C97"/>
              </a:solidFill>
              <a:latin typeface="Helvetica" panose="020B0604020202020204" pitchFamily="34" charset="0"/>
            </a:endParaRPr>
          </a:p>
        </p:txBody>
      </p:sp>
    </p:spTree>
    <p:extLst>
      <p:ext uri="{BB962C8B-B14F-4D97-AF65-F5344CB8AC3E}">
        <p14:creationId xmlns:p14="http://schemas.microsoft.com/office/powerpoint/2010/main" val="20838753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15</a:t>
            </a:fld>
            <a:endParaRPr lang="en-US" altLang="en-US" sz="1200">
              <a:solidFill>
                <a:srgbClr val="004C97"/>
              </a:solidFill>
              <a:latin typeface="Helvetica" panose="020B0604020202020204" pitchFamily="34" charset="0"/>
            </a:endParaRPr>
          </a:p>
        </p:txBody>
      </p:sp>
      <p:sp>
        <p:nvSpPr>
          <p:cNvPr id="52" name="TextBox 51"/>
          <p:cNvSpPr txBox="1"/>
          <p:nvPr/>
        </p:nvSpPr>
        <p:spPr>
          <a:xfrm>
            <a:off x="7005686" y="3867996"/>
            <a:ext cx="1787940" cy="1938992"/>
          </a:xfrm>
          <a:prstGeom prst="rect">
            <a:avLst/>
          </a:prstGeom>
          <a:noFill/>
        </p:spPr>
        <p:txBody>
          <a:bodyPr wrap="square" rtlCol="0">
            <a:spAutoFit/>
          </a:bodyPr>
          <a:lstStyle/>
          <a:p>
            <a:r>
              <a:rPr lang="en-US" dirty="0" smtClean="0"/>
              <a:t>All simulations done with G4 Version 10.01.p02</a:t>
            </a:r>
            <a:endParaRPr lang="en-US" dirty="0"/>
          </a:p>
        </p:txBody>
      </p:sp>
      <p:pic>
        <p:nvPicPr>
          <p:cNvPr id="24589" name="Content Placeholder 24588"/>
          <p:cNvPicPr>
            <a:picLocks noGrp="1" noChangeAspect="1"/>
          </p:cNvPicPr>
          <p:nvPr>
            <p:ph idx="1"/>
          </p:nvPr>
        </p:nvPicPr>
        <p:blipFill rotWithShape="1">
          <a:blip r:embed="rId3">
            <a:extLst>
              <a:ext uri="{28A0092B-C50C-407E-A947-70E740481C1C}">
                <a14:useLocalDpi xmlns:a14="http://schemas.microsoft.com/office/drawing/2010/main" val="0"/>
              </a:ext>
            </a:extLst>
          </a:blip>
          <a:srcRect l="4536" t="3556" r="2805" b="4663"/>
          <a:stretch/>
        </p:blipFill>
        <p:spPr>
          <a:xfrm>
            <a:off x="228600" y="239693"/>
            <a:ext cx="6257925" cy="5929712"/>
          </a:xfrm>
        </p:spPr>
      </p:pic>
      <p:sp>
        <p:nvSpPr>
          <p:cNvPr id="110" name="TextBox 109"/>
          <p:cNvSpPr txBox="1"/>
          <p:nvPr/>
        </p:nvSpPr>
        <p:spPr>
          <a:xfrm>
            <a:off x="7005686" y="880956"/>
            <a:ext cx="1926416" cy="2308324"/>
          </a:xfrm>
          <a:prstGeom prst="rect">
            <a:avLst/>
          </a:prstGeom>
          <a:noFill/>
        </p:spPr>
        <p:txBody>
          <a:bodyPr wrap="square" rtlCol="0">
            <a:spAutoFit/>
          </a:bodyPr>
          <a:lstStyle/>
          <a:p>
            <a:r>
              <a:rPr lang="en-US" dirty="0" smtClean="0"/>
              <a:t>Geant4 Simulation (lines) agree nicely with experimental data (dots)</a:t>
            </a:r>
            <a:endParaRPr lang="en-US" dirty="0"/>
          </a:p>
        </p:txBody>
      </p:sp>
    </p:spTree>
    <p:extLst>
      <p:ext uri="{BB962C8B-B14F-4D97-AF65-F5344CB8AC3E}">
        <p14:creationId xmlns:p14="http://schemas.microsoft.com/office/powerpoint/2010/main" val="4113117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008117" y="1042988"/>
            <a:ext cx="5113479" cy="4987925"/>
          </a:xfrm>
        </p:spPr>
      </p:pic>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dirty="0" smtClean="0"/>
              <a:t>Geant4 total cross section</a:t>
            </a:r>
            <a:r>
              <a:rPr kumimoji="1" lang="en-US" altLang="ja-JP" dirty="0" smtClean="0"/>
              <a:t> </a:t>
            </a:r>
            <a:r>
              <a:rPr kumimoji="1" lang="en-US" altLang="ja-JP" dirty="0" smtClean="0"/>
              <a:t>simulation vs. data (</a:t>
            </a:r>
            <a:r>
              <a:rPr kumimoji="1" lang="en-US" altLang="ja-JP" dirty="0" err="1" smtClean="0"/>
              <a:t>Ashery</a:t>
            </a:r>
            <a:r>
              <a:rPr kumimoji="1" lang="en-US" altLang="ja-JP" dirty="0" smtClean="0"/>
              <a:t>)</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16</a:t>
            </a:fld>
            <a:endParaRPr lang="en-US" altLang="en-US" sz="1200">
              <a:solidFill>
                <a:srgbClr val="004C97"/>
              </a:solidFill>
              <a:latin typeface="Helvetica" panose="020B0604020202020204" pitchFamily="34" charset="0"/>
            </a:endParaRPr>
          </a:p>
        </p:txBody>
      </p:sp>
      <p:sp>
        <p:nvSpPr>
          <p:cNvPr id="5" name="TextBox 4"/>
          <p:cNvSpPr txBox="1"/>
          <p:nvPr/>
        </p:nvSpPr>
        <p:spPr>
          <a:xfrm>
            <a:off x="6705599" y="1809750"/>
            <a:ext cx="2276475" cy="2677656"/>
          </a:xfrm>
          <a:prstGeom prst="rect">
            <a:avLst/>
          </a:prstGeom>
          <a:noFill/>
        </p:spPr>
        <p:txBody>
          <a:bodyPr wrap="square" rtlCol="0">
            <a:spAutoFit/>
          </a:bodyPr>
          <a:lstStyle/>
          <a:p>
            <a:r>
              <a:rPr lang="en-US" sz="1400" dirty="0" smtClean="0"/>
              <a:t>C1*(atomic mass)^C2</a:t>
            </a:r>
            <a:r>
              <a:rPr lang="en-US" sz="1400" dirty="0"/>
              <a:t/>
            </a:r>
            <a:br>
              <a:rPr lang="en-US" sz="1400" dirty="0"/>
            </a:br>
            <a:r>
              <a:rPr lang="en-US" sz="1400" dirty="0"/>
              <a:t/>
            </a:r>
            <a:br>
              <a:rPr lang="en-US" sz="1400" dirty="0"/>
            </a:br>
            <a:r>
              <a:rPr lang="en-US" sz="1400" dirty="0"/>
              <a:t/>
            </a:r>
            <a:br>
              <a:rPr lang="en-US" sz="1400" dirty="0"/>
            </a:br>
            <a:r>
              <a:rPr lang="en-US" sz="1400" dirty="0" smtClean="0"/>
              <a:t>total </a:t>
            </a:r>
            <a:r>
              <a:rPr lang="en-US" sz="1400" dirty="0" smtClean="0"/>
              <a:t>cross section </a:t>
            </a:r>
            <a:r>
              <a:rPr lang="en-US" sz="1400" dirty="0"/>
              <a:t>fit results </a:t>
            </a:r>
            <a:r>
              <a:rPr lang="en-US" sz="1400" dirty="0"/>
              <a:t/>
            </a:r>
            <a:br>
              <a:rPr lang="en-US" sz="1400" dirty="0"/>
            </a:br>
            <a:r>
              <a:rPr lang="en-US" sz="1400" dirty="0"/>
              <a:t/>
            </a:r>
            <a:br>
              <a:rPr lang="en-US" sz="1400" dirty="0"/>
            </a:br>
            <a:r>
              <a:rPr lang="en-US" sz="1400" dirty="0"/>
              <a:t>Geant4</a:t>
            </a:r>
            <a:br>
              <a:rPr lang="en-US" sz="1400" dirty="0"/>
            </a:br>
            <a:r>
              <a:rPr lang="en-US" sz="1400" dirty="0" smtClean="0"/>
              <a:t>C2</a:t>
            </a:r>
            <a:r>
              <a:rPr lang="en-US" sz="1400" dirty="0"/>
              <a:t> </a:t>
            </a:r>
            <a:r>
              <a:rPr lang="en-US" sz="1400" dirty="0" smtClean="0"/>
              <a:t>= </a:t>
            </a:r>
            <a:r>
              <a:rPr lang="en-US" sz="1400" dirty="0" smtClean="0"/>
              <a:t>0.67 </a:t>
            </a:r>
            <a:r>
              <a:rPr lang="en-US" sz="1400" dirty="0" smtClean="0"/>
              <a:t>+/-  .</a:t>
            </a:r>
            <a:r>
              <a:rPr lang="en-US" sz="1400" dirty="0" smtClean="0"/>
              <a:t>01</a:t>
            </a:r>
            <a:r>
              <a:rPr lang="en-US" sz="1400" dirty="0"/>
              <a:t/>
            </a:r>
            <a:br>
              <a:rPr lang="en-US" sz="1400" dirty="0"/>
            </a:br>
            <a:r>
              <a:rPr lang="en-US" sz="1400" dirty="0"/>
              <a:t/>
            </a:r>
            <a:br>
              <a:rPr lang="en-US" sz="1400" dirty="0"/>
            </a:br>
            <a:r>
              <a:rPr lang="en-US" sz="1400" dirty="0" smtClean="0"/>
              <a:t>Experimental </a:t>
            </a:r>
            <a:r>
              <a:rPr lang="en-US" sz="1400" dirty="0" smtClean="0"/>
              <a:t>data</a:t>
            </a:r>
            <a:r>
              <a:rPr lang="en-US" sz="1400" dirty="0"/>
              <a:t/>
            </a:r>
            <a:br>
              <a:rPr lang="en-US" sz="1400" dirty="0"/>
            </a:br>
            <a:r>
              <a:rPr lang="en-US" sz="1400" dirty="0" smtClean="0"/>
              <a:t>C2</a:t>
            </a:r>
            <a:r>
              <a:rPr lang="en-US" sz="1400" dirty="0"/>
              <a:t> </a:t>
            </a:r>
            <a:r>
              <a:rPr lang="en-US" sz="1400" dirty="0" smtClean="0"/>
              <a:t>=</a:t>
            </a:r>
            <a:r>
              <a:rPr lang="en-US" sz="1400" dirty="0"/>
              <a:t> </a:t>
            </a:r>
            <a:r>
              <a:rPr lang="en-US" sz="1400" dirty="0" smtClean="0"/>
              <a:t>0.70+/- </a:t>
            </a:r>
            <a:r>
              <a:rPr lang="en-US" sz="1400" dirty="0" smtClean="0"/>
              <a:t>.</a:t>
            </a:r>
            <a:r>
              <a:rPr lang="en-US" sz="1400" dirty="0" smtClean="0"/>
              <a:t>008</a:t>
            </a:r>
          </a:p>
          <a:p>
            <a:endParaRPr lang="en-US" sz="1400" dirty="0"/>
          </a:p>
          <a:p>
            <a:r>
              <a:rPr lang="en-US" sz="1400" dirty="0" smtClean="0"/>
              <a:t>Close to expected C2 = 0.66</a:t>
            </a:r>
            <a:endParaRPr lang="en-US" sz="1400" dirty="0"/>
          </a:p>
        </p:txBody>
      </p:sp>
      <p:cxnSp>
        <p:nvCxnSpPr>
          <p:cNvPr id="15" name="Straight Connector 14"/>
          <p:cNvCxnSpPr/>
          <p:nvPr/>
        </p:nvCxnSpPr>
        <p:spPr>
          <a:xfrm flipV="1">
            <a:off x="3305175" y="1304925"/>
            <a:ext cx="1" cy="4419600"/>
          </a:xfrm>
          <a:prstGeom prst="line">
            <a:avLst/>
          </a:prstGeom>
          <a:ln>
            <a:solidFill>
              <a:schemeClr val="accent1"/>
            </a:solidFill>
            <a:prstDash val="dash"/>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3113903" y="5724525"/>
            <a:ext cx="420129" cy="307777"/>
          </a:xfrm>
          <a:prstGeom prst="rect">
            <a:avLst/>
          </a:prstGeom>
          <a:noFill/>
        </p:spPr>
        <p:txBody>
          <a:bodyPr wrap="square" rtlCol="0">
            <a:spAutoFit/>
          </a:bodyPr>
          <a:lstStyle/>
          <a:p>
            <a:r>
              <a:rPr lang="en-US" sz="1400" dirty="0" smtClean="0"/>
              <a:t>40</a:t>
            </a:r>
            <a:endParaRPr lang="en-US" dirty="0"/>
          </a:p>
        </p:txBody>
      </p:sp>
      <p:sp>
        <p:nvSpPr>
          <p:cNvPr id="2" name="TextBox 1"/>
          <p:cNvSpPr txBox="1"/>
          <p:nvPr/>
        </p:nvSpPr>
        <p:spPr>
          <a:xfrm>
            <a:off x="2796302" y="728550"/>
            <a:ext cx="1017746" cy="830997"/>
          </a:xfrm>
          <a:prstGeom prst="rect">
            <a:avLst/>
          </a:prstGeom>
          <a:noFill/>
        </p:spPr>
        <p:txBody>
          <a:bodyPr wrap="square" rtlCol="0">
            <a:spAutoFit/>
          </a:bodyPr>
          <a:lstStyle/>
          <a:p>
            <a:r>
              <a:rPr lang="en-US" dirty="0" smtClean="0"/>
              <a:t>Liquid Argon</a:t>
            </a:r>
            <a:endParaRPr lang="en-US" dirty="0"/>
          </a:p>
        </p:txBody>
      </p:sp>
      <p:sp>
        <p:nvSpPr>
          <p:cNvPr id="7" name="TextBox 6"/>
          <p:cNvSpPr txBox="1"/>
          <p:nvPr/>
        </p:nvSpPr>
        <p:spPr>
          <a:xfrm>
            <a:off x="5766816" y="3741553"/>
            <a:ext cx="536448" cy="1147439"/>
          </a:xfrm>
          <a:prstGeom prst="rect">
            <a:avLst/>
          </a:prstGeom>
          <a:solidFill>
            <a:schemeClr val="bg2"/>
          </a:solidFill>
        </p:spPr>
        <p:txBody>
          <a:bodyPr wrap="square" rtlCol="0">
            <a:spAutoFit/>
          </a:bodyPr>
          <a:lstStyle/>
          <a:p>
            <a:endParaRPr lang="en-US" dirty="0"/>
          </a:p>
        </p:txBody>
      </p:sp>
      <p:sp>
        <p:nvSpPr>
          <p:cNvPr id="13" name="TextBox 12"/>
          <p:cNvSpPr txBox="1"/>
          <p:nvPr/>
        </p:nvSpPr>
        <p:spPr>
          <a:xfrm>
            <a:off x="5687368" y="3702660"/>
            <a:ext cx="875837" cy="461665"/>
          </a:xfrm>
          <a:prstGeom prst="rect">
            <a:avLst/>
          </a:prstGeom>
          <a:noFill/>
        </p:spPr>
        <p:txBody>
          <a:bodyPr wrap="square" rtlCol="0">
            <a:spAutoFit/>
          </a:bodyPr>
          <a:lstStyle/>
          <a:p>
            <a:r>
              <a:rPr lang="en-US" sz="1200" dirty="0" smtClean="0">
                <a:solidFill>
                  <a:srgbClr val="FF0000"/>
                </a:solidFill>
              </a:rPr>
              <a:t>Geant4 at 300 MeV</a:t>
            </a:r>
            <a:endParaRPr lang="en-US" dirty="0">
              <a:solidFill>
                <a:srgbClr val="FF0000"/>
              </a:solidFill>
            </a:endParaRPr>
          </a:p>
        </p:txBody>
      </p:sp>
      <p:sp>
        <p:nvSpPr>
          <p:cNvPr id="12" name="TextBox 11"/>
          <p:cNvSpPr txBox="1"/>
          <p:nvPr/>
        </p:nvSpPr>
        <p:spPr>
          <a:xfrm>
            <a:off x="5687368" y="4417680"/>
            <a:ext cx="782175" cy="461665"/>
          </a:xfrm>
          <a:prstGeom prst="rect">
            <a:avLst/>
          </a:prstGeom>
          <a:noFill/>
        </p:spPr>
        <p:txBody>
          <a:bodyPr wrap="square" rtlCol="0">
            <a:spAutoFit/>
          </a:bodyPr>
          <a:lstStyle/>
          <a:p>
            <a:r>
              <a:rPr lang="en-US" sz="1200" dirty="0" err="1" smtClean="0">
                <a:solidFill>
                  <a:srgbClr val="1DFF1D"/>
                </a:solidFill>
              </a:rPr>
              <a:t>Ashery</a:t>
            </a:r>
            <a:r>
              <a:rPr lang="en-US" sz="1200" dirty="0" smtClean="0">
                <a:solidFill>
                  <a:srgbClr val="1DFF1D"/>
                </a:solidFill>
              </a:rPr>
              <a:t> at 315 MeV</a:t>
            </a:r>
            <a:endParaRPr lang="en-US" dirty="0">
              <a:solidFill>
                <a:srgbClr val="1DFF1D"/>
              </a:solidFill>
            </a:endParaRPr>
          </a:p>
        </p:txBody>
      </p:sp>
    </p:spTree>
    <p:extLst>
      <p:ext uri="{BB962C8B-B14F-4D97-AF65-F5344CB8AC3E}">
        <p14:creationId xmlns:p14="http://schemas.microsoft.com/office/powerpoint/2010/main" val="26734847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a:t>
            </a:r>
            <a:endParaRPr lang="en-US" dirty="0"/>
          </a:p>
        </p:txBody>
      </p:sp>
      <p:sp>
        <p:nvSpPr>
          <p:cNvPr id="3" name="Content Placeholder 2"/>
          <p:cNvSpPr>
            <a:spLocks noGrp="1"/>
          </p:cNvSpPr>
          <p:nvPr>
            <p:ph idx="1"/>
          </p:nvPr>
        </p:nvSpPr>
        <p:spPr/>
        <p:txBody>
          <a:bodyPr/>
          <a:lstStyle/>
          <a:p>
            <a:r>
              <a:rPr lang="en-US" dirty="0" smtClean="0">
                <a:solidFill>
                  <a:schemeClr val="tx2"/>
                </a:solidFill>
              </a:rPr>
              <a:t>PostgreSQL database development</a:t>
            </a:r>
          </a:p>
          <a:p>
            <a:r>
              <a:rPr lang="en-US" dirty="0" smtClean="0">
                <a:solidFill>
                  <a:schemeClr val="tx2"/>
                </a:solidFill>
              </a:rPr>
              <a:t>Programming with Java and HTML and modern web application framework</a:t>
            </a:r>
          </a:p>
          <a:p>
            <a:r>
              <a:rPr lang="en-US" dirty="0" smtClean="0">
                <a:solidFill>
                  <a:schemeClr val="tx2"/>
                </a:solidFill>
              </a:rPr>
              <a:t>Simulation automation with Python and Root</a:t>
            </a:r>
          </a:p>
          <a:p>
            <a:r>
              <a:rPr lang="en-US" dirty="0" smtClean="0">
                <a:solidFill>
                  <a:schemeClr val="tx2"/>
                </a:solidFill>
              </a:rPr>
              <a:t>Cross-section experimental procedure</a:t>
            </a:r>
          </a:p>
          <a:p>
            <a:r>
              <a:rPr lang="en-US" dirty="0" smtClean="0">
                <a:solidFill>
                  <a:schemeClr val="tx2"/>
                </a:solidFill>
              </a:rPr>
              <a:t>Experimental physics versus simulation</a:t>
            </a:r>
          </a:p>
        </p:txBody>
      </p:sp>
      <p:sp>
        <p:nvSpPr>
          <p:cNvPr id="4" name="Date Placeholder 3"/>
          <p:cNvSpPr>
            <a:spLocks noGrp="1"/>
          </p:cNvSpPr>
          <p:nvPr>
            <p:ph type="dt" sz="half" idx="10"/>
          </p:nvPr>
        </p:nvSpPr>
        <p:spPr/>
        <p:txBody>
          <a:body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p>
            <a:pPr>
              <a:defRPr/>
            </a:pPr>
            <a:r>
              <a:rPr lang="en-US" smtClean="0"/>
              <a:t>Rasheed Auguste, Geant4 SIST Final Presentation</a:t>
            </a:r>
            <a:endParaRPr lang="en-US" b="1" dirty="0"/>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17</a:t>
            </a:fld>
            <a:endParaRPr lang="en-US" altLang="en-US"/>
          </a:p>
        </p:txBody>
      </p:sp>
    </p:spTree>
    <p:extLst>
      <p:ext uri="{BB962C8B-B14F-4D97-AF65-F5344CB8AC3E}">
        <p14:creationId xmlns:p14="http://schemas.microsoft.com/office/powerpoint/2010/main" val="16941519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15" name="Content Placeholder 14"/>
          <p:cNvSpPr>
            <a:spLocks noGrp="1"/>
          </p:cNvSpPr>
          <p:nvPr>
            <p:ph idx="1"/>
          </p:nvPr>
        </p:nvSpPr>
        <p:spPr/>
        <p:txBody>
          <a:bodyPr/>
          <a:lstStyle/>
          <a:p>
            <a:r>
              <a:rPr lang="en-US" dirty="0" smtClean="0">
                <a:solidFill>
                  <a:schemeClr val="tx2"/>
                </a:solidFill>
              </a:rPr>
              <a:t>Hans Wenzel for project supervision and advice</a:t>
            </a:r>
          </a:p>
          <a:p>
            <a:pPr marL="0" indent="0">
              <a:buNone/>
            </a:pPr>
            <a:endParaRPr lang="en-US" dirty="0" smtClean="0">
              <a:solidFill>
                <a:schemeClr val="tx2"/>
              </a:solidFill>
            </a:endParaRPr>
          </a:p>
          <a:p>
            <a:r>
              <a:rPr lang="en-US" dirty="0" smtClean="0">
                <a:solidFill>
                  <a:schemeClr val="tx2"/>
                </a:solidFill>
              </a:rPr>
              <a:t>Geant4 </a:t>
            </a:r>
            <a:r>
              <a:rPr lang="en-US" dirty="0" smtClean="0">
                <a:solidFill>
                  <a:schemeClr val="tx2"/>
                </a:solidFill>
              </a:rPr>
              <a:t>PDS group </a:t>
            </a:r>
            <a:r>
              <a:rPr lang="en-US" dirty="0" smtClean="0">
                <a:solidFill>
                  <a:schemeClr val="tx2"/>
                </a:solidFill>
              </a:rPr>
              <a:t>at </a:t>
            </a:r>
            <a:r>
              <a:rPr lang="en-US" dirty="0" err="1" smtClean="0">
                <a:solidFill>
                  <a:schemeClr val="tx2"/>
                </a:solidFill>
              </a:rPr>
              <a:t>Fermilab</a:t>
            </a:r>
            <a:r>
              <a:rPr lang="en-US" dirty="0" smtClean="0">
                <a:solidFill>
                  <a:schemeClr val="tx2"/>
                </a:solidFill>
              </a:rPr>
              <a:t> for welcoming atmosphere</a:t>
            </a:r>
            <a:endParaRPr lang="en-US" dirty="0" smtClean="0">
              <a:solidFill>
                <a:schemeClr val="tx2"/>
              </a:solidFill>
            </a:endParaRPr>
          </a:p>
          <a:p>
            <a:endParaRPr lang="en-US" dirty="0" smtClean="0">
              <a:solidFill>
                <a:schemeClr val="tx2"/>
              </a:solidFill>
            </a:endParaRPr>
          </a:p>
          <a:p>
            <a:r>
              <a:rPr lang="en-US" dirty="0" smtClean="0">
                <a:solidFill>
                  <a:schemeClr val="tx2"/>
                </a:solidFill>
              </a:rPr>
              <a:t>Geant4 Collaboration for feedback</a:t>
            </a:r>
          </a:p>
          <a:p>
            <a:pPr marL="0" indent="0">
              <a:buNone/>
            </a:pPr>
            <a:endParaRPr lang="en-US" dirty="0" smtClean="0">
              <a:solidFill>
                <a:schemeClr val="tx2"/>
              </a:solidFill>
            </a:endParaRPr>
          </a:p>
          <a:p>
            <a:r>
              <a:rPr lang="en-US" dirty="0" smtClean="0">
                <a:solidFill>
                  <a:schemeClr val="tx2"/>
                </a:solidFill>
              </a:rPr>
              <a:t>The </a:t>
            </a:r>
            <a:r>
              <a:rPr lang="en-US" dirty="0">
                <a:solidFill>
                  <a:schemeClr val="tx2"/>
                </a:solidFill>
              </a:rPr>
              <a:t>SIST committee for the opportunity to intern at </a:t>
            </a:r>
            <a:r>
              <a:rPr lang="en-US" dirty="0" err="1">
                <a:solidFill>
                  <a:schemeClr val="tx2"/>
                </a:solidFill>
              </a:rPr>
              <a:t>Fermilab</a:t>
            </a:r>
            <a:endParaRPr lang="en-US" dirty="0">
              <a:solidFill>
                <a:schemeClr val="tx2"/>
              </a:solidFill>
            </a:endParaRPr>
          </a:p>
          <a:p>
            <a:endParaRPr lang="en-US" dirty="0"/>
          </a:p>
        </p:txBody>
      </p:sp>
      <p:sp>
        <p:nvSpPr>
          <p:cNvPr id="4" name="Date Placeholder 3"/>
          <p:cNvSpPr>
            <a:spLocks noGrp="1"/>
          </p:cNvSpPr>
          <p:nvPr>
            <p:ph type="dt" sz="half" idx="10"/>
          </p:nvPr>
        </p:nvSpPr>
        <p:spPr/>
        <p:txBody>
          <a:body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p>
            <a:pPr>
              <a:defRPr/>
            </a:pPr>
            <a:r>
              <a:rPr lang="en-US" smtClean="0"/>
              <a:t>Rasheed Auguste, Geant4 SIST Final Presentation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18</a:t>
            </a:fld>
            <a:endParaRPr lang="en-US" altLang="en-US"/>
          </a:p>
        </p:txBody>
      </p:sp>
    </p:spTree>
    <p:extLst>
      <p:ext uri="{BB962C8B-B14F-4D97-AF65-F5344CB8AC3E}">
        <p14:creationId xmlns:p14="http://schemas.microsoft.com/office/powerpoint/2010/main" val="7068081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Content Placeholder 9"/>
          <p:cNvSpPr>
            <a:spLocks noGrp="1"/>
          </p:cNvSpPr>
          <p:nvPr>
            <p:ph idx="1"/>
          </p:nvPr>
        </p:nvSpPr>
        <p:spPr/>
        <p:txBody>
          <a:bodyPr/>
          <a:lstStyle/>
          <a:p>
            <a:r>
              <a:rPr lang="en-US" dirty="0" smtClean="0">
                <a:solidFill>
                  <a:schemeClr val="tx2"/>
                </a:solidFill>
              </a:rPr>
              <a:t>Geant4 </a:t>
            </a:r>
            <a:r>
              <a:rPr lang="en-US" dirty="0" err="1" smtClean="0">
                <a:solidFill>
                  <a:schemeClr val="tx2"/>
                </a:solidFill>
              </a:rPr>
              <a:t>Dicello</a:t>
            </a:r>
            <a:r>
              <a:rPr lang="en-US" dirty="0" smtClean="0">
                <a:solidFill>
                  <a:schemeClr val="tx2"/>
                </a:solidFill>
              </a:rPr>
              <a:t> et al. Display table</a:t>
            </a:r>
          </a:p>
          <a:p>
            <a:r>
              <a:rPr lang="en-US" dirty="0" smtClean="0">
                <a:solidFill>
                  <a:schemeClr val="tx2"/>
                </a:solidFill>
              </a:rPr>
              <a:t>Database schema implementation</a:t>
            </a:r>
          </a:p>
          <a:p>
            <a:r>
              <a:rPr lang="en-US" dirty="0" smtClean="0">
                <a:solidFill>
                  <a:schemeClr val="tx2"/>
                </a:solidFill>
              </a:rPr>
              <a:t>Total cross section plot</a:t>
            </a:r>
          </a:p>
          <a:p>
            <a:endParaRPr lang="en-US" dirty="0">
              <a:solidFill>
                <a:schemeClr val="tx2"/>
              </a:solidFill>
            </a:endParaRPr>
          </a:p>
        </p:txBody>
      </p:sp>
      <p:sp>
        <p:nvSpPr>
          <p:cNvPr id="4" name="Date Placeholder 3"/>
          <p:cNvSpPr>
            <a:spLocks noGrp="1"/>
          </p:cNvSpPr>
          <p:nvPr>
            <p:ph type="dt" sz="half" idx="10"/>
          </p:nvPr>
        </p:nvSpPr>
        <p:spPr/>
        <p:txBody>
          <a:body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p>
            <a:pPr>
              <a:defRPr/>
            </a:pPr>
            <a:r>
              <a:rPr lang="en-US" smtClean="0"/>
              <a:t>Rasheed Auguste, Geant4 SIST Final Presentation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19</a:t>
            </a:fld>
            <a:endParaRPr lang="en-US" altLang="en-US" dirty="0"/>
          </a:p>
        </p:txBody>
      </p:sp>
    </p:spTree>
    <p:extLst>
      <p:ext uri="{BB962C8B-B14F-4D97-AF65-F5344CB8AC3E}">
        <p14:creationId xmlns:p14="http://schemas.microsoft.com/office/powerpoint/2010/main" val="316639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lstStyle/>
          <a:p>
            <a:r>
              <a:rPr lang="en-US" sz="3200" dirty="0" smtClean="0">
                <a:solidFill>
                  <a:schemeClr val="tx1"/>
                </a:solidFill>
              </a:rPr>
              <a:t>Outline</a:t>
            </a:r>
            <a:endParaRPr lang="en-US" sz="3200" dirty="0">
              <a:solidFill>
                <a:schemeClr val="tx1"/>
              </a:solidFill>
            </a:endParaRPr>
          </a:p>
        </p:txBody>
      </p:sp>
      <p:sp>
        <p:nvSpPr>
          <p:cNvPr id="3" name="Content Placeholder 2"/>
          <p:cNvSpPr>
            <a:spLocks noGrp="1"/>
          </p:cNvSpPr>
          <p:nvPr>
            <p:ph idx="1"/>
          </p:nvPr>
        </p:nvSpPr>
        <p:spPr/>
        <p:txBody>
          <a:bodyPr/>
          <a:lstStyle/>
          <a:p>
            <a:pPr marL="285750" indent="-285750">
              <a:buFont typeface="Arial"/>
              <a:buChar char="•"/>
            </a:pPr>
            <a:r>
              <a:rPr lang="en-US" dirty="0">
                <a:solidFill>
                  <a:schemeClr val="tx2"/>
                </a:solidFill>
              </a:rPr>
              <a:t>Geant4 Web Application: 										</a:t>
            </a:r>
            <a:r>
              <a:rPr lang="en-US" dirty="0">
                <a:solidFill>
                  <a:schemeClr val="tx2"/>
                </a:solidFill>
                <a:hlinkClick r:id="rId3"/>
              </a:rPr>
              <a:t>http://</a:t>
            </a:r>
            <a:r>
              <a:rPr lang="en-US" dirty="0" smtClean="0">
                <a:solidFill>
                  <a:schemeClr val="tx2"/>
                </a:solidFill>
                <a:hlinkClick r:id="rId3"/>
              </a:rPr>
              <a:t>g4validation.fnal.gov:8080/G4WebAppNG</a:t>
            </a:r>
            <a:r>
              <a:rPr lang="en-US" dirty="0">
                <a:solidFill>
                  <a:schemeClr val="tx2"/>
                </a:solidFill>
                <a:hlinkClick r:id="rId3"/>
              </a:rPr>
              <a:t>/</a:t>
            </a:r>
            <a:endParaRPr lang="en-US" dirty="0">
              <a:solidFill>
                <a:schemeClr val="tx2"/>
              </a:solidFill>
            </a:endParaRPr>
          </a:p>
          <a:p>
            <a:pPr lvl="1">
              <a:buFont typeface="Arial"/>
              <a:buChar char="•"/>
            </a:pPr>
            <a:r>
              <a:rPr lang="en-US" sz="2400" dirty="0" smtClean="0">
                <a:solidFill>
                  <a:schemeClr val="tx2"/>
                </a:solidFill>
              </a:rPr>
              <a:t>User editing interface</a:t>
            </a:r>
            <a:endParaRPr lang="en-US" sz="2400" dirty="0">
              <a:solidFill>
                <a:schemeClr val="tx2"/>
              </a:solidFill>
            </a:endParaRPr>
          </a:p>
          <a:p>
            <a:pPr lvl="1">
              <a:buFont typeface="Arial"/>
              <a:buChar char="•"/>
            </a:pPr>
            <a:r>
              <a:rPr lang="en-US" sz="2400" dirty="0">
                <a:solidFill>
                  <a:schemeClr val="tx2"/>
                </a:solidFill>
              </a:rPr>
              <a:t>Experimental Data Browser improvements</a:t>
            </a:r>
          </a:p>
          <a:p>
            <a:pPr lvl="1">
              <a:buFont typeface="Arial"/>
              <a:buChar char="•"/>
            </a:pPr>
            <a:r>
              <a:rPr lang="en-US" sz="2400" dirty="0">
                <a:solidFill>
                  <a:schemeClr val="tx2"/>
                </a:solidFill>
              </a:rPr>
              <a:t>Database schema extension</a:t>
            </a:r>
          </a:p>
          <a:p>
            <a:pPr marL="285750" indent="-285750">
              <a:buFont typeface="Arial"/>
              <a:buChar char="•"/>
            </a:pPr>
            <a:r>
              <a:rPr lang="en-US" dirty="0">
                <a:solidFill>
                  <a:schemeClr val="tx2"/>
                </a:solidFill>
              </a:rPr>
              <a:t>Geant4 Simulation:</a:t>
            </a:r>
          </a:p>
          <a:p>
            <a:pPr lvl="1">
              <a:buFont typeface="Arial"/>
              <a:buChar char="•"/>
            </a:pPr>
            <a:r>
              <a:rPr lang="en-US" sz="2400" dirty="0" smtClean="0">
                <a:solidFill>
                  <a:schemeClr val="tx2"/>
                </a:solidFill>
              </a:rPr>
              <a:t>Pion-matter Cross section (</a:t>
            </a:r>
            <a:r>
              <a:rPr lang="en-US" sz="2400" dirty="0" err="1" smtClean="0">
                <a:solidFill>
                  <a:schemeClr val="tx2"/>
                </a:solidFill>
              </a:rPr>
              <a:t>Xs</a:t>
            </a:r>
            <a:r>
              <a:rPr lang="en-US" sz="2400" dirty="0">
                <a:solidFill>
                  <a:schemeClr val="tx2"/>
                </a:solidFill>
              </a:rPr>
              <a:t>)</a:t>
            </a:r>
            <a:r>
              <a:rPr lang="en-US" sz="2400" dirty="0" smtClean="0">
                <a:solidFill>
                  <a:schemeClr val="tx2"/>
                </a:solidFill>
              </a:rPr>
              <a:t> tests</a:t>
            </a:r>
            <a:endParaRPr lang="en-US" sz="2400" dirty="0">
              <a:solidFill>
                <a:schemeClr val="tx2"/>
              </a:solidFill>
            </a:endParaRPr>
          </a:p>
          <a:p>
            <a:pPr lvl="1">
              <a:buFont typeface="Arial"/>
              <a:buChar char="•"/>
            </a:pPr>
            <a:r>
              <a:rPr lang="en-US" sz="2400" dirty="0" smtClean="0">
                <a:solidFill>
                  <a:schemeClr val="tx2"/>
                </a:solidFill>
              </a:rPr>
              <a:t>Simulation and experimental data comparison</a:t>
            </a:r>
            <a:endParaRPr lang="en-US" sz="2400" dirty="0">
              <a:solidFill>
                <a:schemeClr val="tx2"/>
              </a:solidFill>
            </a:endParaRPr>
          </a:p>
        </p:txBody>
      </p:sp>
      <p:sp>
        <p:nvSpPr>
          <p:cNvPr id="10" name="Date Placeholder 2"/>
          <p:cNvSpPr>
            <a:spLocks noGrp="1"/>
          </p:cNvSpPr>
          <p:nvPr>
            <p:ph type="dt" sz="half" idx="10"/>
          </p:nvPr>
        </p:nvSpPr>
        <p:spPr/>
        <p:txBody>
          <a:bodyPr/>
          <a:lstStyle/>
          <a:p>
            <a:pPr>
              <a:defRPr/>
            </a:pPr>
            <a:r>
              <a:rPr lang="en-US" smtClean="0"/>
              <a:t>8/04/2015</a:t>
            </a:r>
            <a:endParaRPr lang="en-US" dirty="0" smtClean="0"/>
          </a:p>
        </p:txBody>
      </p:sp>
      <p:sp>
        <p:nvSpPr>
          <p:cNvPr id="11" name="Footer Placeholder 3"/>
          <p:cNvSpPr>
            <a:spLocks noGrp="1"/>
          </p:cNvSpPr>
          <p:nvPr>
            <p:ph type="ftr" sz="quarter" idx="11"/>
          </p:nvPr>
        </p:nvSpPr>
        <p:spPr/>
        <p:txBody>
          <a:bodyPr/>
          <a:lstStyle/>
          <a:p>
            <a:pPr>
              <a:defRPr/>
            </a:pPr>
            <a:r>
              <a:rPr lang="en-US" b="1" smtClean="0"/>
              <a:t>Rasheed Auguste, Geant4 SIST Final Presentation</a:t>
            </a:r>
            <a:endParaRPr lang="en-US" b="1" dirty="0"/>
          </a:p>
        </p:txBody>
      </p:sp>
      <p:sp>
        <p:nvSpPr>
          <p:cNvPr id="7" name="Slide Number Placeholder 5"/>
          <p:cNvSpPr>
            <a:spLocks noGrp="1"/>
          </p:cNvSpPr>
          <p:nvPr>
            <p:ph type="sldNum" sz="quarter" idx="12"/>
          </p:nvPr>
        </p:nvSpPr>
        <p:spPr/>
        <p:txBody>
          <a:bodyPr/>
          <a:lstStyle>
            <a:lvl1pPr>
              <a:defRPr/>
            </a:lvl1pPr>
          </a:lstStyle>
          <a:p>
            <a:pPr>
              <a:defRPr/>
            </a:pPr>
            <a:fld id="{F898E624-B050-F045-B220-9270A506878A}" type="slidenum">
              <a:rPr lang="en-US"/>
              <a:pPr>
                <a:defRPr/>
              </a:pPr>
              <a:t>2</a:t>
            </a:fld>
            <a:endParaRPr lang="en-US" dirty="0"/>
          </a:p>
        </p:txBody>
      </p:sp>
      <p:pic>
        <p:nvPicPr>
          <p:cNvPr id="8" name="Picture 7"/>
          <p:cNvPicPr>
            <a:picLocks noChangeAspect="1"/>
          </p:cNvPicPr>
          <p:nvPr/>
        </p:nvPicPr>
        <p:blipFill>
          <a:blip r:embed="rId4"/>
          <a:stretch>
            <a:fillRect/>
          </a:stretch>
        </p:blipFill>
        <p:spPr>
          <a:xfrm>
            <a:off x="6450013" y="4377009"/>
            <a:ext cx="2466975" cy="1847850"/>
          </a:xfrm>
          <a:prstGeom prst="rect">
            <a:avLst/>
          </a:prstGeom>
        </p:spPr>
      </p:pic>
    </p:spTree>
    <p:extLst>
      <p:ext uri="{BB962C8B-B14F-4D97-AF65-F5344CB8AC3E}">
        <p14:creationId xmlns:p14="http://schemas.microsoft.com/office/powerpoint/2010/main" val="927960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kumimoji="1" lang="en-US" altLang="ja-JP" dirty="0" smtClean="0"/>
              <a:t>Experimental Data Browser </a:t>
            </a:r>
            <a:r>
              <a:rPr kumimoji="1" lang="en-US" altLang="ja-JP" dirty="0"/>
              <a:t>– </a:t>
            </a:r>
            <a:r>
              <a:rPr kumimoji="1" lang="en-US" altLang="ja-JP" dirty="0" err="1" smtClean="0"/>
              <a:t>Dicello</a:t>
            </a:r>
            <a:r>
              <a:rPr kumimoji="1" lang="en-US" altLang="ja-JP" dirty="0" smtClean="0"/>
              <a:t> et al.</a:t>
            </a:r>
            <a:endParaRPr lang="en-US" altLang="en-US" dirty="0" smtClean="0">
              <a:latin typeface="Helvetica" panose="020B0604020202020204" pitchFamily="34" charset="0"/>
              <a:ea typeface="Geneva" pitchFamily="121" charset="-128"/>
            </a:endParaRP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20</a:t>
            </a:fld>
            <a:endParaRPr lang="en-US" altLang="en-US" sz="1200" dirty="0">
              <a:solidFill>
                <a:srgbClr val="004C97"/>
              </a:solidFill>
              <a:latin typeface="Helvetica" panose="020B0604020202020204" pitchFamily="34" charset="0"/>
            </a:endParaRPr>
          </a:p>
        </p:txBody>
      </p:sp>
      <p:pic>
        <p:nvPicPr>
          <p:cNvPr id="3" name="Content Placeholder 2"/>
          <p:cNvPicPr>
            <a:picLocks noGrp="1" noChangeAspect="1"/>
          </p:cNvPicPr>
          <p:nvPr>
            <p:ph idx="1"/>
          </p:nvPr>
        </p:nvPicPr>
        <p:blipFill rotWithShape="1">
          <a:blip r:embed="rId3">
            <a:extLst>
              <a:ext uri="{28A0092B-C50C-407E-A947-70E740481C1C}">
                <a14:useLocalDpi xmlns:a14="http://schemas.microsoft.com/office/drawing/2010/main" val="0"/>
              </a:ext>
            </a:extLst>
          </a:blip>
          <a:srcRect l="13161" t="16168" r="1890" b="5437"/>
          <a:stretch/>
        </p:blipFill>
        <p:spPr>
          <a:xfrm>
            <a:off x="228600" y="103188"/>
            <a:ext cx="8229600" cy="5885897"/>
          </a:xfrm>
        </p:spPr>
      </p:pic>
    </p:spTree>
    <p:extLst>
      <p:ext uri="{BB962C8B-B14F-4D97-AF65-F5344CB8AC3E}">
        <p14:creationId xmlns:p14="http://schemas.microsoft.com/office/powerpoint/2010/main" val="64446760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half" idx="2"/>
          </p:nvPr>
        </p:nvSpPr>
        <p:spPr>
          <a:xfrm>
            <a:off x="224073" y="4738748"/>
            <a:ext cx="8700851" cy="1559570"/>
          </a:xfrm>
        </p:spPr>
        <p:txBody>
          <a:bodyPr/>
          <a:lstStyle/>
          <a:p>
            <a:r>
              <a:rPr lang="en-US" dirty="0" smtClean="0">
                <a:solidFill>
                  <a:schemeClr val="tx2"/>
                </a:solidFill>
              </a:rPr>
              <a:t>Replace </a:t>
            </a:r>
            <a:r>
              <a:rPr lang="en-US" dirty="0" err="1" smtClean="0">
                <a:solidFill>
                  <a:schemeClr val="tx2"/>
                </a:solidFill>
              </a:rPr>
              <a:t>xyexpdata</a:t>
            </a:r>
            <a:r>
              <a:rPr lang="en-US" dirty="0" smtClean="0">
                <a:solidFill>
                  <a:schemeClr val="tx2"/>
                </a:solidFill>
              </a:rPr>
              <a:t> elements (i.e. </a:t>
            </a:r>
            <a:r>
              <a:rPr lang="en-US" dirty="0" err="1" smtClean="0">
                <a:solidFill>
                  <a:schemeClr val="tx2"/>
                </a:solidFill>
              </a:rPr>
              <a:t>nameofexperiment</a:t>
            </a:r>
            <a:r>
              <a:rPr lang="en-US" dirty="0" smtClean="0">
                <a:solidFill>
                  <a:schemeClr val="tx2"/>
                </a:solidFill>
              </a:rPr>
              <a:t>) with reference to unique experiment description table (</a:t>
            </a:r>
            <a:r>
              <a:rPr lang="en-US" dirty="0" err="1" smtClean="0">
                <a:solidFill>
                  <a:schemeClr val="tx2"/>
                </a:solidFill>
              </a:rPr>
              <a:t>expdes</a:t>
            </a:r>
            <a:r>
              <a:rPr lang="en-US" dirty="0" smtClean="0">
                <a:solidFill>
                  <a:schemeClr val="tx2"/>
                </a:solidFill>
              </a:rPr>
              <a:t>)</a:t>
            </a:r>
          </a:p>
          <a:p>
            <a:r>
              <a:rPr lang="en-US" dirty="0" smtClean="0">
                <a:solidFill>
                  <a:schemeClr val="tx2"/>
                </a:solidFill>
              </a:rPr>
              <a:t>Experimental data relates to simulated data (</a:t>
            </a:r>
            <a:r>
              <a:rPr lang="en-US" dirty="0" err="1" smtClean="0">
                <a:solidFill>
                  <a:schemeClr val="tx2"/>
                </a:solidFill>
              </a:rPr>
              <a:t>testdes</a:t>
            </a:r>
            <a:r>
              <a:rPr lang="en-US" dirty="0" smtClean="0">
                <a:solidFill>
                  <a:schemeClr val="tx2"/>
                </a:solidFill>
              </a:rPr>
              <a:t>) so that they both can be overlaid</a:t>
            </a:r>
          </a:p>
        </p:txBody>
      </p:sp>
      <p:sp>
        <p:nvSpPr>
          <p:cNvPr id="2" name="Title 1"/>
          <p:cNvSpPr>
            <a:spLocks noGrp="1"/>
          </p:cNvSpPr>
          <p:nvPr>
            <p:ph type="title"/>
          </p:nvPr>
        </p:nvSpPr>
        <p:spPr/>
        <p:txBody>
          <a:bodyPr/>
          <a:lstStyle/>
          <a:p>
            <a:r>
              <a:rPr kumimoji="1" lang="en-US" altLang="ja-JP" sz="2400" dirty="0" smtClean="0"/>
              <a:t>Default Display – Extension of Database Schema</a:t>
            </a:r>
            <a:endParaRPr kumimoji="1" lang="ja-JP" altLang="en-US" sz="2400" dirty="0"/>
          </a:p>
        </p:txBody>
      </p:sp>
      <p:sp>
        <p:nvSpPr>
          <p:cNvPr id="35" name="Date Placeholder 2"/>
          <p:cNvSpPr>
            <a:spLocks noGrp="1"/>
          </p:cNvSpPr>
          <p:nvPr>
            <p:ph type="dt" sz="half" idx="10"/>
          </p:nvPr>
        </p:nvSpPr>
        <p:spPr/>
        <p:txBody>
          <a:bodyPr/>
          <a:lstStyle/>
          <a:p>
            <a:pPr>
              <a:defRPr/>
            </a:pPr>
            <a:r>
              <a:rPr lang="en-US" smtClean="0"/>
              <a:t>8/04/2015</a:t>
            </a:r>
            <a:endParaRPr lang="en-US" dirty="0" smtClean="0"/>
          </a:p>
        </p:txBody>
      </p:sp>
      <p:sp>
        <p:nvSpPr>
          <p:cNvPr id="36" name="Footer Placeholder 3"/>
          <p:cNvSpPr>
            <a:spLocks noGrp="1"/>
          </p:cNvSpPr>
          <p:nvPr>
            <p:ph type="ftr" sz="quarter" idx="11"/>
          </p:nvPr>
        </p:nvSpPr>
        <p:spPr/>
        <p:txBody>
          <a:bodyPr/>
          <a:lstStyle/>
          <a:p>
            <a:pPr>
              <a:defRPr/>
            </a:pPr>
            <a:r>
              <a:rPr lang="en-US" b="1" smtClean="0"/>
              <a:t>Rasheed Auguste, Geant4 SIST Final Presentation</a:t>
            </a:r>
            <a:endParaRPr lang="en-US" b="1" dirty="0"/>
          </a:p>
        </p:txBody>
      </p:sp>
      <p:sp>
        <p:nvSpPr>
          <p:cNvPr id="5" name="Slide Number Placeholder 4"/>
          <p:cNvSpPr>
            <a:spLocks noGrp="1"/>
          </p:cNvSpPr>
          <p:nvPr>
            <p:ph type="sldNum" sz="quarter" idx="12"/>
          </p:nvPr>
        </p:nvSpPr>
        <p:spPr/>
        <p:txBody>
          <a:bodyPr/>
          <a:lstStyle/>
          <a:p>
            <a:pPr>
              <a:defRPr/>
            </a:pPr>
            <a:fld id="{F898E624-B050-F045-B220-9270A506878A}" type="slidenum">
              <a:rPr lang="en-US" smtClean="0"/>
              <a:pPr>
                <a:defRPr/>
              </a:pPr>
              <a:t>21</a:t>
            </a:fld>
            <a:endParaRPr lang="en-US" dirty="0"/>
          </a:p>
        </p:txBody>
      </p:sp>
      <p:pic>
        <p:nvPicPr>
          <p:cNvPr id="10" name="Picture Placeholder 9"/>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409" r="-250"/>
          <a:stretch/>
        </p:blipFill>
        <p:spPr>
          <a:xfrm>
            <a:off x="73000" y="1475232"/>
            <a:ext cx="8883699" cy="3263516"/>
          </a:xfrm>
        </p:spPr>
      </p:pic>
      <p:pic>
        <p:nvPicPr>
          <p:cNvPr id="22"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29688" t="7724" r="51617" b="70235"/>
          <a:stretch/>
        </p:blipFill>
        <p:spPr>
          <a:xfrm>
            <a:off x="3279648" y="1741820"/>
            <a:ext cx="1633728" cy="719328"/>
          </a:xfrm>
          <a:prstGeom prst="rect">
            <a:avLst/>
          </a:prstGeom>
        </p:spPr>
      </p:pic>
      <p:pic>
        <p:nvPicPr>
          <p:cNvPr id="28"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49644" t="45297" r="25103" b="18839"/>
          <a:stretch/>
        </p:blipFill>
        <p:spPr>
          <a:xfrm>
            <a:off x="4586878" y="2818453"/>
            <a:ext cx="2206752" cy="1170433"/>
          </a:xfrm>
          <a:prstGeom prst="rect">
            <a:avLst/>
          </a:prstGeom>
        </p:spPr>
      </p:pic>
      <p:pic>
        <p:nvPicPr>
          <p:cNvPr id="27"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29902" t="7724" r="68812" b="70235"/>
          <a:stretch/>
        </p:blipFill>
        <p:spPr>
          <a:xfrm>
            <a:off x="4514850" y="2880620"/>
            <a:ext cx="171450" cy="719328"/>
          </a:xfrm>
          <a:prstGeom prst="rect">
            <a:avLst/>
          </a:prstGeom>
        </p:spPr>
      </p:pic>
      <p:pic>
        <p:nvPicPr>
          <p:cNvPr id="29"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29688" t="7724" r="69120" b="83294"/>
          <a:stretch/>
        </p:blipFill>
        <p:spPr>
          <a:xfrm>
            <a:off x="6793630" y="3453385"/>
            <a:ext cx="159004" cy="293126"/>
          </a:xfrm>
          <a:prstGeom prst="rect">
            <a:avLst/>
          </a:prstGeom>
        </p:spPr>
      </p:pic>
      <p:pic>
        <p:nvPicPr>
          <p:cNvPr id="30"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76002" t="12711" r="22411" b="77051"/>
          <a:stretch/>
        </p:blipFill>
        <p:spPr>
          <a:xfrm>
            <a:off x="2578354" y="2561468"/>
            <a:ext cx="107695" cy="334131"/>
          </a:xfrm>
          <a:prstGeom prst="rect">
            <a:avLst/>
          </a:prstGeom>
        </p:spPr>
      </p:pic>
      <p:pic>
        <p:nvPicPr>
          <p:cNvPr id="24"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27371" t="18112" r="51906" b="79747"/>
          <a:stretch/>
        </p:blipFill>
        <p:spPr>
          <a:xfrm rot="16200000">
            <a:off x="1878078" y="3484626"/>
            <a:ext cx="1406402" cy="69851"/>
          </a:xfrm>
          <a:prstGeom prst="rect">
            <a:avLst/>
          </a:prstGeom>
        </p:spPr>
      </p:pic>
      <p:pic>
        <p:nvPicPr>
          <p:cNvPr id="23" name="Picture Placeholder 9"/>
          <p:cNvPicPr>
            <a:picLocks noChangeAspect="1"/>
          </p:cNvPicPr>
          <p:nvPr/>
        </p:nvPicPr>
        <p:blipFill rotWithShape="1">
          <a:blip r:embed="rId3">
            <a:extLst>
              <a:ext uri="{28A0092B-C50C-407E-A947-70E740481C1C}">
                <a14:useLocalDpi xmlns:a14="http://schemas.microsoft.com/office/drawing/2010/main" val="0"/>
              </a:ext>
            </a:extLst>
          </a:blip>
          <a:srcRect l="29688" t="7724" r="68571" b="70235"/>
          <a:stretch/>
        </p:blipFill>
        <p:spPr>
          <a:xfrm>
            <a:off x="2432590" y="3829926"/>
            <a:ext cx="152114" cy="719328"/>
          </a:xfrm>
          <a:prstGeom prst="rect">
            <a:avLst/>
          </a:prstGeom>
        </p:spPr>
      </p:pic>
    </p:spTree>
    <p:extLst>
      <p:ext uri="{BB962C8B-B14F-4D97-AF65-F5344CB8AC3E}">
        <p14:creationId xmlns:p14="http://schemas.microsoft.com/office/powerpoint/2010/main" val="81078263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half"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r="51198"/>
          <a:stretch/>
        </p:blipFill>
        <p:spPr>
          <a:xfrm>
            <a:off x="0" y="0"/>
            <a:ext cx="3413760" cy="6823404"/>
          </a:xfrm>
        </p:spPr>
      </p:pic>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22</a:t>
            </a:fld>
            <a:endParaRPr lang="en-US" altLang="en-US" sz="1200">
              <a:solidFill>
                <a:srgbClr val="004C97"/>
              </a:solidFill>
              <a:latin typeface="Helvetica" panose="020B0604020202020204" pitchFamily="34" charset="0"/>
            </a:endParaRPr>
          </a:p>
        </p:txBody>
      </p:sp>
      <p:pic>
        <p:nvPicPr>
          <p:cNvPr id="9" name="Content Placeholder 3"/>
          <p:cNvPicPr>
            <a:picLocks noChangeAspect="1"/>
          </p:cNvPicPr>
          <p:nvPr/>
        </p:nvPicPr>
        <p:blipFill rotWithShape="1">
          <a:blip r:embed="rId3">
            <a:extLst>
              <a:ext uri="{28A0092B-C50C-407E-A947-70E740481C1C}">
                <a14:useLocalDpi xmlns:a14="http://schemas.microsoft.com/office/drawing/2010/main" val="0"/>
              </a:ext>
            </a:extLst>
          </a:blip>
          <a:srcRect l="49282" r="-1"/>
          <a:stretch/>
        </p:blipFill>
        <p:spPr>
          <a:xfrm>
            <a:off x="5596128" y="0"/>
            <a:ext cx="3547872" cy="6823404"/>
          </a:xfrm>
          <a:prstGeom prst="rect">
            <a:avLst/>
          </a:prstGeom>
        </p:spPr>
      </p:pic>
      <p:grpSp>
        <p:nvGrpSpPr>
          <p:cNvPr id="10" name="Group 9"/>
          <p:cNvGrpSpPr/>
          <p:nvPr/>
        </p:nvGrpSpPr>
        <p:grpSpPr>
          <a:xfrm>
            <a:off x="3175920" y="552111"/>
            <a:ext cx="2505551" cy="6237690"/>
            <a:chOff x="3175920" y="552111"/>
            <a:chExt cx="2505551" cy="6237690"/>
          </a:xfrm>
        </p:grpSpPr>
        <p:pic>
          <p:nvPicPr>
            <p:cNvPr id="11" name="Content Placeholder 24589"/>
            <p:cNvPicPr>
              <a:picLocks noChangeAspect="1"/>
            </p:cNvPicPr>
            <p:nvPr/>
          </p:nvPicPr>
          <p:blipFill rotWithShape="1">
            <a:blip r:embed="rId4">
              <a:extLst>
                <a:ext uri="{28A0092B-C50C-407E-A947-70E740481C1C}">
                  <a14:useLocalDpi xmlns:a14="http://schemas.microsoft.com/office/drawing/2010/main" val="0"/>
                </a:ext>
              </a:extLst>
            </a:blip>
            <a:srcRect l="31251" t="11609" r="55509" b="50349"/>
            <a:stretch/>
          </p:blipFill>
          <p:spPr>
            <a:xfrm flipV="1">
              <a:off x="3175920" y="552111"/>
              <a:ext cx="2505551" cy="6237690"/>
            </a:xfrm>
            <a:prstGeom prst="rect">
              <a:avLst/>
            </a:prstGeom>
          </p:spPr>
        </p:pic>
        <p:sp>
          <p:nvSpPr>
            <p:cNvPr id="12" name="TextBox 11"/>
            <p:cNvSpPr txBox="1"/>
            <p:nvPr/>
          </p:nvSpPr>
          <p:spPr>
            <a:xfrm>
              <a:off x="4113693" y="1402016"/>
              <a:ext cx="319187" cy="4936420"/>
            </a:xfrm>
            <a:prstGeom prst="rect">
              <a:avLst/>
            </a:prstGeom>
            <a:solidFill>
              <a:schemeClr val="bg2"/>
            </a:solidFill>
          </p:spPr>
          <p:txBody>
            <a:bodyPr wrap="square" rtlCol="0">
              <a:spAutoFit/>
            </a:bodyPr>
            <a:lstStyle/>
            <a:p>
              <a:endParaRPr lang="en-US" dirty="0"/>
            </a:p>
          </p:txBody>
        </p:sp>
        <p:sp>
          <p:nvSpPr>
            <p:cNvPr id="13" name="TextBox 12"/>
            <p:cNvSpPr txBox="1"/>
            <p:nvPr/>
          </p:nvSpPr>
          <p:spPr>
            <a:xfrm>
              <a:off x="4092999" y="6000915"/>
              <a:ext cx="440550" cy="461665"/>
            </a:xfrm>
            <a:prstGeom prst="rect">
              <a:avLst/>
            </a:prstGeom>
            <a:noFill/>
          </p:spPr>
          <p:txBody>
            <a:bodyPr wrap="square" rtlCol="0">
              <a:spAutoFit/>
            </a:bodyPr>
            <a:lstStyle/>
            <a:p>
              <a:r>
                <a:rPr lang="en-US" dirty="0">
                  <a:solidFill>
                    <a:schemeClr val="accent6">
                      <a:lumMod val="50000"/>
                    </a:schemeClr>
                  </a:solidFill>
                </a:rPr>
                <a:t>C</a:t>
              </a:r>
              <a:endParaRPr lang="en-US" dirty="0"/>
            </a:p>
          </p:txBody>
        </p:sp>
        <p:sp>
          <p:nvSpPr>
            <p:cNvPr id="14" name="TextBox 13"/>
            <p:cNvSpPr txBox="1"/>
            <p:nvPr/>
          </p:nvSpPr>
          <p:spPr>
            <a:xfrm>
              <a:off x="4101661" y="5512990"/>
              <a:ext cx="485106" cy="461665"/>
            </a:xfrm>
            <a:prstGeom prst="rect">
              <a:avLst/>
            </a:prstGeom>
            <a:noFill/>
          </p:spPr>
          <p:txBody>
            <a:bodyPr wrap="square" rtlCol="0">
              <a:spAutoFit/>
            </a:bodyPr>
            <a:lstStyle/>
            <a:p>
              <a:r>
                <a:rPr lang="en-US" dirty="0" smtClean="0">
                  <a:solidFill>
                    <a:srgbClr val="FF0000"/>
                  </a:solidFill>
                </a:rPr>
                <a:t>Al</a:t>
              </a:r>
              <a:endParaRPr lang="en-US" dirty="0">
                <a:solidFill>
                  <a:srgbClr val="FF0000"/>
                </a:solidFill>
              </a:endParaRPr>
            </a:p>
          </p:txBody>
        </p:sp>
        <p:sp>
          <p:nvSpPr>
            <p:cNvPr id="15" name="TextBox 14"/>
            <p:cNvSpPr txBox="1"/>
            <p:nvPr/>
          </p:nvSpPr>
          <p:spPr>
            <a:xfrm>
              <a:off x="4138591" y="4466219"/>
              <a:ext cx="609601" cy="461665"/>
            </a:xfrm>
            <a:prstGeom prst="rect">
              <a:avLst/>
            </a:prstGeom>
            <a:noFill/>
          </p:spPr>
          <p:txBody>
            <a:bodyPr wrap="square" rtlCol="0">
              <a:spAutoFit/>
            </a:bodyPr>
            <a:lstStyle/>
            <a:p>
              <a:r>
                <a:rPr lang="en-US" dirty="0" smtClean="0">
                  <a:solidFill>
                    <a:schemeClr val="accent3"/>
                  </a:solidFill>
                </a:rPr>
                <a:t>Ca</a:t>
              </a:r>
              <a:endParaRPr lang="en-US" dirty="0">
                <a:solidFill>
                  <a:schemeClr val="accent3"/>
                </a:solidFill>
              </a:endParaRPr>
            </a:p>
          </p:txBody>
        </p:sp>
        <p:sp>
          <p:nvSpPr>
            <p:cNvPr id="16" name="TextBox 15"/>
            <p:cNvSpPr txBox="1"/>
            <p:nvPr/>
          </p:nvSpPr>
          <p:spPr>
            <a:xfrm>
              <a:off x="4138591" y="5018665"/>
              <a:ext cx="485106" cy="461665"/>
            </a:xfrm>
            <a:prstGeom prst="rect">
              <a:avLst/>
            </a:prstGeom>
            <a:noFill/>
          </p:spPr>
          <p:txBody>
            <a:bodyPr wrap="square" rtlCol="0">
              <a:spAutoFit/>
            </a:bodyPr>
            <a:lstStyle/>
            <a:p>
              <a:r>
                <a:rPr lang="en-US" dirty="0">
                  <a:solidFill>
                    <a:schemeClr val="tx1">
                      <a:lumMod val="60000"/>
                      <a:lumOff val="40000"/>
                    </a:schemeClr>
                  </a:solidFill>
                </a:rPr>
                <a:t>S</a:t>
              </a:r>
              <a:endParaRPr lang="en-US" dirty="0">
                <a:solidFill>
                  <a:srgbClr val="FF0000"/>
                </a:solidFill>
              </a:endParaRPr>
            </a:p>
          </p:txBody>
        </p:sp>
        <p:sp>
          <p:nvSpPr>
            <p:cNvPr id="17" name="TextBox 16"/>
            <p:cNvSpPr txBox="1"/>
            <p:nvPr/>
          </p:nvSpPr>
          <p:spPr>
            <a:xfrm>
              <a:off x="4101661" y="3424879"/>
              <a:ext cx="706965" cy="461665"/>
            </a:xfrm>
            <a:prstGeom prst="rect">
              <a:avLst/>
            </a:prstGeom>
            <a:noFill/>
          </p:spPr>
          <p:txBody>
            <a:bodyPr wrap="square" rtlCol="0">
              <a:spAutoFit/>
            </a:bodyPr>
            <a:lstStyle/>
            <a:p>
              <a:r>
                <a:rPr lang="en-US" dirty="0" smtClean="0">
                  <a:solidFill>
                    <a:schemeClr val="accent2"/>
                  </a:solidFill>
                </a:rPr>
                <a:t>Cu</a:t>
              </a:r>
              <a:endParaRPr lang="en-US" dirty="0">
                <a:solidFill>
                  <a:schemeClr val="accent2"/>
                </a:solidFill>
              </a:endParaRPr>
            </a:p>
          </p:txBody>
        </p:sp>
        <p:sp>
          <p:nvSpPr>
            <p:cNvPr id="18" name="TextBox 17"/>
            <p:cNvSpPr txBox="1"/>
            <p:nvPr/>
          </p:nvSpPr>
          <p:spPr>
            <a:xfrm>
              <a:off x="4115463" y="1877212"/>
              <a:ext cx="676222" cy="461665"/>
            </a:xfrm>
            <a:prstGeom prst="rect">
              <a:avLst/>
            </a:prstGeom>
            <a:noFill/>
          </p:spPr>
          <p:txBody>
            <a:bodyPr wrap="square" rtlCol="0">
              <a:spAutoFit/>
            </a:bodyPr>
            <a:lstStyle/>
            <a:p>
              <a:r>
                <a:rPr lang="en-US" dirty="0" smtClean="0">
                  <a:solidFill>
                    <a:srgbClr val="1FF929"/>
                  </a:solidFill>
                </a:rPr>
                <a:t>Au</a:t>
              </a:r>
              <a:endParaRPr lang="en-US" dirty="0">
                <a:solidFill>
                  <a:srgbClr val="1FF929"/>
                </a:solidFill>
              </a:endParaRPr>
            </a:p>
          </p:txBody>
        </p:sp>
        <p:sp>
          <p:nvSpPr>
            <p:cNvPr id="19" name="TextBox 18"/>
            <p:cNvSpPr txBox="1"/>
            <p:nvPr/>
          </p:nvSpPr>
          <p:spPr>
            <a:xfrm>
              <a:off x="4135647" y="2392982"/>
              <a:ext cx="485106" cy="461665"/>
            </a:xfrm>
            <a:prstGeom prst="rect">
              <a:avLst/>
            </a:prstGeom>
            <a:noFill/>
          </p:spPr>
          <p:txBody>
            <a:bodyPr wrap="square" rtlCol="0">
              <a:spAutoFit/>
            </a:bodyPr>
            <a:lstStyle/>
            <a:p>
              <a:r>
                <a:rPr lang="en-US" dirty="0" smtClean="0">
                  <a:solidFill>
                    <a:schemeClr val="accent2">
                      <a:lumMod val="50000"/>
                    </a:schemeClr>
                  </a:solidFill>
                </a:rPr>
                <a:t>Sn</a:t>
              </a:r>
              <a:endParaRPr lang="en-US" dirty="0">
                <a:solidFill>
                  <a:schemeClr val="accent2">
                    <a:lumMod val="50000"/>
                  </a:schemeClr>
                </a:solidFill>
              </a:endParaRPr>
            </a:p>
          </p:txBody>
        </p:sp>
        <p:sp>
          <p:nvSpPr>
            <p:cNvPr id="20" name="TextBox 19"/>
            <p:cNvSpPr txBox="1"/>
            <p:nvPr/>
          </p:nvSpPr>
          <p:spPr>
            <a:xfrm>
              <a:off x="4113693" y="2904599"/>
              <a:ext cx="529844" cy="461665"/>
            </a:xfrm>
            <a:prstGeom prst="rect">
              <a:avLst/>
            </a:prstGeom>
            <a:noFill/>
          </p:spPr>
          <p:txBody>
            <a:bodyPr wrap="square" rtlCol="0">
              <a:spAutoFit/>
            </a:bodyPr>
            <a:lstStyle/>
            <a:p>
              <a:r>
                <a:rPr lang="en-US" dirty="0">
                  <a:solidFill>
                    <a:schemeClr val="accent1">
                      <a:lumMod val="75000"/>
                    </a:schemeClr>
                  </a:solidFill>
                </a:rPr>
                <a:t>Ag</a:t>
              </a:r>
            </a:p>
          </p:txBody>
        </p:sp>
        <p:sp>
          <p:nvSpPr>
            <p:cNvPr id="21" name="TextBox 20"/>
            <p:cNvSpPr txBox="1"/>
            <p:nvPr/>
          </p:nvSpPr>
          <p:spPr>
            <a:xfrm>
              <a:off x="4151749" y="3955353"/>
              <a:ext cx="485106" cy="461665"/>
            </a:xfrm>
            <a:prstGeom prst="rect">
              <a:avLst/>
            </a:prstGeom>
            <a:noFill/>
          </p:spPr>
          <p:txBody>
            <a:bodyPr wrap="square" rtlCol="0">
              <a:spAutoFit/>
            </a:bodyPr>
            <a:lstStyle/>
            <a:p>
              <a:r>
                <a:rPr lang="en-US" dirty="0" smtClean="0">
                  <a:solidFill>
                    <a:srgbClr val="7030A0"/>
                  </a:solidFill>
                </a:rPr>
                <a:t>Fe</a:t>
              </a:r>
              <a:endParaRPr lang="en-US" dirty="0">
                <a:solidFill>
                  <a:srgbClr val="7030A0"/>
                </a:solidFill>
              </a:endParaRPr>
            </a:p>
          </p:txBody>
        </p:sp>
        <p:sp>
          <p:nvSpPr>
            <p:cNvPr id="22" name="TextBox 21"/>
            <p:cNvSpPr txBox="1"/>
            <p:nvPr/>
          </p:nvSpPr>
          <p:spPr>
            <a:xfrm>
              <a:off x="4089502" y="1363028"/>
              <a:ext cx="548206" cy="461665"/>
            </a:xfrm>
            <a:prstGeom prst="rect">
              <a:avLst/>
            </a:prstGeom>
            <a:noFill/>
          </p:spPr>
          <p:txBody>
            <a:bodyPr wrap="square" rtlCol="0">
              <a:spAutoFit/>
            </a:bodyPr>
            <a:lstStyle/>
            <a:p>
              <a:r>
                <a:rPr lang="en-US" dirty="0" err="1">
                  <a:solidFill>
                    <a:schemeClr val="accent5">
                      <a:lumMod val="60000"/>
                      <a:lumOff val="40000"/>
                    </a:schemeClr>
                  </a:solidFill>
                </a:rPr>
                <a:t>Pb</a:t>
              </a:r>
              <a:endParaRPr lang="en-US" dirty="0">
                <a:solidFill>
                  <a:srgbClr val="FF0000"/>
                </a:solidFill>
              </a:endParaRPr>
            </a:p>
          </p:txBody>
        </p:sp>
        <p:sp>
          <p:nvSpPr>
            <p:cNvPr id="23" name="TextBox 22"/>
            <p:cNvSpPr txBox="1"/>
            <p:nvPr/>
          </p:nvSpPr>
          <p:spPr>
            <a:xfrm>
              <a:off x="3706368" y="552111"/>
              <a:ext cx="1491203" cy="461665"/>
            </a:xfrm>
            <a:prstGeom prst="rect">
              <a:avLst/>
            </a:prstGeom>
            <a:noFill/>
          </p:spPr>
          <p:txBody>
            <a:bodyPr wrap="square" rtlCol="0">
              <a:spAutoFit/>
            </a:bodyPr>
            <a:lstStyle/>
            <a:p>
              <a:pPr algn="ctr"/>
              <a:r>
                <a:rPr lang="en-US" dirty="0" smtClean="0"/>
                <a:t>Key:</a:t>
              </a:r>
              <a:endParaRPr lang="en-US" dirty="0"/>
            </a:p>
          </p:txBody>
        </p:sp>
      </p:grpSp>
      <p:sp>
        <p:nvSpPr>
          <p:cNvPr id="24" name="TextBox 23"/>
          <p:cNvSpPr txBox="1"/>
          <p:nvPr/>
        </p:nvSpPr>
        <p:spPr>
          <a:xfrm>
            <a:off x="5579919" y="6536223"/>
            <a:ext cx="3665633" cy="307777"/>
          </a:xfrm>
          <a:prstGeom prst="rect">
            <a:avLst/>
          </a:prstGeom>
          <a:noFill/>
        </p:spPr>
        <p:txBody>
          <a:bodyPr wrap="square" rtlCol="0">
            <a:spAutoFit/>
          </a:bodyPr>
          <a:lstStyle/>
          <a:p>
            <a:r>
              <a:rPr lang="en-US" sz="1400" dirty="0" smtClean="0"/>
              <a:t>All simulations done with G4 Version 10.01.p02</a:t>
            </a:r>
            <a:endParaRPr lang="en-US" sz="1400" dirty="0"/>
          </a:p>
        </p:txBody>
      </p:sp>
    </p:spTree>
    <p:extLst>
      <p:ext uri="{BB962C8B-B14F-4D97-AF65-F5344CB8AC3E}">
        <p14:creationId xmlns:p14="http://schemas.microsoft.com/office/powerpoint/2010/main" val="99343605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Helvetica" panose="020B0604020202020204" pitchFamily="34" charset="0"/>
                <a:ea typeface="Geneva" pitchFamily="121" charset="-128"/>
              </a:rPr>
              <a:t>What is Geant4?</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dirty="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3</a:t>
            </a:fld>
            <a:endParaRPr lang="en-US" altLang="en-US" sz="1200">
              <a:solidFill>
                <a:srgbClr val="004C97"/>
              </a:solidFill>
              <a:latin typeface="Helvetica" panose="020B0604020202020204" pitchFamily="34" charset="0"/>
            </a:endParaRPr>
          </a:p>
        </p:txBody>
      </p:sp>
      <p:sp>
        <p:nvSpPr>
          <p:cNvPr id="5" name="Content Placeholder 4"/>
          <p:cNvSpPr>
            <a:spLocks noGrp="1"/>
          </p:cNvSpPr>
          <p:nvPr>
            <p:ph idx="1"/>
          </p:nvPr>
        </p:nvSpPr>
        <p:spPr/>
        <p:txBody>
          <a:bodyPr/>
          <a:lstStyle/>
          <a:p>
            <a:r>
              <a:rPr lang="en-US" dirty="0" smtClean="0">
                <a:solidFill>
                  <a:schemeClr val="tx1"/>
                </a:solidFill>
              </a:rPr>
              <a:t>Open-source toolkit for all particle interactions in matter</a:t>
            </a:r>
          </a:p>
          <a:p>
            <a:r>
              <a:rPr lang="en-US" dirty="0" smtClean="0">
                <a:solidFill>
                  <a:schemeClr val="tx1"/>
                </a:solidFill>
              </a:rPr>
              <a:t>Contains physics models for these interactions </a:t>
            </a:r>
          </a:p>
          <a:p>
            <a:pPr lvl="1"/>
            <a:r>
              <a:rPr lang="en-US" dirty="0" smtClean="0">
                <a:solidFill>
                  <a:schemeClr val="tx1"/>
                </a:solidFill>
              </a:rPr>
              <a:t>Energy scale from eV (chemistry) to </a:t>
            </a:r>
            <a:r>
              <a:rPr lang="en-US" dirty="0" err="1" smtClean="0">
                <a:solidFill>
                  <a:schemeClr val="tx1"/>
                </a:solidFill>
              </a:rPr>
              <a:t>TeV</a:t>
            </a:r>
            <a:r>
              <a:rPr lang="en-US" dirty="0" smtClean="0">
                <a:solidFill>
                  <a:schemeClr val="tx1"/>
                </a:solidFill>
              </a:rPr>
              <a:t> (high energy physics)</a:t>
            </a:r>
          </a:p>
          <a:p>
            <a:r>
              <a:rPr lang="en-US" dirty="0" smtClean="0">
                <a:solidFill>
                  <a:schemeClr val="tx1"/>
                </a:solidFill>
              </a:rPr>
              <a:t>Important for high energy physics, </a:t>
            </a:r>
            <a:r>
              <a:rPr lang="en-US" dirty="0">
                <a:solidFill>
                  <a:schemeClr val="tx1"/>
                </a:solidFill>
              </a:rPr>
              <a:t>nuclear and accelerator physics</a:t>
            </a:r>
            <a:r>
              <a:rPr lang="en-US" dirty="0" smtClean="0">
                <a:solidFill>
                  <a:schemeClr val="tx1"/>
                </a:solidFill>
              </a:rPr>
              <a:t>, and </a:t>
            </a:r>
            <a:r>
              <a:rPr lang="en-US" dirty="0">
                <a:solidFill>
                  <a:schemeClr val="tx1"/>
                </a:solidFill>
              </a:rPr>
              <a:t>studies in medical and space science</a:t>
            </a:r>
            <a:r>
              <a:rPr lang="en-US" dirty="0" smtClean="0">
                <a:solidFill>
                  <a:schemeClr val="tx1"/>
                </a:solidFill>
              </a:rPr>
              <a:t>.</a:t>
            </a:r>
          </a:p>
          <a:p>
            <a:r>
              <a:rPr lang="en-US" dirty="0">
                <a:solidFill>
                  <a:schemeClr val="tx1"/>
                </a:solidFill>
              </a:rPr>
              <a:t>C</a:t>
            </a:r>
            <a:r>
              <a:rPr lang="en-US" dirty="0" smtClean="0">
                <a:solidFill>
                  <a:schemeClr val="tx1"/>
                </a:solidFill>
              </a:rPr>
              <a:t>onstantly checked against experimental data and improved</a:t>
            </a:r>
            <a:endParaRPr lang="en-US" dirty="0">
              <a:solidFill>
                <a:schemeClr val="tx1"/>
              </a:solidFill>
            </a:endParaRPr>
          </a:p>
          <a:p>
            <a:endParaRPr lang="en-US" dirty="0"/>
          </a:p>
        </p:txBody>
      </p:sp>
      <p:pic>
        <p:nvPicPr>
          <p:cNvPr id="2" name="Picture 1"/>
          <p:cNvPicPr>
            <a:picLocks noChangeAspect="1"/>
          </p:cNvPicPr>
          <p:nvPr/>
        </p:nvPicPr>
        <p:blipFill rotWithShape="1">
          <a:blip r:embed="rId3"/>
          <a:srcRect l="9382" t="3184" r="12099" b="3727"/>
          <a:stretch/>
        </p:blipFill>
        <p:spPr>
          <a:xfrm>
            <a:off x="228600" y="3756889"/>
            <a:ext cx="3028950" cy="2181225"/>
          </a:xfrm>
          <a:prstGeom prst="rect">
            <a:avLst/>
          </a:prstGeom>
        </p:spPr>
      </p:pic>
      <p:sp>
        <p:nvSpPr>
          <p:cNvPr id="3" name="TextBox 2"/>
          <p:cNvSpPr txBox="1"/>
          <p:nvPr/>
        </p:nvSpPr>
        <p:spPr>
          <a:xfrm>
            <a:off x="3916477" y="3999122"/>
            <a:ext cx="4527321" cy="1938992"/>
          </a:xfrm>
          <a:prstGeom prst="rect">
            <a:avLst/>
          </a:prstGeom>
          <a:noFill/>
        </p:spPr>
        <p:txBody>
          <a:bodyPr wrap="square" rtlCol="0">
            <a:spAutoFit/>
          </a:bodyPr>
          <a:lstStyle/>
          <a:p>
            <a:r>
              <a:rPr lang="en-US" dirty="0"/>
              <a:t>A small group of </a:t>
            </a:r>
            <a:r>
              <a:rPr lang="en-US" dirty="0" smtClean="0"/>
              <a:t>randomized </a:t>
            </a:r>
            <a:r>
              <a:rPr lang="en-US" dirty="0"/>
              <a:t>cells in Geant4 being irradiated by </a:t>
            </a:r>
            <a:r>
              <a:rPr lang="en-US" dirty="0" err="1"/>
              <a:t>kilovoltage</a:t>
            </a:r>
            <a:r>
              <a:rPr lang="en-US" dirty="0"/>
              <a:t> x-rays </a:t>
            </a:r>
            <a:r>
              <a:rPr lang="en-US" dirty="0" smtClean="0"/>
              <a:t>in </a:t>
            </a:r>
            <a:r>
              <a:rPr lang="en-US" dirty="0"/>
              <a:t>the current </a:t>
            </a:r>
            <a:r>
              <a:rPr lang="en-US" dirty="0" smtClean="0"/>
              <a:t>work at </a:t>
            </a:r>
            <a:r>
              <a:rPr lang="en-US" dirty="0"/>
              <a:t>the University of Adelaide in South </a:t>
            </a:r>
            <a:r>
              <a:rPr lang="en-US" dirty="0" smtClean="0"/>
              <a:t>Australia.</a:t>
            </a:r>
            <a:endParaRPr lang="en-US" dirty="0"/>
          </a:p>
        </p:txBody>
      </p:sp>
      <p:sp>
        <p:nvSpPr>
          <p:cNvPr id="4" name="TextBox 3"/>
          <p:cNvSpPr txBox="1"/>
          <p:nvPr/>
        </p:nvSpPr>
        <p:spPr>
          <a:xfrm>
            <a:off x="228600" y="5938114"/>
            <a:ext cx="3076575" cy="369332"/>
          </a:xfrm>
          <a:prstGeom prst="rect">
            <a:avLst/>
          </a:prstGeom>
          <a:noFill/>
        </p:spPr>
        <p:txBody>
          <a:bodyPr wrap="square" rtlCol="0">
            <a:spAutoFit/>
          </a:bodyPr>
          <a:lstStyle/>
          <a:p>
            <a:r>
              <a:rPr lang="en-US" sz="1800" dirty="0"/>
              <a:t>M Douglass et </a:t>
            </a:r>
            <a:r>
              <a:rPr lang="en-US" sz="1800" dirty="0" smtClean="0"/>
              <a:t>al.</a:t>
            </a:r>
            <a:endParaRPr lang="en-US" sz="1800" dirty="0"/>
          </a:p>
        </p:txBody>
      </p:sp>
    </p:spTree>
    <p:extLst>
      <p:ext uri="{BB962C8B-B14F-4D97-AF65-F5344CB8AC3E}">
        <p14:creationId xmlns:p14="http://schemas.microsoft.com/office/powerpoint/2010/main" val="29189764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b="8837"/>
          <a:stretch/>
        </p:blipFill>
        <p:spPr>
          <a:xfrm>
            <a:off x="1228243" y="1155447"/>
            <a:ext cx="6687514" cy="4547107"/>
          </a:xfrm>
        </p:spPr>
      </p:pic>
      <p:sp>
        <p:nvSpPr>
          <p:cNvPr id="24577" name="Title 28"/>
          <p:cNvSpPr>
            <a:spLocks noGrp="1"/>
          </p:cNvSpPr>
          <p:nvPr>
            <p:ph type="title"/>
          </p:nvPr>
        </p:nvSpPr>
        <p:spPr bwMode="auto">
          <a:xfrm>
            <a:off x="228600" y="103188"/>
            <a:ext cx="8686800" cy="6429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p>
            <a:r>
              <a:rPr lang="en-US" altLang="en-US" dirty="0" smtClean="0">
                <a:latin typeface="Helvetica" panose="020B0604020202020204" pitchFamily="34" charset="0"/>
                <a:ea typeface="Geneva" pitchFamily="121" charset="-128"/>
              </a:rPr>
              <a:t>Geant4</a:t>
            </a:r>
            <a:r>
              <a:rPr lang="en-US" altLang="en-US" dirty="0">
                <a:latin typeface="Helvetica" panose="020B0604020202020204" pitchFamily="34" charset="0"/>
                <a:ea typeface="Geneva" pitchFamily="121" charset="-128"/>
              </a:rPr>
              <a:t> </a:t>
            </a:r>
            <a:r>
              <a:rPr lang="en-US" altLang="en-US" dirty="0" smtClean="0">
                <a:latin typeface="Helvetica" panose="020B0604020202020204" pitchFamily="34" charset="0"/>
                <a:ea typeface="Geneva" pitchFamily="121" charset="-128"/>
              </a:rPr>
              <a:t>Validation Repository Framework</a:t>
            </a:r>
          </a:p>
        </p:txBody>
      </p:sp>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4</a:t>
            </a:fld>
            <a:endParaRPr lang="en-US" altLang="en-US" sz="1200">
              <a:solidFill>
                <a:srgbClr val="004C97"/>
              </a:solidFill>
              <a:latin typeface="Helvetica" panose="020B0604020202020204" pitchFamily="34" charset="0"/>
            </a:endParaRPr>
          </a:p>
        </p:txBody>
      </p:sp>
      <p:sp>
        <p:nvSpPr>
          <p:cNvPr id="2" name="TextBox 1"/>
          <p:cNvSpPr txBox="1"/>
          <p:nvPr/>
        </p:nvSpPr>
        <p:spPr>
          <a:xfrm>
            <a:off x="2205872" y="3240407"/>
            <a:ext cx="1555422" cy="830997"/>
          </a:xfrm>
          <a:prstGeom prst="rect">
            <a:avLst/>
          </a:prstGeom>
          <a:noFill/>
        </p:spPr>
        <p:txBody>
          <a:bodyPr wrap="square" rtlCol="0">
            <a:spAutoFit/>
          </a:bodyPr>
          <a:lstStyle/>
          <a:p>
            <a:r>
              <a:rPr lang="en-US" sz="1200" dirty="0" smtClean="0">
                <a:solidFill>
                  <a:schemeClr val="bg1"/>
                </a:solidFill>
              </a:rPr>
              <a:t>Experimental data</a:t>
            </a:r>
          </a:p>
          <a:p>
            <a:endParaRPr lang="en-US" sz="1200" dirty="0" smtClean="0">
              <a:solidFill>
                <a:schemeClr val="bg1"/>
              </a:solidFill>
            </a:endParaRPr>
          </a:p>
          <a:p>
            <a:r>
              <a:rPr lang="en-US" sz="1200" dirty="0" smtClean="0">
                <a:solidFill>
                  <a:schemeClr val="bg1"/>
                </a:solidFill>
              </a:rPr>
              <a:t>Geant4 Simulation Results</a:t>
            </a:r>
            <a:endParaRPr lang="en-US" sz="1200" dirty="0">
              <a:solidFill>
                <a:schemeClr val="bg1"/>
              </a:solidFill>
            </a:endParaRPr>
          </a:p>
        </p:txBody>
      </p:sp>
      <p:sp>
        <p:nvSpPr>
          <p:cNvPr id="3" name="TextBox 2"/>
          <p:cNvSpPr txBox="1"/>
          <p:nvPr/>
        </p:nvSpPr>
        <p:spPr>
          <a:xfrm>
            <a:off x="228600" y="2005042"/>
            <a:ext cx="2347274" cy="1323439"/>
          </a:xfrm>
          <a:prstGeom prst="rect">
            <a:avLst/>
          </a:prstGeom>
          <a:noFill/>
        </p:spPr>
        <p:txBody>
          <a:bodyPr wrap="square" rtlCol="0">
            <a:spAutoFit/>
          </a:bodyPr>
          <a:lstStyle/>
          <a:p>
            <a:r>
              <a:rPr lang="en-US" sz="2000" dirty="0" smtClean="0"/>
              <a:t>Stores </a:t>
            </a:r>
            <a:r>
              <a:rPr lang="en-US" sz="2000" dirty="0"/>
              <a:t>both </a:t>
            </a:r>
            <a:r>
              <a:rPr lang="en-US" sz="2000" dirty="0" smtClean="0"/>
              <a:t>in </a:t>
            </a:r>
            <a:r>
              <a:rPr lang="en-US" sz="2000" dirty="0"/>
              <a:t>form of images with meta data or raw data points. </a:t>
            </a:r>
            <a:endParaRPr lang="en-US" sz="2000" dirty="0" smtClean="0"/>
          </a:p>
        </p:txBody>
      </p:sp>
      <p:sp>
        <p:nvSpPr>
          <p:cNvPr id="9" name="TextBox 8"/>
          <p:cNvSpPr txBox="1"/>
          <p:nvPr/>
        </p:nvSpPr>
        <p:spPr>
          <a:xfrm>
            <a:off x="3493294" y="1035546"/>
            <a:ext cx="2347274" cy="1631216"/>
          </a:xfrm>
          <a:prstGeom prst="rect">
            <a:avLst/>
          </a:prstGeom>
          <a:noFill/>
        </p:spPr>
        <p:txBody>
          <a:bodyPr wrap="square" rtlCol="0">
            <a:spAutoFit/>
          </a:bodyPr>
          <a:lstStyle/>
          <a:p>
            <a:pPr algn="ctr"/>
            <a:r>
              <a:rPr lang="en-US" sz="2000" dirty="0"/>
              <a:t>D</a:t>
            </a:r>
            <a:r>
              <a:rPr lang="en-US" sz="2000" dirty="0" smtClean="0"/>
              <a:t>ata </a:t>
            </a:r>
            <a:r>
              <a:rPr lang="en-US" sz="2000" dirty="0"/>
              <a:t>access </a:t>
            </a:r>
            <a:r>
              <a:rPr lang="en-US" sz="2000" dirty="0" smtClean="0"/>
              <a:t>object </a:t>
            </a:r>
            <a:r>
              <a:rPr lang="en-US" sz="2000" dirty="0"/>
              <a:t>software design pattern </a:t>
            </a:r>
            <a:r>
              <a:rPr lang="en-US" sz="2000" dirty="0" smtClean="0"/>
              <a:t>with an </a:t>
            </a:r>
            <a:r>
              <a:rPr lang="en-US" sz="2000" dirty="0"/>
              <a:t>abstract interface to the </a:t>
            </a:r>
            <a:r>
              <a:rPr lang="en-US" sz="2000" dirty="0" smtClean="0"/>
              <a:t>database</a:t>
            </a:r>
            <a:endParaRPr lang="en-US" sz="2000" dirty="0"/>
          </a:p>
        </p:txBody>
      </p:sp>
      <p:sp>
        <p:nvSpPr>
          <p:cNvPr id="11" name="TextBox 10"/>
          <p:cNvSpPr txBox="1"/>
          <p:nvPr/>
        </p:nvSpPr>
        <p:spPr>
          <a:xfrm>
            <a:off x="5952315" y="1250989"/>
            <a:ext cx="2347274" cy="400110"/>
          </a:xfrm>
          <a:prstGeom prst="rect">
            <a:avLst/>
          </a:prstGeom>
          <a:noFill/>
        </p:spPr>
        <p:txBody>
          <a:bodyPr wrap="square" rtlCol="0">
            <a:spAutoFit/>
          </a:bodyPr>
          <a:lstStyle/>
          <a:p>
            <a:r>
              <a:rPr lang="en-US" sz="2000" dirty="0" smtClean="0"/>
              <a:t>User interface</a:t>
            </a:r>
            <a:endParaRPr lang="en-US" sz="2000" dirty="0"/>
          </a:p>
        </p:txBody>
      </p:sp>
    </p:spTree>
    <p:extLst>
      <p:ext uri="{BB962C8B-B14F-4D97-AF65-F5344CB8AC3E}">
        <p14:creationId xmlns:p14="http://schemas.microsoft.com/office/powerpoint/2010/main" val="8011816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8"/>
          <p:cNvPicPr>
            <a:picLocks noGrp="1" noChangeAspect="1"/>
          </p:cNvPicPr>
          <p:nvPr>
            <p:ph sz="half" idx="13"/>
          </p:nvPr>
        </p:nvPicPr>
        <p:blipFill>
          <a:blip r:embed="rId3"/>
          <a:stretch>
            <a:fillRect/>
          </a:stretch>
        </p:blipFill>
        <p:spPr>
          <a:xfrm>
            <a:off x="0" y="0"/>
            <a:ext cx="9144000" cy="6029325"/>
          </a:xfrm>
          <a:prstGeom prst="rect">
            <a:avLst/>
          </a:prstGeom>
        </p:spPr>
      </p:pic>
      <p:sp>
        <p:nvSpPr>
          <p:cNvPr id="24579" name="Date Placeholder 3"/>
          <p:cNvSpPr>
            <a:spLocks noGrp="1"/>
          </p:cNvSpPr>
          <p:nvPr>
            <p:ph type="dt" sz="half"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5</a:t>
            </a:fld>
            <a:endParaRPr lang="en-US" altLang="en-US" sz="1200">
              <a:solidFill>
                <a:srgbClr val="004C97"/>
              </a:solidFill>
              <a:latin typeface="Helvetica" panose="020B0604020202020204" pitchFamily="34" charset="0"/>
            </a:endParaRPr>
          </a:p>
        </p:txBody>
      </p:sp>
      <p:sp>
        <p:nvSpPr>
          <p:cNvPr id="14" name="Rectangle 13"/>
          <p:cNvSpPr/>
          <p:nvPr/>
        </p:nvSpPr>
        <p:spPr>
          <a:xfrm>
            <a:off x="15875" y="2038350"/>
            <a:ext cx="2154301" cy="38709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p:cNvSpPr/>
          <p:nvPr/>
        </p:nvSpPr>
        <p:spPr>
          <a:xfrm>
            <a:off x="15875" y="2442972"/>
            <a:ext cx="2154301" cy="387096"/>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31044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Date Placeholder 3"/>
          <p:cNvSpPr>
            <a:spLocks noGrp="1"/>
          </p:cNvSpPr>
          <p:nvPr>
            <p:ph type="dt"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rPr>
              <a:t>8/04/2015</a:t>
            </a:r>
            <a:endParaRPr lang="en-US" altLang="en-US" sz="1200">
              <a:solidFill>
                <a:srgbClr val="004C97"/>
              </a:solidFill>
              <a:latin typeface="Helvetica" panose="020B0604020202020204" pitchFamily="34" charset="0"/>
            </a:endParaRPr>
          </a:p>
        </p:txBody>
      </p:sp>
      <p:sp>
        <p:nvSpPr>
          <p:cNvPr id="24580"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numCol="1" compatLnSpc="1">
            <a:prstTxWarp prst="textNoShape">
              <a:avLst/>
            </a:prstTxWarp>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r>
              <a:rPr lang="en-US" altLang="en-US" sz="1200" smtClean="0">
                <a:solidFill>
                  <a:srgbClr val="004C97"/>
                </a:solidFill>
                <a:latin typeface="Helvetica" panose="020B0604020202020204" pitchFamily="34" charset="0"/>
                <a:ea typeface="MS PGothic" panose="020B0600070205080204" pitchFamily="34" charset="-128"/>
              </a:rPr>
              <a:t>Rasheed Auguste, Geant4 SIST Final Presentation</a:t>
            </a:r>
            <a:endParaRPr lang="en-US" altLang="en-US" sz="1200" b="1" dirty="0">
              <a:solidFill>
                <a:srgbClr val="004C97"/>
              </a:solidFill>
              <a:latin typeface="Helvetica" panose="020B0604020202020204" pitchFamily="34" charset="0"/>
              <a:ea typeface="MS PGothic" panose="020B0600070205080204" pitchFamily="34" charset="-128"/>
            </a:endParaRPr>
          </a:p>
        </p:txBody>
      </p:sp>
      <p:sp>
        <p:nvSpPr>
          <p:cNvPr id="24581"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Calibri" panose="020F0502020204030204" pitchFamily="34" charset="0"/>
                <a:ea typeface="Geneva" pitchFamily="121" charset="-128"/>
              </a:defRPr>
            </a:lvl1pPr>
            <a:lvl2pPr marL="742950" indent="-285750" eaLnBrk="0" hangingPunct="0">
              <a:defRPr sz="2400">
                <a:solidFill>
                  <a:schemeClr val="tx1"/>
                </a:solidFill>
                <a:latin typeface="Calibri" panose="020F0502020204030204" pitchFamily="34" charset="0"/>
                <a:ea typeface="Geneva" pitchFamily="121" charset="-128"/>
              </a:defRPr>
            </a:lvl2pPr>
            <a:lvl3pPr marL="1143000" indent="-228600" eaLnBrk="0" hangingPunct="0">
              <a:defRPr sz="2400">
                <a:solidFill>
                  <a:schemeClr val="tx1"/>
                </a:solidFill>
                <a:latin typeface="Calibri" panose="020F0502020204030204" pitchFamily="34" charset="0"/>
                <a:ea typeface="Geneva" pitchFamily="121" charset="-128"/>
              </a:defRPr>
            </a:lvl3pPr>
            <a:lvl4pPr marL="1600200" indent="-228600" eaLnBrk="0" hangingPunct="0">
              <a:defRPr sz="2400">
                <a:solidFill>
                  <a:schemeClr val="tx1"/>
                </a:solidFill>
                <a:latin typeface="Calibri" panose="020F0502020204030204" pitchFamily="34" charset="0"/>
                <a:ea typeface="Geneva" pitchFamily="121" charset="-128"/>
              </a:defRPr>
            </a:lvl4pPr>
            <a:lvl5pPr marL="2057400" indent="-228600" eaLnBrk="0" hangingPunct="0">
              <a:defRPr sz="2400">
                <a:solidFill>
                  <a:schemeClr val="tx1"/>
                </a:solidFill>
                <a:latin typeface="Calibri" panose="020F0502020204030204" pitchFamily="34" charset="0"/>
                <a:ea typeface="Geneva" pitchFamily="121"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Geneva" pitchFamily="121" charset="-128"/>
              </a:defRPr>
            </a:lvl9pPr>
          </a:lstStyle>
          <a:p>
            <a:pPr eaLnBrk="1" hangingPunct="1"/>
            <a:fld id="{626492DB-2F06-44C7-8B18-72CF568DED1B}" type="slidenum">
              <a:rPr lang="en-US" altLang="en-US" sz="1200">
                <a:solidFill>
                  <a:srgbClr val="004C97"/>
                </a:solidFill>
                <a:latin typeface="Helvetica" panose="020B0604020202020204" pitchFamily="34" charset="0"/>
              </a:rPr>
              <a:pPr eaLnBrk="1" hangingPunct="1"/>
              <a:t>6</a:t>
            </a:fld>
            <a:endParaRPr lang="en-US" altLang="en-US" sz="1200">
              <a:solidFill>
                <a:srgbClr val="004C97"/>
              </a:solidFill>
              <a:latin typeface="Helvetica" panose="020B0604020202020204" pitchFamily="34" charset="0"/>
            </a:endParaRPr>
          </a:p>
        </p:txBody>
      </p:sp>
      <p:pic>
        <p:nvPicPr>
          <p:cNvPr id="5" name="Content Placeholder 4"/>
          <p:cNvPicPr>
            <a:picLocks noGrp="1" noChangeAspect="1"/>
          </p:cNvPicPr>
          <p:nvPr>
            <p:ph idx="1"/>
          </p:nvPr>
        </p:nvPicPr>
        <p:blipFill rotWithShape="1">
          <a:blip r:embed="rId3">
            <a:extLst>
              <a:ext uri="{28A0092B-C50C-407E-A947-70E740481C1C}">
                <a14:useLocalDpi xmlns:a14="http://schemas.microsoft.com/office/drawing/2010/main" val="0"/>
              </a:ext>
            </a:extLst>
          </a:blip>
          <a:srcRect l="14266" t="18745" r="14622" b="7849"/>
          <a:stretch/>
        </p:blipFill>
        <p:spPr>
          <a:xfrm>
            <a:off x="571502" y="0"/>
            <a:ext cx="8572498" cy="6858000"/>
          </a:xfrm>
        </p:spPr>
      </p:pic>
    </p:spTree>
    <p:extLst>
      <p:ext uri="{BB962C8B-B14F-4D97-AF65-F5344CB8AC3E}">
        <p14:creationId xmlns:p14="http://schemas.microsoft.com/office/powerpoint/2010/main" val="34098602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Web Application Development</a:t>
            </a:r>
            <a:endParaRPr lang="en-US" dirty="0"/>
          </a:p>
        </p:txBody>
      </p:sp>
      <p:sp>
        <p:nvSpPr>
          <p:cNvPr id="3" name="Content Placeholder 2"/>
          <p:cNvSpPr>
            <a:spLocks noGrp="1"/>
          </p:cNvSpPr>
          <p:nvPr>
            <p:ph idx="1"/>
          </p:nvPr>
        </p:nvSpPr>
        <p:spPr/>
        <p:txBody>
          <a:bodyPr/>
          <a:lstStyle/>
          <a:p>
            <a:r>
              <a:rPr lang="en-US" dirty="0" smtClean="0">
                <a:solidFill>
                  <a:schemeClr val="tx2"/>
                </a:solidFill>
              </a:rPr>
              <a:t>Java development using open-source </a:t>
            </a:r>
            <a:r>
              <a:rPr lang="en-US" dirty="0" err="1" smtClean="0">
                <a:solidFill>
                  <a:schemeClr val="tx2"/>
                </a:solidFill>
                <a:hlinkClick r:id="rId3"/>
              </a:rPr>
              <a:t>PrimeFaces</a:t>
            </a:r>
            <a:r>
              <a:rPr lang="en-US" dirty="0" smtClean="0">
                <a:solidFill>
                  <a:schemeClr val="tx2"/>
                </a:solidFill>
              </a:rPr>
              <a:t> library</a:t>
            </a:r>
          </a:p>
          <a:p>
            <a:pPr lvl="1"/>
            <a:r>
              <a:rPr lang="en-US" dirty="0" smtClean="0">
                <a:solidFill>
                  <a:schemeClr val="tx2"/>
                </a:solidFill>
              </a:rPr>
              <a:t>Webpage HTML user interface</a:t>
            </a:r>
          </a:p>
          <a:p>
            <a:r>
              <a:rPr lang="en-US" dirty="0" smtClean="0">
                <a:solidFill>
                  <a:schemeClr val="tx2"/>
                </a:solidFill>
              </a:rPr>
              <a:t>Requested features from my work:</a:t>
            </a:r>
          </a:p>
          <a:p>
            <a:pPr lvl="1"/>
            <a:r>
              <a:rPr lang="en-US" dirty="0" smtClean="0">
                <a:solidFill>
                  <a:schemeClr val="tx2"/>
                </a:solidFill>
              </a:rPr>
              <a:t>Protect against malformed user inputs</a:t>
            </a:r>
          </a:p>
          <a:p>
            <a:pPr lvl="1"/>
            <a:r>
              <a:rPr lang="en-US" dirty="0" smtClean="0">
                <a:solidFill>
                  <a:schemeClr val="tx2"/>
                </a:solidFill>
              </a:rPr>
              <a:t>Staged delete</a:t>
            </a:r>
          </a:p>
          <a:p>
            <a:pPr lvl="1"/>
            <a:r>
              <a:rPr lang="en-US" dirty="0" smtClean="0">
                <a:solidFill>
                  <a:schemeClr val="tx2"/>
                </a:solidFill>
              </a:rPr>
              <a:t>Default display</a:t>
            </a:r>
          </a:p>
          <a:p>
            <a:pPr lvl="1"/>
            <a:endParaRPr lang="en-US" dirty="0">
              <a:solidFill>
                <a:schemeClr val="tx2"/>
              </a:solidFill>
            </a:endParaRPr>
          </a:p>
        </p:txBody>
      </p:sp>
      <p:sp>
        <p:nvSpPr>
          <p:cNvPr id="4" name="Date Placeholder 3"/>
          <p:cNvSpPr>
            <a:spLocks noGrp="1"/>
          </p:cNvSpPr>
          <p:nvPr>
            <p:ph type="dt" sz="half" idx="10"/>
          </p:nvPr>
        </p:nvSpPr>
        <p:spPr/>
        <p:txBody>
          <a:bodyPr/>
          <a:lstStyle/>
          <a:p>
            <a:r>
              <a:rPr lang="en-US" altLang="en-US" smtClean="0"/>
              <a:t>8/04/2015</a:t>
            </a:r>
            <a:endParaRPr lang="en-US" altLang="en-US"/>
          </a:p>
        </p:txBody>
      </p:sp>
      <p:sp>
        <p:nvSpPr>
          <p:cNvPr id="5" name="Footer Placeholder 4"/>
          <p:cNvSpPr>
            <a:spLocks noGrp="1"/>
          </p:cNvSpPr>
          <p:nvPr>
            <p:ph type="ftr" sz="quarter" idx="11"/>
          </p:nvPr>
        </p:nvSpPr>
        <p:spPr/>
        <p:txBody>
          <a:bodyPr/>
          <a:lstStyle/>
          <a:p>
            <a:pPr>
              <a:defRPr/>
            </a:pPr>
            <a:r>
              <a:rPr lang="en-US" smtClean="0"/>
              <a:t>Rasheed Auguste, Geant4 SIST Final Presentation</a:t>
            </a:r>
            <a:endParaRPr lang="en-US" b="1"/>
          </a:p>
        </p:txBody>
      </p:sp>
      <p:sp>
        <p:nvSpPr>
          <p:cNvPr id="6" name="Slide Number Placeholder 5"/>
          <p:cNvSpPr>
            <a:spLocks noGrp="1"/>
          </p:cNvSpPr>
          <p:nvPr>
            <p:ph type="sldNum" sz="quarter" idx="12"/>
          </p:nvPr>
        </p:nvSpPr>
        <p:spPr/>
        <p:txBody>
          <a:bodyPr/>
          <a:lstStyle/>
          <a:p>
            <a:fld id="{52E9C158-AEF1-41A2-A6CE-6F0BAB305EFD}" type="slidenum">
              <a:rPr lang="en-US" altLang="en-US" smtClean="0"/>
              <a:pPr/>
              <a:t>7</a:t>
            </a:fld>
            <a:endParaRPr lang="en-US" altLang="en-US"/>
          </a:p>
        </p:txBody>
      </p:sp>
      <p:pic>
        <p:nvPicPr>
          <p:cNvPr id="7" name="Picture 6"/>
          <p:cNvPicPr>
            <a:picLocks noChangeAspect="1"/>
          </p:cNvPicPr>
          <p:nvPr/>
        </p:nvPicPr>
        <p:blipFill>
          <a:blip r:embed="rId4"/>
          <a:stretch>
            <a:fillRect/>
          </a:stretch>
        </p:blipFill>
        <p:spPr>
          <a:xfrm>
            <a:off x="54951" y="3603384"/>
            <a:ext cx="9034098" cy="2391379"/>
          </a:xfrm>
          <a:prstGeom prst="rect">
            <a:avLst/>
          </a:prstGeom>
        </p:spPr>
      </p:pic>
    </p:spTree>
    <p:extLst>
      <p:ext uri="{BB962C8B-B14F-4D97-AF65-F5344CB8AC3E}">
        <p14:creationId xmlns:p14="http://schemas.microsoft.com/office/powerpoint/2010/main" val="170910516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z="2400" dirty="0" smtClean="0"/>
              <a:t>Edit Test – Masked/Dictionary Entries</a:t>
            </a:r>
            <a:r>
              <a:rPr kumimoji="1" lang="en-US" altLang="ja-JP" dirty="0" smtClean="0"/>
              <a:t/>
            </a:r>
            <a:br>
              <a:rPr kumimoji="1" lang="en-US" altLang="ja-JP" dirty="0" smtClean="0"/>
            </a:br>
            <a:endParaRPr kumimoji="1" lang="ja-JP" altLang="en-US" dirty="0"/>
          </a:p>
        </p:txBody>
      </p:sp>
      <p:sp>
        <p:nvSpPr>
          <p:cNvPr id="5" name="Slide Number Placeholder 4"/>
          <p:cNvSpPr>
            <a:spLocks noGrp="1"/>
          </p:cNvSpPr>
          <p:nvPr>
            <p:ph type="sldNum" sz="quarter" idx="18"/>
          </p:nvPr>
        </p:nvSpPr>
        <p:spPr/>
        <p:txBody>
          <a:bodyPr/>
          <a:lstStyle/>
          <a:p>
            <a:pPr>
              <a:defRPr/>
            </a:pPr>
            <a:fld id="{F898E624-B050-F045-B220-9270A506878A}" type="slidenum">
              <a:rPr lang="en-US" smtClean="0"/>
              <a:pPr>
                <a:defRPr/>
              </a:pPr>
              <a:t>8</a:t>
            </a:fld>
            <a:endParaRPr lang="en-US" dirty="0"/>
          </a:p>
        </p:txBody>
      </p:sp>
      <p:grpSp>
        <p:nvGrpSpPr>
          <p:cNvPr id="9" name="Group 8"/>
          <p:cNvGrpSpPr/>
          <p:nvPr/>
        </p:nvGrpSpPr>
        <p:grpSpPr>
          <a:xfrm>
            <a:off x="53277" y="987552"/>
            <a:ext cx="9090723" cy="5225542"/>
            <a:chOff x="476219" y="531623"/>
            <a:chExt cx="9144000" cy="5225542"/>
          </a:xfrm>
        </p:grpSpPr>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734" t="31591" b="4797"/>
            <a:stretch/>
          </p:blipFill>
          <p:spPr>
            <a:xfrm>
              <a:off x="476219" y="531623"/>
              <a:ext cx="9144000" cy="5225542"/>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266" t="57512" b="5062"/>
            <a:stretch/>
          </p:blipFill>
          <p:spPr>
            <a:xfrm>
              <a:off x="520478" y="2663656"/>
              <a:ext cx="9099741" cy="3093509"/>
            </a:xfrm>
            <a:prstGeom prst="rect">
              <a:avLst/>
            </a:prstGeom>
          </p:spPr>
        </p:pic>
      </p:grpSp>
      <p:sp>
        <p:nvSpPr>
          <p:cNvPr id="12" name="Date Placeholder 2"/>
          <p:cNvSpPr>
            <a:spLocks noGrp="1"/>
          </p:cNvSpPr>
          <p:nvPr>
            <p:ph type="dt" sz="half" idx="16"/>
          </p:nvPr>
        </p:nvSpPr>
        <p:spPr>
          <a:xfrm>
            <a:off x="7037388" y="6544733"/>
            <a:ext cx="1076325" cy="241300"/>
          </a:xfrm>
        </p:spPr>
        <p:txBody>
          <a:bodyPr/>
          <a:lstStyle/>
          <a:p>
            <a:pPr>
              <a:defRPr/>
            </a:pPr>
            <a:r>
              <a:rPr lang="en-US" smtClean="0"/>
              <a:t>8/04/2015</a:t>
            </a:r>
            <a:endParaRPr lang="en-US" dirty="0" smtClean="0"/>
          </a:p>
        </p:txBody>
      </p:sp>
      <p:sp>
        <p:nvSpPr>
          <p:cNvPr id="13" name="Footer Placeholder 3"/>
          <p:cNvSpPr>
            <a:spLocks noGrp="1"/>
          </p:cNvSpPr>
          <p:nvPr>
            <p:ph type="ftr" sz="quarter" idx="17"/>
          </p:nvPr>
        </p:nvSpPr>
        <p:spPr>
          <a:xfrm>
            <a:off x="1384300" y="6544733"/>
            <a:ext cx="5373688" cy="241300"/>
          </a:xfrm>
        </p:spPr>
        <p:txBody>
          <a:bodyPr/>
          <a:lstStyle/>
          <a:p>
            <a:pPr>
              <a:defRPr/>
            </a:pPr>
            <a:r>
              <a:rPr lang="en-US" b="1" smtClean="0"/>
              <a:t>Rasheed Auguste, Geant4 SIST Final Presentation</a:t>
            </a:r>
            <a:endParaRPr lang="en-US" b="1" dirty="0"/>
          </a:p>
        </p:txBody>
      </p:sp>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72578" t="4524" b="76666"/>
          <a:stretch/>
        </p:blipFill>
        <p:spPr>
          <a:xfrm>
            <a:off x="2951727" y="1747689"/>
            <a:ext cx="6192273" cy="3291840"/>
          </a:xfrm>
          <a:prstGeom prst="rect">
            <a:avLst/>
          </a:prstGeom>
        </p:spPr>
      </p:pic>
    </p:spTree>
    <p:extLst>
      <p:ext uri="{BB962C8B-B14F-4D97-AF65-F5344CB8AC3E}">
        <p14:creationId xmlns:p14="http://schemas.microsoft.com/office/powerpoint/2010/main" val="37548349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3734" t="18975" r="1645" b="7161"/>
          <a:stretch/>
        </p:blipFill>
        <p:spPr>
          <a:xfrm>
            <a:off x="0" y="-12192"/>
            <a:ext cx="9144000" cy="6185649"/>
          </a:xfrm>
        </p:spPr>
      </p:pic>
      <p:sp>
        <p:nvSpPr>
          <p:cNvPr id="35" name="Date Placeholder 2"/>
          <p:cNvSpPr>
            <a:spLocks noGrp="1"/>
          </p:cNvSpPr>
          <p:nvPr>
            <p:ph type="dt" sz="half" idx="10"/>
          </p:nvPr>
        </p:nvSpPr>
        <p:spPr/>
        <p:txBody>
          <a:bodyPr/>
          <a:lstStyle/>
          <a:p>
            <a:pPr>
              <a:defRPr/>
            </a:pPr>
            <a:r>
              <a:rPr lang="en-US" smtClean="0"/>
              <a:t>8/04/2015</a:t>
            </a:r>
            <a:endParaRPr lang="en-US" dirty="0" smtClean="0"/>
          </a:p>
        </p:txBody>
      </p:sp>
      <p:sp>
        <p:nvSpPr>
          <p:cNvPr id="36" name="Footer Placeholder 3"/>
          <p:cNvSpPr>
            <a:spLocks noGrp="1"/>
          </p:cNvSpPr>
          <p:nvPr>
            <p:ph type="ftr" sz="quarter" idx="11"/>
          </p:nvPr>
        </p:nvSpPr>
        <p:spPr/>
        <p:txBody>
          <a:bodyPr/>
          <a:lstStyle/>
          <a:p>
            <a:pPr>
              <a:defRPr/>
            </a:pPr>
            <a:r>
              <a:rPr lang="en-US" b="1" smtClean="0"/>
              <a:t>Rasheed Auguste, Geant4 SIST Final Presentation</a:t>
            </a:r>
            <a:endParaRPr lang="en-US" b="1" dirty="0"/>
          </a:p>
        </p:txBody>
      </p:sp>
      <p:sp>
        <p:nvSpPr>
          <p:cNvPr id="5" name="Slide Number Placeholder 4"/>
          <p:cNvSpPr>
            <a:spLocks noGrp="1"/>
          </p:cNvSpPr>
          <p:nvPr>
            <p:ph type="sldNum" sz="quarter" idx="12"/>
          </p:nvPr>
        </p:nvSpPr>
        <p:spPr/>
        <p:txBody>
          <a:bodyPr/>
          <a:lstStyle/>
          <a:p>
            <a:pPr>
              <a:defRPr/>
            </a:pPr>
            <a:fld id="{F898E624-B050-F045-B220-9270A506878A}" type="slidenum">
              <a:rPr lang="en-US" smtClean="0"/>
              <a:pPr>
                <a:defRPr/>
              </a:pPr>
              <a:t>9</a:t>
            </a:fld>
            <a:endParaRPr lang="en-US" dirty="0"/>
          </a:p>
        </p:txBody>
      </p:sp>
      <p:sp>
        <p:nvSpPr>
          <p:cNvPr id="3" name="Rectangle 2"/>
          <p:cNvSpPr/>
          <p:nvPr/>
        </p:nvSpPr>
        <p:spPr>
          <a:xfrm>
            <a:off x="1987296" y="1210778"/>
            <a:ext cx="2670048" cy="325413"/>
          </a:xfrm>
          <a:prstGeom prst="rect">
            <a:avLst/>
          </a:prstGeom>
          <a:no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81962866"/>
      </p:ext>
    </p:extLst>
  </p:cSld>
  <p:clrMapOvr>
    <a:masterClrMapping/>
  </p:clrMapOvr>
  <p:timing>
    <p:tnLst>
      <p:par>
        <p:cTn id="1" dur="indefinite" restart="never" nodeType="tmRoot"/>
      </p:par>
    </p:tnLst>
  </p:timing>
</p:sld>
</file>

<file path=ppt/theme/theme1.xml><?xml version="1.0" encoding="utf-8"?>
<a:theme xmlns:a="http://schemas.openxmlformats.org/drawingml/2006/main" name="FNAL_TemplateMac_060514">
  <a:themeElements>
    <a:clrScheme name="Fermilab">
      <a:dk1>
        <a:srgbClr val="004C97"/>
      </a:dk1>
      <a:lt1>
        <a:srgbClr val="FFFFFF"/>
      </a:lt1>
      <a:dk2>
        <a:srgbClr val="004C97"/>
      </a:dk2>
      <a:lt2>
        <a:srgbClr val="FFFFFF"/>
      </a:lt2>
      <a:accent1>
        <a:srgbClr val="99D6EA"/>
      </a:accent1>
      <a:accent2>
        <a:srgbClr val="DB720C"/>
      </a:accent2>
      <a:accent3>
        <a:srgbClr val="519A24"/>
      </a:accent3>
      <a:accent4>
        <a:srgbClr val="AF272F"/>
      </a:accent4>
      <a:accent5>
        <a:srgbClr val="00B5E2"/>
      </a:accent5>
      <a:accent6>
        <a:srgbClr val="404040"/>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B6CED81E-951A-4DFA-9287-6DC86C25A1D3}"/>
    </a:ext>
  </a:extLst>
</a:theme>
</file>

<file path=ppt/theme/theme2.xml><?xml version="1.0" encoding="utf-8"?>
<a:theme xmlns:a="http://schemas.openxmlformats.org/drawingml/2006/main" name="Fermilab: Footer Only">
  <a:themeElements>
    <a:clrScheme name="Fermilab 1">
      <a:dk1>
        <a:srgbClr val="003087"/>
      </a:dk1>
      <a:lt1>
        <a:srgbClr val="FFFFFF"/>
      </a:lt1>
      <a:dk2>
        <a:srgbClr val="003087"/>
      </a:dk2>
      <a:lt2>
        <a:srgbClr val="FFFFFF"/>
      </a:lt2>
      <a:accent1>
        <a:srgbClr val="99D6EA"/>
      </a:accent1>
      <a:accent2>
        <a:srgbClr val="DB720C"/>
      </a:accent2>
      <a:accent3>
        <a:srgbClr val="519A24"/>
      </a:accent3>
      <a:accent4>
        <a:srgbClr val="AF272F"/>
      </a:accent4>
      <a:accent5>
        <a:srgbClr val="00B5E2"/>
      </a:accent5>
      <a:accent6>
        <a:srgbClr val="50505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FA6561EA-5476-4052-84D7-7BCA5B4A2A6E}" vid="{3CED6F7E-0C40-4358-9557-CEEF733EC32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2764</TotalTime>
  <Words>1362</Words>
  <Application>Microsoft Office PowerPoint</Application>
  <PresentationFormat>On-screen Show (4:3)</PresentationFormat>
  <Paragraphs>261</Paragraphs>
  <Slides>22</Slides>
  <Notes>21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22</vt:i4>
      </vt:variant>
    </vt:vector>
  </HeadingPairs>
  <TitlesOfParts>
    <vt:vector size="30" baseType="lpstr">
      <vt:lpstr>MS PGothic</vt:lpstr>
      <vt:lpstr>MS PGothic</vt:lpstr>
      <vt:lpstr>Arial</vt:lpstr>
      <vt:lpstr>Calibri</vt:lpstr>
      <vt:lpstr>Geneva</vt:lpstr>
      <vt:lpstr>Helvetica</vt:lpstr>
      <vt:lpstr>FNAL_TemplateMac_060514</vt:lpstr>
      <vt:lpstr>Fermilab: Footer Only</vt:lpstr>
      <vt:lpstr>Geant4: Web Application &amp; Validation</vt:lpstr>
      <vt:lpstr>Outline</vt:lpstr>
      <vt:lpstr>What is Geant4?</vt:lpstr>
      <vt:lpstr>Geant4 Validation Repository Framework</vt:lpstr>
      <vt:lpstr>PowerPoint Presentation</vt:lpstr>
      <vt:lpstr>PowerPoint Presentation</vt:lpstr>
      <vt:lpstr>Web Application Development</vt:lpstr>
      <vt:lpstr>Edit Test – Masked/Dictionary Entries </vt:lpstr>
      <vt:lpstr>PowerPoint Presentation</vt:lpstr>
      <vt:lpstr>Geant4 Simulation Development</vt:lpstr>
      <vt:lpstr>Added Data – Experimental Data Browser</vt:lpstr>
      <vt:lpstr>Geant4 Event Simulation</vt:lpstr>
      <vt:lpstr>PowerPoint Presentation</vt:lpstr>
      <vt:lpstr>PowerPoint Presentation</vt:lpstr>
      <vt:lpstr>PowerPoint Presentation</vt:lpstr>
      <vt:lpstr>Geant4 total cross section simulation vs. data (Ashery)</vt:lpstr>
      <vt:lpstr>Conclusion</vt:lpstr>
      <vt:lpstr>Acknowledgements</vt:lpstr>
      <vt:lpstr>BACKUP SLIDES</vt:lpstr>
      <vt:lpstr>Experimental Data Browser – Dicello et al.</vt:lpstr>
      <vt:lpstr>Default Display – Extension of Database Schema</vt:lpstr>
      <vt:lpstr>PowerPoint Presentation</vt:lpstr>
    </vt:vector>
  </TitlesOfParts>
  <Company>Fermi National Accelerator Laboratory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Geant 4 Summer Update</dc:title>
  <dc:creator>Rasheed K. Auguste x 31254N</dc:creator>
  <cp:lastModifiedBy>Rasheed K. Auguste x 31254N</cp:lastModifiedBy>
  <cp:revision>92</cp:revision>
  <cp:lastPrinted>2015-07-30T15:07:55Z</cp:lastPrinted>
  <dcterms:created xsi:type="dcterms:W3CDTF">2015-07-22T16:09:05Z</dcterms:created>
  <dcterms:modified xsi:type="dcterms:W3CDTF">2015-08-04T02:06:46Z</dcterms:modified>
</cp:coreProperties>
</file>