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 id="2147484141" r:id="rId2"/>
  </p:sldMasterIdLst>
  <p:notesMasterIdLst>
    <p:notesMasterId r:id="rId22"/>
  </p:notesMasterIdLst>
  <p:handoutMasterIdLst>
    <p:handoutMasterId r:id="rId23"/>
  </p:handoutMasterIdLst>
  <p:sldIdLst>
    <p:sldId id="265" r:id="rId3"/>
    <p:sldId id="274" r:id="rId4"/>
    <p:sldId id="266" r:id="rId5"/>
    <p:sldId id="275" r:id="rId6"/>
    <p:sldId id="277" r:id="rId7"/>
    <p:sldId id="283" r:id="rId8"/>
    <p:sldId id="284" r:id="rId9"/>
    <p:sldId id="285" r:id="rId10"/>
    <p:sldId id="270" r:id="rId11"/>
    <p:sldId id="278" r:id="rId12"/>
    <p:sldId id="286" r:id="rId13"/>
    <p:sldId id="282" r:id="rId14"/>
    <p:sldId id="281" r:id="rId15"/>
    <p:sldId id="280" r:id="rId16"/>
    <p:sldId id="287" r:id="rId17"/>
    <p:sldId id="279" r:id="rId18"/>
    <p:sldId id="272" r:id="rId19"/>
    <p:sldId id="273" r:id="rId20"/>
    <p:sldId id="271" r:id="rId2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77267" autoAdjust="0"/>
  </p:normalViewPr>
  <p:slideViewPr>
    <p:cSldViewPr snapToGrid="0" snapToObjects="1">
      <p:cViewPr varScale="1">
        <p:scale>
          <a:sx n="69" d="100"/>
          <a:sy n="69" d="100"/>
        </p:scale>
        <p:origin x="1776"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8/4/2015</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dirty="0"/>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8/4/2015</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dirty="0"/>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a:t>
            </a:fld>
            <a:endParaRPr lang="en-US" altLang="en-US" dirty="0"/>
          </a:p>
        </p:txBody>
      </p:sp>
    </p:spTree>
    <p:extLst>
      <p:ext uri="{BB962C8B-B14F-4D97-AF65-F5344CB8AC3E}">
        <p14:creationId xmlns:p14="http://schemas.microsoft.com/office/powerpoint/2010/main" val="134627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Processing tubing and cable,,,</a:t>
            </a:r>
            <a:r>
              <a:rPr lang="en-US" baseline="0" dirty="0" smtClean="0"/>
              <a:t> wire and cable insulation</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12</a:t>
            </a:fld>
            <a:endParaRPr lang="en-US" altLang="en-US" dirty="0"/>
          </a:p>
        </p:txBody>
      </p:sp>
    </p:spTree>
    <p:extLst>
      <p:ext uri="{BB962C8B-B14F-4D97-AF65-F5344CB8AC3E}">
        <p14:creationId xmlns:p14="http://schemas.microsoft.com/office/powerpoint/2010/main" val="3156239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13</a:t>
            </a:fld>
            <a:endParaRPr lang="en-US" altLang="en-US" dirty="0"/>
          </a:p>
        </p:txBody>
      </p:sp>
    </p:spTree>
    <p:extLst>
      <p:ext uri="{BB962C8B-B14F-4D97-AF65-F5344CB8AC3E}">
        <p14:creationId xmlns:p14="http://schemas.microsoft.com/office/powerpoint/2010/main" val="370209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relatable to the</a:t>
            </a:r>
            <a:r>
              <a:rPr lang="en-US" baseline="0" dirty="0" smtClean="0"/>
              <a:t> shoe manufacturer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14</a:t>
            </a:fld>
            <a:endParaRPr lang="en-US" altLang="en-US" dirty="0"/>
          </a:p>
        </p:txBody>
      </p:sp>
    </p:spTree>
    <p:extLst>
      <p:ext uri="{BB962C8B-B14F-4D97-AF65-F5344CB8AC3E}">
        <p14:creationId xmlns:p14="http://schemas.microsoft.com/office/powerpoint/2010/main" val="2118243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relatable to the</a:t>
            </a:r>
            <a:r>
              <a:rPr lang="en-US" baseline="0" dirty="0" smtClean="0"/>
              <a:t> shoe manufacturer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15</a:t>
            </a:fld>
            <a:endParaRPr lang="en-US" altLang="en-US" dirty="0"/>
          </a:p>
        </p:txBody>
      </p:sp>
    </p:spTree>
    <p:extLst>
      <p:ext uri="{BB962C8B-B14F-4D97-AF65-F5344CB8AC3E}">
        <p14:creationId xmlns:p14="http://schemas.microsoft.com/office/powerpoint/2010/main" val="267964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while my project last year involved</a:t>
            </a:r>
            <a:r>
              <a:rPr lang="en-US" baseline="0" dirty="0" smtClean="0"/>
              <a:t> working with patents this summer my project will revolve around developing and managing partnerships with industry and other institutions. My project is split into two parts. One half deals with creating connections by attending a technology showcase and expo and the other half deals with actually performing an agreement between Fermilab and industry.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a:t>
            </a:fld>
            <a:endParaRPr lang="en-US" altLang="en-US" dirty="0"/>
          </a:p>
        </p:txBody>
      </p:sp>
    </p:spTree>
    <p:extLst>
      <p:ext uri="{BB962C8B-B14F-4D97-AF65-F5344CB8AC3E}">
        <p14:creationId xmlns:p14="http://schemas.microsoft.com/office/powerpoint/2010/main" val="192336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summer I worked with the Office of Partnerships and Technology Transfer (OPTT). As a part of the Department of Energy’s mission, OPTT is dedicated to performing Technology Transfer activities. Tech Transfer is the process by which tech or knowledge developed in one place or for one purpose is applied and used in another place for the same or different purpose. This process can involve licensing patented technology that Fermilab has developed. For example, this is a picture of a Fermilab patented technology, SEUSS, (Single Event Upset Suppression System) that we are currently looking to license. Tech Transfer can involve performing agreements with industry universities, and other institutions outside of DOE.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3</a:t>
            </a:fld>
            <a:endParaRPr lang="en-US" altLang="en-US" dirty="0"/>
          </a:p>
        </p:txBody>
      </p:sp>
    </p:spTree>
    <p:extLst>
      <p:ext uri="{BB962C8B-B14F-4D97-AF65-F5344CB8AC3E}">
        <p14:creationId xmlns:p14="http://schemas.microsoft.com/office/powerpoint/2010/main" val="181249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 Facilities have several mechanisms at their disposal that facilitate</a:t>
            </a:r>
            <a:r>
              <a:rPr lang="en-US" baseline="0" dirty="0" smtClean="0"/>
              <a:t> technology transfer efforts between labs and outside partners. There are User Agreements, Strategic Partnership Projects, and Cooperative Research and Development Agreements (or CRADA for short). A CRADA is used for collaborative research between DOE labs and public/private entities for the mutual benefit of both parties. The CRADA that I worked on was between Fermilab and MuPlus Inc, an accelerator physics firm here in Batavia. The project titled “Pressurized Gas Beam Monitor for Extremely High Intensities” proposes to design and simulate a prototype RF resonator. Here’s a picture of a kind of Radio Frequency cavity used in various physics projects such as this one.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4</a:t>
            </a:fld>
            <a:endParaRPr lang="en-US" altLang="en-US" dirty="0"/>
          </a:p>
        </p:txBody>
      </p:sp>
    </p:spTree>
    <p:extLst>
      <p:ext uri="{BB962C8B-B14F-4D97-AF65-F5344CB8AC3E}">
        <p14:creationId xmlns:p14="http://schemas.microsoft.com/office/powerpoint/2010/main" val="86304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a:t>
            </a:r>
            <a:r>
              <a:rPr lang="en-US" baseline="0" dirty="0" smtClean="0"/>
              <a:t> have a partner, and we know what kind of agreement we want. now what? Performing an agreement requires the work of several people: OPTT, External Partner, Field Financial Manager (works on budget), Legal department, and Principal investigator (PI).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5</a:t>
            </a:fld>
            <a:endParaRPr lang="en-US" altLang="en-US" dirty="0"/>
          </a:p>
        </p:txBody>
      </p:sp>
    </p:spTree>
    <p:extLst>
      <p:ext uri="{BB962C8B-B14F-4D97-AF65-F5344CB8AC3E}">
        <p14:creationId xmlns:p14="http://schemas.microsoft.com/office/powerpoint/2010/main" val="409904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here is a flow</a:t>
            </a:r>
            <a:r>
              <a:rPr lang="en-US" baseline="0" dirty="0" smtClean="0"/>
              <a:t> chart</a:t>
            </a:r>
            <a:r>
              <a:rPr lang="en-US" dirty="0" smtClean="0"/>
              <a:t> of what I worked</a:t>
            </a:r>
            <a:r>
              <a:rPr lang="en-US" baseline="0" dirty="0" smtClean="0"/>
              <a:t> on specifically. I followed the process map shown on the last slide as well as procedures that have been made to complete CRADAs. To perform this agreement I needed the assistance of various individuals but mostly from the Principal Investigator, or the person responsible for working with MuPlus. The PI works with the partner to complete various tasks. Every agreement has 3 key components: </a:t>
            </a:r>
          </a:p>
          <a:p>
            <a:endParaRPr lang="en-US" baseline="0" dirty="0" smtClean="0"/>
          </a:p>
          <a:p>
            <a:r>
              <a:rPr lang="en-US" baseline="0" dirty="0" smtClean="0"/>
              <a:t>A Statement of Work that clearly defines the scope, approach, schedule, deliverables </a:t>
            </a:r>
          </a:p>
          <a:p>
            <a:endParaRPr lang="en-US" baseline="0" dirty="0" smtClean="0"/>
          </a:p>
          <a:p>
            <a:r>
              <a:rPr lang="en-US" baseline="0" dirty="0" smtClean="0"/>
              <a:t>And terms and conditions that articulate the rights and obligations of each party to the agreement. </a:t>
            </a:r>
          </a:p>
          <a:p>
            <a:endParaRPr lang="en-US" baseline="0" dirty="0" smtClean="0"/>
          </a:p>
          <a:p>
            <a:r>
              <a:rPr lang="en-US" baseline="0" dirty="0" smtClean="0"/>
              <a:t>And supplemental information that must be submitted to DOE</a:t>
            </a:r>
          </a:p>
          <a:p>
            <a:endParaRPr lang="en-US" baseline="0" dirty="0" smtClean="0"/>
          </a:p>
          <a:p>
            <a:r>
              <a:rPr lang="en-US" dirty="0" smtClean="0"/>
              <a:t>The JWS</a:t>
            </a:r>
            <a:r>
              <a:rPr lang="en-US" baseline="0" dirty="0" smtClean="0"/>
              <a:t> and SOW define the proposed budget for the project and include information on how the project benefits the parties and DOE. </a:t>
            </a:r>
          </a:p>
          <a:p>
            <a:endParaRPr lang="en-US" baseline="0" dirty="0" smtClean="0"/>
          </a:p>
          <a:p>
            <a:r>
              <a:rPr lang="en-US" dirty="0" smtClean="0"/>
              <a:t>Every proposed project at the laboratory requires a review and determination under the National Environmental Protection Act (NEPA) to ensure that the proposed work will not create an adverse environmental impact at the laboratory. I worked with</a:t>
            </a:r>
            <a:r>
              <a:rPr lang="en-US" baseline="0" dirty="0" smtClean="0"/>
              <a:t> the PI  to complete this review. </a:t>
            </a:r>
          </a:p>
          <a:p>
            <a:endParaRPr lang="en-US" baseline="0" dirty="0" smtClean="0"/>
          </a:p>
          <a:p>
            <a:r>
              <a:rPr lang="en-US" baseline="0" dirty="0" smtClean="0"/>
              <a:t>After all of the appropriate documents have been completed I then use the OPTT checklist to make sure that everything has been completed. I then prepared all of the documents for internal review. This is to assure quality before sending the agreement to DOE.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6</a:t>
            </a:fld>
            <a:endParaRPr lang="en-US" altLang="en-US" dirty="0"/>
          </a:p>
        </p:txBody>
      </p:sp>
    </p:spTree>
    <p:extLst>
      <p:ext uri="{BB962C8B-B14F-4D97-AF65-F5344CB8AC3E}">
        <p14:creationId xmlns:p14="http://schemas.microsoft.com/office/powerpoint/2010/main" val="177573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here is a flow</a:t>
            </a:r>
            <a:r>
              <a:rPr lang="en-US" baseline="0" dirty="0" smtClean="0"/>
              <a:t> chart</a:t>
            </a:r>
            <a:r>
              <a:rPr lang="en-US" dirty="0" smtClean="0"/>
              <a:t> of what I worked</a:t>
            </a:r>
            <a:r>
              <a:rPr lang="en-US" baseline="0" dirty="0" smtClean="0"/>
              <a:t> on specifically. I followed the process map shown on the last slide as well as procedures that have been made to complete CRADAs. To perform this agreement I needed the assistance of various individuals but mostly from the Principal Investigator, or the person responsible for working with MuPlus. The PI works with the partner to complete various tasks. Every agreement has 3 key components: </a:t>
            </a:r>
          </a:p>
          <a:p>
            <a:endParaRPr lang="en-US" baseline="0" dirty="0" smtClean="0"/>
          </a:p>
          <a:p>
            <a:r>
              <a:rPr lang="en-US" baseline="0" dirty="0" smtClean="0"/>
              <a:t>A Statement of Work that clearly defines the scope, approach, schedule, deliverables </a:t>
            </a:r>
          </a:p>
          <a:p>
            <a:endParaRPr lang="en-US" baseline="0" dirty="0" smtClean="0"/>
          </a:p>
          <a:p>
            <a:r>
              <a:rPr lang="en-US" baseline="0" dirty="0" smtClean="0"/>
              <a:t>And terms and conditions that articulate the rights and obligations of each party to the agreement. </a:t>
            </a:r>
          </a:p>
          <a:p>
            <a:endParaRPr lang="en-US" baseline="0" dirty="0" smtClean="0"/>
          </a:p>
          <a:p>
            <a:r>
              <a:rPr lang="en-US" baseline="0" dirty="0" smtClean="0"/>
              <a:t>And supplemental information that must be submitted to DOE</a:t>
            </a:r>
          </a:p>
          <a:p>
            <a:endParaRPr lang="en-US" baseline="0" dirty="0" smtClean="0"/>
          </a:p>
          <a:p>
            <a:r>
              <a:rPr lang="en-US" dirty="0" smtClean="0"/>
              <a:t>The JWS</a:t>
            </a:r>
            <a:r>
              <a:rPr lang="en-US" baseline="0" dirty="0" smtClean="0"/>
              <a:t> and SOW define the proposed budget for the project and include information on how the project benefits the parties and DOE. </a:t>
            </a:r>
          </a:p>
          <a:p>
            <a:endParaRPr lang="en-US" baseline="0" dirty="0" smtClean="0"/>
          </a:p>
          <a:p>
            <a:r>
              <a:rPr lang="en-US" dirty="0" smtClean="0"/>
              <a:t>Every proposed project at the laboratory requires a review and determination under the National Environmental Protection Act (NEPA) to ensure that the proposed work will not create an adverse environmental impact at the laboratory. I worked with</a:t>
            </a:r>
            <a:r>
              <a:rPr lang="en-US" baseline="0" dirty="0" smtClean="0"/>
              <a:t> the PI  to complete this review. </a:t>
            </a:r>
          </a:p>
          <a:p>
            <a:endParaRPr lang="en-US" baseline="0" dirty="0" smtClean="0"/>
          </a:p>
          <a:p>
            <a:r>
              <a:rPr lang="en-US" baseline="0" dirty="0" smtClean="0"/>
              <a:t>After all of the appropriate documents have been completed I then use the OPTT checklist to make sure that everything has been completed. I then prepared all of the documents for internal review. This is to assure quality before sending the agreement to DOE.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7</a:t>
            </a:fld>
            <a:endParaRPr lang="en-US" altLang="en-US" dirty="0"/>
          </a:p>
        </p:txBody>
      </p:sp>
    </p:spTree>
    <p:extLst>
      <p:ext uri="{BB962C8B-B14F-4D97-AF65-F5344CB8AC3E}">
        <p14:creationId xmlns:p14="http://schemas.microsoft.com/office/powerpoint/2010/main" val="75446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here is a flow</a:t>
            </a:r>
            <a:r>
              <a:rPr lang="en-US" baseline="0" dirty="0" smtClean="0"/>
              <a:t> chart</a:t>
            </a:r>
            <a:r>
              <a:rPr lang="en-US" dirty="0" smtClean="0"/>
              <a:t> of what I worked</a:t>
            </a:r>
            <a:r>
              <a:rPr lang="en-US" baseline="0" dirty="0" smtClean="0"/>
              <a:t> on specifically. I followed the process map shown on the last slide as well as procedures that have been made to complete CRADAs. To perform this agreement I needed the assistance of various individuals but mostly from the Principal Investigator, or the person responsible for working with MuPlus. The PI works with the partner to complete various tasks. Every agreement has 3 key components: </a:t>
            </a:r>
          </a:p>
          <a:p>
            <a:endParaRPr lang="en-US" baseline="0" dirty="0" smtClean="0"/>
          </a:p>
          <a:p>
            <a:r>
              <a:rPr lang="en-US" baseline="0" dirty="0" smtClean="0"/>
              <a:t>A Statement of Work that clearly defines the scope, approach, schedule, deliverables </a:t>
            </a:r>
          </a:p>
          <a:p>
            <a:endParaRPr lang="en-US" baseline="0" dirty="0" smtClean="0"/>
          </a:p>
          <a:p>
            <a:r>
              <a:rPr lang="en-US" baseline="0" dirty="0" smtClean="0"/>
              <a:t>And terms and conditions that articulate the rights and obligations of each party to the agreement. </a:t>
            </a:r>
          </a:p>
          <a:p>
            <a:endParaRPr lang="en-US" baseline="0" dirty="0" smtClean="0"/>
          </a:p>
          <a:p>
            <a:r>
              <a:rPr lang="en-US" baseline="0" dirty="0" smtClean="0"/>
              <a:t>And supplemental information that must be submitted to DOE</a:t>
            </a:r>
          </a:p>
          <a:p>
            <a:endParaRPr lang="en-US" baseline="0" dirty="0" smtClean="0"/>
          </a:p>
          <a:p>
            <a:r>
              <a:rPr lang="en-US" dirty="0" smtClean="0"/>
              <a:t>The JWS</a:t>
            </a:r>
            <a:r>
              <a:rPr lang="en-US" baseline="0" dirty="0" smtClean="0"/>
              <a:t> and SOW define the proposed budget for the project and include information on how the project benefits the parties and DOE. </a:t>
            </a:r>
          </a:p>
          <a:p>
            <a:endParaRPr lang="en-US" baseline="0" dirty="0" smtClean="0"/>
          </a:p>
          <a:p>
            <a:r>
              <a:rPr lang="en-US" dirty="0" smtClean="0"/>
              <a:t>Every proposed project at the laboratory requires a review and determination under the National Environmental Protection Act (NEPA) to ensure that the proposed work will not create an adverse environmental impact at the laboratory. I worked with</a:t>
            </a:r>
            <a:r>
              <a:rPr lang="en-US" baseline="0" dirty="0" smtClean="0"/>
              <a:t> the PI  to complete this review. </a:t>
            </a:r>
          </a:p>
          <a:p>
            <a:endParaRPr lang="en-US" baseline="0" dirty="0" smtClean="0"/>
          </a:p>
          <a:p>
            <a:r>
              <a:rPr lang="en-US" baseline="0" dirty="0" smtClean="0"/>
              <a:t>After all of the appropriate documents have been completed I then use the OPTT checklist to make sure that everything has been completed. I then prepared all of the documents for internal review. This is to assure quality before sending the agreement to DOE. </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8</a:t>
            </a:fld>
            <a:endParaRPr lang="en-US" altLang="en-US" dirty="0"/>
          </a:p>
        </p:txBody>
      </p:sp>
    </p:spTree>
    <p:extLst>
      <p:ext uri="{BB962C8B-B14F-4D97-AF65-F5344CB8AC3E}">
        <p14:creationId xmlns:p14="http://schemas.microsoft.com/office/powerpoint/2010/main" val="795225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 DC.</a:t>
            </a:r>
            <a:r>
              <a:rPr lang="en-US" baseline="0" dirty="0" smtClean="0"/>
              <a:t> </a:t>
            </a:r>
          </a:p>
          <a:p>
            <a:r>
              <a:rPr lang="en-US" sz="1200" i="1" kern="1200" dirty="0" smtClean="0">
                <a:solidFill>
                  <a:schemeClr val="tx1"/>
                </a:solidFill>
                <a:effectLst/>
                <a:latin typeface="Helvetica"/>
                <a:ea typeface="Geneva" charset="0"/>
                <a:cs typeface="ＭＳ Ｐゴシック" charset="0"/>
              </a:rPr>
              <a:t>Innovation Showcase &amp; Expo </a:t>
            </a:r>
            <a:r>
              <a:rPr lang="en-US" sz="1200" i="0" kern="1200" dirty="0" smtClean="0">
                <a:solidFill>
                  <a:schemeClr val="tx1"/>
                </a:solidFill>
                <a:effectLst/>
                <a:latin typeface="Helvetica"/>
                <a:ea typeface="Geneva" charset="0"/>
                <a:cs typeface="ＭＳ Ｐゴシック" charset="0"/>
              </a:rPr>
              <a:t>where</a:t>
            </a:r>
            <a:r>
              <a:rPr lang="en-US" sz="1200" i="0" kern="1200" baseline="0" dirty="0" smtClean="0">
                <a:solidFill>
                  <a:schemeClr val="tx1"/>
                </a:solidFill>
                <a:effectLst/>
                <a:latin typeface="Helvetica"/>
                <a:ea typeface="Geneva" charset="0"/>
                <a:cs typeface="ＭＳ Ｐゴシック" charset="0"/>
              </a:rPr>
              <a:t> participants from industry and various institutions  came together in search of partnerships and </a:t>
            </a:r>
            <a:r>
              <a:rPr lang="en-US" sz="1200" i="0" kern="1200" baseline="0" dirty="0" err="1" smtClean="0">
                <a:solidFill>
                  <a:schemeClr val="tx1"/>
                </a:solidFill>
                <a:effectLst/>
                <a:latin typeface="Helvetica"/>
                <a:ea typeface="Geneva" charset="0"/>
                <a:cs typeface="ＭＳ Ｐゴシック" charset="0"/>
              </a:rPr>
              <a:t>comercializable</a:t>
            </a:r>
            <a:r>
              <a:rPr lang="en-US" sz="1200" i="0" kern="1200" baseline="0" dirty="0" smtClean="0">
                <a:solidFill>
                  <a:schemeClr val="tx1"/>
                </a:solidFill>
                <a:effectLst/>
                <a:latin typeface="Helvetica"/>
                <a:ea typeface="Geneva" charset="0"/>
                <a:cs typeface="ＭＳ Ｐゴシック" charset="0"/>
              </a:rPr>
              <a:t> tech </a:t>
            </a:r>
            <a:endParaRPr lang="en-US" baseline="0" dirty="0" smtClean="0"/>
          </a:p>
          <a:p>
            <a:r>
              <a:rPr lang="en-US" baseline="0" dirty="0" smtClean="0"/>
              <a:t>Fermilab had a booth where we showcased the tech</a:t>
            </a:r>
            <a:endParaRPr lang="en-US" dirty="0"/>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9</a:t>
            </a:fld>
            <a:endParaRPr lang="en-US" altLang="en-US" dirty="0"/>
          </a:p>
        </p:txBody>
      </p:sp>
    </p:spTree>
    <p:extLst>
      <p:ext uri="{BB962C8B-B14F-4D97-AF65-F5344CB8AC3E}">
        <p14:creationId xmlns:p14="http://schemas.microsoft.com/office/powerpoint/2010/main" val="1038264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EAD63FCB-C847-421A-A82C-644CA8D55BDB}" type="datetime1">
              <a:rPr lang="en-US" altLang="en-US"/>
              <a:pPr/>
              <a:t>8/4/2015</a:t>
            </a:fld>
            <a:endParaRPr lang="en-US" altLang="en-US" dirty="0"/>
          </a:p>
        </p:txBody>
      </p:sp>
      <p:sp>
        <p:nvSpPr>
          <p:cNvPr id="4"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dirty="0"/>
              <a:t>Presenter | Presentation Title</a:t>
            </a:r>
            <a:endParaRPr lang="en-US" b="1" dirty="0"/>
          </a:p>
        </p:txBody>
      </p:sp>
      <p:sp>
        <p:nvSpPr>
          <p:cNvPr id="5"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71519E6-F709-4990-B973-B339820CA70B}" type="slidenum">
              <a:rPr lang="en-US" altLang="en-US"/>
              <a:pPr/>
              <a:t>‹#›</a:t>
            </a:fld>
            <a:endParaRPr lang="en-US" altLang="en-US" dirty="0"/>
          </a:p>
        </p:txBody>
      </p:sp>
    </p:spTree>
    <p:extLst>
      <p:ext uri="{BB962C8B-B14F-4D97-AF65-F5344CB8AC3E}">
        <p14:creationId xmlns:p14="http://schemas.microsoft.com/office/powerpoint/2010/main" val="4289524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4" name="Footer Placeholder 3"/>
          <p:cNvSpPr>
            <a:spLocks noGrp="1"/>
          </p:cNvSpPr>
          <p:nvPr>
            <p:ph type="ftr" sz="quarter" idx="11"/>
          </p:nvPr>
        </p:nvSpPr>
        <p:spPr/>
        <p:txBody>
          <a:bodyPr/>
          <a:lstStyle/>
          <a:p>
            <a:pPr>
              <a:defRPr/>
            </a:pPr>
            <a:r>
              <a:rPr lang="en-US" dirty="0" smtClean="0"/>
              <a:t>Presenter | Presentation Title</a:t>
            </a:r>
            <a:endParaRPr lang="en-US" b="1" dirty="0"/>
          </a:p>
        </p:txBody>
      </p:sp>
      <p:sp>
        <p:nvSpPr>
          <p:cNvPr id="5" name="Slide Number Placeholder 4"/>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68408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3" name="Footer Placeholder 2"/>
          <p:cNvSpPr>
            <a:spLocks noGrp="1"/>
          </p:cNvSpPr>
          <p:nvPr>
            <p:ph type="ftr" sz="quarter" idx="11"/>
          </p:nvPr>
        </p:nvSpPr>
        <p:spPr/>
        <p:txBody>
          <a:bodyPr/>
          <a:lstStyle/>
          <a:p>
            <a:pPr>
              <a:defRPr/>
            </a:pPr>
            <a:r>
              <a:rPr lang="en-US" dirty="0" smtClean="0"/>
              <a:t>Presenter | Presentation Title</a:t>
            </a:r>
            <a:endParaRPr lang="en-US" b="1" dirty="0"/>
          </a:p>
        </p:txBody>
      </p:sp>
      <p:sp>
        <p:nvSpPr>
          <p:cNvPr id="4" name="Slide Number Placeholder 3"/>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2537410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6" name="Footer Placeholder 5"/>
          <p:cNvSpPr>
            <a:spLocks noGrp="1"/>
          </p:cNvSpPr>
          <p:nvPr>
            <p:ph type="ftr" sz="quarter" idx="11"/>
          </p:nvPr>
        </p:nvSpPr>
        <p:spPr/>
        <p:txBody>
          <a:bodyPr/>
          <a:lstStyle/>
          <a:p>
            <a:pPr>
              <a:defRPr/>
            </a:pPr>
            <a:r>
              <a:rPr lang="en-US" dirty="0" smtClean="0"/>
              <a:t>Presenter | Presentation Title</a:t>
            </a:r>
            <a:endParaRPr lang="en-US" b="1" dirty="0"/>
          </a:p>
        </p:txBody>
      </p:sp>
      <p:sp>
        <p:nvSpPr>
          <p:cNvPr id="7" name="Slide Number Placeholder 6"/>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3314316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6" name="Footer Placeholder 5"/>
          <p:cNvSpPr>
            <a:spLocks noGrp="1"/>
          </p:cNvSpPr>
          <p:nvPr>
            <p:ph type="ftr" sz="quarter" idx="11"/>
          </p:nvPr>
        </p:nvSpPr>
        <p:spPr/>
        <p:txBody>
          <a:bodyPr/>
          <a:lstStyle/>
          <a:p>
            <a:pPr>
              <a:defRPr/>
            </a:pPr>
            <a:r>
              <a:rPr lang="en-US" dirty="0" smtClean="0"/>
              <a:t>Presenter | Presentation Title</a:t>
            </a:r>
            <a:endParaRPr lang="en-US" b="1" dirty="0"/>
          </a:p>
        </p:txBody>
      </p:sp>
      <p:sp>
        <p:nvSpPr>
          <p:cNvPr id="7" name="Slide Number Placeholder 6"/>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53845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694504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551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43981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57744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50087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2411090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A0E092C4-48F6-48C5-B2B3-815670E99CE7}" type="datetime1">
              <a:rPr lang="en-US" altLang="en-US"/>
              <a:pPr/>
              <a:t>8/4/2015</a:t>
            </a:fld>
            <a:endParaRPr lang="en-US" altLang="en-US" dirty="0"/>
          </a:p>
        </p:txBody>
      </p:sp>
      <p:sp>
        <p:nvSpPr>
          <p:cNvPr id="5" name="Footer Placeholder 4"/>
          <p:cNvSpPr>
            <a:spLocks noGrp="1"/>
          </p:cNvSpPr>
          <p:nvPr>
            <p:ph type="ftr" sz="quarter" idx="1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dirty="0"/>
              <a:t>Presenter | Presentation Title</a:t>
            </a:r>
            <a:endParaRPr lang="en-US" b="1" dirty="0"/>
          </a:p>
        </p:txBody>
      </p:sp>
      <p:sp>
        <p:nvSpPr>
          <p:cNvPr id="6" name="Slide Number Placeholder 5"/>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C2BC038B-CA57-479E-BFA9-9E819877A5DF}" type="slidenum">
              <a:rPr lang="en-US" altLang="en-US"/>
              <a:pPr/>
              <a:t>‹#›</a:t>
            </a:fld>
            <a:endParaRPr lang="en-US" altLang="en-US" dirty="0"/>
          </a:p>
        </p:txBody>
      </p:sp>
    </p:spTree>
    <p:extLst>
      <p:ext uri="{BB962C8B-B14F-4D97-AF65-F5344CB8AC3E}">
        <p14:creationId xmlns:p14="http://schemas.microsoft.com/office/powerpoint/2010/main" val="367338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42096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8/4/2015</a:t>
            </a:fld>
            <a:endParaRPr lang="en-US" altLang="en-US" dirty="0"/>
          </a:p>
        </p:txBody>
      </p:sp>
      <p:sp>
        <p:nvSpPr>
          <p:cNvPr id="8" name="Footer Placeholder 4"/>
          <p:cNvSpPr>
            <a:spLocks noGrp="1"/>
          </p:cNvSpPr>
          <p:nvPr>
            <p:ph type="ftr" sz="quarter" idx="20"/>
          </p:nvPr>
        </p:nvSpPr>
        <p:spPr/>
        <p:txBody>
          <a:bodyPr/>
          <a:lstStyle>
            <a:lvl1pPr>
              <a:defRPr sz="1200" dirty="0" smtClean="0"/>
            </a:lvl1pPr>
          </a:lstStyle>
          <a:p>
            <a:pPr>
              <a:defRPr/>
            </a:pPr>
            <a:r>
              <a:rPr lang="en-US" dirty="0"/>
              <a:t>Presenter | Presentation Title</a:t>
            </a:r>
            <a:endParaRPr lang="en-US" b="1" dirty="0"/>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dirty="0"/>
          </a:p>
        </p:txBody>
      </p:sp>
    </p:spTree>
    <p:extLst>
      <p:ext uri="{BB962C8B-B14F-4D97-AF65-F5344CB8AC3E}">
        <p14:creationId xmlns:p14="http://schemas.microsoft.com/office/powerpoint/2010/main" val="20999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8/4/2015</a:t>
            </a:fld>
            <a:endParaRPr lang="en-US" altLang="en-US" dirty="0"/>
          </a:p>
        </p:txBody>
      </p:sp>
      <p:sp>
        <p:nvSpPr>
          <p:cNvPr id="6" name="Footer Placeholder 4"/>
          <p:cNvSpPr>
            <a:spLocks noGrp="1"/>
          </p:cNvSpPr>
          <p:nvPr>
            <p:ph type="ftr" sz="quarter" idx="17"/>
          </p:nvPr>
        </p:nvSpPr>
        <p:spPr/>
        <p:txBody>
          <a:bodyPr/>
          <a:lstStyle>
            <a:lvl1pPr>
              <a:defRPr sz="1200" dirty="0" smtClean="0"/>
            </a:lvl1pPr>
          </a:lstStyle>
          <a:p>
            <a:pPr>
              <a:defRPr/>
            </a:pPr>
            <a:r>
              <a:rPr lang="en-US" dirty="0"/>
              <a:t>Presenter | Presentation Title</a:t>
            </a:r>
            <a:endParaRPr lang="en-US" b="1" dirty="0"/>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dirty="0"/>
          </a:p>
        </p:txBody>
      </p:sp>
    </p:spTree>
    <p:extLst>
      <p:ext uri="{BB962C8B-B14F-4D97-AF65-F5344CB8AC3E}">
        <p14:creationId xmlns:p14="http://schemas.microsoft.com/office/powerpoint/2010/main" val="3043796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8/4/2015</a:t>
            </a:fld>
            <a:endParaRPr lang="en-US" altLang="en-US" dirty="0"/>
          </a:p>
        </p:txBody>
      </p:sp>
      <p:sp>
        <p:nvSpPr>
          <p:cNvPr id="6" name="Footer Placeholder 4"/>
          <p:cNvSpPr>
            <a:spLocks noGrp="1"/>
          </p:cNvSpPr>
          <p:nvPr>
            <p:ph type="ftr" sz="quarter" idx="11"/>
          </p:nvPr>
        </p:nvSpPr>
        <p:spPr/>
        <p:txBody>
          <a:bodyPr/>
          <a:lstStyle>
            <a:lvl1pPr>
              <a:defRPr sz="1200" dirty="0" smtClean="0"/>
            </a:lvl1pPr>
          </a:lstStyle>
          <a:p>
            <a:pPr>
              <a:defRPr/>
            </a:pPr>
            <a:r>
              <a:rPr lang="en-US" dirty="0"/>
              <a:t>Presenter | Presentation Title</a:t>
            </a:r>
            <a:endParaRPr lang="en-US" b="1" dirty="0"/>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dirty="0"/>
          </a:p>
        </p:txBody>
      </p:sp>
    </p:spTree>
    <p:extLst>
      <p:ext uri="{BB962C8B-B14F-4D97-AF65-F5344CB8AC3E}">
        <p14:creationId xmlns:p14="http://schemas.microsoft.com/office/powerpoint/2010/main" val="112733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DD380D08-F2CA-47D3-B2B9-BCFDF76A6561}" type="datetime1">
              <a:rPr lang="en-US" altLang="en-US"/>
              <a:pPr/>
              <a:t>8/4/2015</a:t>
            </a:fld>
            <a:endParaRPr lang="en-US" altLang="en-US" dirty="0"/>
          </a:p>
        </p:txBody>
      </p:sp>
      <p:sp>
        <p:nvSpPr>
          <p:cNvPr id="5" name="Footer Placeholder 4"/>
          <p:cNvSpPr>
            <a:spLocks noGrp="1"/>
          </p:cNvSpPr>
          <p:nvPr>
            <p:ph type="ftr" sz="quarter" idx="1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dirty="0"/>
              <a:t>Presenter | Presentation Title</a:t>
            </a:r>
            <a:endParaRPr lang="en-US" b="1" dirty="0"/>
          </a:p>
        </p:txBody>
      </p:sp>
      <p:sp>
        <p:nvSpPr>
          <p:cNvPr id="8" name="Slide Number Placeholder 5"/>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B5585131-D98E-4CC9-8879-1D32CC470D9D}" type="slidenum">
              <a:rPr lang="en-US" altLang="en-US"/>
              <a:pPr/>
              <a:t>‹#›</a:t>
            </a:fld>
            <a:endParaRPr lang="en-US" altLang="en-US" dirty="0"/>
          </a:p>
        </p:txBody>
      </p:sp>
    </p:spTree>
    <p:extLst>
      <p:ext uri="{BB962C8B-B14F-4D97-AF65-F5344CB8AC3E}">
        <p14:creationId xmlns:p14="http://schemas.microsoft.com/office/powerpoint/2010/main" val="133777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866E9CA-C242-476E-AC96-726DAD61F4C9}" type="datetime1">
              <a:rPr lang="en-US" altLang="en-US"/>
              <a:pPr/>
              <a:t>8/4/2015</a:t>
            </a:fld>
            <a:endParaRPr lang="en-US" altLang="en-US" dirty="0"/>
          </a:p>
        </p:txBody>
      </p:sp>
      <p:sp>
        <p:nvSpPr>
          <p:cNvPr id="11" name="Footer Placeholder 4"/>
          <p:cNvSpPr>
            <a:spLocks noGrp="1"/>
          </p:cNvSpPr>
          <p:nvPr>
            <p:ph type="ftr" sz="quarter" idx="2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dirty="0" smtClean="0"/>
            </a:lvl1pPr>
          </a:lstStyle>
          <a:p>
            <a:pPr>
              <a:defRPr/>
            </a:pPr>
            <a:r>
              <a:rPr lang="en-US" dirty="0"/>
              <a:t>Presenter | Presentation Title</a:t>
            </a:r>
            <a:endParaRPr lang="en-US" b="1" dirty="0"/>
          </a:p>
        </p:txBody>
      </p:sp>
      <p:sp>
        <p:nvSpPr>
          <p:cNvPr id="12" name="Slide Number Placeholder 5"/>
          <p:cNvSpPr>
            <a:spLocks noGrp="1"/>
          </p:cNvSpPr>
          <p:nvPr>
            <p:ph type="sldNum" sz="quarter" idx="2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200"/>
            </a:lvl1pPr>
          </a:lstStyle>
          <a:p>
            <a:fld id="{2C85A5DC-9CCB-48FE-8FD9-B52B9FD57499}" type="slidenum">
              <a:rPr lang="en-US" altLang="en-US"/>
              <a:pPr/>
              <a:t>‹#›</a:t>
            </a:fld>
            <a:endParaRPr lang="en-US" altLang="en-US" dirty="0"/>
          </a:p>
        </p:txBody>
      </p:sp>
    </p:spTree>
    <p:extLst>
      <p:ext uri="{BB962C8B-B14F-4D97-AF65-F5344CB8AC3E}">
        <p14:creationId xmlns:p14="http://schemas.microsoft.com/office/powerpoint/2010/main" val="3887552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8/4/2015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93032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644636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1379847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6" name="Footer Placeholder 5"/>
          <p:cNvSpPr>
            <a:spLocks noGrp="1"/>
          </p:cNvSpPr>
          <p:nvPr>
            <p:ph type="ftr" sz="quarter" idx="11"/>
          </p:nvPr>
        </p:nvSpPr>
        <p:spPr/>
        <p:txBody>
          <a:bodyPr/>
          <a:lstStyle/>
          <a:p>
            <a:pPr>
              <a:defRPr/>
            </a:pPr>
            <a:r>
              <a:rPr lang="en-US" dirty="0" smtClean="0"/>
              <a:t>Presenter | Presentation Title</a:t>
            </a:r>
            <a:endParaRPr lang="en-US" b="1" dirty="0"/>
          </a:p>
        </p:txBody>
      </p:sp>
      <p:sp>
        <p:nvSpPr>
          <p:cNvPr id="7" name="Slide Number Placeholder 6"/>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3323875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8" name="Footer Placeholder 7"/>
          <p:cNvSpPr>
            <a:spLocks noGrp="1"/>
          </p:cNvSpPr>
          <p:nvPr>
            <p:ph type="ftr" sz="quarter" idx="11"/>
          </p:nvPr>
        </p:nvSpPr>
        <p:spPr/>
        <p:txBody>
          <a:bodyPr/>
          <a:lstStyle/>
          <a:p>
            <a:pPr>
              <a:defRPr/>
            </a:pPr>
            <a:r>
              <a:rPr lang="en-US" dirty="0" smtClean="0"/>
              <a:t>Presenter | Presentation Title</a:t>
            </a:r>
            <a:endParaRPr lang="en-US" b="1" dirty="0"/>
          </a:p>
        </p:txBody>
      </p:sp>
      <p:sp>
        <p:nvSpPr>
          <p:cNvPr id="9" name="Slide Number Placeholder 8"/>
          <p:cNvSpPr>
            <a:spLocks noGrp="1"/>
          </p:cNvSpPr>
          <p:nvPr>
            <p:ph type="sldNum" sz="quarter" idx="12"/>
          </p:nvPr>
        </p:nvSpPr>
        <p:spPr/>
        <p:txBody>
          <a:bodyPr/>
          <a:lstStyle/>
          <a:p>
            <a:fld id="{6827BE81-7C2D-481B-BBCE-23778685B2BA}" type="slidenum">
              <a:rPr lang="en-US" altLang="en-US" smtClean="0"/>
              <a:pPr/>
              <a:t>‹#›</a:t>
            </a:fld>
            <a:endParaRPr lang="en-US" altLang="en-US" dirty="0"/>
          </a:p>
        </p:txBody>
      </p:sp>
    </p:spTree>
    <p:extLst>
      <p:ext uri="{BB962C8B-B14F-4D97-AF65-F5344CB8AC3E}">
        <p14:creationId xmlns:p14="http://schemas.microsoft.com/office/powerpoint/2010/main" val="403214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2.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8/4/2015</a:t>
            </a:fld>
            <a:endParaRPr lang="en-US" alt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dirty="0"/>
              <a:t>Presenter | Presentation Title</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78486A-2EA2-4759-824C-EE1AD3861CE4}" type="datetime1">
              <a:rPr lang="en-US" altLang="en-US" smtClean="0"/>
              <a:pPr/>
              <a:t>8/4/2015</a:t>
            </a:fld>
            <a:endParaRPr lang="en-US" alt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en-US" dirty="0" smtClean="0"/>
              <a:t>Presenter | Presentation Title</a:t>
            </a:r>
            <a:endParaRPr lang="en-US" b="1"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19E6341-E9E7-4128-9402-327DA8681509}" type="slidenum">
              <a:rPr lang="en-US" altLang="en-US" smtClean="0"/>
              <a:pPr/>
              <a:t>‹#›</a:t>
            </a:fld>
            <a:endParaRPr lang="en-US" altLang="en-US" dirty="0"/>
          </a:p>
        </p:txBody>
      </p:sp>
    </p:spTree>
    <p:extLst>
      <p:ext uri="{BB962C8B-B14F-4D97-AF65-F5344CB8AC3E}">
        <p14:creationId xmlns:p14="http://schemas.microsoft.com/office/powerpoint/2010/main" val="1509360592"/>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097" r:id="rId17"/>
    <p:sldLayoutId id="2147484099" r:id="rId18"/>
    <p:sldLayoutId id="2147484100" r:id="rId19"/>
    <p:sldLayoutId id="2147484101" r:id="rId20"/>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4337"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algn="ctr" eaLnBrk="1" hangingPunct="1"/>
            <a:r>
              <a:rPr lang="en-US" altLang="en-US" dirty="0" smtClean="0">
                <a:latin typeface="Helvetica" panose="020B0604020202020204" pitchFamily="34" charset="0"/>
                <a:ea typeface="Geneva" pitchFamily="121" charset="-128"/>
              </a:rPr>
              <a:t>Developing Partnerships with Industry</a:t>
            </a:r>
          </a:p>
        </p:txBody>
      </p:sp>
      <p:sp>
        <p:nvSpPr>
          <p:cNvPr id="14338" name="Text Placeholder 2"/>
          <p:cNvSpPr>
            <a:spLocks noGrp="1"/>
          </p:cNvSpPr>
          <p:nvPr>
            <p:ph type="subTitle" idx="1"/>
          </p:nvPr>
        </p:nvSpPr>
        <p:spPr bwMode="auto">
          <a:xfrm>
            <a:off x="1130595" y="4464902"/>
            <a:ext cx="5826719" cy="10968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85000" lnSpcReduction="10000"/>
          </a:bodyPr>
          <a:lstStyle/>
          <a:p>
            <a:pPr eaLnBrk="1" hangingPunct="1"/>
            <a:r>
              <a:rPr lang="en-US" altLang="en-US" dirty="0" smtClean="0">
                <a:latin typeface="Helvetica" panose="020B0604020202020204" pitchFamily="34" charset="0"/>
                <a:ea typeface="Geneva" pitchFamily="121" charset="-128"/>
              </a:rPr>
              <a:t>Miguelangel Marchán</a:t>
            </a:r>
          </a:p>
          <a:p>
            <a:pPr eaLnBrk="1" hangingPunct="1"/>
            <a:r>
              <a:rPr lang="en-US" altLang="en-US" dirty="0" smtClean="0">
                <a:latin typeface="Helvetica" panose="020B0604020202020204" pitchFamily="34" charset="0"/>
                <a:ea typeface="Geneva" pitchFamily="121" charset="-128"/>
              </a:rPr>
              <a:t>Under the supervision of Cherri Schmidt</a:t>
            </a:r>
          </a:p>
          <a:p>
            <a:pPr eaLnBrk="1" hangingPunct="1"/>
            <a:r>
              <a:rPr lang="en-US" altLang="en-US" dirty="0" smtClean="0">
                <a:latin typeface="Helvetica" panose="020B0604020202020204" pitchFamily="34" charset="0"/>
                <a:ea typeface="Geneva" pitchFamily="121" charset="-128"/>
              </a:rPr>
              <a:t>Directorate/ Office of Partnerships and Technology Transfer</a:t>
            </a:r>
          </a:p>
          <a:p>
            <a:pPr eaLnBrk="1" hangingPunct="1"/>
            <a:endParaRPr lang="en-US" altLang="en-US" dirty="0" smtClean="0">
              <a:latin typeface="Helvetica" panose="020B0604020202020204" pitchFamily="34" charset="0"/>
              <a:ea typeface="Geneva" pitchFamily="121"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7721"/>
            <a:ext cx="5241073" cy="112027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Electron Beam Accelerators</a:t>
            </a:r>
            <a:endParaRPr lang="en-US" dirty="0"/>
          </a:p>
        </p:txBody>
      </p:sp>
      <p:sp>
        <p:nvSpPr>
          <p:cNvPr id="3" name="Content Placeholder 2"/>
          <p:cNvSpPr>
            <a:spLocks noGrp="1"/>
          </p:cNvSpPr>
          <p:nvPr>
            <p:ph idx="1"/>
          </p:nvPr>
        </p:nvSpPr>
        <p:spPr/>
        <p:txBody>
          <a:bodyPr/>
          <a:lstStyle/>
          <a:p>
            <a:r>
              <a:rPr lang="en-US" dirty="0" smtClean="0"/>
              <a:t>Hot lead from a well-known running shoe manufacturer</a:t>
            </a:r>
          </a:p>
          <a:p>
            <a:r>
              <a:rPr lang="en-US" dirty="0" smtClean="0"/>
              <a:t>What can Fermilab offer? </a:t>
            </a:r>
          </a:p>
          <a:p>
            <a:r>
              <a:rPr lang="en-US" dirty="0" smtClean="0"/>
              <a:t>My job was to do a short study on the use of electron beam accelerators in industry</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10</a:t>
            </a:fld>
            <a:endParaRPr lang="en-US" alt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413" y="3725408"/>
            <a:ext cx="3618083" cy="2410548"/>
          </a:xfrm>
          <a:prstGeom prst="rect">
            <a:avLst/>
          </a:prstGeom>
        </p:spPr>
      </p:pic>
    </p:spTree>
    <p:extLst>
      <p:ext uri="{BB962C8B-B14F-4D97-AF65-F5344CB8AC3E}">
        <p14:creationId xmlns:p14="http://schemas.microsoft.com/office/powerpoint/2010/main" val="178732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Electron Beam Accelerators</a:t>
            </a:r>
            <a:endParaRPr lang="en-US" dirty="0"/>
          </a:p>
        </p:txBody>
      </p:sp>
      <p:sp>
        <p:nvSpPr>
          <p:cNvPr id="3" name="Content Placeholder 2"/>
          <p:cNvSpPr>
            <a:spLocks noGrp="1"/>
          </p:cNvSpPr>
          <p:nvPr>
            <p:ph idx="1"/>
          </p:nvPr>
        </p:nvSpPr>
        <p:spPr/>
        <p:txBody>
          <a:bodyPr/>
          <a:lstStyle/>
          <a:p>
            <a:r>
              <a:rPr lang="en-US" dirty="0"/>
              <a:t>A</a:t>
            </a:r>
            <a:r>
              <a:rPr lang="en-US" dirty="0" smtClean="0"/>
              <a:t>pproximately </a:t>
            </a:r>
            <a:r>
              <a:rPr lang="en-US" dirty="0"/>
              <a:t>1700 high-current, industrial electron-beam </a:t>
            </a:r>
            <a:r>
              <a:rPr lang="en-US" dirty="0" smtClean="0"/>
              <a:t>accelerators being used by industry</a:t>
            </a:r>
          </a:p>
          <a:p>
            <a:r>
              <a:rPr lang="en-US" dirty="0"/>
              <a:t>Markets for industrial electron beams </a:t>
            </a:r>
            <a:r>
              <a:rPr lang="en-US" dirty="0" smtClean="0"/>
              <a:t>total $50 </a:t>
            </a:r>
            <a:r>
              <a:rPr lang="en-US" dirty="0"/>
              <a:t>billion per year</a:t>
            </a:r>
          </a:p>
          <a:p>
            <a:r>
              <a:rPr lang="en-US" dirty="0" smtClean="0"/>
              <a:t>The use of these accelerators can be more environmentally friendly and reduce power consumption </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11</a:t>
            </a:fld>
            <a:endParaRPr lang="en-US" alt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90" y="4852326"/>
            <a:ext cx="4114800" cy="914400"/>
          </a:xfrm>
          <a:prstGeom prst="rect">
            <a:avLst/>
          </a:prstGeom>
        </p:spPr>
      </p:pic>
    </p:spTree>
    <p:extLst>
      <p:ext uri="{BB962C8B-B14F-4D97-AF65-F5344CB8AC3E}">
        <p14:creationId xmlns:p14="http://schemas.microsoft.com/office/powerpoint/2010/main" val="225405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Electron Beam Accelerators</a:t>
            </a:r>
            <a:endParaRPr lang="en-US" dirty="0"/>
          </a:p>
        </p:txBody>
      </p:sp>
      <p:sp>
        <p:nvSpPr>
          <p:cNvPr id="3" name="Content Placeholder 2"/>
          <p:cNvSpPr>
            <a:spLocks noGrp="1"/>
          </p:cNvSpPr>
          <p:nvPr>
            <p:ph idx="1"/>
          </p:nvPr>
        </p:nvSpPr>
        <p:spPr/>
        <p:txBody>
          <a:bodyPr/>
          <a:lstStyle/>
          <a:p>
            <a:r>
              <a:rPr lang="en-US" dirty="0" smtClean="0"/>
              <a:t>In industry, EB accelerators are categorized by their energy range</a:t>
            </a:r>
          </a:p>
          <a:p>
            <a:r>
              <a:rPr lang="en-US" dirty="0" smtClean="0"/>
              <a:t>Different applications require different beam energies</a:t>
            </a:r>
          </a:p>
          <a:p>
            <a:endParaRPr lang="en-US" dirty="0" smtClean="0"/>
          </a:p>
          <a:p>
            <a:endParaRPr lang="en-US" dirty="0" smtClean="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12</a:t>
            </a:fld>
            <a:endParaRPr lang="en-US" altLang="en-US" dirty="0"/>
          </a:p>
        </p:txBody>
      </p:sp>
      <p:graphicFrame>
        <p:nvGraphicFramePr>
          <p:cNvPr id="9" name="Table 8"/>
          <p:cNvGraphicFramePr>
            <a:graphicFrameLocks noGrp="1"/>
          </p:cNvGraphicFramePr>
          <p:nvPr>
            <p:extLst/>
          </p:nvPr>
        </p:nvGraphicFramePr>
        <p:xfrm>
          <a:off x="457198" y="6116320"/>
          <a:ext cx="7685316" cy="741680"/>
        </p:xfrm>
        <a:graphic>
          <a:graphicData uri="http://schemas.openxmlformats.org/drawingml/2006/table">
            <a:tbl>
              <a:tblPr firstRow="1" bandRow="1">
                <a:tableStyleId>{5C22544A-7EE6-4342-B048-85BDC9FD1C3A}</a:tableStyleId>
              </a:tblPr>
              <a:tblGrid>
                <a:gridCol w="1921329"/>
                <a:gridCol w="1921329"/>
                <a:gridCol w="1921329"/>
                <a:gridCol w="1921329"/>
              </a:tblGrid>
              <a:tr h="370840">
                <a:tc>
                  <a:txBody>
                    <a:bodyPr/>
                    <a:lstStyle/>
                    <a:p>
                      <a:endParaRPr lang="en-US" dirty="0"/>
                    </a:p>
                  </a:txBody>
                  <a:tcPr/>
                </a:tc>
                <a:tc>
                  <a:txBody>
                    <a:bodyPr/>
                    <a:lstStyle/>
                    <a:p>
                      <a:r>
                        <a:rPr lang="en-US" dirty="0" smtClean="0"/>
                        <a:t>Low Energy</a:t>
                      </a:r>
                      <a:endParaRPr lang="en-US" dirty="0"/>
                    </a:p>
                  </a:txBody>
                  <a:tcPr/>
                </a:tc>
                <a:tc>
                  <a:txBody>
                    <a:bodyPr/>
                    <a:lstStyle/>
                    <a:p>
                      <a:r>
                        <a:rPr lang="en-US" dirty="0" smtClean="0"/>
                        <a:t>Medium Energy</a:t>
                      </a:r>
                      <a:r>
                        <a:rPr lang="en-US" baseline="0" dirty="0" smtClean="0"/>
                        <a:t> </a:t>
                      </a:r>
                      <a:endParaRPr lang="en-US" dirty="0"/>
                    </a:p>
                  </a:txBody>
                  <a:tcPr/>
                </a:tc>
                <a:tc>
                  <a:txBody>
                    <a:bodyPr/>
                    <a:lstStyle/>
                    <a:p>
                      <a:r>
                        <a:rPr lang="en-US" dirty="0" smtClean="0"/>
                        <a:t>High Energy</a:t>
                      </a:r>
                      <a:endParaRPr lang="en-US" dirty="0"/>
                    </a:p>
                  </a:txBody>
                  <a:tcPr/>
                </a:tc>
              </a:tr>
              <a:tr h="370840">
                <a:tc>
                  <a:txBody>
                    <a:bodyPr/>
                    <a:lstStyle/>
                    <a:p>
                      <a:r>
                        <a:rPr lang="en-US" dirty="0" smtClean="0"/>
                        <a:t>Energy Range</a:t>
                      </a:r>
                      <a:endParaRPr lang="en-US" dirty="0"/>
                    </a:p>
                  </a:txBody>
                  <a:tcPr/>
                </a:tc>
                <a:tc>
                  <a:txBody>
                    <a:bodyPr/>
                    <a:lstStyle/>
                    <a:p>
                      <a:r>
                        <a:rPr lang="en-US" dirty="0" smtClean="0"/>
                        <a:t>70 keV – 300 keV</a:t>
                      </a:r>
                      <a:endParaRPr lang="en-US" dirty="0"/>
                    </a:p>
                  </a:txBody>
                  <a:tcPr/>
                </a:tc>
                <a:tc>
                  <a:txBody>
                    <a:bodyPr/>
                    <a:lstStyle/>
                    <a:p>
                      <a:r>
                        <a:rPr lang="en-US" dirty="0" smtClean="0"/>
                        <a:t>300 keV – 5 MeV</a:t>
                      </a:r>
                      <a:endParaRPr lang="en-US" dirty="0"/>
                    </a:p>
                  </a:txBody>
                  <a:tcPr/>
                </a:tc>
                <a:tc>
                  <a:txBody>
                    <a:bodyPr/>
                    <a:lstStyle/>
                    <a:p>
                      <a:r>
                        <a:rPr lang="en-US" dirty="0" smtClean="0"/>
                        <a:t>5 MeV – 10 MeV</a:t>
                      </a:r>
                      <a:endParaRPr lang="en-US" dirty="0"/>
                    </a:p>
                  </a:txBody>
                  <a:tcPr/>
                </a:tc>
              </a:tr>
            </a:tbl>
          </a:graphicData>
        </a:graphic>
      </p:graphicFrame>
      <p:sp>
        <p:nvSpPr>
          <p:cNvPr id="10" name="Rectangle 1"/>
          <p:cNvSpPr>
            <a:spLocks noChangeArrowheads="1"/>
          </p:cNvSpPr>
          <p:nvPr/>
        </p:nvSpPr>
        <p:spPr bwMode="auto">
          <a:xfrm>
            <a:off x="272476" y="3988403"/>
            <a:ext cx="13257192" cy="66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descr="crosslinkingservices"/>
          <p:cNvPicPr/>
          <p:nvPr/>
        </p:nvPicPr>
        <p:blipFill>
          <a:blip r:embed="rId3">
            <a:extLst>
              <a:ext uri="{28A0092B-C50C-407E-A947-70E740481C1C}">
                <a14:useLocalDpi xmlns:a14="http://schemas.microsoft.com/office/drawing/2010/main" val="0"/>
              </a:ext>
            </a:extLst>
          </a:blip>
          <a:srcRect/>
          <a:stretch>
            <a:fillRect/>
          </a:stretch>
        </p:blipFill>
        <p:spPr bwMode="auto">
          <a:xfrm>
            <a:off x="152882" y="3320500"/>
            <a:ext cx="4061766" cy="2423601"/>
          </a:xfrm>
          <a:prstGeom prst="rect">
            <a:avLst/>
          </a:prstGeom>
          <a:noFill/>
          <a:ln>
            <a:no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126" y="3320500"/>
            <a:ext cx="3289738" cy="2467304"/>
          </a:xfrm>
          <a:prstGeom prst="rect">
            <a:avLst/>
          </a:prstGeom>
        </p:spPr>
      </p:pic>
    </p:spTree>
    <p:extLst>
      <p:ext uri="{BB962C8B-B14F-4D97-AF65-F5344CB8AC3E}">
        <p14:creationId xmlns:p14="http://schemas.microsoft.com/office/powerpoint/2010/main" val="133360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Electron Beam Accelerators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0922" y="3877344"/>
            <a:ext cx="3756935" cy="2142588"/>
          </a:xfrm>
        </p:spPr>
      </p:pic>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13</a:t>
            </a:fld>
            <a:endParaRPr lang="en-US" alt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 y="3877344"/>
            <a:ext cx="2884953" cy="2164019"/>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23395892"/>
              </p:ext>
            </p:extLst>
          </p:nvPr>
        </p:nvGraphicFramePr>
        <p:xfrm>
          <a:off x="189188" y="2165095"/>
          <a:ext cx="8607973" cy="1223010"/>
        </p:xfrm>
        <a:graphic>
          <a:graphicData uri="http://schemas.openxmlformats.org/drawingml/2006/table">
            <a:tbl>
              <a:tblPr firstRow="1" firstCol="1" bandRow="1">
                <a:tableStyleId>{5C22544A-7EE6-4342-B048-85BDC9FD1C3A}</a:tableStyleId>
              </a:tblPr>
              <a:tblGrid>
                <a:gridCol w="2868711"/>
                <a:gridCol w="2869631"/>
                <a:gridCol w="2869631"/>
              </a:tblGrid>
              <a:tr h="242221">
                <a:tc>
                  <a:txBody>
                    <a:bodyPr/>
                    <a:lstStyle/>
                    <a:p>
                      <a:pPr marL="0" marR="0">
                        <a:lnSpc>
                          <a:spcPct val="107000"/>
                        </a:lnSpc>
                        <a:spcBef>
                          <a:spcPts val="0"/>
                        </a:spcBef>
                        <a:spcAft>
                          <a:spcPts val="0"/>
                        </a:spcAft>
                      </a:pPr>
                      <a:r>
                        <a:rPr lang="en-US" sz="1500" dirty="0">
                          <a:effectLst/>
                        </a:rPr>
                        <a:t>Market Segment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Electron Energy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dirty="0">
                          <a:effectLst/>
                        </a:rPr>
                        <a:t>Maximum penetration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r>
              <a:tr h="242221">
                <a:tc>
                  <a:txBody>
                    <a:bodyPr/>
                    <a:lstStyle/>
                    <a:p>
                      <a:pPr marL="0" marR="0">
                        <a:lnSpc>
                          <a:spcPct val="107000"/>
                        </a:lnSpc>
                        <a:spcBef>
                          <a:spcPts val="0"/>
                        </a:spcBef>
                        <a:spcAft>
                          <a:spcPts val="0"/>
                        </a:spcAft>
                      </a:pPr>
                      <a:r>
                        <a:rPr lang="en-US" sz="1500">
                          <a:effectLst/>
                        </a:rPr>
                        <a:t>Surface Curing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80-300 keV</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0.4 mm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r>
              <a:tr h="242221">
                <a:tc>
                  <a:txBody>
                    <a:bodyPr/>
                    <a:lstStyle/>
                    <a:p>
                      <a:pPr marL="0" marR="0">
                        <a:lnSpc>
                          <a:spcPct val="107000"/>
                        </a:lnSpc>
                        <a:spcBef>
                          <a:spcPts val="0"/>
                        </a:spcBef>
                        <a:spcAft>
                          <a:spcPts val="0"/>
                        </a:spcAft>
                      </a:pPr>
                      <a:r>
                        <a:rPr lang="en-US" sz="1500">
                          <a:effectLst/>
                        </a:rPr>
                        <a:t>Shrink Film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300-800 keV</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1.6 mm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r>
              <a:tr h="242221">
                <a:tc>
                  <a:txBody>
                    <a:bodyPr/>
                    <a:lstStyle/>
                    <a:p>
                      <a:pPr marL="0" marR="0">
                        <a:lnSpc>
                          <a:spcPct val="107000"/>
                        </a:lnSpc>
                        <a:spcBef>
                          <a:spcPts val="0"/>
                        </a:spcBef>
                        <a:spcAft>
                          <a:spcPts val="0"/>
                        </a:spcAft>
                      </a:pPr>
                      <a:r>
                        <a:rPr lang="en-US" sz="1500">
                          <a:effectLst/>
                        </a:rPr>
                        <a:t>Wire and Cable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0.4-3 MeV</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a:effectLst/>
                        </a:rPr>
                        <a:t>11 mm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r>
              <a:tr h="242221">
                <a:tc>
                  <a:txBody>
                    <a:bodyPr/>
                    <a:lstStyle/>
                    <a:p>
                      <a:pPr marL="0" marR="0">
                        <a:lnSpc>
                          <a:spcPct val="107000"/>
                        </a:lnSpc>
                        <a:spcBef>
                          <a:spcPts val="0"/>
                        </a:spcBef>
                        <a:spcAft>
                          <a:spcPts val="0"/>
                        </a:spcAft>
                      </a:pPr>
                      <a:r>
                        <a:rPr lang="en-US" sz="1500">
                          <a:effectLst/>
                        </a:rPr>
                        <a:t>Sterilization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dirty="0">
                          <a:effectLst/>
                        </a:rPr>
                        <a:t>3-10 MeV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c>
                  <a:txBody>
                    <a:bodyPr/>
                    <a:lstStyle/>
                    <a:p>
                      <a:pPr marL="0" marR="0">
                        <a:lnSpc>
                          <a:spcPct val="107000"/>
                        </a:lnSpc>
                        <a:spcBef>
                          <a:spcPts val="0"/>
                        </a:spcBef>
                        <a:spcAft>
                          <a:spcPts val="0"/>
                        </a:spcAft>
                      </a:pPr>
                      <a:r>
                        <a:rPr lang="en-US" sz="1500" dirty="0">
                          <a:effectLst/>
                        </a:rPr>
                        <a:t>40 mm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9429" marR="99429" marT="0" marB="0"/>
                </a:tc>
              </a:tr>
            </a:tbl>
          </a:graphicData>
        </a:graphic>
      </p:graphicFrame>
    </p:spTree>
    <p:extLst>
      <p:ext uri="{BB962C8B-B14F-4D97-AF65-F5344CB8AC3E}">
        <p14:creationId xmlns:p14="http://schemas.microsoft.com/office/powerpoint/2010/main" val="16064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Cross-Linking Polymers</a:t>
            </a:r>
            <a:endParaRPr lang="en-US" dirty="0"/>
          </a:p>
        </p:txBody>
      </p:sp>
      <p:sp>
        <p:nvSpPr>
          <p:cNvPr id="3" name="Content Placeholder 2"/>
          <p:cNvSpPr>
            <a:spLocks noGrp="1"/>
          </p:cNvSpPr>
          <p:nvPr>
            <p:ph idx="1"/>
          </p:nvPr>
        </p:nvSpPr>
        <p:spPr/>
        <p:txBody>
          <a:bodyPr/>
          <a:lstStyle/>
          <a:p>
            <a:pPr marL="342900" lvl="1" indent="-342900"/>
            <a:r>
              <a:rPr lang="en-US" sz="1800" dirty="0" smtClean="0"/>
              <a:t> Cross-Link -  </a:t>
            </a:r>
            <a:r>
              <a:rPr lang="en-US" sz="1800" dirty="0"/>
              <a:t>bond that links one polymer chain to another. They can be covalent bonds or ionic </a:t>
            </a:r>
            <a:r>
              <a:rPr lang="en-US" sz="1800" dirty="0" smtClean="0"/>
              <a:t>bonds</a:t>
            </a:r>
          </a:p>
          <a:p>
            <a:r>
              <a:rPr lang="en-US" dirty="0" smtClean="0"/>
              <a:t>Advantages</a:t>
            </a:r>
          </a:p>
          <a:p>
            <a:pPr lvl="1"/>
            <a:r>
              <a:rPr lang="en-US" dirty="0" smtClean="0"/>
              <a:t>Can be done at room temperature</a:t>
            </a:r>
          </a:p>
          <a:p>
            <a:pPr lvl="1"/>
            <a:r>
              <a:rPr lang="en-US" dirty="0" smtClean="0"/>
              <a:t>No use of catalysts or cross-linking agents</a:t>
            </a:r>
          </a:p>
          <a:p>
            <a:pPr lvl="1"/>
            <a:r>
              <a:rPr lang="en-US" dirty="0" smtClean="0"/>
              <a:t>Reduced energy usage</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14</a:t>
            </a:fld>
            <a:endParaRPr lang="en-US"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6106"/>
            <a:ext cx="2775857" cy="208189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044" y="2796125"/>
            <a:ext cx="2019068" cy="288471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2284" y="4066721"/>
            <a:ext cx="2574500" cy="2339767"/>
          </a:xfrm>
          <a:prstGeom prst="rect">
            <a:avLst/>
          </a:prstGeom>
        </p:spPr>
      </p:pic>
    </p:spTree>
    <p:extLst>
      <p:ext uri="{BB962C8B-B14F-4D97-AF65-F5344CB8AC3E}">
        <p14:creationId xmlns:p14="http://schemas.microsoft.com/office/powerpoint/2010/main" val="264628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TechConnect Innovation Summit – </a:t>
            </a:r>
            <a:r>
              <a:rPr lang="en-US" dirty="0" smtClean="0"/>
              <a:t>Radial Tires</a:t>
            </a:r>
            <a:endParaRPr lang="en-US" dirty="0"/>
          </a:p>
        </p:txBody>
      </p:sp>
      <p:sp>
        <p:nvSpPr>
          <p:cNvPr id="3" name="Content Placeholder 2"/>
          <p:cNvSpPr>
            <a:spLocks noGrp="1"/>
          </p:cNvSpPr>
          <p:nvPr>
            <p:ph idx="1"/>
          </p:nvPr>
        </p:nvSpPr>
        <p:spPr/>
        <p:txBody>
          <a:bodyPr/>
          <a:lstStyle/>
          <a:p>
            <a:pPr marL="342900" lvl="1" indent="-342900"/>
            <a:r>
              <a:rPr lang="en-US" sz="1800" dirty="0" smtClean="0"/>
              <a:t> </a:t>
            </a:r>
            <a:r>
              <a:rPr lang="en-US" sz="1800" dirty="0" smtClean="0"/>
              <a:t>Michelin developed their first radial tire in 1946</a:t>
            </a:r>
          </a:p>
          <a:p>
            <a:pPr marL="342900" lvl="1" indent="-342900"/>
            <a:r>
              <a:rPr lang="en-US" dirty="0" smtClean="0"/>
              <a:t>The technology spread to Europe and Asia in the 1950s and 1960s</a:t>
            </a:r>
          </a:p>
          <a:p>
            <a:pPr marL="342900" lvl="1" indent="-342900"/>
            <a:r>
              <a:rPr lang="en-US" dirty="0" smtClean="0"/>
              <a:t>Radial design is the standard for all automotive tires</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15</a:t>
            </a:fld>
            <a:endParaRPr lang="en-US" altLang="en-US" dirty="0"/>
          </a:p>
        </p:txBody>
      </p:sp>
      <p:pic>
        <p:nvPicPr>
          <p:cNvPr id="10" name="Picture 9" descr="http://tirefailures.com/images_vf/img/TireCutaway.jpg"/>
          <p:cNvPicPr/>
          <p:nvPr/>
        </p:nvPicPr>
        <p:blipFill>
          <a:blip r:embed="rId3">
            <a:extLst>
              <a:ext uri="{28A0092B-C50C-407E-A947-70E740481C1C}">
                <a14:useLocalDpi xmlns:a14="http://schemas.microsoft.com/office/drawing/2010/main" val="0"/>
              </a:ext>
            </a:extLst>
          </a:blip>
          <a:srcRect/>
          <a:stretch>
            <a:fillRect/>
          </a:stretch>
        </p:blipFill>
        <p:spPr bwMode="auto">
          <a:xfrm>
            <a:off x="5405258" y="4099226"/>
            <a:ext cx="3707938" cy="2758773"/>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53780"/>
            <a:ext cx="3738742" cy="2803323"/>
          </a:xfrm>
          <a:prstGeom prst="rect">
            <a:avLst/>
          </a:prstGeom>
        </p:spPr>
      </p:pic>
    </p:spTree>
    <p:extLst>
      <p:ext uri="{BB962C8B-B14F-4D97-AF65-F5344CB8AC3E}">
        <p14:creationId xmlns:p14="http://schemas.microsoft.com/office/powerpoint/2010/main" val="49346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TechConnect Innovation Summit – Vulcanization of Rubber</a:t>
            </a:r>
            <a:endParaRPr lang="en-US" dirty="0"/>
          </a:p>
        </p:txBody>
      </p:sp>
      <p:sp>
        <p:nvSpPr>
          <p:cNvPr id="3" name="Content Placeholder 2"/>
          <p:cNvSpPr>
            <a:spLocks noGrp="1"/>
          </p:cNvSpPr>
          <p:nvPr>
            <p:ph idx="1"/>
          </p:nvPr>
        </p:nvSpPr>
        <p:spPr/>
        <p:txBody>
          <a:bodyPr/>
          <a:lstStyle/>
          <a:p>
            <a:r>
              <a:rPr lang="en-US" dirty="0" smtClean="0"/>
              <a:t>Vulcanization of rubber</a:t>
            </a:r>
          </a:p>
          <a:p>
            <a:pPr lvl="1"/>
            <a:r>
              <a:rPr lang="en-US" dirty="0" smtClean="0"/>
              <a:t>Cross-linking of rubber </a:t>
            </a:r>
          </a:p>
          <a:p>
            <a:r>
              <a:rPr lang="en-US" dirty="0" smtClean="0"/>
              <a:t>Advantages</a:t>
            </a:r>
          </a:p>
          <a:p>
            <a:pPr lvl="1"/>
            <a:r>
              <a:rPr lang="en-US" dirty="0" smtClean="0"/>
              <a:t>Less energy consumption than using heat</a:t>
            </a:r>
          </a:p>
          <a:p>
            <a:pPr lvl="1"/>
            <a:r>
              <a:rPr lang="en-US" dirty="0" smtClean="0"/>
              <a:t>Helps tire keep its shape</a:t>
            </a:r>
          </a:p>
          <a:p>
            <a:pPr lvl="1"/>
            <a:r>
              <a:rPr lang="en-US" dirty="0"/>
              <a:t>maintains the tacky surface condition needed to allow the different layers to stick </a:t>
            </a:r>
            <a:r>
              <a:rPr lang="en-US" dirty="0" smtClean="0"/>
              <a:t>together</a:t>
            </a:r>
          </a:p>
          <a:p>
            <a:pPr lvl="1"/>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16</a:t>
            </a:fld>
            <a:endParaRPr lang="en-US" alt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85" t="7798" r="-185" b="65230"/>
          <a:stretch/>
        </p:blipFill>
        <p:spPr>
          <a:xfrm>
            <a:off x="0" y="4956186"/>
            <a:ext cx="4864100" cy="19272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6" y="5396124"/>
            <a:ext cx="4120055" cy="1053557"/>
          </a:xfrm>
          <a:prstGeom prst="rect">
            <a:avLst/>
          </a:prstGeom>
        </p:spPr>
      </p:pic>
      <p:pic>
        <p:nvPicPr>
          <p:cNvPr id="1026" name="Picture 2" descr="http://share.gifyoutube.com/m2Yaw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33983" y="1280510"/>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7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Performed a CRADA agreement with industry </a:t>
            </a:r>
          </a:p>
          <a:p>
            <a:r>
              <a:rPr lang="en-US" dirty="0" smtClean="0"/>
              <a:t>Prepared for and attended the TechConnect Innovation Summit with Fermilab Staff</a:t>
            </a:r>
          </a:p>
          <a:p>
            <a:r>
              <a:rPr lang="en-US" dirty="0" smtClean="0"/>
              <a:t>Performed short study on electron beam accelerators </a:t>
            </a:r>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17</a:t>
            </a:fld>
            <a:endParaRPr lang="en-US" altLang="en-US" dirty="0"/>
          </a:p>
        </p:txBody>
      </p:sp>
    </p:spTree>
    <p:extLst>
      <p:ext uri="{BB962C8B-B14F-4D97-AF65-F5344CB8AC3E}">
        <p14:creationId xmlns:p14="http://schemas.microsoft.com/office/powerpoint/2010/main" val="3155258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SIST Committee </a:t>
            </a:r>
          </a:p>
          <a:p>
            <a:r>
              <a:rPr lang="en-US" dirty="0" smtClean="0"/>
              <a:t>Cherri Schmidt </a:t>
            </a:r>
          </a:p>
          <a:p>
            <a:r>
              <a:rPr lang="en-US" dirty="0" smtClean="0"/>
              <a:t>Aaron Sauers </a:t>
            </a:r>
          </a:p>
          <a:p>
            <a:r>
              <a:rPr lang="en-US" dirty="0" smtClean="0"/>
              <a:t>David Peterson</a:t>
            </a:r>
          </a:p>
          <a:p>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18</a:t>
            </a:fld>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871" y="1465519"/>
            <a:ext cx="4803228" cy="3602421"/>
          </a:xfrm>
          <a:prstGeom prst="rect">
            <a:avLst/>
          </a:prstGeom>
        </p:spPr>
      </p:pic>
    </p:spTree>
    <p:extLst>
      <p:ext uri="{BB962C8B-B14F-4D97-AF65-F5344CB8AC3E}">
        <p14:creationId xmlns:p14="http://schemas.microsoft.com/office/powerpoint/2010/main" val="366392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19</a:t>
            </a:fld>
            <a:endParaRPr lang="en-US" altLang="en-US" dirty="0"/>
          </a:p>
        </p:txBody>
      </p:sp>
    </p:spTree>
    <p:extLst>
      <p:ext uri="{BB962C8B-B14F-4D97-AF65-F5344CB8AC3E}">
        <p14:creationId xmlns:p14="http://schemas.microsoft.com/office/powerpoint/2010/main" val="3616582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Project</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2</a:t>
            </a:fld>
            <a:endParaRPr lang="en-US" altLang="en-US" dirty="0"/>
          </a:p>
        </p:txBody>
      </p:sp>
      <p:sp>
        <p:nvSpPr>
          <p:cNvPr id="7" name="Rounded Rectangle 6"/>
          <p:cNvSpPr/>
          <p:nvPr/>
        </p:nvSpPr>
        <p:spPr>
          <a:xfrm>
            <a:off x="4198044" y="3426686"/>
            <a:ext cx="2502951" cy="1063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Performing Agreement</a:t>
            </a:r>
            <a:endParaRPr lang="en-US" dirty="0">
              <a:solidFill>
                <a:schemeClr val="tx1"/>
              </a:solidFill>
            </a:endParaRPr>
          </a:p>
        </p:txBody>
      </p:sp>
      <p:sp>
        <p:nvSpPr>
          <p:cNvPr id="8" name="Rounded Rectangle 7"/>
          <p:cNvSpPr/>
          <p:nvPr/>
        </p:nvSpPr>
        <p:spPr>
          <a:xfrm>
            <a:off x="1050664" y="3426686"/>
            <a:ext cx="2502951" cy="1063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TechConnect Innovation Summit</a:t>
            </a:r>
            <a:endParaRPr lang="en-US" dirty="0">
              <a:solidFill>
                <a:schemeClr val="tx1"/>
              </a:solidFill>
            </a:endParaRPr>
          </a:p>
        </p:txBody>
      </p:sp>
      <p:sp>
        <p:nvSpPr>
          <p:cNvPr id="9" name="Rounded Rectangle 8"/>
          <p:cNvSpPr/>
          <p:nvPr/>
        </p:nvSpPr>
        <p:spPr>
          <a:xfrm>
            <a:off x="1050663" y="4842226"/>
            <a:ext cx="2502951" cy="1063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Basic Research on Accelerators</a:t>
            </a:r>
            <a:endParaRPr lang="en-US" dirty="0">
              <a:solidFill>
                <a:schemeClr val="tx1"/>
              </a:solidFill>
            </a:endParaRPr>
          </a:p>
        </p:txBody>
      </p:sp>
      <p:sp>
        <p:nvSpPr>
          <p:cNvPr id="10" name="Rounded Rectangle 9"/>
          <p:cNvSpPr/>
          <p:nvPr/>
        </p:nvSpPr>
        <p:spPr>
          <a:xfrm>
            <a:off x="2120985" y="1514066"/>
            <a:ext cx="3324939" cy="14133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Developing/Managing Partnerships </a:t>
            </a:r>
            <a:endParaRPr lang="en-US" dirty="0">
              <a:solidFill>
                <a:schemeClr val="tx1"/>
              </a:solidFill>
            </a:endParaRPr>
          </a:p>
        </p:txBody>
      </p:sp>
      <p:cxnSp>
        <p:nvCxnSpPr>
          <p:cNvPr id="25" name="Straight Arrow Connector 24"/>
          <p:cNvCxnSpPr>
            <a:stCxn id="8" idx="2"/>
            <a:endCxn id="9" idx="0"/>
          </p:cNvCxnSpPr>
          <p:nvPr/>
        </p:nvCxnSpPr>
        <p:spPr>
          <a:xfrm flipH="1">
            <a:off x="2302139" y="4490612"/>
            <a:ext cx="1" cy="35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0" idx="2"/>
            <a:endCxn id="7" idx="0"/>
          </p:cNvCxnSpPr>
          <p:nvPr/>
        </p:nvCxnSpPr>
        <p:spPr>
          <a:xfrm rot="16200000" flipH="1">
            <a:off x="4366841" y="2344006"/>
            <a:ext cx="499293" cy="16660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2"/>
            <a:endCxn id="8" idx="0"/>
          </p:cNvCxnSpPr>
          <p:nvPr/>
        </p:nvCxnSpPr>
        <p:spPr>
          <a:xfrm rot="5400000">
            <a:off x="2793152" y="2436382"/>
            <a:ext cx="499293" cy="14813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71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of Partnerships and Technology Transfer (OPTT)</a:t>
            </a:r>
            <a:endParaRPr lang="en-US" dirty="0"/>
          </a:p>
        </p:txBody>
      </p:sp>
      <p:sp>
        <p:nvSpPr>
          <p:cNvPr id="3" name="Content Placeholder 2"/>
          <p:cNvSpPr>
            <a:spLocks noGrp="1"/>
          </p:cNvSpPr>
          <p:nvPr>
            <p:ph idx="1"/>
          </p:nvPr>
        </p:nvSpPr>
        <p:spPr/>
        <p:txBody>
          <a:bodyPr/>
          <a:lstStyle/>
          <a:p>
            <a:r>
              <a:rPr lang="en-US" dirty="0" smtClean="0"/>
              <a:t>Responsible for: </a:t>
            </a:r>
          </a:p>
          <a:p>
            <a:pPr lvl="1"/>
            <a:r>
              <a:rPr lang="en-US" dirty="0" smtClean="0"/>
              <a:t>Handling Intellectual Property</a:t>
            </a:r>
          </a:p>
          <a:p>
            <a:pPr lvl="2"/>
            <a:r>
              <a:rPr lang="en-US" dirty="0" smtClean="0"/>
              <a:t>License technology</a:t>
            </a:r>
          </a:p>
          <a:p>
            <a:pPr lvl="1"/>
            <a:r>
              <a:rPr lang="en-US" dirty="0" smtClean="0"/>
              <a:t>Developing agreements with industry, universities, and other institutions outside of the Department of Energy (DOE)</a:t>
            </a:r>
            <a:endParaRPr lang="en-US" dirty="0"/>
          </a:p>
        </p:txBody>
      </p:sp>
      <p:sp>
        <p:nvSpPr>
          <p:cNvPr id="4" name="Date Placeholder 3"/>
          <p:cNvSpPr>
            <a:spLocks noGrp="1"/>
          </p:cNvSpPr>
          <p:nvPr>
            <p:ph type="dt" sz="half" idx="10"/>
          </p:nvPr>
        </p:nvSpPr>
        <p:spPr>
          <a:xfrm>
            <a:off x="5488732" y="6456521"/>
            <a:ext cx="684132" cy="365125"/>
          </a:xfrm>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a:xfrm>
            <a:off x="609599" y="6456522"/>
            <a:ext cx="4622973" cy="365125"/>
          </a:xfrm>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3</a:t>
            </a:fld>
            <a:endParaRPr lang="en-US" alt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468" y="4400782"/>
            <a:ext cx="2286000" cy="2286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56" y="4179003"/>
            <a:ext cx="3704611" cy="2729557"/>
          </a:xfrm>
          <a:prstGeom prst="rect">
            <a:avLst/>
          </a:prstGeom>
        </p:spPr>
      </p:pic>
    </p:spTree>
    <p:extLst>
      <p:ext uri="{BB962C8B-B14F-4D97-AF65-F5344CB8AC3E}">
        <p14:creationId xmlns:p14="http://schemas.microsoft.com/office/powerpoint/2010/main" val="417031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Agreements</a:t>
            </a:r>
            <a:endParaRPr lang="en-US" dirty="0"/>
          </a:p>
        </p:txBody>
      </p:sp>
      <p:sp>
        <p:nvSpPr>
          <p:cNvPr id="3" name="Content Placeholder 2"/>
          <p:cNvSpPr>
            <a:spLocks noGrp="1"/>
          </p:cNvSpPr>
          <p:nvPr>
            <p:ph idx="1"/>
          </p:nvPr>
        </p:nvSpPr>
        <p:spPr/>
        <p:txBody>
          <a:bodyPr/>
          <a:lstStyle/>
          <a:p>
            <a:r>
              <a:rPr lang="en-US" dirty="0" smtClean="0"/>
              <a:t>Various kinds of agreements: </a:t>
            </a:r>
          </a:p>
          <a:p>
            <a:pPr lvl="1"/>
            <a:r>
              <a:rPr lang="en-US" dirty="0" smtClean="0"/>
              <a:t>Strategic Partnership Project (SPP) </a:t>
            </a:r>
          </a:p>
          <a:p>
            <a:pPr lvl="1"/>
            <a:r>
              <a:rPr lang="en-US" dirty="0"/>
              <a:t>User Agreements</a:t>
            </a:r>
          </a:p>
          <a:p>
            <a:pPr lvl="1"/>
            <a:r>
              <a:rPr lang="en-US" dirty="0" smtClean="0"/>
              <a:t>Cooperative </a:t>
            </a:r>
            <a:r>
              <a:rPr lang="en-US" dirty="0"/>
              <a:t>Research and Development </a:t>
            </a:r>
          </a:p>
          <a:p>
            <a:pPr marL="457200" lvl="1" indent="0">
              <a:buNone/>
            </a:pPr>
            <a:r>
              <a:rPr lang="en-US" dirty="0"/>
              <a:t>     Agreement (CRADA)</a:t>
            </a:r>
          </a:p>
          <a:p>
            <a:r>
              <a:rPr lang="en-US" dirty="0" smtClean="0"/>
              <a:t>CRADA with MuPlus Inc. </a:t>
            </a:r>
          </a:p>
          <a:p>
            <a:pPr lvl="1"/>
            <a:r>
              <a:rPr lang="en-US" dirty="0" smtClean="0"/>
              <a:t>“Pressurized Gas Beam Monitor for Extremely High Intensities” </a:t>
            </a:r>
          </a:p>
          <a:p>
            <a:pPr lvl="1"/>
            <a:r>
              <a:rPr lang="en-US" dirty="0" smtClean="0"/>
              <a:t>Design and simulation of a prototype RF resonator </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4</a:t>
            </a:fld>
            <a:endParaRPr lang="en-US" alt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1366"/>
          <a:stretch/>
        </p:blipFill>
        <p:spPr>
          <a:xfrm>
            <a:off x="5774040" y="-9425"/>
            <a:ext cx="3369960" cy="3469414"/>
          </a:xfrm>
          <a:prstGeom prst="rect">
            <a:avLst/>
          </a:prstGeom>
        </p:spPr>
      </p:pic>
    </p:spTree>
    <p:extLst>
      <p:ext uri="{BB962C8B-B14F-4D97-AF65-F5344CB8AC3E}">
        <p14:creationId xmlns:p14="http://schemas.microsoft.com/office/powerpoint/2010/main" val="4060602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extLst>
              <a:ext uri="{28A0092B-C50C-407E-A947-70E740481C1C}">
                <a14:useLocalDpi xmlns:a14="http://schemas.microsoft.com/office/drawing/2010/main" val="0"/>
              </a:ext>
            </a:extLst>
          </a:blip>
          <a:srcRect l="1334" t="11691" r="7678" b="3805"/>
          <a:stretch/>
        </p:blipFill>
        <p:spPr>
          <a:xfrm>
            <a:off x="0" y="1250830"/>
            <a:ext cx="6627552" cy="5616262"/>
          </a:xfrm>
          <a:prstGeom prst="rect">
            <a:avLst/>
          </a:prstGeom>
        </p:spPr>
      </p:pic>
      <p:sp>
        <p:nvSpPr>
          <p:cNvPr id="2" name="Title 1"/>
          <p:cNvSpPr>
            <a:spLocks noGrp="1"/>
          </p:cNvSpPr>
          <p:nvPr>
            <p:ph type="title"/>
          </p:nvPr>
        </p:nvSpPr>
        <p:spPr/>
        <p:txBody>
          <a:bodyPr/>
          <a:lstStyle/>
          <a:p>
            <a:r>
              <a:rPr lang="en-US" dirty="0" smtClean="0"/>
              <a:t>Performing Agreements</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We have a partner, now what?</a:t>
            </a:r>
            <a:endParaRPr lang="en-US" sz="6000"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5</a:t>
            </a:fld>
            <a:endParaRPr lang="en-US" altLang="en-US" dirty="0"/>
          </a:p>
        </p:txBody>
      </p:sp>
      <p:sp>
        <p:nvSpPr>
          <p:cNvPr id="8" name="TextBox 7"/>
          <p:cNvSpPr txBox="1"/>
          <p:nvPr/>
        </p:nvSpPr>
        <p:spPr>
          <a:xfrm>
            <a:off x="6700995" y="1795465"/>
            <a:ext cx="3563006" cy="2031325"/>
          </a:xfrm>
          <a:prstGeom prst="rect">
            <a:avLst/>
          </a:prstGeom>
          <a:noFill/>
        </p:spPr>
        <p:txBody>
          <a:bodyPr wrap="square" rtlCol="0">
            <a:spAutoFit/>
          </a:bodyPr>
          <a:lstStyle/>
          <a:p>
            <a:r>
              <a:rPr lang="en-US" sz="1800" dirty="0" smtClean="0"/>
              <a:t>External Partner</a:t>
            </a:r>
          </a:p>
          <a:p>
            <a:r>
              <a:rPr lang="en-US" sz="1800" dirty="0" smtClean="0"/>
              <a:t>Principal Investigator</a:t>
            </a:r>
          </a:p>
          <a:p>
            <a:r>
              <a:rPr lang="en-US" sz="1800" dirty="0" smtClean="0"/>
              <a:t>Environmental Officer</a:t>
            </a:r>
          </a:p>
          <a:p>
            <a:r>
              <a:rPr lang="en-US" sz="1800" dirty="0"/>
              <a:t>Legal</a:t>
            </a:r>
          </a:p>
          <a:p>
            <a:r>
              <a:rPr lang="en-US" sz="1800" dirty="0" smtClean="0"/>
              <a:t>Field Financial Manager</a:t>
            </a:r>
          </a:p>
          <a:p>
            <a:r>
              <a:rPr lang="en-US" sz="1800" dirty="0" smtClean="0"/>
              <a:t>Division Head</a:t>
            </a:r>
          </a:p>
          <a:p>
            <a:r>
              <a:rPr lang="en-US" sz="1800" dirty="0" smtClean="0"/>
              <a:t>OPTT</a:t>
            </a:r>
          </a:p>
        </p:txBody>
      </p:sp>
    </p:spTree>
    <p:extLst>
      <p:ext uri="{BB962C8B-B14F-4D97-AF65-F5344CB8AC3E}">
        <p14:creationId xmlns:p14="http://schemas.microsoft.com/office/powerpoint/2010/main" val="403982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3">
                                            <p:txEl>
                                              <p:pRg st="0" end="0"/>
                                            </p:txEl>
                                          </p:spTgt>
                                        </p:tgtEl>
                                      </p:cBhvr>
                                    </p:animEffect>
                                    <p:set>
                                      <p:cBhvr>
                                        <p:cTn id="1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fade">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Agreements – CRADA</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6</a:t>
            </a:fld>
            <a:endParaRPr lang="en-US" altLang="en-US" dirty="0"/>
          </a:p>
        </p:txBody>
      </p:sp>
      <p:grpSp>
        <p:nvGrpSpPr>
          <p:cNvPr id="22" name="Group 21"/>
          <p:cNvGrpSpPr/>
          <p:nvPr/>
        </p:nvGrpSpPr>
        <p:grpSpPr>
          <a:xfrm>
            <a:off x="2678226" y="4499799"/>
            <a:ext cx="1203035" cy="1952051"/>
            <a:chOff x="4282694" y="3139603"/>
            <a:chExt cx="1899756" cy="308255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94" y="3744559"/>
              <a:ext cx="1899756" cy="2477599"/>
            </a:xfrm>
            <a:prstGeom prst="rect">
              <a:avLst/>
            </a:prstGeom>
          </p:spPr>
        </p:pic>
        <p:sp>
          <p:nvSpPr>
            <p:cNvPr id="17" name="TextBox 16"/>
            <p:cNvSpPr txBox="1"/>
            <p:nvPr/>
          </p:nvSpPr>
          <p:spPr>
            <a:xfrm>
              <a:off x="4631125" y="3139603"/>
              <a:ext cx="601447" cy="461665"/>
            </a:xfrm>
            <a:prstGeom prst="rect">
              <a:avLst/>
            </a:prstGeom>
            <a:noFill/>
          </p:spPr>
          <p:txBody>
            <a:bodyPr wrap="none" rtlCol="0">
              <a:spAutoFit/>
            </a:bodyPr>
            <a:lstStyle/>
            <a:p>
              <a:r>
                <a:rPr lang="en-US" dirty="0" smtClean="0"/>
                <a:t>Me</a:t>
              </a:r>
              <a:endParaRPr lang="en-US" dirty="0"/>
            </a:p>
          </p:txBody>
        </p:sp>
      </p:grpSp>
      <p:grpSp>
        <p:nvGrpSpPr>
          <p:cNvPr id="20" name="Group 19"/>
          <p:cNvGrpSpPr/>
          <p:nvPr/>
        </p:nvGrpSpPr>
        <p:grpSpPr>
          <a:xfrm>
            <a:off x="637840" y="4250032"/>
            <a:ext cx="1433837" cy="2309947"/>
            <a:chOff x="512703" y="3179095"/>
            <a:chExt cx="1970005" cy="3173726"/>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3" y="3744559"/>
              <a:ext cx="1970005" cy="2608262"/>
            </a:xfrm>
            <a:prstGeom prst="rect">
              <a:avLst/>
            </a:prstGeom>
          </p:spPr>
        </p:pic>
        <p:sp>
          <p:nvSpPr>
            <p:cNvPr id="24" name="TextBox 23"/>
            <p:cNvSpPr txBox="1"/>
            <p:nvPr/>
          </p:nvSpPr>
          <p:spPr>
            <a:xfrm>
              <a:off x="1287551" y="3179095"/>
              <a:ext cx="420308" cy="461665"/>
            </a:xfrm>
            <a:prstGeom prst="rect">
              <a:avLst/>
            </a:prstGeom>
            <a:noFill/>
          </p:spPr>
          <p:txBody>
            <a:bodyPr wrap="none" rtlCol="0">
              <a:spAutoFit/>
            </a:bodyPr>
            <a:lstStyle/>
            <a:p>
              <a:r>
                <a:rPr lang="en-US" dirty="0" smtClean="0"/>
                <a:t>PI</a:t>
              </a:r>
              <a:endParaRPr lang="en-US" dirty="0"/>
            </a:p>
          </p:txBody>
        </p:sp>
      </p:grpSp>
      <p:sp>
        <p:nvSpPr>
          <p:cNvPr id="28" name="Content Placeholder 2"/>
          <p:cNvSpPr>
            <a:spLocks noGrp="1"/>
          </p:cNvSpPr>
          <p:nvPr>
            <p:ph idx="1"/>
          </p:nvPr>
        </p:nvSpPr>
        <p:spPr>
          <a:xfrm>
            <a:off x="609599" y="2160590"/>
            <a:ext cx="6347714" cy="3880773"/>
          </a:xfrm>
        </p:spPr>
        <p:txBody>
          <a:bodyPr/>
          <a:lstStyle/>
          <a:p>
            <a:r>
              <a:rPr lang="en-US" dirty="0" smtClean="0"/>
              <a:t>3 Main components to every agreement</a:t>
            </a:r>
          </a:p>
          <a:p>
            <a:pPr lvl="1"/>
            <a:r>
              <a:rPr lang="en-US" dirty="0" smtClean="0"/>
              <a:t>Statement of Work</a:t>
            </a:r>
          </a:p>
          <a:p>
            <a:pPr lvl="2"/>
            <a:r>
              <a:rPr lang="en-US" dirty="0" smtClean="0"/>
              <a:t>Scope, Approach, Schedule, Deliverables</a:t>
            </a:r>
          </a:p>
          <a:p>
            <a:pPr lvl="1"/>
            <a:r>
              <a:rPr lang="en-US" dirty="0" smtClean="0"/>
              <a:t>Terms and Conditions</a:t>
            </a:r>
          </a:p>
          <a:p>
            <a:pPr lvl="1"/>
            <a:r>
              <a:rPr lang="en-US" dirty="0" smtClean="0"/>
              <a:t>Supplemental Information that must be submitted to DOE</a:t>
            </a:r>
          </a:p>
        </p:txBody>
      </p:sp>
    </p:spTree>
    <p:extLst>
      <p:ext uri="{BB962C8B-B14F-4D97-AF65-F5344CB8AC3E}">
        <p14:creationId xmlns:p14="http://schemas.microsoft.com/office/powerpoint/2010/main" val="3519900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500"/>
                                        <p:tgtEl>
                                          <p:spTgt spid="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1" end="1"/>
                                            </p:txEl>
                                          </p:spTgt>
                                        </p:tgtEl>
                                        <p:attrNameLst>
                                          <p:attrName>style.visibility</p:attrName>
                                        </p:attrNameLst>
                                      </p:cBhvr>
                                      <p:to>
                                        <p:strVal val="visible"/>
                                      </p:to>
                                    </p:set>
                                    <p:animEffect transition="in" filter="fade">
                                      <p:cBhvr>
                                        <p:cTn id="22" dur="500"/>
                                        <p:tgtEl>
                                          <p:spTgt spid="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animEffect transition="in" filter="fade">
                                      <p:cBhvr>
                                        <p:cTn id="27" dur="500"/>
                                        <p:tgtEl>
                                          <p:spTgt spid="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fade">
                                      <p:cBhvr>
                                        <p:cTn id="32" dur="500"/>
                                        <p:tgtEl>
                                          <p:spTgt spid="2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4" end="4"/>
                                            </p:txEl>
                                          </p:spTgt>
                                        </p:tgtEl>
                                        <p:attrNameLst>
                                          <p:attrName>style.visibility</p:attrName>
                                        </p:attrNameLst>
                                      </p:cBhvr>
                                      <p:to>
                                        <p:strVal val="visible"/>
                                      </p:to>
                                    </p:set>
                                    <p:animEffect transition="in" filter="fade">
                                      <p:cBhvr>
                                        <p:cTn id="37"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Agreements – CRADA</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7</a:t>
            </a:fld>
            <a:endParaRPr lang="en-US" altLang="en-US" dirty="0"/>
          </a:p>
        </p:txBody>
      </p:sp>
      <p:grpSp>
        <p:nvGrpSpPr>
          <p:cNvPr id="22" name="Group 21"/>
          <p:cNvGrpSpPr/>
          <p:nvPr/>
        </p:nvGrpSpPr>
        <p:grpSpPr>
          <a:xfrm rot="1936530">
            <a:off x="2678226" y="4499799"/>
            <a:ext cx="1203035" cy="1952051"/>
            <a:chOff x="4282694" y="3139603"/>
            <a:chExt cx="1899756" cy="308255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94" y="3744559"/>
              <a:ext cx="1899756" cy="2477599"/>
            </a:xfrm>
            <a:prstGeom prst="rect">
              <a:avLst/>
            </a:prstGeom>
          </p:spPr>
        </p:pic>
        <p:sp>
          <p:nvSpPr>
            <p:cNvPr id="17" name="TextBox 16"/>
            <p:cNvSpPr txBox="1"/>
            <p:nvPr/>
          </p:nvSpPr>
          <p:spPr>
            <a:xfrm>
              <a:off x="4631125" y="3139603"/>
              <a:ext cx="601447" cy="461665"/>
            </a:xfrm>
            <a:prstGeom prst="rect">
              <a:avLst/>
            </a:prstGeom>
            <a:noFill/>
          </p:spPr>
          <p:txBody>
            <a:bodyPr wrap="none" rtlCol="0">
              <a:spAutoFit/>
            </a:bodyPr>
            <a:lstStyle/>
            <a:p>
              <a:r>
                <a:rPr lang="en-US" dirty="0" smtClean="0"/>
                <a:t>Me</a:t>
              </a:r>
              <a:endParaRPr lang="en-US" dirty="0"/>
            </a:p>
          </p:txBody>
        </p:sp>
      </p:grpSp>
      <p:grpSp>
        <p:nvGrpSpPr>
          <p:cNvPr id="20" name="Group 19"/>
          <p:cNvGrpSpPr/>
          <p:nvPr/>
        </p:nvGrpSpPr>
        <p:grpSpPr>
          <a:xfrm>
            <a:off x="637840" y="4312303"/>
            <a:ext cx="1433837" cy="2309947"/>
            <a:chOff x="512703" y="3179095"/>
            <a:chExt cx="1970005" cy="3173726"/>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3" y="3744559"/>
              <a:ext cx="1970005" cy="2608262"/>
            </a:xfrm>
            <a:prstGeom prst="rect">
              <a:avLst/>
            </a:prstGeom>
          </p:spPr>
        </p:pic>
        <p:sp>
          <p:nvSpPr>
            <p:cNvPr id="24" name="TextBox 23"/>
            <p:cNvSpPr txBox="1"/>
            <p:nvPr/>
          </p:nvSpPr>
          <p:spPr>
            <a:xfrm>
              <a:off x="1287551" y="3179095"/>
              <a:ext cx="420308" cy="461665"/>
            </a:xfrm>
            <a:prstGeom prst="rect">
              <a:avLst/>
            </a:prstGeom>
            <a:noFill/>
          </p:spPr>
          <p:txBody>
            <a:bodyPr wrap="none" rtlCol="0">
              <a:spAutoFit/>
            </a:bodyPr>
            <a:lstStyle/>
            <a:p>
              <a:r>
                <a:rPr lang="en-US" dirty="0" smtClean="0"/>
                <a:t>PI</a:t>
              </a:r>
              <a:endParaRPr lang="en-US" dirty="0"/>
            </a:p>
          </p:txBody>
        </p:sp>
      </p:grpSp>
      <p:sp>
        <p:nvSpPr>
          <p:cNvPr id="28" name="Content Placeholder 2"/>
          <p:cNvSpPr>
            <a:spLocks noGrp="1"/>
          </p:cNvSpPr>
          <p:nvPr>
            <p:ph idx="1"/>
          </p:nvPr>
        </p:nvSpPr>
        <p:spPr>
          <a:xfrm>
            <a:off x="609599" y="2160590"/>
            <a:ext cx="6347714" cy="3880773"/>
          </a:xfrm>
        </p:spPr>
        <p:txBody>
          <a:bodyPr/>
          <a:lstStyle/>
          <a:p>
            <a:r>
              <a:rPr lang="en-US" dirty="0" smtClean="0"/>
              <a:t>Make sure there is no conflict of interests</a:t>
            </a:r>
            <a:r>
              <a:rPr lang="en-US" dirty="0"/>
              <a:t> </a:t>
            </a:r>
            <a:r>
              <a:rPr lang="en-US" dirty="0" smtClean="0"/>
              <a:t>by individuals assigned to the project</a:t>
            </a:r>
          </a:p>
          <a:p>
            <a:r>
              <a:rPr lang="en-US" dirty="0" smtClean="0"/>
              <a:t>National </a:t>
            </a:r>
            <a:r>
              <a:rPr lang="en-US" dirty="0"/>
              <a:t>Environmental Policy Act (NEPA) </a:t>
            </a:r>
            <a:r>
              <a:rPr lang="en-US" dirty="0" smtClean="0"/>
              <a:t>determination</a:t>
            </a:r>
          </a:p>
          <a:p>
            <a:r>
              <a:rPr lang="en-US" dirty="0" smtClean="0"/>
              <a:t>Export Control Determination</a:t>
            </a:r>
          </a:p>
          <a:p>
            <a:pPr lvl="1"/>
            <a:r>
              <a:rPr lang="en-US" dirty="0" smtClean="0"/>
              <a:t>Will equipment</a:t>
            </a:r>
            <a:r>
              <a:rPr lang="en-US" dirty="0"/>
              <a:t>, information, technology, or </a:t>
            </a:r>
            <a:r>
              <a:rPr lang="en-US" dirty="0" smtClean="0"/>
              <a:t>data exported </a:t>
            </a:r>
            <a:r>
              <a:rPr lang="en-US" dirty="0"/>
              <a:t>or provided to a foreign national in the </a:t>
            </a:r>
            <a:r>
              <a:rPr lang="en-US" dirty="0" smtClean="0"/>
              <a:t>U.S? </a:t>
            </a:r>
          </a:p>
        </p:txBody>
      </p:sp>
    </p:spTree>
    <p:extLst>
      <p:ext uri="{BB962C8B-B14F-4D97-AF65-F5344CB8AC3E}">
        <p14:creationId xmlns:p14="http://schemas.microsoft.com/office/powerpoint/2010/main" val="86515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Performing Agreements – CRADA</a:t>
            </a:r>
            <a:endParaRPr lang="en-US" dirty="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8</a:t>
            </a:fld>
            <a:endParaRPr lang="en-US" altLang="en-US" dirty="0"/>
          </a:p>
        </p:txBody>
      </p:sp>
      <p:grpSp>
        <p:nvGrpSpPr>
          <p:cNvPr id="22" name="Group 21"/>
          <p:cNvGrpSpPr/>
          <p:nvPr/>
        </p:nvGrpSpPr>
        <p:grpSpPr>
          <a:xfrm rot="14767316">
            <a:off x="2678225" y="4499800"/>
            <a:ext cx="1203035" cy="1952051"/>
            <a:chOff x="4282694" y="3139603"/>
            <a:chExt cx="1899756" cy="308255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694" y="3744559"/>
              <a:ext cx="1899756" cy="2477599"/>
            </a:xfrm>
            <a:prstGeom prst="rect">
              <a:avLst/>
            </a:prstGeom>
          </p:spPr>
        </p:pic>
        <p:sp>
          <p:nvSpPr>
            <p:cNvPr id="17" name="TextBox 16"/>
            <p:cNvSpPr txBox="1"/>
            <p:nvPr/>
          </p:nvSpPr>
          <p:spPr>
            <a:xfrm>
              <a:off x="4631125" y="3139603"/>
              <a:ext cx="601447" cy="461665"/>
            </a:xfrm>
            <a:prstGeom prst="rect">
              <a:avLst/>
            </a:prstGeom>
            <a:noFill/>
          </p:spPr>
          <p:txBody>
            <a:bodyPr wrap="none" rtlCol="0">
              <a:spAutoFit/>
            </a:bodyPr>
            <a:lstStyle/>
            <a:p>
              <a:r>
                <a:rPr lang="en-US" dirty="0" smtClean="0"/>
                <a:t>Me</a:t>
              </a:r>
              <a:endParaRPr lang="en-US" dirty="0"/>
            </a:p>
          </p:txBody>
        </p:sp>
      </p:grpSp>
      <p:grpSp>
        <p:nvGrpSpPr>
          <p:cNvPr id="20" name="Group 19"/>
          <p:cNvGrpSpPr/>
          <p:nvPr/>
        </p:nvGrpSpPr>
        <p:grpSpPr>
          <a:xfrm>
            <a:off x="637840" y="4250032"/>
            <a:ext cx="1433837" cy="2309947"/>
            <a:chOff x="512703" y="3179095"/>
            <a:chExt cx="1970005" cy="3173726"/>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703" y="3744559"/>
              <a:ext cx="1970005" cy="2608262"/>
            </a:xfrm>
            <a:prstGeom prst="rect">
              <a:avLst/>
            </a:prstGeom>
          </p:spPr>
        </p:pic>
        <p:sp>
          <p:nvSpPr>
            <p:cNvPr id="24" name="TextBox 23"/>
            <p:cNvSpPr txBox="1"/>
            <p:nvPr/>
          </p:nvSpPr>
          <p:spPr>
            <a:xfrm>
              <a:off x="1287551" y="3179095"/>
              <a:ext cx="420308" cy="461665"/>
            </a:xfrm>
            <a:prstGeom prst="rect">
              <a:avLst/>
            </a:prstGeom>
            <a:noFill/>
          </p:spPr>
          <p:txBody>
            <a:bodyPr wrap="none" rtlCol="0">
              <a:spAutoFit/>
            </a:bodyPr>
            <a:lstStyle/>
            <a:p>
              <a:r>
                <a:rPr lang="en-US" dirty="0" smtClean="0"/>
                <a:t>PI</a:t>
              </a:r>
              <a:endParaRPr lang="en-US" dirty="0"/>
            </a:p>
          </p:txBody>
        </p:sp>
      </p:grpSp>
      <p:sp>
        <p:nvSpPr>
          <p:cNvPr id="28" name="Content Placeholder 2"/>
          <p:cNvSpPr>
            <a:spLocks noGrp="1"/>
          </p:cNvSpPr>
          <p:nvPr>
            <p:ph idx="1"/>
          </p:nvPr>
        </p:nvSpPr>
        <p:spPr>
          <a:xfrm>
            <a:off x="609599" y="2160590"/>
            <a:ext cx="6347714" cy="3880773"/>
          </a:xfrm>
        </p:spPr>
        <p:txBody>
          <a:bodyPr/>
          <a:lstStyle/>
          <a:p>
            <a:r>
              <a:rPr lang="en-US" dirty="0" smtClean="0"/>
              <a:t>Checklist</a:t>
            </a:r>
          </a:p>
          <a:p>
            <a:r>
              <a:rPr lang="en-US" dirty="0" smtClean="0"/>
              <a:t>Prepare all the documents for Internal Review</a:t>
            </a:r>
          </a:p>
          <a:p>
            <a:r>
              <a:rPr lang="en-US" dirty="0" smtClean="0"/>
              <a:t>Agreement is sent to DOE for approval</a:t>
            </a:r>
          </a:p>
          <a:p>
            <a:endParaRPr lang="en-US" dirty="0" smtClean="0"/>
          </a:p>
        </p:txBody>
      </p:sp>
    </p:spTree>
    <p:extLst>
      <p:ext uri="{BB962C8B-B14F-4D97-AF65-F5344CB8AC3E}">
        <p14:creationId xmlns:p14="http://schemas.microsoft.com/office/powerpoint/2010/main" val="255397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TechConnect Innovation Summit</a:t>
            </a:r>
            <a:endParaRPr lang="en-US" dirty="0"/>
          </a:p>
        </p:txBody>
      </p:sp>
      <p:sp>
        <p:nvSpPr>
          <p:cNvPr id="3" name="Content Placeholder 2"/>
          <p:cNvSpPr>
            <a:spLocks noGrp="1"/>
          </p:cNvSpPr>
          <p:nvPr>
            <p:ph idx="1"/>
          </p:nvPr>
        </p:nvSpPr>
        <p:spPr/>
        <p:txBody>
          <a:bodyPr/>
          <a:lstStyle/>
          <a:p>
            <a:r>
              <a:rPr lang="en-US" sz="1500" dirty="0"/>
              <a:t>Participants came together to showcase their available technologies and in search of partnerships</a:t>
            </a:r>
          </a:p>
          <a:p>
            <a:r>
              <a:rPr lang="en-US" sz="1500" dirty="0"/>
              <a:t>Showcased 6 Fermilab patent-pending technologies</a:t>
            </a:r>
          </a:p>
          <a:p>
            <a:r>
              <a:rPr lang="en-US" sz="1500" dirty="0" smtClean="0"/>
              <a:t>Attended </a:t>
            </a:r>
            <a:r>
              <a:rPr lang="en-US" sz="1500" dirty="0"/>
              <a:t>workshops on emerging technologies</a:t>
            </a:r>
          </a:p>
          <a:p>
            <a:r>
              <a:rPr lang="en-US" sz="1500" dirty="0" smtClean="0"/>
              <a:t>More </a:t>
            </a:r>
            <a:r>
              <a:rPr lang="en-US" sz="1500" dirty="0"/>
              <a:t>than 40 </a:t>
            </a:r>
            <a:r>
              <a:rPr lang="en-US" sz="1500" dirty="0" smtClean="0"/>
              <a:t>connections made with institutions and companies</a:t>
            </a:r>
            <a:endParaRPr lang="en-US" dirty="0" smtClean="0"/>
          </a:p>
        </p:txBody>
      </p:sp>
      <p:sp>
        <p:nvSpPr>
          <p:cNvPr id="4" name="Date Placeholder 3"/>
          <p:cNvSpPr>
            <a:spLocks noGrp="1"/>
          </p:cNvSpPr>
          <p:nvPr>
            <p:ph type="dt" sz="half" idx="10"/>
          </p:nvPr>
        </p:nvSpPr>
        <p:spPr/>
        <p:txBody>
          <a:bodyPr/>
          <a:lstStyle/>
          <a:p>
            <a:fld id="{D594D8DC-1801-43BE-B437-DF92E32BA858}" type="datetime1">
              <a:rPr lang="en-US" altLang="en-US" smtClean="0"/>
              <a:pPr/>
              <a:t>8/4/2015</a:t>
            </a:fld>
            <a:endParaRPr lang="en-US" altLang="en-US" dirty="0"/>
          </a:p>
        </p:txBody>
      </p:sp>
      <p:sp>
        <p:nvSpPr>
          <p:cNvPr id="5" name="Footer Placeholder 4"/>
          <p:cNvSpPr>
            <a:spLocks noGrp="1"/>
          </p:cNvSpPr>
          <p:nvPr>
            <p:ph type="ftr" sz="quarter" idx="11"/>
          </p:nvPr>
        </p:nvSpPr>
        <p:spPr/>
        <p:txBody>
          <a:bodyPr/>
          <a:lstStyle/>
          <a:p>
            <a:pPr>
              <a:defRPr/>
            </a:pPr>
            <a:r>
              <a:rPr lang="en-US" dirty="0" smtClean="0"/>
              <a:t>Presenter | Presentation Title</a:t>
            </a:r>
            <a:endParaRPr lang="en-US" b="1" dirty="0"/>
          </a:p>
        </p:txBody>
      </p:sp>
      <p:sp>
        <p:nvSpPr>
          <p:cNvPr id="6" name="Slide Number Placeholder 5"/>
          <p:cNvSpPr>
            <a:spLocks noGrp="1"/>
          </p:cNvSpPr>
          <p:nvPr>
            <p:ph type="sldNum" sz="quarter" idx="12"/>
          </p:nvPr>
        </p:nvSpPr>
        <p:spPr/>
        <p:txBody>
          <a:bodyPr/>
          <a:lstStyle/>
          <a:p>
            <a:fld id="{6827BE81-7C2D-481B-BBCE-23778685B2BA}" type="slidenum">
              <a:rPr lang="en-US" altLang="en-US" smtClean="0"/>
              <a:pPr/>
              <a:t>9</a:t>
            </a:fld>
            <a:endParaRPr lang="en-US" altLang="en-US" dirty="0"/>
          </a:p>
        </p:txBody>
      </p:sp>
      <p:pic>
        <p:nvPicPr>
          <p:cNvPr id="7" name="Picture 6" descr="C:\Users\marchan\AppData\Local\Microsoft\Windows\INetCache\Content.Word\fermilab booth.jpg"/>
          <p:cNvPicPr/>
          <p:nvPr/>
        </p:nvPicPr>
        <p:blipFill>
          <a:blip r:embed="rId3">
            <a:extLst>
              <a:ext uri="{28A0092B-C50C-407E-A947-70E740481C1C}">
                <a14:useLocalDpi xmlns:a14="http://schemas.microsoft.com/office/drawing/2010/main" val="0"/>
              </a:ext>
            </a:extLst>
          </a:blip>
          <a:srcRect/>
          <a:stretch>
            <a:fillRect/>
          </a:stretch>
        </p:blipFill>
        <p:spPr bwMode="auto">
          <a:xfrm>
            <a:off x="4844143" y="4437258"/>
            <a:ext cx="4299857" cy="2420742"/>
          </a:xfrm>
          <a:prstGeom prst="rect">
            <a:avLst/>
          </a:prstGeom>
          <a:noFill/>
          <a:ln>
            <a:noFill/>
          </a:ln>
        </p:spPr>
      </p:pic>
      <p:grpSp>
        <p:nvGrpSpPr>
          <p:cNvPr id="8" name="Group 7"/>
          <p:cNvGrpSpPr/>
          <p:nvPr/>
        </p:nvGrpSpPr>
        <p:grpSpPr>
          <a:xfrm>
            <a:off x="0" y="3824750"/>
            <a:ext cx="3744686" cy="3109770"/>
            <a:chOff x="0" y="3799350"/>
            <a:chExt cx="3744686" cy="3109770"/>
          </a:xfrm>
        </p:grpSpPr>
        <p:pic>
          <p:nvPicPr>
            <p:cNvPr id="9" name="Picture 8" descr="C:\Users\marchan\Desktop\Tech Connect Final Report\Exhibit Hall floor layout.png"/>
            <p:cNvPicPr/>
            <p:nvPr/>
          </p:nvPicPr>
          <p:blipFill>
            <a:blip r:embed="rId4">
              <a:extLst>
                <a:ext uri="{28A0092B-C50C-407E-A947-70E740481C1C}">
                  <a14:useLocalDpi xmlns:a14="http://schemas.microsoft.com/office/drawing/2010/main" val="0"/>
                </a:ext>
              </a:extLst>
            </a:blip>
            <a:srcRect/>
            <a:stretch>
              <a:fillRect/>
            </a:stretch>
          </p:blipFill>
          <p:spPr bwMode="auto">
            <a:xfrm>
              <a:off x="0" y="3799350"/>
              <a:ext cx="3744686" cy="3109770"/>
            </a:xfrm>
            <a:prstGeom prst="rect">
              <a:avLst/>
            </a:prstGeom>
            <a:noFill/>
            <a:ln>
              <a:noFill/>
            </a:ln>
          </p:spPr>
        </p:pic>
        <p:grpSp>
          <p:nvGrpSpPr>
            <p:cNvPr id="10" name="Group 9"/>
            <p:cNvGrpSpPr/>
            <p:nvPr/>
          </p:nvGrpSpPr>
          <p:grpSpPr>
            <a:xfrm>
              <a:off x="1356905" y="4698444"/>
              <a:ext cx="1538695" cy="1167492"/>
              <a:chOff x="0" y="0"/>
              <a:chExt cx="1958340" cy="1485900"/>
            </a:xfrm>
          </p:grpSpPr>
          <p:sp>
            <p:nvSpPr>
              <p:cNvPr id="11" name="Oval 10"/>
              <p:cNvSpPr/>
              <p:nvPr/>
            </p:nvSpPr>
            <p:spPr>
              <a:xfrm>
                <a:off x="0" y="0"/>
                <a:ext cx="373380" cy="327660"/>
              </a:xfrm>
              <a:prstGeom prst="ellipse">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2" name="Straight Arrow Connector 11"/>
              <p:cNvCxnSpPr/>
              <p:nvPr/>
            </p:nvCxnSpPr>
            <p:spPr>
              <a:xfrm flipH="1" flipV="1">
                <a:off x="365760" y="327660"/>
                <a:ext cx="678180" cy="64008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975360" y="960120"/>
                <a:ext cx="982980" cy="525780"/>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u="sng" dirty="0">
                    <a:solidFill>
                      <a:schemeClr val="bg1"/>
                    </a:solidFill>
                    <a:effectLst/>
                    <a:latin typeface="Times New Roman" panose="02020603050405020304" pitchFamily="18" charset="0"/>
                    <a:ea typeface="Times New Roman" panose="02020603050405020304" pitchFamily="18" charset="0"/>
                  </a:rPr>
                  <a:t>Fermilab Booth </a:t>
                </a:r>
                <a:endParaRPr lang="en-US" sz="1200" dirty="0">
                  <a:solidFill>
                    <a:schemeClr val="bg1"/>
                  </a:solidFill>
                  <a:effectLst/>
                  <a:latin typeface="Times New Roman" panose="02020603050405020304" pitchFamily="18" charset="0"/>
                  <a:ea typeface="Times New Roman" panose="02020603050405020304" pitchFamily="18" charset="0"/>
                </a:endParaRPr>
              </a:p>
            </p:txBody>
          </p:sp>
        </p:grpSp>
      </p:grpSp>
      <p:sp>
        <p:nvSpPr>
          <p:cNvPr id="14" name="Rectangle 2"/>
          <p:cNvSpPr>
            <a:spLocks noChangeArrowheads="1"/>
          </p:cNvSpPr>
          <p:nvPr/>
        </p:nvSpPr>
        <p:spPr bwMode="auto">
          <a:xfrm>
            <a:off x="6636150" y="-3195872"/>
            <a:ext cx="5116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365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2.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14445</TotalTime>
  <Words>1799</Words>
  <Application>Microsoft Office PowerPoint</Application>
  <PresentationFormat>On-screen Show (4:3)</PresentationFormat>
  <Paragraphs>222</Paragraphs>
  <Slides>19</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ＭＳ Ｐゴシック</vt:lpstr>
      <vt:lpstr>ＭＳ Ｐゴシック</vt:lpstr>
      <vt:lpstr>Arial</vt:lpstr>
      <vt:lpstr>Calibri</vt:lpstr>
      <vt:lpstr>Geneva</vt:lpstr>
      <vt:lpstr>Helvetica</vt:lpstr>
      <vt:lpstr>Times New Roman</vt:lpstr>
      <vt:lpstr>Trebuchet MS</vt:lpstr>
      <vt:lpstr>Wingdings 3</vt:lpstr>
      <vt:lpstr>Fermilab: Footer Only</vt:lpstr>
      <vt:lpstr>Facet</vt:lpstr>
      <vt:lpstr>Developing Partnerships with Industry</vt:lpstr>
      <vt:lpstr>Overview of Project</vt:lpstr>
      <vt:lpstr>Office of Partnerships and Technology Transfer (OPTT)</vt:lpstr>
      <vt:lpstr>Performing Agreements</vt:lpstr>
      <vt:lpstr>Performing Agreements</vt:lpstr>
      <vt:lpstr>Performing Agreements – CRADA</vt:lpstr>
      <vt:lpstr>Performing Agreements – CRADA</vt:lpstr>
      <vt:lpstr>Performing Agreements – CRADA</vt:lpstr>
      <vt:lpstr>TechConnect Innovation Summit</vt:lpstr>
      <vt:lpstr>TechConnect Innovation Summit – Electron Beam Accelerators</vt:lpstr>
      <vt:lpstr>TechConnect Innovation Summit – Electron Beam Accelerators</vt:lpstr>
      <vt:lpstr>TechConnect Innovation Summit – Electron Beam Accelerators</vt:lpstr>
      <vt:lpstr>TechConnect Innovation Summit – Electron Beam Accelerators</vt:lpstr>
      <vt:lpstr>TechConnect Innovation Summit – Cross-Linking Polymers</vt:lpstr>
      <vt:lpstr>TechConnect Innovation Summit – Radial Tires</vt:lpstr>
      <vt:lpstr>TechConnect Innovation Summit – Vulcanization of Rubber</vt:lpstr>
      <vt:lpstr>Conclusion</vt:lpstr>
      <vt:lpstr>Acknowledgements</vt:lpstr>
      <vt:lpstr>Questions?</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Partnerships with Industry</dc:title>
  <dc:creator>Miguelangel Marchan x4633 16388N</dc:creator>
  <cp:lastModifiedBy>Miguelangel Marchan x4633 16388N</cp:lastModifiedBy>
  <cp:revision>115</cp:revision>
  <cp:lastPrinted>2014-01-20T19:40:21Z</cp:lastPrinted>
  <dcterms:created xsi:type="dcterms:W3CDTF">2015-07-16T18:24:27Z</dcterms:created>
  <dcterms:modified xsi:type="dcterms:W3CDTF">2015-08-04T17:37:49Z</dcterms:modified>
</cp:coreProperties>
</file>