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8" r:id="rId5"/>
    <p:sldId id="261" r:id="rId6"/>
    <p:sldId id="262" r:id="rId7"/>
    <p:sldId id="263" r:id="rId8"/>
    <p:sldId id="260" r:id="rId9"/>
    <p:sldId id="267" r:id="rId10"/>
    <p:sldId id="270" r:id="rId11"/>
    <p:sldId id="269" r:id="rId12"/>
    <p:sldId id="264" r:id="rId13"/>
    <p:sldId id="271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4B5C29"/>
    <a:srgbClr val="7F7F7F"/>
    <a:srgbClr val="5F5F5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34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footer_blue_6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slide header_6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524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215FEC-0AD6-418A-8A96-E6FE3F95F69B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2000" y="8610600"/>
            <a:ext cx="480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5213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AB13F-9594-48BD-BD10-36896BD95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52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6D870DF-E8D0-4FAA-A3BD-60C33B463CF1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D96EA7D-A26E-436C-9F7F-27984CFC4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5091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D938FB1-083C-42BE-8B76-D9880F1EE902}" type="slidenum">
              <a:rPr lang="en-US" altLang="en-US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517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6EA7D-A26E-436C-9F7F-27984CFC4AC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 to "View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6EA7D-A26E-436C-9F7F-27984CFC4AC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2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itle foot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172200"/>
            <a:ext cx="1435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4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05B6-B010-4848-AFD0-2AC3D532D465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0E164-166C-43CE-94AB-F35E11249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6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2A0A2-1ADC-4BB1-84F5-FD5F7309EDE2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DE45-1D18-48F6-8B1B-84BCD10F0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5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780F-0803-43EB-BEE5-8557241DB854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0E1B-4C19-484A-8691-2E3998687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45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F80A-1E9C-4C7D-88D2-CAE4E1925BC2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06578-1964-4558-A3F2-34D06D90D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2950-C5AA-4CE9-AA04-A2FB21506CAE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1CC5-BB34-4772-88B7-38366743D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718C-5F8D-49D4-B856-306D62F201E4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2C58-EE43-4738-96C6-33F3B670A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24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8D82-D94F-4C2D-865C-C70C99D30D06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75085-61D5-416B-972D-C74EF62F0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3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9344-9BB4-4152-B091-87D20D585985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6744E-830D-4715-A517-50647379D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B05B-9833-43A6-B21F-ADB269B6C559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A337B-2E9D-4EA1-897D-107C94FE0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0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08659-DC16-4332-B88A-35BDD4D0F265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585C6-48E8-4DFF-AE1C-4D56DDEF1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02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F598B334-8A9F-4C2C-818D-74C2E93485E0}" type="datetime1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Advanced Photon Source, Argonne National Laboratory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421FD23-CBAF-41F2-8D2E-129C23137B7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1638"/>
            <a:ext cx="82296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Stability Analysis of an Adaptive Notch Filter </a:t>
            </a:r>
            <a:br>
              <a:rPr lang="en-US" altLang="en-US" dirty="0" smtClean="0"/>
            </a:br>
            <a:r>
              <a:rPr lang="en-US" altLang="en-US" dirty="0" smtClean="0"/>
              <a:t>for RF Noise Suppression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7241" y="3962400"/>
            <a:ext cx="3769519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Trevor </a:t>
            </a:r>
            <a:r>
              <a:rPr lang="en-US" altLang="en-US" dirty="0" err="1" smtClean="0"/>
              <a:t>Vannoy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APS Accelerator Systems Division</a:t>
            </a:r>
          </a:p>
          <a:p>
            <a:pPr eaLnBrk="1" hangingPunct="1"/>
            <a:r>
              <a:rPr lang="en-US" altLang="en-US" dirty="0" smtClean="0"/>
              <a:t>Mentor: Tim </a:t>
            </a:r>
            <a:r>
              <a:rPr lang="en-US" altLang="en-US" dirty="0" err="1" smtClean="0"/>
              <a:t>Berenc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Photon Source, Argonne National Laboratory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400" y="3622329"/>
            <a:ext cx="5978305" cy="3888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63" y="1828800"/>
            <a:ext cx="6617837" cy="440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" cy="563562"/>
          </a:xfrm>
        </p:spPr>
        <p:txBody>
          <a:bodyPr/>
          <a:lstStyle/>
          <a:p>
            <a:r>
              <a:rPr lang="en-US" dirty="0" err="1" smtClean="0"/>
              <a:t>Labview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549195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9" b="20666"/>
          <a:stretch/>
        </p:blipFill>
        <p:spPr>
          <a:xfrm>
            <a:off x="0" y="319881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639762"/>
          </a:xfrm>
        </p:spPr>
        <p:txBody>
          <a:bodyPr/>
          <a:lstStyle/>
          <a:p>
            <a:r>
              <a:rPr lang="en-US" dirty="0" smtClean="0"/>
              <a:t>Lab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5410200" y="4114800"/>
            <a:ext cx="3048000" cy="1371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1524000"/>
            <a:ext cx="3962400" cy="13716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1110" r="2500" b="18889"/>
          <a:stretch/>
        </p:blipFill>
        <p:spPr>
          <a:xfrm>
            <a:off x="0" y="3758317"/>
            <a:ext cx="4515552" cy="232228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76200" y="3758317"/>
            <a:ext cx="4515552" cy="232228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76400" cy="487362"/>
          </a:xfrm>
        </p:spPr>
        <p:txBody>
          <a:bodyPr/>
          <a:lstStyle/>
          <a:p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" y="4122765"/>
            <a:ext cx="2723819" cy="272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3952"/>
            <a:ext cx="4141552" cy="1841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184215"/>
            <a:ext cx="4141553" cy="1870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34195"/>
            <a:ext cx="2700959" cy="2700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71" y="510381"/>
            <a:ext cx="4202604" cy="1868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72" y="2170427"/>
            <a:ext cx="4202603" cy="1898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200" y="70948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2826" y="242012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6908" y="5003284"/>
            <a:ext cx="89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Nyquist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1754" y="211138"/>
            <a:ext cx="229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Non-ideal Hilbert filter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25992" y="211138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Hilbert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84029"/>
            <a:ext cx="4202085" cy="2507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9190"/>
            <a:ext cx="4218204" cy="2664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49" y="3733800"/>
            <a:ext cx="4582351" cy="27614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04" y="966714"/>
            <a:ext cx="4606880" cy="2478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76400" cy="487362"/>
          </a:xfrm>
        </p:spPr>
        <p:txBody>
          <a:bodyPr/>
          <a:lstStyle/>
          <a:p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96671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37534" y="352108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219200" y="4953000"/>
            <a:ext cx="89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Nyquist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1754" y="201425"/>
            <a:ext cx="125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gain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04076" y="201425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Adding 3 samples of group delay </a:t>
            </a:r>
          </a:p>
          <a:p>
            <a:pPr algn="ctr"/>
            <a:r>
              <a:rPr lang="en-US" dirty="0" smtClean="0"/>
              <a:t>to theoretical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09800" cy="487362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05400"/>
          </a:xfrm>
        </p:spPr>
        <p:txBody>
          <a:bodyPr/>
          <a:lstStyle/>
          <a:p>
            <a:r>
              <a:rPr lang="en-US" sz="2400" dirty="0" smtClean="0"/>
              <a:t>Determine where additional group delay is coming from</a:t>
            </a:r>
          </a:p>
          <a:p>
            <a:endParaRPr lang="en-US" sz="2400" dirty="0"/>
          </a:p>
          <a:p>
            <a:r>
              <a:rPr lang="en-US" sz="2400" dirty="0" smtClean="0"/>
              <a:t>Determine where -1.2 dB gain difference is coming from</a:t>
            </a:r>
          </a:p>
          <a:p>
            <a:endParaRPr lang="en-US" sz="2400" dirty="0"/>
          </a:p>
          <a:p>
            <a:r>
              <a:rPr lang="en-US" sz="2400" dirty="0" smtClean="0"/>
              <a:t>Improve Hilbert filter for other frequency channels</a:t>
            </a:r>
          </a:p>
          <a:p>
            <a:pPr lvl="1"/>
            <a:r>
              <a:rPr lang="en-US" sz="2000" dirty="0" smtClean="0"/>
              <a:t>Add multiplier to fix scaling</a:t>
            </a:r>
          </a:p>
          <a:p>
            <a:pPr lvl="1"/>
            <a:r>
              <a:rPr lang="en-US" sz="2000" dirty="0" smtClean="0"/>
              <a:t>Redesign Hilbert filter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Model 120 Hz and 360 Hz channels</a:t>
            </a:r>
          </a:p>
          <a:p>
            <a:pPr lvl="1"/>
            <a:r>
              <a:rPr lang="en-US" sz="2000" dirty="0" smtClean="0"/>
              <a:t>Change parameters in Mathematica code</a:t>
            </a:r>
          </a:p>
          <a:p>
            <a:endParaRPr lang="en-US" sz="2400" dirty="0"/>
          </a:p>
          <a:p>
            <a:r>
              <a:rPr lang="en-US" sz="2400" dirty="0" smtClean="0"/>
              <a:t>Include existing RF feedback loops in analysis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b240292\AppData\Local\Temp\AcceleratingVoltage_AmpAndPhaseErrors-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5" y="401377"/>
            <a:ext cx="3835737" cy="291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3"/>
            <a:ext cx="8229600" cy="47593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5025" y="5541467"/>
            <a:ext cx="384175" cy="365125"/>
          </a:xfrm>
        </p:spPr>
        <p:txBody>
          <a:bodyPr/>
          <a:lstStyle/>
          <a:p>
            <a:fld id="{A6E30E1B-4C19-484A-8691-2E399868700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89" y="1487398"/>
            <a:ext cx="4559611" cy="405406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5103325" y="1260667"/>
            <a:ext cx="535475" cy="644333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5677711" y="838200"/>
            <a:ext cx="303178" cy="1066800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6400800" y="575829"/>
            <a:ext cx="20266" cy="1316070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Line Callout 2 25"/>
          <p:cNvSpPr/>
          <p:nvPr/>
        </p:nvSpPr>
        <p:spPr bwMode="auto">
          <a:xfrm>
            <a:off x="5715000" y="5730240"/>
            <a:ext cx="2239470" cy="3657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3099"/>
              <a:gd name="adj6" fmla="val -16724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Reduced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by </a:t>
            </a:r>
            <a:r>
              <a:rPr kumimoji="0" lang="en-US" sz="2400" b="0" i="0" u="none" strike="noStrike" cap="none" baseline="-8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~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30 dB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334000" y="5021847"/>
            <a:ext cx="304800" cy="398374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V="1">
            <a:off x="5334000" y="5021847"/>
            <a:ext cx="646889" cy="398374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5334000" y="5098047"/>
            <a:ext cx="1066800" cy="322174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9069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 Hz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96710" y="496482"/>
            <a:ext cx="8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Hz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34911" y="306132"/>
            <a:ext cx="87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 Hz</a:t>
            </a:r>
            <a:endParaRPr lang="en-US" dirty="0"/>
          </a:p>
        </p:txBody>
      </p:sp>
      <p:pic>
        <p:nvPicPr>
          <p:cNvPr id="21" name="Picture 6" descr="C:\Users\b240292\AppData\Local\Temp\PhaseSpaceDiagram-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5" y="3373611"/>
            <a:ext cx="3868709" cy="295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" y="777081"/>
            <a:ext cx="9081697" cy="5240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87362"/>
          </a:xfrm>
        </p:spPr>
        <p:txBody>
          <a:bodyPr/>
          <a:lstStyle/>
          <a:p>
            <a:r>
              <a:rPr lang="en-US" dirty="0" smtClean="0"/>
              <a:t>Adaptive Noise Canceller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8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" y="777081"/>
            <a:ext cx="9081697" cy="5240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87362"/>
          </a:xfrm>
        </p:spPr>
        <p:txBody>
          <a:bodyPr/>
          <a:lstStyle/>
          <a:p>
            <a:r>
              <a:rPr lang="en-US" dirty="0" smtClean="0"/>
              <a:t>Adaptive Noise Canceller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895600" y="142994"/>
            <a:ext cx="5225739" cy="6192636"/>
          </a:xfrm>
          <a:custGeom>
            <a:avLst/>
            <a:gdLst>
              <a:gd name="connsiteX0" fmla="*/ 671699 w 5225739"/>
              <a:gd name="connsiteY0" fmla="*/ 3854198 h 6415738"/>
              <a:gd name="connsiteX1" fmla="*/ 2874210 w 5225739"/>
              <a:gd name="connsiteY1" fmla="*/ 3782636 h 6415738"/>
              <a:gd name="connsiteX2" fmla="*/ 2945772 w 5225739"/>
              <a:gd name="connsiteY2" fmla="*/ 625968 h 6415738"/>
              <a:gd name="connsiteX3" fmla="*/ 4655302 w 5225739"/>
              <a:gd name="connsiteY3" fmla="*/ 498747 h 6415738"/>
              <a:gd name="connsiteX4" fmla="*/ 4893841 w 5225739"/>
              <a:gd name="connsiteY4" fmla="*/ 5985147 h 6415738"/>
              <a:gd name="connsiteX5" fmla="*/ 313890 w 5225739"/>
              <a:gd name="connsiteY5" fmla="*/ 5818170 h 6415738"/>
              <a:gd name="connsiteX6" fmla="*/ 671699 w 5225739"/>
              <a:gd name="connsiteY6" fmla="*/ 3854198 h 6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5739" h="6415738">
                <a:moveTo>
                  <a:pt x="671699" y="3854198"/>
                </a:moveTo>
                <a:cubicBezTo>
                  <a:pt x="1098419" y="3514942"/>
                  <a:pt x="2495198" y="4320674"/>
                  <a:pt x="2874210" y="3782636"/>
                </a:cubicBezTo>
                <a:cubicBezTo>
                  <a:pt x="3253222" y="3244598"/>
                  <a:pt x="2648923" y="1173283"/>
                  <a:pt x="2945772" y="625968"/>
                </a:cubicBezTo>
                <a:cubicBezTo>
                  <a:pt x="3242621" y="78653"/>
                  <a:pt x="4330624" y="-394449"/>
                  <a:pt x="4655302" y="498747"/>
                </a:cubicBezTo>
                <a:cubicBezTo>
                  <a:pt x="4979980" y="1391943"/>
                  <a:pt x="5617410" y="5098577"/>
                  <a:pt x="4893841" y="5985147"/>
                </a:cubicBezTo>
                <a:cubicBezTo>
                  <a:pt x="4170272" y="6871717"/>
                  <a:pt x="1014930" y="6170678"/>
                  <a:pt x="313890" y="5818170"/>
                </a:cubicBezTo>
                <a:cubicBezTo>
                  <a:pt x="-387150" y="5465662"/>
                  <a:pt x="244979" y="4193454"/>
                  <a:pt x="671699" y="385419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533400"/>
          </a:xfrm>
        </p:spPr>
        <p:txBody>
          <a:bodyPr/>
          <a:lstStyle/>
          <a:p>
            <a:r>
              <a:rPr lang="en-US" dirty="0" smtClean="0"/>
              <a:t>Closed Loop Transfer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14400"/>
            <a:ext cx="746760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7923"/>
            <a:ext cx="3047334" cy="1045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77" y="2480243"/>
            <a:ext cx="2099645" cy="940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752635"/>
            <a:ext cx="314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Open-Loop transfer function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132295"/>
            <a:ext cx="3274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Closed-Loop transfer function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167517"/>
            <a:ext cx="831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Stability of the closed-loop system is determined from its </a:t>
            </a:r>
            <a:r>
              <a:rPr lang="en-US" sz="2400" dirty="0" smtClean="0">
                <a:solidFill>
                  <a:srgbClr val="FF0000"/>
                </a:solidFill>
              </a:rPr>
              <a:t>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Its </a:t>
            </a:r>
            <a:r>
              <a:rPr lang="en-US" sz="2400" dirty="0" smtClean="0">
                <a:solidFill>
                  <a:srgbClr val="FF0000"/>
                </a:solidFill>
              </a:rPr>
              <a:t>poles</a:t>
            </a:r>
            <a:r>
              <a:rPr lang="en-US" sz="2400" dirty="0" smtClean="0"/>
              <a:t> are the </a:t>
            </a:r>
            <a:r>
              <a:rPr lang="en-US" sz="2400" dirty="0" smtClean="0">
                <a:solidFill>
                  <a:srgbClr val="0000FF"/>
                </a:solidFill>
              </a:rPr>
              <a:t>zeros of 1 + G(s)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774343"/>
            <a:ext cx="3427111" cy="333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45" y="2774343"/>
            <a:ext cx="3429000" cy="333215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533400"/>
          </a:xfrm>
        </p:spPr>
        <p:txBody>
          <a:bodyPr/>
          <a:lstStyle/>
          <a:p>
            <a:r>
              <a:rPr lang="en-US" dirty="0" smtClean="0"/>
              <a:t>Argument Principle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03" y="732978"/>
            <a:ext cx="5791200" cy="1188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99" y="3277299"/>
            <a:ext cx="1828800" cy="4582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697099" y="4038600"/>
            <a:ext cx="1828800" cy="0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67" y="286184"/>
            <a:ext cx="5148608" cy="514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609600"/>
          </a:xfrm>
        </p:spPr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0480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2343" y="12611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ϒ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05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6600"/>
                </a:solidFill>
              </a:rPr>
              <a:t>Γ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0943" y="5432804"/>
            <a:ext cx="629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handle poles on the contour by integrating around them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" y="3529939"/>
            <a:ext cx="2868523" cy="27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Adaptive Notch Filter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8" y="576858"/>
            <a:ext cx="7235732" cy="31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71600" y="533400"/>
            <a:ext cx="5435020" cy="3147157"/>
            <a:chOff x="1371600" y="1066800"/>
            <a:chExt cx="5435020" cy="3147157"/>
          </a:xfrm>
        </p:grpSpPr>
        <p:sp>
          <p:nvSpPr>
            <p:cNvPr id="18" name="Rectangle 17"/>
            <p:cNvSpPr/>
            <p:nvPr/>
          </p:nvSpPr>
          <p:spPr>
            <a:xfrm>
              <a:off x="1396420" y="1066800"/>
              <a:ext cx="5410200" cy="3111319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600" y="3690737"/>
              <a:ext cx="769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G(z)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78" y="3962400"/>
            <a:ext cx="5941845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78350"/>
            <a:ext cx="7391400" cy="9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715962"/>
          </a:xfrm>
        </p:spPr>
        <p:txBody>
          <a:bodyPr/>
          <a:lstStyle/>
          <a:p>
            <a:r>
              <a:rPr lang="en-US" dirty="0" smtClean="0"/>
              <a:t>Adaptive Notch Filter</a:t>
            </a:r>
            <a:br>
              <a:rPr lang="en-US" dirty="0" smtClean="0"/>
            </a:br>
            <a:r>
              <a:rPr lang="en-US" dirty="0" smtClean="0"/>
              <a:t>Actual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Photon Source, Argonne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0E1B-4C19-484A-8691-2E399868700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5" y="1136878"/>
            <a:ext cx="8833740" cy="45781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990600"/>
            <a:ext cx="6501820" cy="4724399"/>
            <a:chOff x="1371600" y="1066800"/>
            <a:chExt cx="5435020" cy="3147157"/>
          </a:xfrm>
        </p:grpSpPr>
        <p:sp>
          <p:nvSpPr>
            <p:cNvPr id="8" name="Rectangle 7"/>
            <p:cNvSpPr/>
            <p:nvPr/>
          </p:nvSpPr>
          <p:spPr>
            <a:xfrm>
              <a:off x="1396420" y="1066800"/>
              <a:ext cx="5410200" cy="3111319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3690737"/>
              <a:ext cx="7697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G(z)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Line Callout 1 9"/>
          <p:cNvSpPr/>
          <p:nvPr/>
        </p:nvSpPr>
        <p:spPr bwMode="auto">
          <a:xfrm>
            <a:off x="914400" y="2895600"/>
            <a:ext cx="533400" cy="533400"/>
          </a:xfrm>
          <a:prstGeom prst="borderCallout1">
            <a:avLst>
              <a:gd name="adj1" fmla="val 105893"/>
              <a:gd name="adj2" fmla="val 45953"/>
              <a:gd name="adj3" fmla="val 193929"/>
              <a:gd name="adj4" fmla="val 45954"/>
            </a:avLst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88235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BPF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 bwMode="auto">
          <a:xfrm>
            <a:off x="381000" y="2895600"/>
            <a:ext cx="457200" cy="533400"/>
          </a:xfrm>
          <a:prstGeom prst="borderCallout1">
            <a:avLst>
              <a:gd name="adj1" fmla="val 108750"/>
              <a:gd name="adj2" fmla="val 43334"/>
              <a:gd name="adj3" fmla="val 192996"/>
              <a:gd name="adj4" fmla="val 43334"/>
            </a:avLst>
          </a:prstGeom>
          <a:noFill/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" y="388235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PF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1371600" y="2276814"/>
            <a:ext cx="1219200" cy="31398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371600" y="2276814"/>
            <a:ext cx="1219200" cy="1149124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371600" y="2279876"/>
            <a:ext cx="457200" cy="731840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58309" y="195391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blue_2003</Template>
  <TotalTime>10162</TotalTime>
  <Words>368</Words>
  <Application>Microsoft Office PowerPoint</Application>
  <PresentationFormat>On-screen Show (4:3)</PresentationFormat>
  <Paragraphs>88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blue_2003</vt:lpstr>
      <vt:lpstr>Stability Analysis of an Adaptive Notch Filter  for RF Noise Suppression</vt:lpstr>
      <vt:lpstr>Background</vt:lpstr>
      <vt:lpstr>Adaptive Noise Canceller</vt:lpstr>
      <vt:lpstr>Adaptive Noise Canceller</vt:lpstr>
      <vt:lpstr>Closed Loop Transfer Function</vt:lpstr>
      <vt:lpstr>Argument Principle</vt:lpstr>
      <vt:lpstr>Nyquist Example</vt:lpstr>
      <vt:lpstr>Adaptive Notch Filter</vt:lpstr>
      <vt:lpstr>Adaptive Notch Filter Actual Implementation</vt:lpstr>
      <vt:lpstr>Labview Code</vt:lpstr>
      <vt:lpstr>Lab Setup</vt:lpstr>
      <vt:lpstr>Results</vt:lpstr>
      <vt:lpstr>Results</vt:lpstr>
      <vt:lpstr>Future Work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fenner</dc:creator>
  <cp:lastModifiedBy>Vannoy, Trevor C.</cp:lastModifiedBy>
  <cp:revision>75</cp:revision>
  <dcterms:created xsi:type="dcterms:W3CDTF">2011-08-03T20:24:29Z</dcterms:created>
  <dcterms:modified xsi:type="dcterms:W3CDTF">2015-08-06T15:28:01Z</dcterms:modified>
</cp:coreProperties>
</file>