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73" r:id="rId7"/>
    <p:sldId id="274" r:id="rId8"/>
    <p:sldId id="275" r:id="rId9"/>
    <p:sldId id="271" r:id="rId10"/>
    <p:sldId id="272" r:id="rId11"/>
    <p:sldId id="264" r:id="rId12"/>
    <p:sldId id="265" r:id="rId13"/>
    <p:sldId id="267" r:id="rId14"/>
    <p:sldId id="276" r:id="rId15"/>
    <p:sldId id="266" r:id="rId16"/>
    <p:sldId id="268" r:id="rId17"/>
    <p:sldId id="269" r:id="rId18"/>
    <p:sldId id="270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FC46-B49A-42E4-BEA7-BF8DDE803C5D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F821B-01F6-42FC-95A5-C54705369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F821B-01F6-42FC-95A5-C54705369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0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1121-7CC9-4298-850E-246141F41128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0FF4-8C42-41DA-B527-B1600B6F1937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390F-6BC4-44B2-8369-5CF63950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93B6-CD56-4AA4-94BB-2791DB7FF20E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1FEC-6FF1-4C91-93F2-68094B00A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A605-2F65-4AA4-ACCC-3B41CC84B74F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2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FF45-9100-4E8D-A4C4-AADDD2D0A70C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9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F5F4-41C4-4EAE-9474-4A0FA55884E5}" type="datetime1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7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C3E4-C0FA-429B-9135-F989E278F5A8}" type="datetime1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3D2F-77D8-4583-8CA0-D0DB80B0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9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488A-1133-4499-9CAE-9A8BEE4B1139}" type="datetime1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EB9B-9D25-4167-AB9F-7C38983CB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4E72-975A-4323-8F91-F503C7FCD011}" type="datetime1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90C5-25E8-4F85-A75D-9560C6F7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2B1B-8C6B-492D-9555-A1EF1B947988}" type="datetime1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4E66-C83D-4913-8EB0-7D41B05F1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E13D-0DEF-428A-AA44-50DE50BE2741}" type="datetime1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3D59-8ACE-4E99-8127-420A0B28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2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CC987F-7D84-411D-AAC6-E086611BA807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JPG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.wmf"/><Relationship Id="rId1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6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341313" y="838200"/>
            <a:ext cx="8207375" cy="41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800" b="1" dirty="0" smtClean="0">
                <a:latin typeface="Arial" charset="0"/>
              </a:rPr>
              <a:t>Electron Beam Phase-space Tomography </a:t>
            </a:r>
            <a:r>
              <a:rPr lang="en-US" altLang="en-US" sz="3800" b="1" dirty="0">
                <a:latin typeface="Arial" charset="0"/>
              </a:rPr>
              <a:t>at FAST </a:t>
            </a:r>
            <a:r>
              <a:rPr lang="en-US" altLang="en-US" sz="3800" b="1" dirty="0" smtClean="0">
                <a:latin typeface="Arial" charset="0"/>
              </a:rPr>
              <a:t>Injector</a:t>
            </a:r>
            <a:endParaRPr lang="fr-FR" altLang="en-US" sz="2800" b="1" i="1" dirty="0" smtClean="0">
              <a:solidFill>
                <a:srgbClr val="486DA2"/>
              </a:solidFill>
              <a:latin typeface="Arial" charset="0"/>
            </a:endParaRPr>
          </a:p>
          <a:p>
            <a:pPr algn="ctr"/>
            <a:endParaRPr lang="fr-FR" altLang="en-US" sz="2800" b="1" i="1" dirty="0">
              <a:solidFill>
                <a:srgbClr val="486DA2"/>
              </a:solidFill>
              <a:latin typeface="Arial" charset="0"/>
            </a:endParaRPr>
          </a:p>
          <a:p>
            <a:pPr algn="ctr"/>
            <a:endParaRPr lang="fr-FR" altLang="en-US" sz="2800" b="1" i="1" dirty="0">
              <a:solidFill>
                <a:srgbClr val="486DA2"/>
              </a:solidFill>
              <a:latin typeface="Arial" charset="0"/>
            </a:endParaRPr>
          </a:p>
          <a:p>
            <a:pPr algn="ctr"/>
            <a:endParaRPr lang="fr-FR" altLang="en-US" sz="2800" b="1" i="1" dirty="0" smtClean="0">
              <a:latin typeface="Arial" charset="0"/>
            </a:endParaRPr>
          </a:p>
          <a:p>
            <a:pPr algn="ctr"/>
            <a:endParaRPr lang="fr-FR" altLang="en-US" sz="2800" b="1" i="1" dirty="0">
              <a:latin typeface="Arial" charset="0"/>
            </a:endParaRPr>
          </a:p>
          <a:p>
            <a:pPr algn="ctr"/>
            <a:r>
              <a:rPr lang="fr-FR" altLang="en-US" sz="2800" b="1" i="1" dirty="0" err="1">
                <a:latin typeface="Arial" charset="0"/>
              </a:rPr>
              <a:t>Tianyi</a:t>
            </a:r>
            <a:r>
              <a:rPr lang="fr-FR" altLang="en-US" sz="2800" b="1" i="1" dirty="0">
                <a:latin typeface="Arial" charset="0"/>
              </a:rPr>
              <a:t> Ge</a:t>
            </a:r>
          </a:p>
          <a:p>
            <a:pPr algn="ctr"/>
            <a:r>
              <a:rPr lang="fr-FR" altLang="en-US" sz="2800" b="1" i="1" dirty="0">
                <a:latin typeface="Arial" charset="0"/>
              </a:rPr>
              <a:t>Charles </a:t>
            </a:r>
            <a:r>
              <a:rPr lang="fr-FR" altLang="en-US" sz="2800" b="1" i="1" dirty="0" err="1">
                <a:latin typeface="Arial" charset="0"/>
              </a:rPr>
              <a:t>Thangaraj</a:t>
            </a:r>
            <a:endParaRPr lang="fr-FR" altLang="en-US" sz="2800" b="1" i="1" dirty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50016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6406" y="188893"/>
            <a:ext cx="86550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Changing the phase of a cavity is equivalent to rotating the phase space.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1026" name="Picture 2" descr="C:\CElegant\firstbeam\tomichale\t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251120" y="3064147"/>
            <a:ext cx="1295401" cy="5486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/p (%)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037550" y="5543060"/>
            <a:ext cx="11430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t (s) </a:t>
            </a:r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7950" y="314325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Reconstructed         phase space of one quad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4399"/>
              </p:ext>
            </p:extLst>
          </p:nvPr>
        </p:nvGraphicFramePr>
        <p:xfrm>
          <a:off x="3200400" y="385435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3" imgW="774360" imgH="380880" progId="Equation.DSMT4">
                  <p:embed/>
                </p:oleObj>
              </mc:Choice>
              <mc:Fallback>
                <p:oleObj name="Equation" r:id="rId3" imgW="7743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5435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3999" cy="533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6172" y="5161651"/>
            <a:ext cx="512064" cy="0"/>
          </a:xfrm>
          <a:prstGeom prst="straightConnector1">
            <a:avLst/>
          </a:prstGeom>
          <a:ln w="2222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31469" y="480060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5mm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7545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7950" y="314325"/>
            <a:ext cx="86550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Comparison of elapsed time and Twiss parameters for reconstructed          phase 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41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1065"/>
              </p:ext>
            </p:extLst>
          </p:nvPr>
        </p:nvGraphicFramePr>
        <p:xfrm>
          <a:off x="5410200" y="79137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4" imgW="774360" imgH="380880" progId="Equation.DSMT4">
                  <p:embed/>
                </p:oleObj>
              </mc:Choice>
              <mc:Fallback>
                <p:oleObj name="Equation" r:id="rId4" imgW="7743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9137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2971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7950" y="314324"/>
            <a:ext cx="86550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ELEGANT simulation of          3 x 3 pixel phase space (same for         )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9" y="1600200"/>
            <a:ext cx="78994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019" y="3771900"/>
            <a:ext cx="684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67200" y="6096000"/>
            <a:ext cx="11430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</a:t>
            </a:r>
            <a:r>
              <a:rPr lang="en-US" altLang="en-US" dirty="0"/>
              <a:t>(mm) 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2070680" y="21336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072080" y="3772599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2124860" y="5486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953000" y="3788678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991100" y="5444805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7860483" y="3788678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7860483" y="2122764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7860483" y="548675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5003683" y="2122764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830232"/>
              </p:ext>
            </p:extLst>
          </p:nvPr>
        </p:nvGraphicFramePr>
        <p:xfrm>
          <a:off x="4654433" y="317819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Equation" r:id="rId4" imgW="774360" imgH="380880" progId="Equation.DSMT4">
                  <p:embed/>
                </p:oleObj>
              </mc:Choice>
              <mc:Fallback>
                <p:oleObj name="Equation" r:id="rId4" imgW="7743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433" y="317819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66400"/>
              </p:ext>
            </p:extLst>
          </p:nvPr>
        </p:nvGraphicFramePr>
        <p:xfrm>
          <a:off x="5334000" y="785365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Equation" r:id="rId6" imgW="812520" imgH="457200" progId="Equation.DSMT4">
                  <p:embed/>
                </p:oleObj>
              </mc:Choice>
              <mc:Fallback>
                <p:oleObj name="Equation" r:id="rId6" imgW="812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785365"/>
                        <a:ext cx="812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8889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Video demo of 3D phase space reconstruction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1658" y="314325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Reconstructed          3 x 3 pixel phase 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4719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47103" y="5923651"/>
            <a:ext cx="512064" cy="0"/>
          </a:xfrm>
          <a:prstGeom prst="straightConnector1">
            <a:avLst/>
          </a:prstGeom>
          <a:ln w="2222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556260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5mm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71777"/>
              </p:ext>
            </p:extLst>
          </p:nvPr>
        </p:nvGraphicFramePr>
        <p:xfrm>
          <a:off x="3352800" y="314325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4" imgW="774360" imgH="380880" progId="Equation.DSMT4">
                  <p:embed/>
                </p:oleObj>
              </mc:Choice>
              <mc:Fallback>
                <p:oleObj name="Equation" r:id="rId4" imgW="77436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14325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1658" y="314325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Reconstructed          3 x 3 pixel phase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6382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1528" y="5923651"/>
            <a:ext cx="512064" cy="0"/>
          </a:xfrm>
          <a:prstGeom prst="straightConnector1">
            <a:avLst/>
          </a:prstGeom>
          <a:ln w="2222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6825" y="556260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5mm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1593"/>
              </p:ext>
            </p:extLst>
          </p:nvPr>
        </p:nvGraphicFramePr>
        <p:xfrm>
          <a:off x="3886200" y="347335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4" imgW="812520" imgH="457200" progId="Equation.DSMT4">
                  <p:embed/>
                </p:oleObj>
              </mc:Choice>
              <mc:Fallback>
                <p:oleObj name="Equation" r:id="rId4" imgW="8125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7335"/>
                        <a:ext cx="81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904" y="314325"/>
            <a:ext cx="90543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ELEGANT simulation of 4 x 4 </a:t>
            </a:r>
            <a:r>
              <a:rPr lang="en-US" altLang="en-US" sz="2800" b="1" dirty="0">
                <a:latin typeface="Arial" charset="0"/>
              </a:rPr>
              <a:t>pixel </a:t>
            </a:r>
            <a:r>
              <a:rPr lang="en-US" altLang="en-US" sz="2800" b="1" dirty="0" smtClean="0">
                <a:latin typeface="Arial" charset="0"/>
              </a:rPr>
              <a:t>        phase 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381499" y="6019800"/>
            <a:ext cx="1143001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z (mm) 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772400" cy="4343400"/>
          </a:xfrm>
          <a:prstGeom prst="rect">
            <a:avLst/>
          </a:prstGeom>
        </p:spPr>
      </p:pic>
      <p:sp>
        <p:nvSpPr>
          <p:cNvPr id="19" name="Flowchart: Connector 18"/>
          <p:cNvSpPr/>
          <p:nvPr/>
        </p:nvSpPr>
        <p:spPr>
          <a:xfrm>
            <a:off x="4042794" y="21717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038600" y="54102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4034055" y="323116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5875439" y="21717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5885227" y="32385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5867400" y="54102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7765060" y="2206654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7726960" y="32385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13060960" y="2837226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7698648" y="4343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13099060" y="5047026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18433060" y="4894626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4059221" y="4343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5881382" y="4343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7726610" y="54102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45820"/>
              </p:ext>
            </p:extLst>
          </p:nvPr>
        </p:nvGraphicFramePr>
        <p:xfrm>
          <a:off x="6096000" y="481695"/>
          <a:ext cx="698500" cy="33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4" imgW="698400" imgH="342720" progId="Equation.DSMT4">
                  <p:embed/>
                </p:oleObj>
              </mc:Choice>
              <mc:Fallback>
                <p:oleObj name="Equation" r:id="rId4" imgW="69840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1695"/>
                        <a:ext cx="698500" cy="33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Connector 37"/>
          <p:cNvSpPr/>
          <p:nvPr/>
        </p:nvSpPr>
        <p:spPr>
          <a:xfrm>
            <a:off x="2198615" y="3200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2209800" y="4343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2198615" y="54102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2211198" y="21717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152400" y="314325"/>
            <a:ext cx="967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Reconstructed          4 x 4 pixel phase 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238"/>
            <a:ext cx="9144000" cy="508458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47103" y="6228451"/>
            <a:ext cx="512064" cy="0"/>
          </a:xfrm>
          <a:prstGeom prst="straightConnector1">
            <a:avLst/>
          </a:prstGeom>
          <a:ln w="2222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586740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5mm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90550"/>
              </p:ext>
            </p:extLst>
          </p:nvPr>
        </p:nvGraphicFramePr>
        <p:xfrm>
          <a:off x="3657600" y="408453"/>
          <a:ext cx="6985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Equation" r:id="rId4" imgW="698400" imgH="342720" progId="Equation.DSMT4">
                  <p:embed/>
                </p:oleObj>
              </mc:Choice>
              <mc:Fallback>
                <p:oleObj name="Equation" r:id="rId4" imgW="69840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8453"/>
                        <a:ext cx="6985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931178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00100" y="120090"/>
            <a:ext cx="773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Limitations, 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Advantages and Features</a:t>
            </a:r>
            <a:endParaRPr lang="fr-FR" altLang="en-US" sz="2000" u="sng" dirty="0">
              <a:solidFill>
                <a:srgbClr val="486DA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71231" y="991368"/>
            <a:ext cx="6858000" cy="63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Limitations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Will need 180 degree coverage. Might need more </a:t>
            </a:r>
            <a:r>
              <a:rPr lang="en-US" altLang="en-US" sz="15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quadrupoles</a:t>
            </a: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 for certain setups.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Minimum number of angles to get a less noisy background is unclear. Open to study.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Background issues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Advantages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Can be implemented in the FAST injector.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Quick technique &lt; 1 minute for the reconstruction itself.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Implemented in all 3 phase spaces.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9900"/>
                </a:solidFill>
                <a:latin typeface="Arial" charset="0"/>
                <a:cs typeface="Arial" charset="0"/>
              </a:rPr>
              <a:t>Features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MATLAB </a:t>
            </a: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code available at repository</a:t>
            </a:r>
            <a:r>
              <a:rPr lang="en-US" altLang="en-US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Extensively commented.</a:t>
            </a: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Video demo for the entire workflow.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Couple of features to be added in the final week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u="sng" dirty="0">
              <a:solidFill>
                <a:srgbClr val="486DA2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 sz="1600" u="sng" dirty="0">
              <a:solidFill>
                <a:srgbClr val="486DA2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54705" y="762350"/>
            <a:ext cx="6858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0987" y="2553245"/>
            <a:ext cx="4388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THANKS….. to the Lee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cs typeface="Arial" charset="0"/>
              </a:rPr>
              <a:t>Teng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Intern Program,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Eric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cs typeface="Arial" charset="0"/>
              </a:rPr>
              <a:t>Prebys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for this opportunity.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Thanks to Sasha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cs typeface="Arial" charset="0"/>
              </a:rPr>
              <a:t>Valishev</a:t>
            </a:r>
            <a:endParaRPr lang="en-US" dirty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for providing the time to complete this work</a:t>
            </a:r>
          </a:p>
        </p:txBody>
      </p:sp>
    </p:spTree>
    <p:extLst>
      <p:ext uri="{BB962C8B-B14F-4D97-AF65-F5344CB8AC3E}">
        <p14:creationId xmlns:p14="http://schemas.microsoft.com/office/powerpoint/2010/main" val="17703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07950" y="314325"/>
            <a:ext cx="86550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Arial" charset="0"/>
              </a:rPr>
              <a:t> Tomography is a tool to </a:t>
            </a:r>
            <a:r>
              <a:rPr lang="en-US" altLang="en-US" sz="2800" b="1" dirty="0" smtClean="0">
                <a:latin typeface="Arial" charset="0"/>
              </a:rPr>
              <a:t>reconstruct </a:t>
            </a:r>
            <a:r>
              <a:rPr lang="en-US" altLang="en-US" sz="2800" b="1" dirty="0">
                <a:latin typeface="Arial" charset="0"/>
              </a:rPr>
              <a:t>the phase space of a particle beam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75" y="207394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phase space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076156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Transverse phase space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1082675" y="2474055"/>
            <a:ext cx="800100" cy="1873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5600" y="2474055"/>
            <a:ext cx="704850" cy="18693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950" y="4389565"/>
            <a:ext cx="354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the phase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39024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the strength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791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5" idx="2"/>
            <a:endCxn id="17" idx="1"/>
          </p:cNvCxnSpPr>
          <p:nvPr/>
        </p:nvCxnSpPr>
        <p:spPr>
          <a:xfrm>
            <a:off x="1882775" y="5097451"/>
            <a:ext cx="2079625" cy="893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10200" y="5046148"/>
            <a:ext cx="2042484" cy="9451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133253" y="2482302"/>
            <a:ext cx="1143000" cy="3317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0"/>
          </p:cNvCxnSpPr>
          <p:nvPr/>
        </p:nvCxnSpPr>
        <p:spPr>
          <a:xfrm flipV="1">
            <a:off x="4762500" y="2482302"/>
            <a:ext cx="1104900" cy="33088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66876" y="3422580"/>
            <a:ext cx="79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19426" y="3390990"/>
            <a:ext cx="79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76401" y="1447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05600" y="1447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390C5-25E8-4F85-A75D-9560C6F762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7950" y="314325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Arial" charset="0"/>
              </a:rPr>
              <a:t>Techniques to </a:t>
            </a:r>
            <a:r>
              <a:rPr lang="en-US" altLang="en-US" sz="2800" b="1" dirty="0" smtClean="0">
                <a:latin typeface="Arial" charset="0"/>
              </a:rPr>
              <a:t>reconstruct the phase </a:t>
            </a:r>
            <a:r>
              <a:rPr lang="en-US" altLang="en-US" sz="2800" b="1" dirty="0">
                <a:latin typeface="Arial" charset="0"/>
              </a:rPr>
              <a:t>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2488" y="2133600"/>
            <a:ext cx="83820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/>
          <a:p>
            <a:pPr marL="457200" indent="-457200" algn="just">
              <a:buFontTx/>
              <a:buAutoNum type="arabicPeriod"/>
              <a:defRPr/>
            </a:pPr>
            <a:r>
              <a:rPr lang="fr-FR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fr-FR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reconstruction technique</a:t>
            </a:r>
          </a:p>
          <a:p>
            <a:pPr marL="457200" indent="-457200" algn="just">
              <a:buFontTx/>
              <a:buAutoNum type="arabicPeriod"/>
              <a:defRPr/>
            </a:pPr>
            <a:endParaRPr lang="fr-F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fr-FR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Simultaneous</a:t>
            </a:r>
            <a:r>
              <a:rPr lang="fr-FR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fr-FR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 technique</a:t>
            </a:r>
          </a:p>
          <a:p>
            <a:pPr marL="457200" indent="-457200" algn="just">
              <a:buFontTx/>
              <a:buAutoNum type="arabicPeriod"/>
              <a:defRPr/>
            </a:pPr>
            <a:endParaRPr lang="fr-F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fr-FR" altLang="en-US" sz="2000" b="1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fr-FR" altLang="en-US" sz="20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 projection</a:t>
            </a:r>
            <a:endParaRPr lang="fr-FR" altLang="en-US" sz="2000" b="1" strike="sngStrike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390C5-25E8-4F85-A75D-9560C6F762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031239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864387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Arial" charset="0"/>
              </a:rPr>
              <a:t>ELEGANT simulation </a:t>
            </a:r>
            <a:r>
              <a:rPr lang="en-US" altLang="en-US" sz="2800" b="1" dirty="0" smtClean="0">
                <a:latin typeface="Arial" charset="0"/>
              </a:rPr>
              <a:t>setup  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2220" y="3600416"/>
            <a:ext cx="2133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9420" y="320030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0170" y="2817672"/>
            <a:ext cx="41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1800" y="2564992"/>
            <a:ext cx="1066800" cy="1828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702935" y="1755337"/>
            <a:ext cx="3107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Varying quad strength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3124200" y="1498192"/>
            <a:ext cx="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266792" y="1498192"/>
            <a:ext cx="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3429000" y="1498192"/>
            <a:ext cx="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3586681" y="1498192"/>
            <a:ext cx="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4114800" y="3600416"/>
            <a:ext cx="2133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Parallelogram 163"/>
          <p:cNvSpPr/>
          <p:nvPr/>
        </p:nvSpPr>
        <p:spPr>
          <a:xfrm>
            <a:off x="6324600" y="2230810"/>
            <a:ext cx="2438400" cy="2010582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7334250" y="2230810"/>
            <a:ext cx="41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REEN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900820" y="320030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Curved Left Arrow 174"/>
          <p:cNvSpPr/>
          <p:nvPr/>
        </p:nvSpPr>
        <p:spPr>
          <a:xfrm rot="5852867">
            <a:off x="3405851" y="1953916"/>
            <a:ext cx="1720250" cy="5804553"/>
          </a:xfrm>
          <a:prstGeom prst="curvedLeftArrow">
            <a:avLst>
              <a:gd name="adj1" fmla="val 21850"/>
              <a:gd name="adj2" fmla="val 47455"/>
              <a:gd name="adj3" fmla="val 281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870453" y="5103746"/>
            <a:ext cx="79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1009487" y="3818814"/>
            <a:ext cx="0" cy="25819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1148469" y="4488728"/>
            <a:ext cx="41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Slide Number Placeholder 1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390C5-25E8-4F85-A75D-9560C6F762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192771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143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Arial" charset="0"/>
              </a:rPr>
              <a:t>ELEGANT simulation </a:t>
            </a:r>
            <a:r>
              <a:rPr lang="en-US" altLang="en-US" sz="2800" b="1" dirty="0" smtClean="0">
                <a:latin typeface="Arial" charset="0"/>
              </a:rPr>
              <a:t>plot of  </a:t>
            </a:r>
            <a:r>
              <a:rPr lang="en-US" altLang="en-US" sz="2800" b="1" dirty="0">
                <a:latin typeface="Arial" charset="0"/>
              </a:rPr>
              <a:t>incoming </a:t>
            </a:r>
            <a:r>
              <a:rPr lang="en-US" altLang="en-US" sz="2800" b="1" dirty="0" smtClean="0">
                <a:latin typeface="Arial" charset="0"/>
              </a:rPr>
              <a:t>        phase </a:t>
            </a:r>
            <a:r>
              <a:rPr lang="en-US" altLang="en-US" sz="2800" b="1" dirty="0">
                <a:latin typeface="Arial" charset="0"/>
              </a:rPr>
              <a:t>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391400" cy="4114800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267199" y="5638800"/>
            <a:ext cx="11430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</a:t>
            </a:r>
            <a:r>
              <a:rPr lang="en-US" altLang="en-US" dirty="0"/>
              <a:t>(mm)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118501"/>
            <a:ext cx="684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390C5-25E8-4F85-A75D-9560C6F762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77218"/>
              </p:ext>
            </p:extLst>
          </p:nvPr>
        </p:nvGraphicFramePr>
        <p:xfrm>
          <a:off x="6934200" y="389143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4" imgW="774360" imgH="380880" progId="Equation.DSMT4">
                  <p:embed/>
                </p:oleObj>
              </mc:Choice>
              <mc:Fallback>
                <p:oleObj name="Equation" r:id="rId4" imgW="77436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9143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9787" y="4632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Effects of a quadrupole on electron beam*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240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Arial" charset="0"/>
              </a:rPr>
              <a:t>The phase space           of an electron beam undergoes the following mapping, as defined by the transportation matrix.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37914"/>
              </p:ext>
            </p:extLst>
          </p:nvPr>
        </p:nvGraphicFramePr>
        <p:xfrm>
          <a:off x="6616816" y="302514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6816" y="302514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387789" y="3200400"/>
            <a:ext cx="641411" cy="0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3200400"/>
            <a:ext cx="762000" cy="0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3200400"/>
            <a:ext cx="1524000" cy="0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76777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Shear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3200400"/>
            <a:ext cx="120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Expansion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86500" y="31935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Rotation</a:t>
            </a:r>
            <a:endParaRPr lang="en-US" b="1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0" y="3886200"/>
            <a:ext cx="91440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Arial" charset="0"/>
              </a:rPr>
              <a:t>Therefore, expansion constants and rotational angles can be expressed by 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smtClean="0">
                <a:latin typeface="Arial" charset="0"/>
              </a:rPr>
              <a:t>     and      from ELEGANT</a:t>
            </a:r>
            <a:r>
              <a:rPr lang="en-US" altLang="en-US" sz="1200" b="1" dirty="0" smtClean="0">
                <a:latin typeface="Arial" charset="0"/>
              </a:rPr>
              <a:t>.</a:t>
            </a:r>
            <a:r>
              <a:rPr lang="en-US" altLang="en-US" sz="2000" b="1" dirty="0" smtClean="0">
                <a:latin typeface="Arial" charset="0"/>
              </a:rPr>
              <a:t> </a:t>
            </a:r>
            <a:endParaRPr lang="fr-FR" altLang="en-US" sz="2000" u="sng" dirty="0">
              <a:solidFill>
                <a:srgbClr val="486DA2"/>
              </a:solidFill>
              <a:latin typeface="Arial" charset="0"/>
            </a:endParaRPr>
          </a:p>
          <a:p>
            <a:pPr algn="ctr"/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028436"/>
              </p:ext>
            </p:extLst>
          </p:nvPr>
        </p:nvGraphicFramePr>
        <p:xfrm>
          <a:off x="3048000" y="42672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" name="Equation" r:id="rId5" imgW="330120" imgH="330120" progId="Equation.DSMT4">
                  <p:embed/>
                </p:oleObj>
              </mc:Choice>
              <mc:Fallback>
                <p:oleObj name="Equation" r:id="rId5" imgW="330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4267200"/>
                        <a:ext cx="33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78098"/>
              </p:ext>
            </p:extLst>
          </p:nvPr>
        </p:nvGraphicFramePr>
        <p:xfrm>
          <a:off x="2133600" y="4267200"/>
          <a:ext cx="31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" name="Equation" r:id="rId7" imgW="317160" imgH="330120" progId="Equation.DSMT4">
                  <p:embed/>
                </p:oleObj>
              </mc:Choice>
              <mc:Fallback>
                <p:oleObj name="Equation" r:id="rId7" imgW="317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4267200"/>
                        <a:ext cx="317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97143"/>
              </p:ext>
            </p:extLst>
          </p:nvPr>
        </p:nvGraphicFramePr>
        <p:xfrm>
          <a:off x="4927600" y="2667000"/>
          <a:ext cx="9144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" name="Equation" r:id="rId9" imgW="914400" imgH="267840" progId="Equation.DSMT4">
                  <p:embed/>
                </p:oleObj>
              </mc:Choice>
              <mc:Fallback>
                <p:oleObj name="Equation" r:id="rId9" imgW="914400" imgH="26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1996"/>
              </p:ext>
            </p:extLst>
          </p:nvPr>
        </p:nvGraphicFramePr>
        <p:xfrm>
          <a:off x="762000" y="2445783"/>
          <a:ext cx="7353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" name="Equation" r:id="rId11" imgW="7353000" imgH="736560" progId="Equation.DSMT4">
                  <p:embed/>
                </p:oleObj>
              </mc:Choice>
              <mc:Fallback>
                <p:oleObj name="Equation" r:id="rId11" imgW="73530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000" y="2445783"/>
                        <a:ext cx="7353300" cy="736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97695"/>
              </p:ext>
            </p:extLst>
          </p:nvPr>
        </p:nvGraphicFramePr>
        <p:xfrm>
          <a:off x="2590800" y="1571538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" name="Equation" r:id="rId13" imgW="571320" imgH="291960" progId="Equation.DSMT4">
                  <p:embed/>
                </p:oleObj>
              </mc:Choice>
              <mc:Fallback>
                <p:oleObj name="Equation" r:id="rId13" imgW="571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0800" y="1571538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66319"/>
              </p:ext>
            </p:extLst>
          </p:nvPr>
        </p:nvGraphicFramePr>
        <p:xfrm>
          <a:off x="3284577" y="4724400"/>
          <a:ext cx="1549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" name="Equation" r:id="rId15" imgW="1549080" imgH="1168200" progId="Equation.DSMT4">
                  <p:embed/>
                </p:oleObj>
              </mc:Choice>
              <mc:Fallback>
                <p:oleObj name="Equation" r:id="rId15" imgW="15490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84577" y="4724400"/>
                        <a:ext cx="1549400" cy="1168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-9787" y="6368969"/>
            <a:ext cx="3210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 smtClean="0">
                <a:latin typeface="Arial" charset="0"/>
              </a:rPr>
              <a:t>*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8969"/>
            <a:ext cx="6629400" cy="358140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4" name="Straight Connector 2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6.5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8889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Matrix elements R</a:t>
            </a:r>
            <a:r>
              <a:rPr lang="en-US" altLang="en-US" sz="2000" b="1" dirty="0" smtClean="0">
                <a:latin typeface="Arial" charset="0"/>
              </a:rPr>
              <a:t>11</a:t>
            </a:r>
            <a:r>
              <a:rPr lang="en-US" altLang="en-US" sz="2800" b="1" dirty="0" smtClean="0">
                <a:latin typeface="Arial" charset="0"/>
              </a:rPr>
              <a:t> and R</a:t>
            </a:r>
            <a:r>
              <a:rPr lang="en-US" altLang="en-US" sz="2000" b="1" dirty="0" smtClean="0">
                <a:latin typeface="Arial" charset="0"/>
              </a:rPr>
              <a:t>12</a:t>
            </a:r>
            <a:r>
              <a:rPr lang="en-US" altLang="en-US" sz="2800" b="1" dirty="0" smtClean="0">
                <a:latin typeface="Arial" charset="0"/>
              </a:rPr>
              <a:t> from ELEGANT determine scaling constants and rotational angles.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9477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Arial" charset="0"/>
              </a:rPr>
              <a:t>The expansion and rotation matrices are determined by R</a:t>
            </a:r>
            <a:r>
              <a:rPr lang="en-US" altLang="en-US" sz="1200" b="1" dirty="0" smtClean="0">
                <a:latin typeface="Arial" charset="0"/>
              </a:rPr>
              <a:t>11</a:t>
            </a:r>
            <a:r>
              <a:rPr lang="en-US" altLang="en-US" sz="2000" b="1" dirty="0" smtClean="0">
                <a:latin typeface="Arial" charset="0"/>
              </a:rPr>
              <a:t> and R</a:t>
            </a:r>
            <a:r>
              <a:rPr lang="en-US" altLang="en-US" sz="1200" b="1" dirty="0" smtClean="0">
                <a:latin typeface="Arial" charset="0"/>
              </a:rPr>
              <a:t>12</a:t>
            </a:r>
            <a:r>
              <a:rPr lang="en-US" altLang="en-US" sz="2000" b="1" dirty="0" smtClean="0">
                <a:latin typeface="Arial" charset="0"/>
              </a:rPr>
              <a:t>.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17" y="2126072"/>
            <a:ext cx="364236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7" y="2093565"/>
            <a:ext cx="434340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457200" y="533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Arial" charset="0"/>
              </a:rPr>
              <a:t>Steps of reconstructing phase space </a:t>
            </a:r>
            <a:endParaRPr lang="fr-FR" altLang="en-US" sz="20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16214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Arial" charset="0"/>
              </a:rPr>
              <a:t>We first restore </a:t>
            </a:r>
            <a:r>
              <a:rPr lang="en-US" altLang="en-US" sz="2000" b="1" dirty="0">
                <a:latin typeface="Arial" charset="0"/>
              </a:rPr>
              <a:t>the </a:t>
            </a:r>
            <a:r>
              <a:rPr lang="en-US" altLang="en-US" sz="2000" b="1" dirty="0" smtClean="0">
                <a:latin typeface="Arial" charset="0"/>
              </a:rPr>
              <a:t>rotation-only phase space with     and </a:t>
            </a:r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3882722"/>
            <a:ext cx="91440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Arial" charset="0"/>
              </a:rPr>
              <a:t>We apply the ART algorithm on      and subsequently reconstruct the phase space </a:t>
            </a:r>
            <a:endParaRPr lang="fr-FR" altLang="en-US" sz="2000" u="sng" dirty="0">
              <a:solidFill>
                <a:srgbClr val="486DA2"/>
              </a:solidFill>
              <a:latin typeface="Arial" charset="0"/>
            </a:endParaRPr>
          </a:p>
          <a:p>
            <a:pPr algn="ctr"/>
            <a:endParaRPr lang="fr-FR" altLang="en-US" sz="1900" u="sng" dirty="0">
              <a:solidFill>
                <a:srgbClr val="486DA2"/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15651"/>
              </p:ext>
            </p:extLst>
          </p:nvPr>
        </p:nvGraphicFramePr>
        <p:xfrm>
          <a:off x="76200" y="2819400"/>
          <a:ext cx="904682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3" imgW="9080280" imgH="330120" progId="Equation.DSMT4">
                  <p:embed/>
                </p:oleObj>
              </mc:Choice>
              <mc:Fallback>
                <p:oleObj name="Equation" r:id="rId3" imgW="9080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819400"/>
                        <a:ext cx="9046828" cy="330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74203"/>
              </p:ext>
            </p:extLst>
          </p:nvPr>
        </p:nvGraphicFramePr>
        <p:xfrm>
          <a:off x="4267200" y="3893907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5" imgW="266400" imgH="330120" progId="Equation.DSMT4">
                  <p:embed/>
                </p:oleObj>
              </mc:Choice>
              <mc:Fallback>
                <p:oleObj name="Equation" r:id="rId5" imgW="266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3893907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562413"/>
              </p:ext>
            </p:extLst>
          </p:nvPr>
        </p:nvGraphicFramePr>
        <p:xfrm>
          <a:off x="2057400" y="4236809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7" imgW="634680" imgH="291960" progId="Equation.DSMT4">
                  <p:embed/>
                </p:oleObj>
              </mc:Choice>
              <mc:Fallback>
                <p:oleObj name="Equation" r:id="rId7" imgW="634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4236809"/>
                        <a:ext cx="635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261322"/>
              </p:ext>
            </p:extLst>
          </p:nvPr>
        </p:nvGraphicFramePr>
        <p:xfrm>
          <a:off x="6629400" y="21971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9" imgW="190440" imgH="330120" progId="Equation.DSMT4">
                  <p:embed/>
                </p:oleObj>
              </mc:Choice>
              <mc:Fallback>
                <p:oleObj name="Equation" r:id="rId9" imgW="190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9400" y="21971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540532"/>
              </p:ext>
            </p:extLst>
          </p:nvPr>
        </p:nvGraphicFramePr>
        <p:xfrm>
          <a:off x="7391400" y="224155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11" imgW="228600" imgH="241200" progId="Equation.DSMT4">
                  <p:embed/>
                </p:oleObj>
              </mc:Choice>
              <mc:Fallback>
                <p:oleObj name="Equation" r:id="rId11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91400" y="2241550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24367"/>
              </p:ext>
            </p:extLst>
          </p:nvPr>
        </p:nvGraphicFramePr>
        <p:xfrm>
          <a:off x="7010400" y="571850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13" imgW="774360" imgH="380880" progId="Equation.DSMT4">
                  <p:embed/>
                </p:oleObj>
              </mc:Choice>
              <mc:Fallback>
                <p:oleObj name="Equation" r:id="rId13" imgW="774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10400" y="571850"/>
                        <a:ext cx="774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6406" y="188893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Arial" charset="0"/>
              </a:rPr>
              <a:t>Simulation of a quadrupole on </a:t>
            </a:r>
            <a:r>
              <a:rPr lang="en-US" altLang="en-US" sz="2800" b="1" dirty="0" smtClean="0">
                <a:latin typeface="Arial" charset="0"/>
              </a:rPr>
              <a:t>phase space</a:t>
            </a:r>
            <a:endParaRPr lang="fr-FR" altLang="en-US" sz="2800" u="sng" dirty="0">
              <a:solidFill>
                <a:srgbClr val="486DA2"/>
              </a:solidFill>
              <a:latin typeface="Arial" charset="0"/>
            </a:endParaRPr>
          </a:p>
        </p:txBody>
      </p:sp>
      <p:pic>
        <p:nvPicPr>
          <p:cNvPr id="1028" name="Picture 4" descr="C:\CElegant\firstbeam\tomichale\xy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44339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CElegant\firstbeam\tomichale\xxp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9229"/>
            <a:ext cx="4572000" cy="45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76399" y="5245143"/>
            <a:ext cx="11430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(m</a:t>
            </a:r>
            <a:r>
              <a:rPr lang="en-US" altLang="en-US" dirty="0"/>
              <a:t>)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72199" y="5245143"/>
            <a:ext cx="1143001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(m</a:t>
            </a:r>
            <a:r>
              <a:rPr lang="en-US" altLang="en-US" dirty="0"/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9164" y="3159747"/>
            <a:ext cx="658368" cy="3200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y(m)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393692" y="3177540"/>
            <a:ext cx="658368" cy="3017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" y="755733"/>
            <a:ext cx="91440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454</Words>
  <Application>Microsoft Office PowerPoint</Application>
  <PresentationFormat>On-screen Show (4:3)</PresentationFormat>
  <Paragraphs>124</Paragraphs>
  <Slides>19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Tianyi Ge</dc:creator>
  <cp:lastModifiedBy>Tianyi Ge</cp:lastModifiedBy>
  <cp:revision>196</cp:revision>
  <dcterms:created xsi:type="dcterms:W3CDTF">2015-07-16T22:10:19Z</dcterms:created>
  <dcterms:modified xsi:type="dcterms:W3CDTF">2015-08-17T19:56:44Z</dcterms:modified>
</cp:coreProperties>
</file>