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3" r:id="rId2"/>
    <p:sldId id="266" r:id="rId3"/>
    <p:sldId id="262" r:id="rId4"/>
    <p:sldId id="264" r:id="rId5"/>
    <p:sldId id="269" r:id="rId6"/>
    <p:sldId id="267" r:id="rId7"/>
    <p:sldId id="268" r:id="rId8"/>
    <p:sldId id="270" r:id="rId9"/>
    <p:sldId id="271" r:id="rId10"/>
    <p:sldId id="273" r:id="rId11"/>
    <p:sldId id="274" r:id="rId12"/>
    <p:sldId id="272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Objects="1">
      <p:cViewPr varScale="1">
        <p:scale>
          <a:sx n="65" d="100"/>
          <a:sy n="65" d="100"/>
        </p:scale>
        <p:origin x="1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F086A2B-05AF-408B-9A1F-761E3F27D1A6}" type="datetime1">
              <a:rPr lang="en-US" altLang="en-US"/>
              <a:pPr>
                <a:defRPr/>
              </a:pPr>
              <a:t>8/5/2015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39D4F9A-1CD2-435B-B19F-06BE259491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66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C59B55C-C8C0-4CC0-B8D3-117D347AD316}" type="datetime1">
              <a:rPr lang="en-US" altLang="en-US"/>
              <a:pPr>
                <a:defRPr/>
              </a:pPr>
              <a:t>8/5/2015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8D72F6D-50D2-4F5C-83C9-77E40181E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880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72F6D-50D2-4F5C-83C9-77E40181E50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5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oe_bl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title header_Blue_6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title footer_Blue_6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124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1676400"/>
            <a:ext cx="7696200" cy="1066800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8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lide footer_blue_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lide header_6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0C89A-16C0-4D4E-8E19-8EDC7539FB83}" type="datetime1">
              <a:rPr lang="en-US" altLang="en-US"/>
              <a:pPr>
                <a:defRPr/>
              </a:pPr>
              <a:t>8/5/2015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96D9B-9D89-4370-B437-0AB72C0B00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71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lide footer_blue_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slide header_6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126FF-B61E-4BAF-B9C9-D5C20375EF11}" type="datetime1">
              <a:rPr lang="en-US" altLang="en-US"/>
              <a:pPr>
                <a:defRPr/>
              </a:pPr>
              <a:t>8/5/2015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AC68-C4F8-4BE8-9159-F0C4E890C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9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lide footer_blue_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slide header_6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E41B-6A40-4E1D-95E8-497C0449CABD}" type="datetime1">
              <a:rPr lang="en-US" altLang="en-US"/>
              <a:pPr>
                <a:defRPr/>
              </a:pPr>
              <a:t>8/5/2015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8DAA-3CC0-41E2-9D04-01C1DC842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29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569075"/>
            <a:ext cx="13716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F5F5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FFCB609-F1C8-4FAE-841F-2CFDA6952D08}" type="datetime1">
              <a:rPr lang="en-US" altLang="en-US"/>
              <a:pPr>
                <a:defRPr/>
              </a:pPr>
              <a:t>8/5/2015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5F5F5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C5E1525-1A21-45DF-9D97-7008A3AA80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1F497D"/>
          </a:solidFill>
          <a:latin typeface="Trebuchet MS"/>
          <a:ea typeface="ＭＳ Ｐゴシック" pitchFamily="-112" charset="-128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Trebuchet MS" pitchFamily="-112" charset="0"/>
          <a:ea typeface="ＭＳ Ｐゴシック" pitchFamily="-112" charset="-128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Trebuchet MS" pitchFamily="-112" charset="0"/>
          <a:ea typeface="ＭＳ Ｐゴシック" pitchFamily="-112" charset="-128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Trebuchet MS" pitchFamily="-112" charset="0"/>
          <a:ea typeface="ＭＳ Ｐゴシック" pitchFamily="-112" charset="-128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Trebuchet MS" pitchFamily="-112" charset="0"/>
          <a:ea typeface="ＭＳ Ｐゴシック" pitchFamily="-112" charset="-128"/>
          <a:cs typeface="Trebuchet MS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kern="1200">
          <a:solidFill>
            <a:srgbClr val="000000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–"/>
        <a:defRPr sz="1600" kern="1200">
          <a:solidFill>
            <a:srgbClr val="000000"/>
          </a:solidFill>
          <a:latin typeface="+mn-lt"/>
          <a:ea typeface="ＭＳ Ｐゴシック" pitchFamily="-112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•"/>
        <a:defRPr sz="1400" kern="1200">
          <a:solidFill>
            <a:srgbClr val="000000"/>
          </a:solidFill>
          <a:latin typeface="+mn-lt"/>
          <a:ea typeface="ＭＳ Ｐゴシック" pitchFamily="-112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–"/>
        <a:defRPr sz="1400" kern="1200">
          <a:solidFill>
            <a:srgbClr val="000000"/>
          </a:solidFill>
          <a:latin typeface="+mn-lt"/>
          <a:ea typeface="ＭＳ Ｐゴシック" pitchFamily="-112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 kern="1200">
          <a:solidFill>
            <a:srgbClr val="000000"/>
          </a:solidFill>
          <a:latin typeface="+mn-lt"/>
          <a:ea typeface="ＭＳ Ｐゴシック" pitchFamily="-112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 Sheff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Optical Metrology </a:t>
            </a:r>
            <a:r>
              <a:rPr lang="en-US" dirty="0" err="1" smtClean="0"/>
              <a:t>ENgine</a:t>
            </a:r>
            <a:r>
              <a:rPr lang="en-US" dirty="0" smtClean="0"/>
              <a:t> (OMEN)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Lee </a:t>
            </a:r>
            <a:r>
              <a:rPr lang="en-US" dirty="0" err="1" smtClean="0"/>
              <a:t>Teng</a:t>
            </a:r>
            <a:r>
              <a:rPr lang="en-US" dirty="0" smtClean="0"/>
              <a:t> Undergraduate </a:t>
            </a:r>
            <a:r>
              <a:rPr lang="en-US" dirty="0"/>
              <a:t>Fellowship for their generous sponsorship </a:t>
            </a:r>
            <a:r>
              <a:rPr lang="en-US" dirty="0" smtClean="0"/>
              <a:t>and for </a:t>
            </a:r>
            <a:r>
              <a:rPr lang="en-US" dirty="0"/>
              <a:t>granting me the opportunity to take part </a:t>
            </a:r>
            <a:r>
              <a:rPr lang="en-US" dirty="0" smtClean="0"/>
              <a:t>in this </a:t>
            </a:r>
            <a:r>
              <a:rPr lang="en-US" dirty="0"/>
              <a:t>research.</a:t>
            </a:r>
          </a:p>
          <a:p>
            <a:r>
              <a:rPr lang="en-US" dirty="0" smtClean="0"/>
              <a:t>My mentor</a:t>
            </a:r>
            <a:r>
              <a:rPr lang="en-US" dirty="0"/>
              <a:t>, Dr. </a:t>
            </a:r>
            <a:r>
              <a:rPr lang="en-US" dirty="0" err="1" smtClean="0"/>
              <a:t>Assoufid</a:t>
            </a:r>
            <a:r>
              <a:rPr lang="en-US" dirty="0" smtClean="0"/>
              <a:t> for welcoming </a:t>
            </a:r>
            <a:r>
              <a:rPr lang="en-US" dirty="0"/>
              <a:t>me into his group, and being willing </a:t>
            </a:r>
            <a:r>
              <a:rPr lang="en-US" dirty="0" smtClean="0"/>
              <a:t>to meet </a:t>
            </a:r>
            <a:r>
              <a:rPr lang="en-US" dirty="0"/>
              <a:t>me almost every day to discuss my project.</a:t>
            </a:r>
          </a:p>
          <a:p>
            <a:r>
              <a:rPr lang="en-US" dirty="0" smtClean="0"/>
              <a:t>Jun Qian </a:t>
            </a:r>
            <a:r>
              <a:rPr lang="en-US" dirty="0"/>
              <a:t>and Joe </a:t>
            </a:r>
            <a:r>
              <a:rPr lang="en-US" dirty="0" smtClean="0"/>
              <a:t>Sullivan </a:t>
            </a:r>
            <a:r>
              <a:rPr lang="en-US" dirty="0"/>
              <a:t>for their work building, programming, </a:t>
            </a:r>
            <a:r>
              <a:rPr lang="en-US" dirty="0" smtClean="0"/>
              <a:t>and operating </a:t>
            </a:r>
            <a:r>
              <a:rPr lang="en-US" dirty="0"/>
              <a:t>the equipment, and for helping me </a:t>
            </a:r>
            <a:r>
              <a:rPr lang="en-US" dirty="0" smtClean="0"/>
              <a:t>understand </a:t>
            </a:r>
            <a:r>
              <a:rPr lang="en-US" dirty="0"/>
              <a:t>what the data was and how to </a:t>
            </a:r>
            <a:r>
              <a:rPr lang="en-US" dirty="0" smtClean="0"/>
              <a:t>work with </a:t>
            </a:r>
            <a:r>
              <a:rPr lang="en-US" dirty="0"/>
              <a:t>it.</a:t>
            </a:r>
          </a:p>
          <a:p>
            <a:r>
              <a:rPr lang="en-US" dirty="0" smtClean="0"/>
              <a:t>The </a:t>
            </a:r>
            <a:r>
              <a:rPr lang="en-US" dirty="0"/>
              <a:t>Optics Group </a:t>
            </a:r>
            <a:r>
              <a:rPr lang="en-US" dirty="0" smtClean="0"/>
              <a:t>in the </a:t>
            </a:r>
            <a:r>
              <a:rPr lang="en-US" dirty="0"/>
              <a:t>X-ray Science Division of the Advanced </a:t>
            </a:r>
            <a:r>
              <a:rPr lang="en-US" dirty="0" smtClean="0"/>
              <a:t>Photon </a:t>
            </a:r>
            <a:r>
              <a:rPr lang="en-US" dirty="0"/>
              <a:t>Source at Argonne National Laboratory, </a:t>
            </a:r>
            <a:r>
              <a:rPr lang="en-US" dirty="0" smtClean="0"/>
              <a:t>and Argonne </a:t>
            </a:r>
            <a:r>
              <a:rPr lang="en-US" dirty="0"/>
              <a:t>National Laboratory itself for </a:t>
            </a:r>
            <a:r>
              <a:rPr lang="en-US" dirty="0" smtClean="0"/>
              <a:t>hosting me </a:t>
            </a:r>
            <a:r>
              <a:rPr lang="en-US" dirty="0"/>
              <a:t>for the summer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296D9B-9D89-4370-B437-0AB72C0B00A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0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 smtClean="0"/>
              <a:t>1 </a:t>
            </a:r>
            <a:r>
              <a:rPr lang="en-US" dirty="0" err="1" smtClean="0"/>
              <a:t>Lahsen</a:t>
            </a:r>
            <a:r>
              <a:rPr lang="en-US" dirty="0" smtClean="0"/>
              <a:t> </a:t>
            </a:r>
            <a:r>
              <a:rPr lang="en-US" dirty="0" err="1"/>
              <a:t>Assoud</a:t>
            </a:r>
            <a:r>
              <a:rPr lang="en-US" dirty="0"/>
              <a:t> et al., </a:t>
            </a:r>
            <a:r>
              <a:rPr lang="en-US" dirty="0" err="1"/>
              <a:t>Nucl</a:t>
            </a:r>
            <a:r>
              <a:rPr lang="en-US" dirty="0"/>
              <a:t>. </a:t>
            </a:r>
            <a:r>
              <a:rPr lang="en-US" dirty="0" err="1"/>
              <a:t>Instrum</a:t>
            </a:r>
            <a:r>
              <a:rPr lang="en-US" dirty="0"/>
              <a:t>. Methods A 710, 31-36 (2013).</a:t>
            </a:r>
          </a:p>
          <a:p>
            <a:r>
              <a:rPr lang="fi-FI" baseline="30000" dirty="0" smtClean="0"/>
              <a:t>2 </a:t>
            </a:r>
            <a:r>
              <a:rPr lang="fi-FI" dirty="0" smtClean="0"/>
              <a:t>J</a:t>
            </a:r>
            <a:r>
              <a:rPr lang="fi-FI" dirty="0"/>
              <a:t>. Qian, J. Sullivan, M. Erdmann, A. Khoun</a:t>
            </a:r>
            <a:r>
              <a:rPr lang="en-US" dirty="0" err="1"/>
              <a:t>sary</a:t>
            </a:r>
            <a:r>
              <a:rPr lang="en-US" dirty="0"/>
              <a:t>, L. </a:t>
            </a:r>
            <a:r>
              <a:rPr lang="en-US" dirty="0" err="1"/>
              <a:t>Assoud</a:t>
            </a:r>
            <a:r>
              <a:rPr lang="en-US" dirty="0"/>
              <a:t>, </a:t>
            </a:r>
            <a:r>
              <a:rPr lang="en-US" dirty="0" err="1"/>
              <a:t>Nucl</a:t>
            </a:r>
            <a:r>
              <a:rPr lang="en-US" dirty="0"/>
              <a:t>. </a:t>
            </a:r>
            <a:r>
              <a:rPr lang="en-US" dirty="0" err="1"/>
              <a:t>Instrum</a:t>
            </a:r>
            <a:r>
              <a:rPr lang="en-US" dirty="0"/>
              <a:t>. Methods A 710, 48-51 (2013</a:t>
            </a:r>
            <a:r>
              <a:rPr lang="en-US" dirty="0" smtClean="0"/>
              <a:t>).</a:t>
            </a:r>
          </a:p>
          <a:p>
            <a:r>
              <a:rPr lang="en-US" baseline="30000" dirty="0" smtClean="0"/>
              <a:t>3 </a:t>
            </a:r>
            <a:r>
              <a:rPr lang="en-US" dirty="0" smtClean="0"/>
              <a:t>D</a:t>
            </a:r>
            <a:r>
              <a:rPr lang="en-US" dirty="0"/>
              <a:t>. Shu, J. Qian, W. Liu, S. Kearney, J. Anton, J. Sullivan, and L. </a:t>
            </a:r>
            <a:r>
              <a:rPr lang="en-US" dirty="0" err="1"/>
              <a:t>Assoud</a:t>
            </a:r>
            <a:r>
              <a:rPr lang="en-US" dirty="0"/>
              <a:t>, Proc. SPIE 9206, Advances in Metrology for X-Ray and EUV Optics V, 920601 (October 7, 2014); </a:t>
            </a:r>
            <a:r>
              <a:rPr lang="nl-NL" dirty="0"/>
              <a:t>doi: 10.1117/12.2084726Proc. of SPIE Vol. </a:t>
            </a:r>
            <a:r>
              <a:rPr lang="en-US" dirty="0"/>
              <a:t>9206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296D9B-9D89-4370-B437-0AB72C0B00A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296D9B-9D89-4370-B437-0AB72C0B00A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4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APS is a 7 GeV, storage-ring-based hard x-ray synchrotron radiation source at Argonne National Laboratory</a:t>
            </a:r>
          </a:p>
          <a:p>
            <a:pPr lvl="1"/>
            <a:r>
              <a:rPr lang="en-US" dirty="0" smtClean="0"/>
              <a:t>Funded by DOE Office of Science, Basic Energy Sciences</a:t>
            </a:r>
          </a:p>
          <a:p>
            <a:r>
              <a:rPr lang="en-US" dirty="0" smtClean="0"/>
              <a:t>Produces collimated, intense beams of hard x-ray radiation</a:t>
            </a:r>
          </a:p>
          <a:p>
            <a:pPr lvl="1"/>
            <a:r>
              <a:rPr lang="en-US" dirty="0" smtClean="0"/>
              <a:t>Useful for a variety of applications</a:t>
            </a:r>
          </a:p>
          <a:p>
            <a:pPr lvl="1"/>
            <a:r>
              <a:rPr lang="en-US" dirty="0" smtClean="0"/>
              <a:t>Requires advanced optics to manipulate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296D9B-9D89-4370-B437-0AB72C0B00A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803237" y="6429216"/>
            <a:ext cx="3883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Image courtesy of https://www1.aps.anl.gov/About/Welcome</a:t>
            </a:r>
          </a:p>
        </p:txBody>
      </p:sp>
      <p:pic>
        <p:nvPicPr>
          <p:cNvPr id="6" name="Picture 8" descr="Aerial view of the 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957" y="3166431"/>
            <a:ext cx="3883566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Mirrors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296D9B-9D89-4370-B437-0AB72C0B00A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1" t="18282" r="21297" b="22577"/>
          <a:stretch>
            <a:fillRect/>
          </a:stretch>
        </p:blipFill>
        <p:spPr bwMode="auto">
          <a:xfrm>
            <a:off x="457200" y="3103561"/>
            <a:ext cx="35306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85" y="3854451"/>
            <a:ext cx="4038599" cy="22717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7696200" cy="4525963"/>
          </a:xfrm>
        </p:spPr>
        <p:txBody>
          <a:bodyPr/>
          <a:lstStyle/>
          <a:p>
            <a:r>
              <a:rPr lang="en-US" dirty="0" smtClean="0"/>
              <a:t>As beamlines get better, need better mirrors</a:t>
            </a:r>
          </a:p>
          <a:p>
            <a:pPr lvl="1"/>
            <a:r>
              <a:rPr lang="en-US" dirty="0" smtClean="0"/>
              <a:t>Residual slope error as low as 50 </a:t>
            </a:r>
            <a:r>
              <a:rPr lang="en-US" dirty="0" err="1" smtClean="0"/>
              <a:t>nrad</a:t>
            </a:r>
            <a:endParaRPr lang="en-US" dirty="0" smtClean="0"/>
          </a:p>
          <a:p>
            <a:r>
              <a:rPr lang="en-US" dirty="0" smtClean="0"/>
              <a:t>Autocollimator-based Long trace profiler (AC-LTP) is a high precision metrology tool</a:t>
            </a:r>
            <a:r>
              <a:rPr lang="en-US" baseline="30000" dirty="0" smtClean="0"/>
              <a:t>1,2</a:t>
            </a:r>
            <a:endParaRPr lang="en-US" dirty="0" smtClean="0"/>
          </a:p>
          <a:p>
            <a:pPr lvl="1"/>
            <a:r>
              <a:rPr lang="en-US" dirty="0" smtClean="0"/>
              <a:t>Measures slope of mirror at each point to within 50 </a:t>
            </a:r>
            <a:r>
              <a:rPr lang="en-US" dirty="0" err="1" smtClean="0"/>
              <a:t>nrad</a:t>
            </a:r>
            <a:endParaRPr lang="en-US" dirty="0" smtClean="0"/>
          </a:p>
          <a:p>
            <a:pPr lvl="1"/>
            <a:r>
              <a:rPr lang="en-US" dirty="0" smtClean="0"/>
              <a:t>Extremely accurate for small range of angles, but has problems farther out</a:t>
            </a:r>
          </a:p>
          <a:p>
            <a:pPr lvl="1"/>
            <a:r>
              <a:rPr lang="en-US" dirty="0" smtClean="0"/>
              <a:t>New analysis tools needed to handle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66282"/>
            <a:ext cx="8229600" cy="4525963"/>
          </a:xfrm>
        </p:spPr>
        <p:txBody>
          <a:bodyPr/>
          <a:lstStyle/>
          <a:p>
            <a:r>
              <a:rPr lang="en-US" dirty="0" smtClean="0"/>
              <a:t>Developed Optical Metrology </a:t>
            </a:r>
            <a:r>
              <a:rPr lang="en-US" dirty="0" err="1" smtClean="0"/>
              <a:t>ENgine</a:t>
            </a:r>
            <a:r>
              <a:rPr lang="en-US" dirty="0" smtClean="0"/>
              <a:t> (OMEN) in Python</a:t>
            </a:r>
          </a:p>
          <a:p>
            <a:r>
              <a:rPr lang="en-US" dirty="0" smtClean="0"/>
              <a:t>Handles standard analysis</a:t>
            </a:r>
          </a:p>
          <a:p>
            <a:pPr lvl="1"/>
            <a:r>
              <a:rPr lang="en-US" dirty="0" smtClean="0"/>
              <a:t>Easy, dynamic filtering</a:t>
            </a:r>
          </a:p>
          <a:p>
            <a:pPr lvl="1"/>
            <a:r>
              <a:rPr lang="en-US" dirty="0" smtClean="0"/>
              <a:t>Fitting options, with live-updated residue plot</a:t>
            </a:r>
          </a:p>
          <a:p>
            <a:pPr lvl="1"/>
            <a:r>
              <a:rPr lang="en-US" dirty="0" smtClean="0"/>
              <a:t>Region-of-interest selection</a:t>
            </a:r>
          </a:p>
          <a:p>
            <a:r>
              <a:rPr lang="en-US" dirty="0" smtClean="0"/>
              <a:t>Tools to deal with high angles</a:t>
            </a:r>
          </a:p>
          <a:p>
            <a:pPr lvl="1"/>
            <a:r>
              <a:rPr lang="en-US" dirty="0" smtClean="0"/>
              <a:t>Stitching together overlapped, adjacent scans of mirror segments</a:t>
            </a:r>
          </a:p>
          <a:p>
            <a:pPr lvl="1"/>
            <a:r>
              <a:rPr lang="en-US" dirty="0" smtClean="0"/>
              <a:t>Adding calibration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296D9B-9D89-4370-B437-0AB72C0B00A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84" y="3711202"/>
            <a:ext cx="4231884" cy="2790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574" y="3713804"/>
            <a:ext cx="4239767" cy="279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Oriented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OMEN class handles GUI and manages companion classes</a:t>
            </a:r>
          </a:p>
          <a:p>
            <a:r>
              <a:rPr lang="en-US" dirty="0" smtClean="0"/>
              <a:t>Three companion classes</a:t>
            </a:r>
          </a:p>
          <a:p>
            <a:pPr lvl="1"/>
            <a:r>
              <a:rPr lang="en-US" dirty="0" smtClean="0"/>
              <a:t>Raven handles data collection and most processing</a:t>
            </a:r>
          </a:p>
          <a:p>
            <a:pPr lvl="1"/>
            <a:r>
              <a:rPr lang="en-US" dirty="0" smtClean="0"/>
              <a:t>Lightning handles stitching and mirror profile comparison</a:t>
            </a:r>
          </a:p>
          <a:p>
            <a:pPr lvl="1"/>
            <a:r>
              <a:rPr lang="en-US" dirty="0" smtClean="0"/>
              <a:t>Medium handles input/output standard formats</a:t>
            </a:r>
          </a:p>
          <a:p>
            <a:r>
              <a:rPr lang="en-US" dirty="0" smtClean="0"/>
              <a:t>Easy to modify, and to re-use parts for other purposes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296D9B-9D89-4370-B437-0AB72C0B00A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pSp>
        <p:nvGrpSpPr>
          <p:cNvPr id="37" name="Group 36"/>
          <p:cNvGrpSpPr/>
          <p:nvPr/>
        </p:nvGrpSpPr>
        <p:grpSpPr>
          <a:xfrm>
            <a:off x="712262" y="3502674"/>
            <a:ext cx="8088838" cy="3001307"/>
            <a:chOff x="-2660659" y="3231409"/>
            <a:chExt cx="12115298" cy="4495298"/>
          </a:xfrm>
        </p:grpSpPr>
        <p:sp>
          <p:nvSpPr>
            <p:cNvPr id="35" name="Rounded Rectangle 34"/>
            <p:cNvSpPr/>
            <p:nvPr/>
          </p:nvSpPr>
          <p:spPr>
            <a:xfrm>
              <a:off x="-2660659" y="5380945"/>
              <a:ext cx="3471545" cy="2265720"/>
            </a:xfrm>
            <a:prstGeom prst="roundRect">
              <a:avLst/>
            </a:prstGeom>
            <a:solidFill>
              <a:schemeClr val="bg1">
                <a:lumMod val="75000"/>
                <a:alpha val="19000"/>
              </a:schemeClr>
            </a:solidFill>
            <a:ln>
              <a:solidFill>
                <a:schemeClr val="dk1">
                  <a:shade val="95000"/>
                  <a:satMod val="10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6012" tIns="48006" rIns="96012" bIns="480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663855" y="3231409"/>
              <a:ext cx="3573026" cy="1086908"/>
            </a:xfrm>
            <a:prstGeom prst="roundRect">
              <a:avLst/>
            </a:prstGeom>
            <a:solidFill>
              <a:schemeClr val="bg1">
                <a:lumMod val="75000"/>
                <a:alpha val="19000"/>
              </a:schemeClr>
            </a:solidFill>
            <a:ln>
              <a:solidFill>
                <a:schemeClr val="dk1">
                  <a:shade val="95000"/>
                  <a:satMod val="10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6012" tIns="48006" rIns="96012" bIns="480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364638" y="4926922"/>
              <a:ext cx="3263900" cy="2602230"/>
            </a:xfrm>
            <a:prstGeom prst="roundRect">
              <a:avLst/>
            </a:prstGeom>
            <a:solidFill>
              <a:schemeClr val="bg1">
                <a:lumMod val="75000"/>
                <a:alpha val="19000"/>
              </a:schemeClr>
            </a:solidFill>
            <a:ln>
              <a:solidFill>
                <a:schemeClr val="dk1">
                  <a:shade val="95000"/>
                  <a:satMod val="10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6012" tIns="48006" rIns="96012" bIns="480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2" name="Picture 21" descr="https://storageseriallabs.blob.core.windows.net/icono/PNG/Birds/RavenCrow/Traditional/NaturalColor/Rv_pose.pn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678" y="5380947"/>
              <a:ext cx="2393949" cy="1754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68"/>
            <p:cNvSpPr txBox="1"/>
            <p:nvPr/>
          </p:nvSpPr>
          <p:spPr>
            <a:xfrm>
              <a:off x="1327818" y="5130630"/>
              <a:ext cx="3129915" cy="714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2500" b="1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Raven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608233" y="5013276"/>
              <a:ext cx="3471545" cy="2531744"/>
            </a:xfrm>
            <a:prstGeom prst="roundRect">
              <a:avLst/>
            </a:prstGeom>
            <a:solidFill>
              <a:schemeClr val="bg1">
                <a:lumMod val="75000"/>
                <a:alpha val="19000"/>
              </a:schemeClr>
            </a:solidFill>
            <a:ln>
              <a:solidFill>
                <a:schemeClr val="dk1">
                  <a:shade val="95000"/>
                  <a:satMod val="10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6012" tIns="48006" rIns="96012" bIns="480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5" name="Picture 24" descr="https://upload.wikimedia.org/wikipedia/commons/2/2d/Lightning_in_Zdolbuniv.jp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97"/>
            <a:stretch/>
          </p:blipFill>
          <p:spPr bwMode="auto">
            <a:xfrm rot="16200000">
              <a:off x="6686462" y="5309187"/>
              <a:ext cx="1281430" cy="2180591"/>
            </a:xfrm>
            <a:prstGeom prst="rect">
              <a:avLst/>
            </a:prstGeom>
            <a:noFill/>
            <a:effectLst>
              <a:softEdge rad="3175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69"/>
            <p:cNvSpPr txBox="1"/>
            <p:nvPr/>
          </p:nvSpPr>
          <p:spPr>
            <a:xfrm>
              <a:off x="6111364" y="5028760"/>
              <a:ext cx="3343275" cy="714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500" b="1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Lightning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7" name="Picture 26" descr="http://i.ytimg.com/vi/lVrZv05d8aM/maxresdefault.jpg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74" t="30808" r="18762" b="45709"/>
            <a:stretch/>
          </p:blipFill>
          <p:spPr bwMode="auto">
            <a:xfrm>
              <a:off x="-2014545" y="6205726"/>
              <a:ext cx="2328544" cy="986155"/>
            </a:xfrm>
            <a:prstGeom prst="rect">
              <a:avLst/>
            </a:prstGeom>
            <a:noFill/>
            <a:effectLst>
              <a:softEdge rad="3175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70"/>
            <p:cNvSpPr txBox="1"/>
            <p:nvPr/>
          </p:nvSpPr>
          <p:spPr>
            <a:xfrm>
              <a:off x="-2153628" y="5436075"/>
              <a:ext cx="2883535" cy="714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500" b="1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Medium1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9" name="Straight Arrow Connector 28"/>
            <p:cNvCxnSpPr>
              <a:stCxn id="35" idx="3"/>
              <a:endCxn id="21" idx="1"/>
            </p:cNvCxnSpPr>
            <p:nvPr/>
          </p:nvCxnSpPr>
          <p:spPr>
            <a:xfrm flipV="1">
              <a:off x="810886" y="6228037"/>
              <a:ext cx="553752" cy="28576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1" idx="0"/>
            </p:cNvCxnSpPr>
            <p:nvPr/>
          </p:nvCxnSpPr>
          <p:spPr>
            <a:xfrm flipV="1">
              <a:off x="2996589" y="4318317"/>
              <a:ext cx="466182" cy="6086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4" idx="0"/>
            </p:cNvCxnSpPr>
            <p:nvPr/>
          </p:nvCxnSpPr>
          <p:spPr>
            <a:xfrm flipH="1" flipV="1">
              <a:off x="5637098" y="4328298"/>
              <a:ext cx="1706907" cy="6849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59"/>
            <p:cNvSpPr txBox="1"/>
            <p:nvPr/>
          </p:nvSpPr>
          <p:spPr>
            <a:xfrm>
              <a:off x="1999475" y="3342693"/>
              <a:ext cx="4813935" cy="864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150" b="1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OMEN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TextBox 88"/>
            <p:cNvSpPr txBox="1"/>
            <p:nvPr/>
          </p:nvSpPr>
          <p:spPr>
            <a:xfrm>
              <a:off x="1907562" y="7009088"/>
              <a:ext cx="2392679" cy="59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Image courtesy of Blazon.com/heraldry/</a:t>
              </a:r>
              <a:endPara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TextBox 132"/>
            <p:cNvSpPr txBox="1"/>
            <p:nvPr/>
          </p:nvSpPr>
          <p:spPr>
            <a:xfrm>
              <a:off x="5944782" y="6972888"/>
              <a:ext cx="3138169" cy="59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Image courtesy of Lyoha123, uploaded to Wikimedia commons</a:t>
              </a:r>
              <a:endPara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Box 132"/>
            <p:cNvSpPr txBox="1"/>
            <p:nvPr/>
          </p:nvSpPr>
          <p:spPr>
            <a:xfrm>
              <a:off x="-2114242" y="7127430"/>
              <a:ext cx="2527936" cy="59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Image courtesy of Sid Meier’s Civilization V</a:t>
              </a:r>
              <a:endPara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6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OMEN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90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296D9B-9D89-4370-B437-0AB72C0B00A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56" y="1200750"/>
            <a:ext cx="3525447" cy="2324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669" y="3836029"/>
            <a:ext cx="3575319" cy="2401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44" y="3836029"/>
            <a:ext cx="3533828" cy="2373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296" y="1200150"/>
            <a:ext cx="3496136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Highly Curved Mirrors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Preliminary Work: Take overlapping partial scans and stitch together</a:t>
            </a:r>
          </a:p>
          <a:p>
            <a:pPr lvl="1"/>
            <a:r>
              <a:rPr lang="en-US" dirty="0" smtClean="0"/>
              <a:t>Each scan over a small region over which the mirror is roughly linear</a:t>
            </a:r>
          </a:p>
          <a:p>
            <a:pPr lvl="1"/>
            <a:r>
              <a:rPr lang="en-US" dirty="0" smtClean="0"/>
              <a:t>Tilt mirror so the scan center is horizontal</a:t>
            </a:r>
          </a:p>
          <a:p>
            <a:pPr lvl="1"/>
            <a:r>
              <a:rPr lang="en-US" dirty="0" smtClean="0"/>
              <a:t>Use Lightning to stitch together partial scans</a:t>
            </a:r>
          </a:p>
          <a:p>
            <a:pPr lvl="1"/>
            <a:r>
              <a:rPr lang="en-US" dirty="0" smtClean="0"/>
              <a:t>Compare the result with full scan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296D9B-9D89-4370-B437-0AB72C0B00A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36" y="3660665"/>
            <a:ext cx="3211778" cy="1718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29" y="4625952"/>
            <a:ext cx="3610465" cy="1723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29" y="2684884"/>
            <a:ext cx="3599471" cy="171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deviation between stitched and non-stitched</a:t>
            </a:r>
          </a:p>
          <a:p>
            <a:pPr lvl="1"/>
            <a:r>
              <a:rPr lang="en-US" dirty="0" smtClean="0"/>
              <a:t>Seems to correlate with angle measured</a:t>
            </a:r>
          </a:p>
          <a:p>
            <a:r>
              <a:rPr lang="en-US" dirty="0" smtClean="0"/>
              <a:t>New high precision small angle generator against which to calibrate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lvl="1"/>
            <a:r>
              <a:rPr lang="en-US" dirty="0" smtClean="0"/>
              <a:t>Accurate on the order of 10 </a:t>
            </a:r>
            <a:r>
              <a:rPr lang="en-US" dirty="0" err="1" smtClean="0"/>
              <a:t>nrad</a:t>
            </a:r>
            <a:endParaRPr lang="en-US" dirty="0" smtClean="0"/>
          </a:p>
          <a:p>
            <a:r>
              <a:rPr lang="en-US" dirty="0" smtClean="0"/>
              <a:t>Tested small calibration run</a:t>
            </a:r>
          </a:p>
          <a:p>
            <a:pPr lvl="1"/>
            <a:r>
              <a:rPr lang="en-US" dirty="0" smtClean="0"/>
              <a:t>Inverted and interpolated data to make a look-up table</a:t>
            </a:r>
          </a:p>
          <a:p>
            <a:pPr lvl="1"/>
            <a:r>
              <a:rPr lang="en-US" dirty="0" smtClean="0"/>
              <a:t>Further investigation warranted, with more accurate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296D9B-9D89-4370-B437-0AB72C0B00A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084"/>
            <a:ext cx="4572000" cy="1940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74083"/>
            <a:ext cx="4572000" cy="19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r>
              <a:rPr lang="en-US" dirty="0" smtClean="0"/>
              <a:t>Code is robust, and will be useful for future analysis</a:t>
            </a:r>
          </a:p>
          <a:p>
            <a:pPr lvl="1"/>
            <a:r>
              <a:rPr lang="en-US" dirty="0" smtClean="0"/>
              <a:t>Easy to use</a:t>
            </a:r>
          </a:p>
          <a:p>
            <a:pPr lvl="1"/>
            <a:r>
              <a:rPr lang="en-US" dirty="0" smtClean="0"/>
              <a:t>Rapid analysis</a:t>
            </a:r>
          </a:p>
          <a:p>
            <a:r>
              <a:rPr lang="en-US" dirty="0" smtClean="0"/>
              <a:t>Stitching code allows for new measurement capability</a:t>
            </a:r>
          </a:p>
          <a:p>
            <a:r>
              <a:rPr lang="en-US" dirty="0" smtClean="0"/>
              <a:t>Further investigation will be conducted into calibration in the future</a:t>
            </a:r>
          </a:p>
          <a:p>
            <a:pPr lvl="1"/>
            <a:r>
              <a:rPr lang="en-US" dirty="0" smtClean="0"/>
              <a:t>More accurate measurements needed</a:t>
            </a:r>
          </a:p>
          <a:p>
            <a:r>
              <a:rPr lang="en-US" dirty="0" smtClean="0"/>
              <a:t>Some known systematic errors introduced by analysis have yet to be corrected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., All interpolation is simple linear as of yet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296D9B-9D89-4370-B437-0AB72C0B00A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026" name="Picture 2" descr="http://img2.goodfon.su/original/2048x1360/7/39/doroga-vdal-povorot-izgi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878830"/>
            <a:ext cx="3581400" cy="238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6243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http://img2.goodfon.su/original/2048x1360/7/39/doroga-vdal-povorot-izgib.jpg</a:t>
            </a:r>
          </a:p>
        </p:txBody>
      </p:sp>
    </p:spTree>
    <p:extLst>
      <p:ext uri="{BB962C8B-B14F-4D97-AF65-F5344CB8AC3E}">
        <p14:creationId xmlns:p14="http://schemas.microsoft.com/office/powerpoint/2010/main" val="38039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_addfield">
  <a:themeElements>
    <a:clrScheme name="ANL_2009">
      <a:dk1>
        <a:srgbClr val="7F7F7F"/>
      </a:dk1>
      <a:lt1>
        <a:sysClr val="window" lastClr="FFFFFF"/>
      </a:lt1>
      <a:dk2>
        <a:srgbClr val="1F497D"/>
      </a:dk2>
      <a:lt2>
        <a:srgbClr val="EEECE1"/>
      </a:lt2>
      <a:accent1>
        <a:srgbClr val="5C0426"/>
      </a:accent1>
      <a:accent2>
        <a:srgbClr val="9D7D9E"/>
      </a:accent2>
      <a:accent3>
        <a:srgbClr val="BF5C28"/>
      </a:accent3>
      <a:accent4>
        <a:srgbClr val="3D203B"/>
      </a:accent4>
      <a:accent5>
        <a:srgbClr val="666B66"/>
      </a:accent5>
      <a:accent6>
        <a:srgbClr val="D6AC29"/>
      </a:accent6>
      <a:hlink>
        <a:srgbClr val="253D51"/>
      </a:hlink>
      <a:folHlink>
        <a:srgbClr val="1B15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4218</TotalTime>
  <Words>647</Words>
  <Application>Microsoft Office PowerPoint</Application>
  <PresentationFormat>On-screen Show (4:3)</PresentationFormat>
  <Paragraphs>86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Times New Roman</vt:lpstr>
      <vt:lpstr>Trebuchet MS</vt:lpstr>
      <vt:lpstr>Wingdings</vt:lpstr>
      <vt:lpstr>blue_addfield</vt:lpstr>
      <vt:lpstr>Development of Optical Metrology ENgine (OMEN) </vt:lpstr>
      <vt:lpstr>Introduction</vt:lpstr>
      <vt:lpstr>X-ray Mirrors</vt:lpstr>
      <vt:lpstr>Analysis Software</vt:lpstr>
      <vt:lpstr>Object Oriented Design</vt:lpstr>
      <vt:lpstr>OMEN in Action</vt:lpstr>
      <vt:lpstr>Dealing with Highly Curved Mirrors</vt:lpstr>
      <vt:lpstr>Calibration</vt:lpstr>
      <vt:lpstr>Conclusions and Future Direction</vt:lpstr>
      <vt:lpstr>Acknowledgements</vt:lpstr>
      <vt:lpstr>References</vt:lpstr>
      <vt:lpstr>Questions</vt:lpstr>
    </vt:vector>
  </TitlesOfParts>
  <Company>Argonne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Sana Sandler</dc:creator>
  <cp:lastModifiedBy>Ben Sheff</cp:lastModifiedBy>
  <cp:revision>61</cp:revision>
  <dcterms:created xsi:type="dcterms:W3CDTF">2009-09-17T16:37:31Z</dcterms:created>
  <dcterms:modified xsi:type="dcterms:W3CDTF">2015-08-06T15:38:48Z</dcterms:modified>
</cp:coreProperties>
</file>