
<file path=[Content_Types].xml><?xml version="1.0" encoding="utf-8"?>
<Types xmlns="http://schemas.openxmlformats.org/package/2006/content-types"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2" r:id="rId1"/>
    <p:sldMasterId id="2147484088" r:id="rId2"/>
  </p:sldMasterIdLst>
  <p:notesMasterIdLst>
    <p:notesMasterId r:id="rId16"/>
  </p:notesMasterIdLst>
  <p:handoutMasterIdLst>
    <p:handoutMasterId r:id="rId17"/>
  </p:handoutMasterIdLst>
  <p:sldIdLst>
    <p:sldId id="265" r:id="rId3"/>
    <p:sldId id="274" r:id="rId4"/>
    <p:sldId id="270" r:id="rId5"/>
    <p:sldId id="275" r:id="rId6"/>
    <p:sldId id="276" r:id="rId7"/>
    <p:sldId id="278" r:id="rId8"/>
    <p:sldId id="283" r:id="rId9"/>
    <p:sldId id="279" r:id="rId10"/>
    <p:sldId id="284" r:id="rId11"/>
    <p:sldId id="280" r:id="rId12"/>
    <p:sldId id="281" r:id="rId13"/>
    <p:sldId id="282" r:id="rId14"/>
    <p:sldId id="273" r:id="rId15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48FF68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859" autoAdjust="0"/>
    <p:restoredTop sz="89583" autoAdjust="0"/>
  </p:normalViewPr>
  <p:slideViewPr>
    <p:cSldViewPr snapToGrid="0" snapToObjects="1">
      <p:cViewPr>
        <p:scale>
          <a:sx n="110" d="100"/>
          <a:sy n="110" d="100"/>
        </p:scale>
        <p:origin x="-920" y="-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E68E1529-983F-4854-8E1D-9CBF3FE82D37}" type="datetimeFigureOut">
              <a:rPr lang="en-US" altLang="en-US"/>
              <a:pPr/>
              <a:t>8/6/15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BA10A0CA-6A6C-451E-A7B0-6E0F1A8BE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6656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8D4E0DD-7E2A-493D-B380-72C871563F24}" type="datetimeFigureOut">
              <a:rPr lang="en-US" altLang="en-US"/>
              <a:pPr/>
              <a:t>8/6/15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A7824891-A5F9-458B-8F11-EE8BD2043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877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24891-A5F9-458B-8F11-EE8BD20432F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52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24891-A5F9-458B-8F11-EE8BD20432F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24891-A5F9-458B-8F11-EE8BD20432F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24891-A5F9-458B-8F11-EE8BD20432F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24891-A5F9-458B-8F11-EE8BD20432F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24891-A5F9-458B-8F11-EE8BD20432F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24891-A5F9-458B-8F11-EE8BD20432F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0082E-5423-410D-8CFA-B20336CDD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5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6789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AFABF7B-48B6-4F5F-90E2-D987E6643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675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0970DB0-70C7-441C-81A0-339841E68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140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718AA-8AB5-4AF9-88C8-EE748ECAF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399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C46D2-0331-4AA0-86EE-135E345FE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025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4635F-40E4-4134-B341-76D5B63F3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50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8F6DC-3B11-4CD5-BE2D-1A3F2B11E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861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94C79-E61F-478A-95BF-19AD2B18F0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AFABF7B-48B6-4F5F-90E2-D987E66432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0970DB0-70C7-441C-81A0-339841E68D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718AA-8AB5-4AF9-88C8-EE748ECAF1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12EDE0BB-A23C-4F66-8D2F-47063CE66EF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5" charset="0"/>
              </a:defRPr>
            </a:lvl1pPr>
          </a:lstStyle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5" charset="0"/>
              </a:defRPr>
            </a:lvl1pPr>
          </a:lstStyle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5" charset="0"/>
              </a:defRPr>
            </a:lvl1pPr>
          </a:lstStyle>
          <a:p>
            <a:fld id="{82C137E5-9D21-4504-B51A-CD03731372E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86" r:id="rId6"/>
    <p:sldLayoutId id="2147484079" r:id="rId7"/>
    <p:sldLayoutId id="2147484080" r:id="rId8"/>
    <p:sldLayoutId id="2147484081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5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5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5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5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5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Optimization of FAST Electron Gun Beam Parameters Using </a:t>
            </a:r>
            <a:r>
              <a:rPr lang="en-US" altLang="en-US" i="1" dirty="0" smtClean="0"/>
              <a:t>ASTRA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smtClean="0"/>
              <a:t>Lucas Kang</a:t>
            </a:r>
          </a:p>
          <a:p>
            <a:r>
              <a:rPr lang="en-US" altLang="en-US" dirty="0" smtClean="0"/>
              <a:t>Lee </a:t>
            </a:r>
            <a:r>
              <a:rPr lang="en-US" altLang="en-US" dirty="0" err="1" smtClean="0"/>
              <a:t>Teng</a:t>
            </a:r>
            <a:r>
              <a:rPr lang="en-US" altLang="en-US" dirty="0" smtClean="0"/>
              <a:t> Presentations</a:t>
            </a:r>
          </a:p>
          <a:p>
            <a:r>
              <a:rPr lang="en-US" altLang="en-US" dirty="0" smtClean="0"/>
              <a:t>August 6,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4C79-E61F-478A-95BF-19AD2B18F00A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31747" name="Content Placeholder 8"/>
          <p:cNvGraphicFramePr>
            <a:graphicFrameLocks noChangeAspect="1"/>
          </p:cNvGraphicFramePr>
          <p:nvPr/>
        </p:nvGraphicFramePr>
        <p:xfrm>
          <a:off x="1893888" y="1470024"/>
          <a:ext cx="5492750" cy="1831975"/>
        </p:xfrm>
        <a:graphic>
          <a:graphicData uri="http://schemas.openxmlformats.org/presentationml/2006/ole">
            <p:oleObj spid="_x0000_s31747" name="Equation" r:id="rId3" imgW="2743200" imgH="914400" progId="Equation.3">
              <p:embed/>
            </p:oleObj>
          </a:graphicData>
        </a:graphic>
      </p:graphicFrame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sz="2000" dirty="0" smtClean="0"/>
              <a:t>Chi-square test for the variance or standard deviation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Simplified to a delta value (</a:t>
            </a:r>
            <a:r>
              <a:rPr lang="en-US" sz="2000" i="1" dirty="0" err="1" smtClean="0"/>
              <a:t>χ</a:t>
            </a:r>
            <a:r>
              <a:rPr lang="en-US" sz="2000" dirty="0" smtClean="0"/>
              <a:t>), as </a:t>
            </a:r>
            <a:r>
              <a:rPr lang="en-US" sz="2000" i="1" dirty="0" err="1" smtClean="0"/>
              <a:t>σ</a:t>
            </a:r>
            <a:r>
              <a:rPr lang="en-US" sz="2000" i="1" dirty="0" smtClean="0"/>
              <a:t> </a:t>
            </a:r>
            <a:r>
              <a:rPr lang="en-US" sz="2000" baseline="30000" dirty="0" smtClean="0"/>
              <a:t>2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1</a:t>
            </a:r>
          </a:p>
          <a:p>
            <a:r>
              <a:rPr lang="en-US" sz="2000" i="1" dirty="0" smtClean="0">
                <a:sym typeface="Wingdings"/>
              </a:rPr>
              <a:t>S</a:t>
            </a:r>
            <a:r>
              <a:rPr lang="en-US" sz="2000" dirty="0" smtClean="0">
                <a:sym typeface="Wingdings"/>
              </a:rPr>
              <a:t> is scaling factor between simulation and hardware</a:t>
            </a:r>
          </a:p>
          <a:p>
            <a:r>
              <a:rPr lang="en-US" sz="2000" i="1" dirty="0" err="1" smtClean="0">
                <a:sym typeface="Wingdings"/>
              </a:rPr>
              <a:t>f(x</a:t>
            </a:r>
            <a:r>
              <a:rPr lang="en-US" sz="2000" i="1" dirty="0" smtClean="0">
                <a:sym typeface="Wingdings"/>
              </a:rPr>
              <a:t>)</a:t>
            </a:r>
            <a:r>
              <a:rPr lang="en-US" sz="2000" dirty="0" smtClean="0">
                <a:sym typeface="Wingdings"/>
              </a:rPr>
              <a:t> is phase scan function measured experimentally</a:t>
            </a:r>
          </a:p>
          <a:p>
            <a:r>
              <a:rPr lang="en-US" sz="2000" i="1" dirty="0" err="1" smtClean="0">
                <a:sym typeface="Wingdings"/>
              </a:rPr>
              <a:t>f</a:t>
            </a:r>
            <a:r>
              <a:rPr lang="en-US" sz="2000" i="1" baseline="-25000" dirty="0" err="1" smtClean="0">
                <a:sym typeface="Wingdings"/>
              </a:rPr>
              <a:t>sim</a:t>
            </a:r>
            <a:r>
              <a:rPr lang="en-US" sz="2000" i="1" dirty="0" err="1" smtClean="0">
                <a:sym typeface="Wingdings"/>
              </a:rPr>
              <a:t>(x</a:t>
            </a:r>
            <a:r>
              <a:rPr lang="en-US" sz="2000" i="1" dirty="0" smtClean="0">
                <a:sym typeface="Wingdings"/>
              </a:rPr>
              <a:t>, a)</a:t>
            </a:r>
            <a:r>
              <a:rPr lang="en-US" sz="2000" dirty="0" smtClean="0">
                <a:sym typeface="Wingdings"/>
              </a:rPr>
              <a:t> is simulated phase scan function </a:t>
            </a:r>
          </a:p>
        </p:txBody>
      </p:sp>
      <p:pic>
        <p:nvPicPr>
          <p:cNvPr id="12" name="Picture 11" descr="Screen Shot 2015-08-05 at 10.51.35 AM.png"/>
          <p:cNvPicPr>
            <a:picLocks noChangeAspect="1"/>
          </p:cNvPicPr>
          <p:nvPr/>
        </p:nvPicPr>
        <p:blipFill>
          <a:blip r:embed="rId4"/>
          <a:srcRect l="50603" t="46503" r="46477" b="52305"/>
          <a:stretch>
            <a:fillRect/>
          </a:stretch>
        </p:blipFill>
        <p:spPr>
          <a:xfrm>
            <a:off x="1279724" y="4756752"/>
            <a:ext cx="146304" cy="37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4C79-E61F-478A-95BF-19AD2B18F00A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2865"/>
          <a:stretch>
            <a:fillRect/>
          </a:stretch>
        </p:blipFill>
        <p:spPr>
          <a:xfrm>
            <a:off x="1710007" y="2097992"/>
            <a:ext cx="5749491" cy="3156943"/>
          </a:xfrm>
          <a:prstGeom prst="rect">
            <a:avLst/>
          </a:prstGeom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TextBox 7"/>
          <p:cNvSpPr txBox="1"/>
          <p:nvPr/>
        </p:nvSpPr>
        <p:spPr>
          <a:xfrm>
            <a:off x="1256666" y="5330210"/>
            <a:ext cx="672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Figure 8: Through the tuning of gun geometry, charge, and </a:t>
            </a:r>
            <a:r>
              <a:rPr lang="en-US" sz="1200" dirty="0" err="1" smtClean="0">
                <a:solidFill>
                  <a:srgbClr val="404040"/>
                </a:solidFill>
                <a:latin typeface="Helvetica"/>
                <a:cs typeface="Helvetica"/>
              </a:rPr>
              <a:t>Schottky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 parameters, a relatively  accurate approximation of our recorded data was achieved. This lends further evidence towards the hypothesized impact of secondary emission, and hints at a potential hardware scaling factor.</a:t>
            </a:r>
            <a:endParaRPr lang="en-US" sz="12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sz="2000" dirty="0" err="1" smtClean="0">
                <a:sym typeface="Wingdings"/>
              </a:rPr>
              <a:t>H_max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H_min</a:t>
            </a:r>
            <a:r>
              <a:rPr lang="en-US" sz="2000" dirty="0" smtClean="0">
                <a:sym typeface="Wingdings"/>
              </a:rPr>
              <a:t>; </a:t>
            </a:r>
            <a:r>
              <a:rPr lang="en-US" sz="2000" dirty="0" err="1" smtClean="0">
                <a:sym typeface="Wingdings"/>
              </a:rPr>
              <a:t>SRT_Q_Schottky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Q_Schottky</a:t>
            </a:r>
            <a:r>
              <a:rPr lang="en-US" sz="2000" dirty="0" smtClean="0">
                <a:sym typeface="Wingdings"/>
              </a:rPr>
              <a:t>; SE_d0, </a:t>
            </a:r>
            <a:r>
              <a:rPr lang="en-US" sz="2000" dirty="0" err="1" smtClean="0">
                <a:sym typeface="Wingdings"/>
              </a:rPr>
              <a:t>SE_Epm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SE_fs</a:t>
            </a:r>
            <a:endParaRPr lang="en-US" sz="2000" dirty="0" smtClean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Correlation between charge and </a:t>
            </a:r>
            <a:r>
              <a:rPr lang="en-US" sz="2000" dirty="0" err="1" smtClean="0">
                <a:sym typeface="Wingdings"/>
              </a:rPr>
              <a:t>Schottky</a:t>
            </a:r>
            <a:r>
              <a:rPr lang="en-US" sz="2000" dirty="0" smtClean="0">
                <a:sym typeface="Wingdings"/>
              </a:rPr>
              <a:t>/secondary emission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0767" y="2200549"/>
            <a:ext cx="1229778" cy="3293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800" b="1" dirty="0" smtClean="0">
                <a:solidFill>
                  <a:srgbClr val="FF0000"/>
                </a:solidFill>
                <a:latin typeface="Helvetica"/>
                <a:cs typeface="Helvetica"/>
              </a:rPr>
              <a:t>Measured charge</a:t>
            </a:r>
          </a:p>
          <a:p>
            <a:pPr algn="r"/>
            <a:r>
              <a:rPr lang="en-US" sz="800" b="1" dirty="0" smtClean="0">
                <a:solidFill>
                  <a:srgbClr val="48FF68"/>
                </a:solidFill>
                <a:latin typeface="Helvetica"/>
                <a:cs typeface="Helvetica"/>
              </a:rPr>
              <a:t>Simulation charge</a:t>
            </a:r>
            <a:endParaRPr lang="en-US" sz="800" b="1" dirty="0">
              <a:solidFill>
                <a:srgbClr val="48FF68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5048" y="2097992"/>
            <a:ext cx="327679" cy="1025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" b="1" dirty="0" smtClean="0">
                <a:solidFill>
                  <a:srgbClr val="404040"/>
                </a:solidFill>
                <a:latin typeface="Helvetica"/>
                <a:cs typeface="Helvetica"/>
              </a:rPr>
              <a:t>0.30</a:t>
            </a:r>
            <a:endParaRPr lang="en-US" sz="600" b="1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5048" y="2931402"/>
            <a:ext cx="327679" cy="1025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" b="1" dirty="0" smtClean="0">
                <a:solidFill>
                  <a:srgbClr val="404040"/>
                </a:solidFill>
                <a:latin typeface="Helvetica"/>
                <a:cs typeface="Helvetica"/>
              </a:rPr>
              <a:t>0.20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65048" y="3768916"/>
            <a:ext cx="327679" cy="1025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" b="1" dirty="0" smtClean="0">
                <a:solidFill>
                  <a:srgbClr val="404040"/>
                </a:solidFill>
                <a:latin typeface="Helvetica"/>
                <a:cs typeface="Helvetica"/>
              </a:rPr>
              <a:t>0.10</a:t>
            </a:r>
            <a:endParaRPr lang="en-US" sz="600" b="1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048" y="4609861"/>
            <a:ext cx="327679" cy="1025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" b="1" dirty="0" smtClean="0">
                <a:solidFill>
                  <a:srgbClr val="404040"/>
                </a:solidFill>
                <a:latin typeface="Helvetica"/>
                <a:cs typeface="Helvetica"/>
              </a:rPr>
              <a:t>0.00</a:t>
            </a:r>
            <a:endParaRPr lang="en-US" sz="600" b="1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2467" y="5111098"/>
            <a:ext cx="327679" cy="1025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rgbClr val="404040"/>
                </a:solidFill>
                <a:latin typeface="Helvetica"/>
                <a:cs typeface="Helvetica"/>
              </a:rPr>
              <a:t>-40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9934" y="5111098"/>
            <a:ext cx="327679" cy="1025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rgbClr val="404040"/>
                </a:solidFill>
                <a:latin typeface="Helvetica"/>
                <a:cs typeface="Helvetica"/>
              </a:rPr>
              <a:t>40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85013" y="5111098"/>
            <a:ext cx="327679" cy="1025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rgbClr val="404040"/>
                </a:solidFill>
                <a:latin typeface="Helvetica"/>
                <a:cs typeface="Helvetica"/>
              </a:rPr>
              <a:t>80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89898" y="5111098"/>
            <a:ext cx="327679" cy="1025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rgbClr val="404040"/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757449" y="3494316"/>
            <a:ext cx="1700482" cy="3289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6"/>
                </a:solidFill>
                <a:latin typeface="Helvetica"/>
                <a:cs typeface="Helvetica"/>
              </a:rPr>
              <a:t>Bunch Charge (</a:t>
            </a:r>
            <a:r>
              <a:rPr lang="en-US" sz="1000" dirty="0" err="1" smtClean="0">
                <a:solidFill>
                  <a:schemeClr val="accent6"/>
                </a:solidFill>
                <a:latin typeface="Helvetica"/>
                <a:cs typeface="Helvetica"/>
              </a:rPr>
              <a:t>nC</a:t>
            </a:r>
            <a:r>
              <a:rPr lang="en-US" sz="1000" dirty="0" smtClean="0">
                <a:solidFill>
                  <a:schemeClr val="accent6"/>
                </a:solidFill>
                <a:latin typeface="Helvetica"/>
                <a:cs typeface="Helvetica"/>
              </a:rPr>
              <a:t>)</a:t>
            </a:r>
            <a:endParaRPr lang="en-US" sz="10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cs typeface="Helvetica"/>
              </a:rPr>
              <a:t>The program developed, as well as the parameters it found, will continue to predict future experimental readings and diagnose issues</a:t>
            </a:r>
          </a:p>
          <a:p>
            <a:r>
              <a:rPr lang="en-US" sz="2000" dirty="0" smtClean="0">
                <a:cs typeface="Helvetica"/>
              </a:rPr>
              <a:t>As FAST strives for higher intensities and more bunches, this work will set the stage for future optimization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4C79-E61F-478A-95BF-19AD2B18F00A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36867" y="4889550"/>
            <a:ext cx="569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Figure 9: Upstream floor plan of the FAST </a:t>
            </a:r>
            <a:r>
              <a:rPr lang="en-US" sz="1200" dirty="0" err="1" smtClean="0">
                <a:solidFill>
                  <a:srgbClr val="404040"/>
                </a:solidFill>
                <a:latin typeface="Helvetica"/>
                <a:cs typeface="Helvetica"/>
              </a:rPr>
              <a:t>photoinjector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. The </a:t>
            </a:r>
            <a:r>
              <a:rPr lang="en-US" sz="1200" dirty="0" err="1" smtClean="0">
                <a:solidFill>
                  <a:srgbClr val="404040"/>
                </a:solidFill>
                <a:latin typeface="Helvetica"/>
                <a:cs typeface="Helvetica"/>
              </a:rPr>
              <a:t>beamline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 is 1.2 </a:t>
            </a:r>
            <a:r>
              <a:rPr lang="en-US" sz="1200" dirty="0" err="1" smtClean="0">
                <a:solidFill>
                  <a:srgbClr val="404040"/>
                </a:solidFill>
                <a:latin typeface="Helvetica"/>
                <a:cs typeface="Helvetica"/>
              </a:rPr>
              <a:t>m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 above the floor, the floor is 6.1 </a:t>
            </a:r>
            <a:r>
              <a:rPr lang="en-US" sz="1200" dirty="0" err="1" smtClean="0">
                <a:solidFill>
                  <a:srgbClr val="404040"/>
                </a:solidFill>
                <a:latin typeface="Helvetica"/>
                <a:cs typeface="Helvetica"/>
              </a:rPr>
              <a:t>m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 below grade, and the building length is 74 </a:t>
            </a:r>
            <a:r>
              <a:rPr lang="en-US" sz="1200" dirty="0" err="1" smtClean="0">
                <a:solidFill>
                  <a:srgbClr val="404040"/>
                </a:solidFill>
                <a:latin typeface="Helvetica"/>
                <a:cs typeface="Helvetica"/>
              </a:rPr>
              <a:t>m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 [1].</a:t>
            </a:r>
            <a:endParaRPr lang="en-US" sz="12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290" y="3710710"/>
            <a:ext cx="74961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75577" y="3391622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egun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3777" y="3391622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CC1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1027977" y="3696422"/>
            <a:ext cx="76200" cy="4001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1866177" y="3620222"/>
            <a:ext cx="7620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856777" y="3620222"/>
            <a:ext cx="152400" cy="4001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780577" y="3391622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CC2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2777" y="3391622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chicane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5371377" y="3696422"/>
            <a:ext cx="76200" cy="4001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705956" y="3143912"/>
            <a:ext cx="651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beam absorber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7885977" y="3544022"/>
            <a:ext cx="76200" cy="4001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438177" y="32392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spectrometer dipole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7047777" y="3620222"/>
            <a:ext cx="152400" cy="4001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951777" y="4306022"/>
            <a:ext cx="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7809777" y="4306022"/>
            <a:ext cx="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380777" y="4458422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20 m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951777" y="4610822"/>
            <a:ext cx="3505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837977" y="4610822"/>
            <a:ext cx="29718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335441" y="3396974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toroid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>
            <a:off x="1263296" y="3788208"/>
            <a:ext cx="391174" cy="2361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/>
          <p:cNvSpPr>
            <a:spLocks noGrp="1"/>
          </p:cNvSpPr>
          <p:nvPr>
            <p:ph type="body" sz="half" idx="2"/>
          </p:nvPr>
        </p:nvSpPr>
        <p:spPr>
          <a:xfrm>
            <a:off x="224073" y="218975"/>
            <a:ext cx="8700851" cy="5815290"/>
          </a:xfrm>
        </p:spPr>
        <p:txBody>
          <a:bodyPr anchor="t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Special thanks to Elvin and Dan.</a:t>
            </a:r>
          </a:p>
          <a:p>
            <a:pPr algn="ctr"/>
            <a:endParaRPr lang="en-US" sz="1100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F94C79-E61F-478A-95BF-19AD2B18F00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08/06/15 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4C79-E61F-478A-95BF-19AD2B18F00A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640" y="2526350"/>
            <a:ext cx="6400800" cy="30163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599" y="1043045"/>
            <a:ext cx="86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Helvetica"/>
                <a:cs typeface="Helvetica"/>
              </a:rPr>
              <a:t>The </a:t>
            </a:r>
            <a:r>
              <a:rPr lang="en-US" sz="2000" dirty="0" err="1" smtClean="0">
                <a:solidFill>
                  <a:schemeClr val="accent6"/>
                </a:solidFill>
                <a:latin typeface="Helvetica"/>
                <a:cs typeface="Helvetica"/>
              </a:rPr>
              <a:t>Fermilab</a:t>
            </a:r>
            <a:r>
              <a:rPr lang="en-US" sz="2000" dirty="0" smtClean="0">
                <a:solidFill>
                  <a:schemeClr val="accent6"/>
                </a:solidFill>
                <a:latin typeface="Helvetica"/>
                <a:cs typeface="Helvetica"/>
              </a:rPr>
              <a:t> Accelerator Science and Technology Facility (FAST) includes a superconducting RF linear electron accelerator which will provide venues for advanced accelerator R&amp;D (AARD) and future experiments like IOTA.</a:t>
            </a:r>
            <a:endParaRPr lang="en-US" sz="20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1053" y="5542726"/>
            <a:ext cx="610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Figure 1: </a:t>
            </a:r>
            <a:r>
              <a:rPr lang="en-US" sz="1200" dirty="0" err="1" smtClean="0">
                <a:solidFill>
                  <a:srgbClr val="404040"/>
                </a:solidFill>
                <a:latin typeface="Helvetica"/>
                <a:cs typeface="Helvetica"/>
              </a:rPr>
              <a:t>Cyro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 Module and beam line,  FAST Cave Configuration at NML. Photocathode electron gun and </a:t>
            </a:r>
            <a:r>
              <a:rPr lang="en-US" sz="1200" dirty="0" err="1" smtClean="0">
                <a:solidFill>
                  <a:srgbClr val="404040"/>
                </a:solidFill>
                <a:latin typeface="Helvetica"/>
                <a:cs typeface="Helvetica"/>
              </a:rPr>
              <a:t>toroid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 monitor to the left, beam travels to the right.</a:t>
            </a:r>
            <a:endParaRPr lang="en-US" sz="12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Photoinjector</a:t>
            </a:r>
            <a:r>
              <a:rPr lang="en-US" dirty="0" smtClean="0"/>
              <a:t> Gun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RF photocathode electron gun (Cs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Te)</a:t>
            </a:r>
          </a:p>
          <a:p>
            <a:pPr lvl="1"/>
            <a:r>
              <a:rPr lang="en-US" sz="2000" dirty="0" smtClean="0"/>
              <a:t>Developed at DESY </a:t>
            </a:r>
            <a:r>
              <a:rPr lang="en-US" sz="2000" dirty="0" err="1" smtClean="0"/>
              <a:t>Zeuthen</a:t>
            </a:r>
            <a:r>
              <a:rPr lang="en-US" sz="2000" dirty="0" smtClean="0"/>
              <a:t> (PITZ)</a:t>
            </a:r>
          </a:p>
          <a:p>
            <a:r>
              <a:rPr lang="en-US" sz="2000" dirty="0" smtClean="0"/>
              <a:t>Normal-conducting 1½ cell 1.3 GHz gun</a:t>
            </a:r>
          </a:p>
          <a:p>
            <a:pPr lvl="1"/>
            <a:r>
              <a:rPr lang="en-US" sz="2000" dirty="0" smtClean="0"/>
              <a:t>Driven by 5 MW klystron</a:t>
            </a:r>
          </a:p>
          <a:p>
            <a:pPr lvl="1"/>
            <a:r>
              <a:rPr lang="en-US" sz="2000" dirty="0" smtClean="0"/>
              <a:t>Solenoids to focus beam</a:t>
            </a:r>
          </a:p>
          <a:p>
            <a:r>
              <a:rPr lang="en-US" sz="2000" dirty="0" smtClean="0">
                <a:cs typeface="Helvetica"/>
              </a:rPr>
              <a:t>Routinely operated at peak </a:t>
            </a:r>
          </a:p>
          <a:p>
            <a:pPr>
              <a:buNone/>
            </a:pPr>
            <a:r>
              <a:rPr lang="en-US" sz="2000" dirty="0" smtClean="0">
                <a:cs typeface="Helvetica"/>
              </a:rPr>
              <a:t>	gradients of 40-45 MV/</a:t>
            </a:r>
            <a:r>
              <a:rPr lang="en-US" sz="2000" dirty="0" err="1" smtClean="0">
                <a:cs typeface="Helvetica"/>
              </a:rPr>
              <a:t>m</a:t>
            </a:r>
            <a:r>
              <a:rPr lang="en-US" sz="2000" dirty="0" smtClean="0">
                <a:cs typeface="Helvetica"/>
              </a:rPr>
              <a:t> </a:t>
            </a:r>
          </a:p>
          <a:p>
            <a:pPr>
              <a:buNone/>
            </a:pPr>
            <a:r>
              <a:rPr lang="en-US" sz="2000" dirty="0" smtClean="0">
                <a:cs typeface="Helvetica"/>
              </a:rPr>
              <a:t>	producing an output beam </a:t>
            </a:r>
          </a:p>
          <a:p>
            <a:pPr>
              <a:buNone/>
            </a:pPr>
            <a:r>
              <a:rPr lang="en-US" sz="2000" dirty="0" smtClean="0">
                <a:cs typeface="Helvetica"/>
              </a:rPr>
              <a:t>	energy of ~5 </a:t>
            </a:r>
            <a:r>
              <a:rPr lang="en-US" sz="2000" dirty="0" err="1" smtClean="0">
                <a:cs typeface="Helvetica"/>
              </a:rPr>
              <a:t>MeV</a:t>
            </a:r>
            <a:endParaRPr lang="en-US" sz="2000" dirty="0" smtClean="0">
              <a:cs typeface="Helvetica"/>
            </a:endParaRPr>
          </a:p>
          <a:p>
            <a:r>
              <a:rPr lang="en-US" sz="2000" dirty="0" smtClean="0">
                <a:cs typeface="Helvetica"/>
              </a:rPr>
              <a:t>Utilizes a feedback system to </a:t>
            </a:r>
          </a:p>
          <a:p>
            <a:pPr>
              <a:buNone/>
            </a:pPr>
            <a:r>
              <a:rPr lang="en-US" sz="2000" dirty="0" smtClean="0">
                <a:cs typeface="Helvetica"/>
              </a:rPr>
              <a:t>	regulate temperature to better</a:t>
            </a:r>
          </a:p>
          <a:p>
            <a:pPr>
              <a:buNone/>
            </a:pPr>
            <a:r>
              <a:rPr lang="en-US" sz="2000" dirty="0" smtClean="0">
                <a:cs typeface="Helvetica"/>
              </a:rPr>
              <a:t>	than ±0.02 °C for beam and</a:t>
            </a:r>
          </a:p>
          <a:p>
            <a:pPr>
              <a:buNone/>
            </a:pPr>
            <a:r>
              <a:rPr lang="en-US" sz="2000" dirty="0" smtClean="0">
                <a:cs typeface="Helvetica"/>
              </a:rPr>
              <a:t>	phase stability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4C79-E61F-478A-95BF-19AD2B18F00A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518" y="2650527"/>
            <a:ext cx="4332882" cy="2892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82518" y="5542726"/>
            <a:ext cx="4332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Figure 2: </a:t>
            </a:r>
            <a:r>
              <a:rPr lang="en-US" sz="1200" dirty="0" err="1" smtClean="0">
                <a:solidFill>
                  <a:srgbClr val="404040"/>
                </a:solidFill>
                <a:latin typeface="Helvetica"/>
                <a:cs typeface="Helvetica"/>
              </a:rPr>
              <a:t>Photoinjector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 gun, </a:t>
            </a:r>
            <a:r>
              <a:rPr lang="en-US" sz="1200" dirty="0" err="1" smtClean="0">
                <a:solidFill>
                  <a:srgbClr val="404040"/>
                </a:solidFill>
                <a:latin typeface="Helvetica"/>
                <a:cs typeface="Helvetica"/>
              </a:rPr>
              <a:t>Cyro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 Module, and beam 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line.</a:t>
            </a:r>
            <a:endParaRPr lang="en-US" sz="12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Photocathode Laser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cs typeface="Helvetica"/>
              </a:rPr>
              <a:t>Photocathode is a 10 mm diameter polished molybdenum disk</a:t>
            </a:r>
          </a:p>
          <a:p>
            <a:pPr lvl="1"/>
            <a:r>
              <a:rPr lang="en-US" sz="2000" dirty="0" smtClean="0">
                <a:cs typeface="Helvetica"/>
              </a:rPr>
              <a:t>Coated with Cs</a:t>
            </a:r>
            <a:r>
              <a:rPr lang="en-US" sz="2000" baseline="-25000" dirty="0" smtClean="0">
                <a:cs typeface="Helvetica"/>
              </a:rPr>
              <a:t>2</a:t>
            </a:r>
            <a:r>
              <a:rPr lang="en-US" sz="2000" dirty="0" smtClean="0">
                <a:cs typeface="Helvetica"/>
              </a:rPr>
              <a:t>Te</a:t>
            </a:r>
          </a:p>
          <a:p>
            <a:pPr lvl="1"/>
            <a:r>
              <a:rPr lang="en-US" sz="2000" dirty="0" smtClean="0">
                <a:cs typeface="Helvetica"/>
              </a:rPr>
              <a:t>7 mm diameter photosensitive area</a:t>
            </a:r>
          </a:p>
          <a:p>
            <a:r>
              <a:rPr lang="en-US" sz="2000" dirty="0" smtClean="0">
                <a:cs typeface="Helvetica"/>
              </a:rPr>
              <a:t>263 nm wavelength laser light directed onto the photocathode</a:t>
            </a:r>
          </a:p>
          <a:p>
            <a:pPr lvl="1"/>
            <a:r>
              <a:rPr lang="en-US" sz="2000" dirty="0" smtClean="0">
                <a:cs typeface="Helvetica"/>
              </a:rPr>
              <a:t>Light reflected off of 45º off-axis mirror downstream of the RF coupler</a:t>
            </a:r>
            <a:endParaRPr lang="en-US" sz="2000" dirty="0" smtClean="0"/>
          </a:p>
          <a:p>
            <a:r>
              <a:rPr lang="en-US" sz="2000" dirty="0" smtClean="0"/>
              <a:t>Injection phase</a:t>
            </a:r>
          </a:p>
          <a:p>
            <a:pPr lvl="1"/>
            <a:r>
              <a:rPr lang="en-US" sz="2000" dirty="0" smtClean="0"/>
              <a:t>Relative phase of pulses with respect to the RF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4C79-E61F-478A-95BF-19AD2B18F00A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6636" y="3989852"/>
            <a:ext cx="226536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Figure 3: (a) Electron gun installation in the FAST enclosure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 in 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August, 2012.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 </a:t>
            </a:r>
          </a:p>
          <a:p>
            <a:pPr algn="just"/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(</a:t>
            </a:r>
            <a:r>
              <a:rPr lang="en-US" sz="1200" dirty="0" err="1" smtClean="0">
                <a:solidFill>
                  <a:srgbClr val="404040"/>
                </a:solidFill>
                <a:latin typeface="Helvetica"/>
                <a:cs typeface="Helvetica"/>
              </a:rPr>
              <a:t>b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) Cross section of gun, solenoids, transfer chamber,  downstream  instrumentation. Toroid monitor placed before the Faraday Cup to measure beam intensity/charge. </a:t>
            </a:r>
            <a:endParaRPr lang="en-US" sz="12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73137" y="3762740"/>
            <a:ext cx="5143501" cy="2268173"/>
            <a:chOff x="1037638" y="29663777"/>
            <a:chExt cx="11651265" cy="393842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8838" y="29897759"/>
              <a:ext cx="5860065" cy="3541161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638" y="29663777"/>
              <a:ext cx="5791200" cy="39384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cs typeface="Helvetica"/>
              </a:rPr>
              <a:t>In order to optimize gun operation, the RF phase of the gun was varied with respect to the laser across various phase scans</a:t>
            </a:r>
            <a:endParaRPr lang="en-US" sz="2000" dirty="0" smtClean="0"/>
          </a:p>
          <a:p>
            <a:r>
              <a:rPr lang="en-US" sz="2000" dirty="0" smtClean="0">
                <a:cs typeface="Helvetica"/>
              </a:rPr>
              <a:t>Accelerated charge measured as a function of launch phase (by a </a:t>
            </a:r>
            <a:r>
              <a:rPr lang="en-US" sz="2000" dirty="0" err="1" smtClean="0">
                <a:cs typeface="Helvetica"/>
              </a:rPr>
              <a:t>toroid</a:t>
            </a:r>
            <a:r>
              <a:rPr lang="en-US" sz="2000" dirty="0" smtClean="0">
                <a:cs typeface="Helvetica"/>
              </a:rPr>
              <a:t> monitor)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4C79-E61F-478A-95BF-19AD2B18F00A}" type="slidenum">
              <a:rPr lang="en-US" altLang="en-US" smtClean="0"/>
              <a:pPr/>
              <a:t>5</a:t>
            </a:fld>
            <a:endParaRPr lang="en-US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349500" y="2630009"/>
            <a:ext cx="4388404" cy="2682636"/>
            <a:chOff x="25949784" y="26972779"/>
            <a:chExt cx="11612880" cy="70989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49784" y="26972779"/>
              <a:ext cx="11612880" cy="709897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3254293" y="33405722"/>
              <a:ext cx="4308371" cy="625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 flipH="1">
            <a:off x="1428270" y="5199916"/>
            <a:ext cx="6157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Figure 4: Measured phase scan from the electron gun in FAST. Data taken from a </a:t>
            </a:r>
            <a:r>
              <a:rPr lang="en-US" sz="1200" dirty="0" err="1" smtClean="0">
                <a:solidFill>
                  <a:srgbClr val="404040"/>
                </a:solidFill>
                <a:latin typeface="Helvetica"/>
                <a:cs typeface="Helvetica"/>
              </a:rPr>
              <a:t>toroid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 monitor placed 1.186 </a:t>
            </a:r>
            <a:r>
              <a:rPr lang="en-US" sz="1200" dirty="0" err="1" smtClean="0">
                <a:solidFill>
                  <a:srgbClr val="404040"/>
                </a:solidFill>
                <a:latin typeface="Helvetica"/>
                <a:cs typeface="Helvetica"/>
              </a:rPr>
              <a:t>m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 downstream from the gun. Plateau in charge is characterized by a significantly steeper slope than was observed at PITZ, which may be caused by a secondary emission of electrons. </a:t>
            </a:r>
            <a:endParaRPr lang="en-US" sz="12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cs typeface="Helvetica"/>
              </a:rPr>
              <a:t>Faraday Cups and integrating current transformers (ICT) used at PITZ</a:t>
            </a:r>
          </a:p>
          <a:p>
            <a:pPr lvl="1"/>
            <a:r>
              <a:rPr lang="en-US" sz="2000" dirty="0" smtClean="0">
                <a:cs typeface="Helvetica"/>
              </a:rPr>
              <a:t>Heat load and secondary emission; s</a:t>
            </a:r>
            <a:r>
              <a:rPr lang="en-US" sz="2000" dirty="0" smtClean="0"/>
              <a:t>ufficiently short/isolated bunch</a:t>
            </a:r>
          </a:p>
          <a:p>
            <a:r>
              <a:rPr lang="en-US" sz="2000" dirty="0" smtClean="0">
                <a:cs typeface="Helvetica"/>
              </a:rPr>
              <a:t>However, the phase scans from FAST do not match those from PITZ despite the identical nature of the guns (save for different beam charge)</a:t>
            </a:r>
          </a:p>
          <a:p>
            <a:pPr lvl="1"/>
            <a:r>
              <a:rPr lang="en-US" sz="2000" dirty="0" smtClean="0">
                <a:cs typeface="Helvetica"/>
              </a:rPr>
              <a:t>There is no consistent explanation for this discrepancy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4C79-E61F-478A-95BF-19AD2B18F00A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698820" y="5338415"/>
            <a:ext cx="5667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Figure 5: (a) Measured and simulated phase scan (beam charge vs. RF phase). (</a:t>
            </a:r>
            <a:r>
              <a:rPr lang="en-US" sz="1200" dirty="0" err="1" smtClean="0">
                <a:solidFill>
                  <a:srgbClr val="404040"/>
                </a:solidFill>
                <a:latin typeface="Helvetica"/>
                <a:cs typeface="Helvetica"/>
              </a:rPr>
              <a:t>b</a:t>
            </a:r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) Detailed phase scan for RF phase range ∼100–115° [2].</a:t>
            </a:r>
            <a:endParaRPr lang="en-US" sz="12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98820" y="3230880"/>
            <a:ext cx="5844251" cy="2153702"/>
            <a:chOff x="2444750" y="3581400"/>
            <a:chExt cx="4893086" cy="18031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rcRect b="50205"/>
            <a:stretch>
              <a:fillRect/>
            </a:stretch>
          </p:blipFill>
          <p:spPr>
            <a:xfrm>
              <a:off x="2444750" y="3621320"/>
              <a:ext cx="2274710" cy="1763262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rcRect t="49795"/>
            <a:stretch>
              <a:fillRect/>
            </a:stretch>
          </p:blipFill>
          <p:spPr>
            <a:xfrm>
              <a:off x="5063126" y="3581400"/>
              <a:ext cx="2274710" cy="1777782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Charge vs. Phase readings had an unexpectedly high peak followed by an abrupt drop-off (maybe related to difference in scale between guns)</a:t>
            </a:r>
          </a:p>
          <a:p>
            <a:r>
              <a:rPr lang="en-US" sz="2000" dirty="0" smtClean="0"/>
              <a:t>There also existed a smaller peak in charge after the bunch</a:t>
            </a:r>
          </a:p>
          <a:p>
            <a:r>
              <a:rPr lang="en-US" sz="2000" dirty="0" err="1" smtClean="0">
                <a:cs typeface="Helvetica"/>
              </a:rPr>
              <a:t>Schottky</a:t>
            </a:r>
            <a:r>
              <a:rPr lang="en-US" sz="2000" dirty="0" smtClean="0">
                <a:cs typeface="Helvetica"/>
              </a:rPr>
              <a:t>-like effect manifesting itself in the Cs</a:t>
            </a:r>
            <a:r>
              <a:rPr lang="en-US" sz="2000" baseline="-25000" dirty="0" smtClean="0">
                <a:cs typeface="Helvetica"/>
              </a:rPr>
              <a:t>2</a:t>
            </a:r>
            <a:r>
              <a:rPr lang="en-US" sz="2000" dirty="0" smtClean="0">
                <a:cs typeface="Helvetica"/>
              </a:rPr>
              <a:t>Te photocathode.</a:t>
            </a:r>
          </a:p>
          <a:p>
            <a:r>
              <a:rPr lang="en-US" sz="2000" dirty="0" smtClean="0"/>
              <a:t>Secondary emission of electrons (next slide)</a:t>
            </a:r>
          </a:p>
          <a:p>
            <a:pPr lvl="1"/>
            <a:r>
              <a:rPr lang="en-US" sz="2000" dirty="0" smtClean="0"/>
              <a:t>Increased slope of plateau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4C79-E61F-478A-95BF-19AD2B18F00A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b="50954"/>
          <a:stretch>
            <a:fillRect/>
          </a:stretch>
        </p:blipFill>
        <p:spPr>
          <a:xfrm>
            <a:off x="5301231" y="3619427"/>
            <a:ext cx="3110055" cy="237450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55955" y="3384264"/>
            <a:ext cx="4412172" cy="2697167"/>
            <a:chOff x="4344625" y="3548307"/>
            <a:chExt cx="4412172" cy="2697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4625" y="3548307"/>
              <a:ext cx="4412172" cy="269716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119884" y="5992425"/>
              <a:ext cx="1636913" cy="237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Schottky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cs typeface="Helvetica"/>
              </a:rPr>
              <a:t>Describes the lowering of the work function or the potential barrier of a metal by an external electric field</a:t>
            </a:r>
          </a:p>
          <a:p>
            <a:pPr lvl="1"/>
            <a:r>
              <a:rPr lang="en-US" sz="2000" dirty="0" smtClean="0">
                <a:cs typeface="Helvetica"/>
              </a:rPr>
              <a:t>Leads to an increased electron emission from the metal</a:t>
            </a:r>
          </a:p>
          <a:p>
            <a:pPr lvl="1"/>
            <a:r>
              <a:rPr lang="en-US" sz="2000" dirty="0" smtClean="0">
                <a:cs typeface="Helvetica"/>
              </a:rPr>
              <a:t>Which may explain the unexpected phase scan at FAST</a:t>
            </a:r>
          </a:p>
          <a:p>
            <a:r>
              <a:rPr lang="en-US" sz="2000" dirty="0" smtClean="0">
                <a:cs typeface="Helvetica"/>
              </a:rPr>
              <a:t>The charge of a bunch at t</a:t>
            </a:r>
            <a:r>
              <a:rPr lang="en-US" sz="2000" baseline="-25000" dirty="0" smtClean="0">
                <a:cs typeface="Helvetica"/>
              </a:rPr>
              <a:t>0</a:t>
            </a:r>
            <a:r>
              <a:rPr lang="en-US" sz="2000" dirty="0" smtClean="0">
                <a:cs typeface="Helvetica"/>
              </a:rPr>
              <a:t> is determined as:</a:t>
            </a:r>
          </a:p>
          <a:p>
            <a:pPr>
              <a:buNone/>
            </a:pPr>
            <a:endParaRPr lang="en-US" sz="2000" dirty="0" smtClean="0">
              <a:cs typeface="Helvetica"/>
            </a:endParaRPr>
          </a:p>
          <a:p>
            <a:pPr>
              <a:buNone/>
            </a:pPr>
            <a:endParaRPr lang="en-US" sz="2000" dirty="0" smtClean="0">
              <a:cs typeface="Helvetica"/>
            </a:endParaRPr>
          </a:p>
          <a:p>
            <a:r>
              <a:rPr lang="en-US" sz="2000" dirty="0" smtClean="0">
                <a:cs typeface="Helvetica"/>
              </a:rPr>
              <a:t>E is the combined longitudinal electric </a:t>
            </a:r>
          </a:p>
          <a:p>
            <a:pPr>
              <a:buNone/>
            </a:pPr>
            <a:r>
              <a:rPr lang="en-US" sz="2000" dirty="0" smtClean="0">
                <a:cs typeface="Helvetica"/>
              </a:rPr>
              <a:t>	field in the centre of the cathode</a:t>
            </a:r>
          </a:p>
          <a:p>
            <a:r>
              <a:rPr lang="en-US" sz="2000" dirty="0" smtClean="0">
                <a:cs typeface="Helvetica"/>
              </a:rPr>
              <a:t>Q</a:t>
            </a:r>
            <a:r>
              <a:rPr lang="en-US" sz="2000" baseline="-25000" dirty="0" smtClean="0">
                <a:cs typeface="Helvetica"/>
              </a:rPr>
              <a:t>0</a:t>
            </a:r>
            <a:r>
              <a:rPr lang="en-US" sz="2000" dirty="0" smtClean="0">
                <a:cs typeface="Helvetica"/>
              </a:rPr>
              <a:t> is the charge of the macro particles </a:t>
            </a:r>
          </a:p>
          <a:p>
            <a:pPr>
              <a:buNone/>
            </a:pPr>
            <a:r>
              <a:rPr lang="en-US" sz="2000" dirty="0" smtClean="0">
                <a:cs typeface="Helvetica"/>
              </a:rPr>
              <a:t>	as defined in the input distribution </a:t>
            </a:r>
          </a:p>
          <a:p>
            <a:pPr>
              <a:buNone/>
            </a:pPr>
            <a:r>
              <a:rPr lang="en-US" sz="2000" dirty="0" smtClean="0">
                <a:cs typeface="Helvetica"/>
              </a:rPr>
              <a:t>	(rescaled to fit </a:t>
            </a:r>
            <a:r>
              <a:rPr lang="en-US" sz="2000" dirty="0" err="1" smtClean="0">
                <a:cs typeface="Helvetica"/>
              </a:rPr>
              <a:t>Q</a:t>
            </a:r>
            <a:r>
              <a:rPr lang="en-US" sz="2000" baseline="-25000" dirty="0" err="1" smtClean="0">
                <a:cs typeface="Helvetica"/>
              </a:rPr>
              <a:t>bunch</a:t>
            </a:r>
            <a:r>
              <a:rPr lang="en-US" sz="2000" dirty="0" smtClean="0">
                <a:cs typeface="Helvetica"/>
              </a:rPr>
              <a:t>)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4C79-E61F-478A-95BF-19AD2B18F00A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397760" y="2899441"/>
          <a:ext cx="4376738" cy="503982"/>
        </p:xfrm>
        <a:graphic>
          <a:graphicData uri="http://schemas.openxmlformats.org/presentationml/2006/ole">
            <p:oleObj spid="_x0000_s29698" name="Equation" r:id="rId3" imgW="2209800" imgH="254000" progId="Equation.3">
              <p:embed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b="2877"/>
          <a:stretch>
            <a:fillRect/>
          </a:stretch>
        </p:blipFill>
        <p:spPr>
          <a:xfrm>
            <a:off x="5192713" y="3630000"/>
            <a:ext cx="3657600" cy="2400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3129280" y="5630208"/>
            <a:ext cx="216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Figure 6: Depiction of secondary emission</a:t>
            </a:r>
            <a:endParaRPr lang="en-US" sz="12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ASTRA</a:t>
            </a:r>
          </a:p>
          <a:p>
            <a:pPr lvl="1"/>
            <a:r>
              <a:rPr lang="en-US" dirty="0" smtClean="0"/>
              <a:t>A Space </a:t>
            </a:r>
            <a:r>
              <a:rPr lang="en-US" dirty="0" err="1" smtClean="0"/>
              <a:t>TRacking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Written by Klaus </a:t>
            </a:r>
            <a:r>
              <a:rPr lang="en-US" dirty="0" err="1" smtClean="0"/>
              <a:t>Floettmann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Simulation of datasets through a Monte-Carlo approximation</a:t>
            </a:r>
          </a:p>
          <a:p>
            <a:r>
              <a:rPr lang="en-US" dirty="0" smtClean="0"/>
              <a:t>However </a:t>
            </a:r>
            <a:r>
              <a:rPr lang="en-US" i="1" dirty="0" smtClean="0"/>
              <a:t>ASTRA </a:t>
            </a:r>
            <a:r>
              <a:rPr lang="en-US" dirty="0" smtClean="0"/>
              <a:t>lacks </a:t>
            </a:r>
          </a:p>
          <a:p>
            <a:pPr>
              <a:buNone/>
            </a:pPr>
            <a:r>
              <a:rPr lang="en-US" dirty="0" smtClean="0"/>
              <a:t>	certain tools/software</a:t>
            </a:r>
          </a:p>
          <a:p>
            <a:pPr lvl="1"/>
            <a:r>
              <a:rPr lang="en-US" dirty="0" smtClean="0"/>
              <a:t>Parameter modification</a:t>
            </a:r>
          </a:p>
          <a:p>
            <a:pPr lvl="1"/>
            <a:r>
              <a:rPr lang="en-US" dirty="0" smtClean="0"/>
              <a:t>Parameter optimization</a:t>
            </a:r>
          </a:p>
          <a:p>
            <a:pPr lvl="1"/>
            <a:r>
              <a:rPr lang="en-US" dirty="0" smtClean="0"/>
              <a:t>Curve-fitting</a:t>
            </a:r>
          </a:p>
          <a:p>
            <a:r>
              <a:rPr lang="en-US" dirty="0" smtClean="0"/>
              <a:t>Also, </a:t>
            </a:r>
            <a:r>
              <a:rPr lang="en-US" i="1" dirty="0" smtClean="0"/>
              <a:t>ASTRA </a:t>
            </a:r>
            <a:r>
              <a:rPr lang="en-US" dirty="0" smtClean="0"/>
              <a:t>is difficult to</a:t>
            </a:r>
          </a:p>
          <a:p>
            <a:pPr>
              <a:buNone/>
            </a:pPr>
            <a:r>
              <a:rPr lang="en-US" dirty="0" smtClean="0"/>
              <a:t>	automate since it is just an</a:t>
            </a:r>
          </a:p>
          <a:p>
            <a:pPr>
              <a:buNone/>
            </a:pPr>
            <a:r>
              <a:rPr lang="en-US" dirty="0" smtClean="0"/>
              <a:t>	executable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08/06/15 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Lucas Kang | Optimization of FAST Electron Gun Beam Parameters Using ASTRA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4C79-E61F-478A-95BF-19AD2B18F00A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Picture 7" descr="Screen Shot 2015-07-24 at 12.10.42 AM.png"/>
          <p:cNvPicPr>
            <a:picLocks noChangeAspect="1"/>
          </p:cNvPicPr>
          <p:nvPr/>
        </p:nvPicPr>
        <p:blipFill>
          <a:blip r:embed="rId3"/>
          <a:srcRect r="22297" b="33449"/>
          <a:stretch>
            <a:fillRect/>
          </a:stretch>
        </p:blipFill>
        <p:spPr>
          <a:xfrm>
            <a:off x="4424944" y="2914869"/>
            <a:ext cx="4382587" cy="2346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18000" y="5260876"/>
            <a:ext cx="4583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rgbClr val="404040"/>
                </a:solidFill>
                <a:latin typeface="Helvetica"/>
                <a:cs typeface="Helvetica"/>
              </a:rPr>
              <a:t>Figure 7: The optimization program, first written in Python, was translated to C in order to more efficiently process large amounts of raw data. Now, it acts as an environment in which bash script and analysis can be run side-by-side. </a:t>
            </a:r>
            <a:endParaRPr lang="en-US" sz="12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5047</TotalTime>
  <Words>1197</Words>
  <Application>Microsoft Macintosh PowerPoint</Application>
  <PresentationFormat>On-screen Show (4:3)</PresentationFormat>
  <Paragraphs>168</Paragraphs>
  <Slides>13</Slides>
  <Notes>7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Fermilab: Footer Only</vt:lpstr>
      <vt:lpstr>FermilabTemplate</vt:lpstr>
      <vt:lpstr>Equation</vt:lpstr>
      <vt:lpstr>Optimization of FAST Electron Gun Beam Parameters Using ASTRA</vt:lpstr>
      <vt:lpstr>FAST</vt:lpstr>
      <vt:lpstr>Photoinjector Gun</vt:lpstr>
      <vt:lpstr>Photocathode Laser</vt:lpstr>
      <vt:lpstr>Phase Scan</vt:lpstr>
      <vt:lpstr>Discrepancy</vt:lpstr>
      <vt:lpstr>The Problem</vt:lpstr>
      <vt:lpstr>The Schottky Effect</vt:lpstr>
      <vt:lpstr>Program</vt:lpstr>
      <vt:lpstr>Optimization</vt:lpstr>
      <vt:lpstr>Results</vt:lpstr>
      <vt:lpstr>Future Work</vt:lpstr>
      <vt:lpstr>Slide 13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Measurement near the Cryomodule with Total Loss Monitors</dc:title>
  <dc:creator>Yezhezi Zhang x 16426N</dc:creator>
  <cp:lastModifiedBy>Kang</cp:lastModifiedBy>
  <cp:revision>242</cp:revision>
  <cp:lastPrinted>2014-07-24T20:00:30Z</cp:lastPrinted>
  <dcterms:created xsi:type="dcterms:W3CDTF">2015-08-06T16:08:03Z</dcterms:created>
  <dcterms:modified xsi:type="dcterms:W3CDTF">2015-08-06T16:16:13Z</dcterms:modified>
</cp:coreProperties>
</file>