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>
        <p:scale>
          <a:sx n="85" d="100"/>
          <a:sy n="85" d="100"/>
        </p:scale>
        <p:origin x="-1456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BBB2BC-3E13-8C42-B797-B6C9A0D9DA56}" type="datetimeFigureOut">
              <a:rPr lang="en-US" smtClean="0"/>
              <a:t>8/3/15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8DCD72A-9750-6140-87BA-2F2E8E58E0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B2BC-3E13-8C42-B797-B6C9A0D9DA56}" type="datetimeFigureOut">
              <a:rPr lang="en-US" smtClean="0"/>
              <a:t>8/3/15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D72A-9750-6140-87BA-2F2E8E58E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B2BC-3E13-8C42-B797-B6C9A0D9DA56}" type="datetimeFigureOut">
              <a:rPr lang="en-US" smtClean="0"/>
              <a:t>8/3/15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D72A-9750-6140-87BA-2F2E8E58E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BBB2BC-3E13-8C42-B797-B6C9A0D9DA56}" type="datetimeFigureOut">
              <a:rPr lang="en-US" smtClean="0"/>
              <a:t>8/3/15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DCD72A-9750-6140-87BA-2F2E8E58E0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BBB2BC-3E13-8C42-B797-B6C9A0D9DA56}" type="datetimeFigureOut">
              <a:rPr lang="en-US" smtClean="0"/>
              <a:t>8/3/15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8DCD72A-9750-6140-87BA-2F2E8E58E0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B2BC-3E13-8C42-B797-B6C9A0D9DA56}" type="datetimeFigureOut">
              <a:rPr lang="en-US" smtClean="0"/>
              <a:t>8/3/15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D72A-9750-6140-87BA-2F2E8E58E0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B2BC-3E13-8C42-B797-B6C9A0D9DA56}" type="datetimeFigureOut">
              <a:rPr lang="en-US" smtClean="0"/>
              <a:t>8/3/15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D72A-9750-6140-87BA-2F2E8E58E0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BBB2BC-3E13-8C42-B797-B6C9A0D9DA56}" type="datetimeFigureOut">
              <a:rPr lang="en-US" smtClean="0"/>
              <a:t>8/3/15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DCD72A-9750-6140-87BA-2F2E8E58E0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B2BC-3E13-8C42-B797-B6C9A0D9DA56}" type="datetimeFigureOut">
              <a:rPr lang="en-US" smtClean="0"/>
              <a:t>8/3/15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D72A-9750-6140-87BA-2F2E8E58E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BBB2BC-3E13-8C42-B797-B6C9A0D9DA56}" type="datetimeFigureOut">
              <a:rPr lang="en-US" smtClean="0"/>
              <a:t>8/3/15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DCD72A-9750-6140-87BA-2F2E8E58E06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BBB2BC-3E13-8C42-B797-B6C9A0D9DA56}" type="datetimeFigureOut">
              <a:rPr lang="en-US" smtClean="0"/>
              <a:t>8/3/15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DCD72A-9750-6140-87BA-2F2E8E58E06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BBB2BC-3E13-8C42-B797-B6C9A0D9DA56}" type="datetimeFigureOut">
              <a:rPr lang="en-US" smtClean="0"/>
              <a:t>8/3/15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DCD72A-9750-6140-87BA-2F2E8E58E0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DUNE Three Horn Design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Brendon Bullard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Design</a:t>
            </a:r>
            <a:endParaRPr lang="en-US" dirty="0"/>
          </a:p>
        </p:txBody>
      </p:sp>
      <p:pic>
        <p:nvPicPr>
          <p:cNvPr id="4" name="Content Placeholder 3" descr="Reference66GeV_Spectra.png"/>
          <p:cNvPicPr>
            <a:picLocks noChangeAspect="1"/>
          </p:cNvPicPr>
          <p:nvPr/>
        </p:nvPicPr>
        <p:blipFill>
          <a:blip r:embed="rId2"/>
          <a:srcRect r="4564"/>
          <a:stretch>
            <a:fillRect/>
          </a:stretch>
        </p:blipFill>
        <p:spPr>
          <a:xfrm>
            <a:off x="236072" y="1786962"/>
            <a:ext cx="8511987" cy="38112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Design</a:t>
            </a:r>
            <a:endParaRPr lang="en-US" dirty="0"/>
          </a:p>
        </p:txBody>
      </p:sp>
      <p:pic>
        <p:nvPicPr>
          <p:cNvPr id="4" name="Content Placeholder 3" descr="Reference66GeV_Spectra.png"/>
          <p:cNvPicPr>
            <a:picLocks noChangeAspect="1"/>
          </p:cNvPicPr>
          <p:nvPr/>
        </p:nvPicPr>
        <p:blipFill>
          <a:blip r:embed="rId2"/>
          <a:srcRect r="4476"/>
          <a:stretch>
            <a:fillRect/>
          </a:stretch>
        </p:blipFill>
        <p:spPr>
          <a:xfrm>
            <a:off x="234578" y="1806388"/>
            <a:ext cx="8504516" cy="38044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Verify that </a:t>
            </a:r>
            <a:r>
              <a:rPr lang="en-US" dirty="0" smtClean="0"/>
              <a:t>o</a:t>
            </a:r>
            <a:r>
              <a:rPr lang="en-US" dirty="0" smtClean="0"/>
              <a:t>ptimized design outperforms reference</a:t>
            </a:r>
          </a:p>
          <a:p>
            <a:r>
              <a:rPr lang="en-US" dirty="0" smtClean="0"/>
              <a:t>V3 has overall lower flux due to the more accurate use of </a:t>
            </a:r>
            <a:r>
              <a:rPr lang="en-US" dirty="0" err="1" smtClean="0"/>
              <a:t>beamline</a:t>
            </a:r>
            <a:r>
              <a:rPr lang="en-US" dirty="0" smtClean="0"/>
              <a:t> components</a:t>
            </a:r>
          </a:p>
          <a:p>
            <a:r>
              <a:rPr lang="en-US" dirty="0" smtClean="0"/>
              <a:t>V3 low energy bins are higher because V2 has automatic low energy cuts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Horn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Same beam specifications as optimized design, except Horn 1 is cut between L</a:t>
            </a:r>
            <a:r>
              <a:rPr lang="en-US" baseline="-25000" dirty="0" smtClean="0"/>
              <a:t>3</a:t>
            </a:r>
            <a:r>
              <a:rPr lang="en-US" dirty="0" smtClean="0"/>
              <a:t> and L</a:t>
            </a:r>
            <a:r>
              <a:rPr lang="en-US" baseline="-25000" dirty="0" smtClean="0"/>
              <a:t>4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0" y="2619142"/>
            <a:ext cx="7162800" cy="3691411"/>
            <a:chOff x="762000" y="2427327"/>
            <a:chExt cx="7620000" cy="4046625"/>
          </a:xfrm>
        </p:grpSpPr>
        <p:pic>
          <p:nvPicPr>
            <p:cNvPr id="4" name="Picture 3" descr="OHor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2427327"/>
              <a:ext cx="7620000" cy="404662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3826934" y="4461933"/>
              <a:ext cx="367453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Three Horn 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96517" y="1928906"/>
            <a:ext cx="72912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0.5m</a:t>
            </a:r>
            <a:endParaRPr lang="en-US" dirty="0"/>
          </a:p>
        </p:txBody>
      </p:sp>
      <p:pic>
        <p:nvPicPr>
          <p:cNvPr id="8" name="Picture 7" descr="3Horn_pi+1-10GeV_v2.jpg"/>
          <p:cNvPicPr>
            <a:picLocks noChangeAspect="1"/>
          </p:cNvPicPr>
          <p:nvPr/>
        </p:nvPicPr>
        <p:blipFill>
          <a:blip r:embed="rId2"/>
          <a:srcRect t="31863" b="30949"/>
          <a:stretch>
            <a:fillRect/>
          </a:stretch>
        </p:blipFill>
        <p:spPr>
          <a:xfrm>
            <a:off x="222624" y="1719879"/>
            <a:ext cx="7696200" cy="920526"/>
          </a:xfrm>
          <a:prstGeom prst="rect">
            <a:avLst/>
          </a:prstGeom>
        </p:spPr>
      </p:pic>
      <p:pic>
        <p:nvPicPr>
          <p:cNvPr id="9" name="Picture 8" descr="3Horn_pi+1-10GeV_v2.jpg"/>
          <p:cNvPicPr>
            <a:picLocks noChangeAspect="1"/>
          </p:cNvPicPr>
          <p:nvPr/>
        </p:nvPicPr>
        <p:blipFill>
          <a:blip r:embed="rId3"/>
          <a:srcRect t="29722" b="31648"/>
          <a:stretch>
            <a:fillRect/>
          </a:stretch>
        </p:blipFill>
        <p:spPr>
          <a:xfrm>
            <a:off x="225612" y="2807447"/>
            <a:ext cx="7696200" cy="956236"/>
          </a:xfrm>
          <a:prstGeom prst="rect">
            <a:avLst/>
          </a:prstGeom>
        </p:spPr>
      </p:pic>
      <p:pic>
        <p:nvPicPr>
          <p:cNvPr id="10" name="Picture 9" descr="3Horn_pi+1-10GeV_v2.jpg"/>
          <p:cNvPicPr>
            <a:picLocks noChangeAspect="1"/>
          </p:cNvPicPr>
          <p:nvPr/>
        </p:nvPicPr>
        <p:blipFill>
          <a:blip r:embed="rId4"/>
          <a:srcRect t="32543" b="31829"/>
          <a:stretch>
            <a:fillRect/>
          </a:stretch>
        </p:blipFill>
        <p:spPr>
          <a:xfrm>
            <a:off x="240553" y="3951941"/>
            <a:ext cx="7693212" cy="881529"/>
          </a:xfrm>
          <a:prstGeom prst="rect">
            <a:avLst/>
          </a:prstGeom>
        </p:spPr>
      </p:pic>
      <p:pic>
        <p:nvPicPr>
          <p:cNvPr id="11" name="Picture 10" descr="3Horn_pi+1-10GeV_v2.jpg"/>
          <p:cNvPicPr>
            <a:picLocks noChangeAspect="1"/>
          </p:cNvPicPr>
          <p:nvPr/>
        </p:nvPicPr>
        <p:blipFill>
          <a:blip r:embed="rId5"/>
          <a:srcRect t="32612" b="32942"/>
          <a:stretch>
            <a:fillRect/>
          </a:stretch>
        </p:blipFill>
        <p:spPr>
          <a:xfrm>
            <a:off x="245035" y="5027706"/>
            <a:ext cx="7687236" cy="8516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96517" y="3048000"/>
            <a:ext cx="72912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2.0m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96517" y="4191000"/>
            <a:ext cx="72912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4.0m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96517" y="5257800"/>
            <a:ext cx="72912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6.0m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0.5 meter Separation </a:t>
            </a:r>
            <a:endParaRPr lang="en-US" dirty="0"/>
          </a:p>
        </p:txBody>
      </p:sp>
      <p:pic>
        <p:nvPicPr>
          <p:cNvPr id="4" name="Picture 3" descr="3Horn0p5m-Opt_Spectra_v2.png"/>
          <p:cNvPicPr>
            <a:picLocks noChangeAspect="1"/>
          </p:cNvPicPr>
          <p:nvPr/>
        </p:nvPicPr>
        <p:blipFill>
          <a:blip r:embed="rId2"/>
          <a:srcRect r="4412"/>
          <a:stretch>
            <a:fillRect/>
          </a:stretch>
        </p:blipFill>
        <p:spPr>
          <a:xfrm>
            <a:off x="228600" y="1577493"/>
            <a:ext cx="8511988" cy="38052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7467600" cy="1143000"/>
          </a:xfrm>
        </p:spPr>
        <p:txBody>
          <a:bodyPr/>
          <a:lstStyle/>
          <a:p>
            <a:r>
              <a:rPr lang="en-US" dirty="0" smtClean="0"/>
              <a:t>Three Horn (all separation lengths)</a:t>
            </a:r>
            <a:endParaRPr lang="en-US" dirty="0"/>
          </a:p>
        </p:txBody>
      </p:sp>
      <p:pic>
        <p:nvPicPr>
          <p:cNvPr id="4" name="Picture 3" descr="nuMuLinear_Spectra_v2.png"/>
          <p:cNvPicPr>
            <a:picLocks noChangeAspect="1"/>
          </p:cNvPicPr>
          <p:nvPr/>
        </p:nvPicPr>
        <p:blipFill>
          <a:blip r:embed="rId2"/>
          <a:srcRect r="7651"/>
          <a:stretch>
            <a:fillRect/>
          </a:stretch>
        </p:blipFill>
        <p:spPr>
          <a:xfrm>
            <a:off x="762000" y="846139"/>
            <a:ext cx="7162800" cy="6011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7042666" y="3472934"/>
            <a:ext cx="21336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66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0.5 </a:t>
            </a:r>
            <a:r>
              <a:rPr lang="en-US" dirty="0" err="1" smtClean="0"/>
              <a:t>m</a:t>
            </a:r>
            <a:r>
              <a:rPr lang="en-US" dirty="0" smtClean="0"/>
              <a:t> separation design yields comparable neutrino flux to the optimized design  - a three horn design can be found that has equal or better flux</a:t>
            </a:r>
          </a:p>
          <a:p>
            <a:r>
              <a:rPr lang="en-US" dirty="0" smtClean="0"/>
              <a:t>Simply moving the location of Horn 2 doesn’t give quality tuning. Likely will be the case for other Horn 2 OC radii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Study anti </a:t>
            </a:r>
            <a:r>
              <a:rPr lang="en-US" dirty="0" err="1" smtClean="0"/>
              <a:t>muon</a:t>
            </a:r>
            <a:r>
              <a:rPr lang="en-US" dirty="0" smtClean="0"/>
              <a:t> neutrino beam</a:t>
            </a:r>
          </a:p>
          <a:p>
            <a:r>
              <a:rPr lang="en-US" dirty="0" smtClean="0"/>
              <a:t>Implement three horn design in G4LBNE/V3</a:t>
            </a:r>
          </a:p>
          <a:p>
            <a:r>
              <a:rPr lang="en-US" dirty="0" smtClean="0"/>
              <a:t>Use a genetic algorithm to optimize the three horn geometry – Horn 2 OC radius and separation distance increase complexity by 2 degrees of freedom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7467600" cy="1143000"/>
          </a:xfrm>
        </p:spPr>
        <p:txBody>
          <a:bodyPr/>
          <a:lstStyle/>
          <a:p>
            <a:pPr algn="ctr"/>
            <a:r>
              <a:rPr lang="en-US" sz="6000" dirty="0" smtClean="0"/>
              <a:t>End</a:t>
            </a:r>
            <a:endParaRPr lang="en-US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Benchmarking G4LBNE/V2 and </a:t>
            </a:r>
            <a:r>
              <a:rPr lang="en-US" dirty="0" smtClean="0"/>
              <a:t>V3</a:t>
            </a:r>
          </a:p>
          <a:p>
            <a:r>
              <a:rPr lang="en-US" dirty="0" smtClean="0"/>
              <a:t>Want to study focusing performance for a three horn system based off the optimized design</a:t>
            </a:r>
          </a:p>
          <a:p>
            <a:r>
              <a:rPr lang="en-US" dirty="0" smtClean="0"/>
              <a:t>Investigate the </a:t>
            </a:r>
            <a:r>
              <a:rPr lang="en-US" dirty="0" err="1" smtClean="0"/>
              <a:t>tunability</a:t>
            </a:r>
            <a:r>
              <a:rPr lang="en-US" dirty="0" smtClean="0"/>
              <a:t> of this design through the repositioning of Horn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50m POT in V2/V3 for reference design and optimized design at 66 and 120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50m POT in V2 for three horn design at 0.5, 2.0, 4.0, and 6.0 </a:t>
            </a:r>
            <a:r>
              <a:rPr lang="en-US" dirty="0" err="1" smtClean="0"/>
              <a:t>m</a:t>
            </a:r>
            <a:r>
              <a:rPr lang="en-US" dirty="0" smtClean="0"/>
              <a:t> separation between Horn 1 and Horn 2</a:t>
            </a:r>
          </a:p>
          <a:p>
            <a:r>
              <a:rPr lang="en-US" dirty="0" smtClean="0"/>
              <a:t>Visualization in </a:t>
            </a:r>
            <a:r>
              <a:rPr lang="en-US" dirty="0" err="1" smtClean="0"/>
              <a:t>HepRep</a:t>
            </a:r>
            <a:r>
              <a:rPr lang="en-US" dirty="0" smtClean="0"/>
              <a:t> (use 50 POT)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Design Horns</a:t>
            </a:r>
            <a:endParaRPr lang="en-US" dirty="0"/>
          </a:p>
        </p:txBody>
      </p:sp>
      <p:pic>
        <p:nvPicPr>
          <p:cNvPr id="4" name="Content Placeholder 3" descr="Horn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9592" t="27176" b="36906"/>
          <a:stretch>
            <a:fillRect/>
          </a:stretch>
        </p:blipFill>
        <p:spPr>
          <a:xfrm>
            <a:off x="228600" y="1417638"/>
            <a:ext cx="8444347" cy="2692400"/>
          </a:xfrm>
        </p:spPr>
      </p:pic>
      <p:pic>
        <p:nvPicPr>
          <p:cNvPr id="5" name="Picture 4" descr="Horn2.png"/>
          <p:cNvPicPr>
            <a:picLocks noChangeAspect="1"/>
          </p:cNvPicPr>
          <p:nvPr/>
        </p:nvPicPr>
        <p:blipFill>
          <a:blip r:embed="rId3"/>
          <a:srcRect l="39167" t="22000" r="10833" b="42000"/>
          <a:stretch>
            <a:fillRect/>
          </a:stretch>
        </p:blipFill>
        <p:spPr>
          <a:xfrm>
            <a:off x="1752600" y="4110038"/>
            <a:ext cx="5396345" cy="2428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and Optimized Designs</a:t>
            </a:r>
            <a:endParaRPr lang="en-US" dirty="0"/>
          </a:p>
        </p:txBody>
      </p:sp>
      <p:pic>
        <p:nvPicPr>
          <p:cNvPr id="4" name="Content Placeholder 3" descr="Optimized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40816" t="10017" r="12245" b="10246"/>
          <a:stretch>
            <a:fillRect/>
          </a:stretch>
        </p:blipFill>
        <p:spPr>
          <a:xfrm>
            <a:off x="152401" y="1417638"/>
            <a:ext cx="4296120" cy="4561344"/>
          </a:xfrm>
        </p:spPr>
      </p:pic>
      <p:pic>
        <p:nvPicPr>
          <p:cNvPr id="5" name="Picture 4" descr="Optimized2.png"/>
          <p:cNvPicPr>
            <a:picLocks noChangeAspect="1"/>
          </p:cNvPicPr>
          <p:nvPr/>
        </p:nvPicPr>
        <p:blipFill>
          <a:blip r:embed="rId3"/>
          <a:srcRect l="41667" t="29891" r="13121" b="24667"/>
          <a:stretch>
            <a:fillRect/>
          </a:stretch>
        </p:blipFill>
        <p:spPr>
          <a:xfrm>
            <a:off x="4448521" y="1828800"/>
            <a:ext cx="4134242" cy="2597056"/>
          </a:xfrm>
          <a:prstGeom prst="rect">
            <a:avLst/>
          </a:prstGeom>
        </p:spPr>
      </p:pic>
      <p:pic>
        <p:nvPicPr>
          <p:cNvPr id="6" name="Picture 5" descr="OHor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521" y="4425856"/>
            <a:ext cx="4291330" cy="22789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Design: </a:t>
            </a:r>
            <a:r>
              <a:rPr lang="en-US" dirty="0" err="1" smtClean="0"/>
              <a:t>π</a:t>
            </a:r>
            <a:r>
              <a:rPr lang="en-US" dirty="0" smtClean="0"/>
              <a:t>+ (1-10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reference66GeV_pi+1-10GeV_v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8987" b="26333"/>
          <a:stretch>
            <a:fillRect/>
          </a:stretch>
        </p:blipFill>
        <p:spPr>
          <a:xfrm>
            <a:off x="457200" y="1600200"/>
            <a:ext cx="7467600" cy="1066800"/>
          </a:xfrm>
        </p:spPr>
      </p:pic>
      <p:pic>
        <p:nvPicPr>
          <p:cNvPr id="6" name="Picture 5" descr="reference66GeV_pi+1-10GeV_v3.jpg"/>
          <p:cNvPicPr>
            <a:picLocks noChangeAspect="1"/>
          </p:cNvPicPr>
          <p:nvPr/>
        </p:nvPicPr>
        <p:blipFill>
          <a:blip r:embed="rId3"/>
          <a:srcRect t="25382" b="27028"/>
          <a:stretch>
            <a:fillRect/>
          </a:stretch>
        </p:blipFill>
        <p:spPr>
          <a:xfrm>
            <a:off x="454212" y="2753659"/>
            <a:ext cx="7467600" cy="1143000"/>
          </a:xfrm>
          <a:prstGeom prst="rect">
            <a:avLst/>
          </a:prstGeom>
        </p:spPr>
      </p:pic>
      <p:pic>
        <p:nvPicPr>
          <p:cNvPr id="7" name="Picture 6" descr="reference_pi+1-10GeV_v2.jpg"/>
          <p:cNvPicPr>
            <a:picLocks noChangeAspect="1"/>
          </p:cNvPicPr>
          <p:nvPr/>
        </p:nvPicPr>
        <p:blipFill>
          <a:blip r:embed="rId4"/>
          <a:srcRect t="25382" b="23855"/>
          <a:stretch>
            <a:fillRect/>
          </a:stretch>
        </p:blipFill>
        <p:spPr>
          <a:xfrm>
            <a:off x="445247" y="3966882"/>
            <a:ext cx="7467600" cy="1219200"/>
          </a:xfrm>
          <a:prstGeom prst="rect">
            <a:avLst/>
          </a:prstGeom>
        </p:spPr>
      </p:pic>
      <p:pic>
        <p:nvPicPr>
          <p:cNvPr id="8" name="Picture 7" descr="reference_pi+1-10GeV_v3.jpg"/>
          <p:cNvPicPr>
            <a:picLocks noChangeAspect="1"/>
          </p:cNvPicPr>
          <p:nvPr/>
        </p:nvPicPr>
        <p:blipFill>
          <a:blip r:embed="rId5"/>
          <a:srcRect t="28228" b="27301"/>
          <a:stretch>
            <a:fillRect/>
          </a:stretch>
        </p:blipFill>
        <p:spPr>
          <a:xfrm>
            <a:off x="440765" y="5251824"/>
            <a:ext cx="7458635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734501" y="5001416"/>
            <a:ext cx="19812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120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18066" y="2568993"/>
            <a:ext cx="19812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66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996518" y="1928906"/>
            <a:ext cx="609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96518" y="4343400"/>
            <a:ext cx="609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96518" y="5562600"/>
            <a:ext cx="609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96518" y="3124200"/>
            <a:ext cx="609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V3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</a:t>
            </a:r>
            <a:r>
              <a:rPr lang="en-US" dirty="0" smtClean="0"/>
              <a:t>Design: </a:t>
            </a:r>
            <a:r>
              <a:rPr lang="en-US" dirty="0" err="1" smtClean="0"/>
              <a:t>π</a:t>
            </a:r>
            <a:r>
              <a:rPr lang="en-US" dirty="0" smtClean="0"/>
              <a:t>+ (1-10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eference66GeV_pi+1-10GeV_v2.jpg"/>
          <p:cNvPicPr>
            <a:picLocks noChangeAspect="1"/>
          </p:cNvPicPr>
          <p:nvPr/>
        </p:nvPicPr>
        <p:blipFill>
          <a:blip r:embed="rId2"/>
          <a:srcRect t="30200" b="30732"/>
          <a:stretch>
            <a:fillRect/>
          </a:stretch>
        </p:blipFill>
        <p:spPr>
          <a:xfrm>
            <a:off x="463176" y="1688353"/>
            <a:ext cx="7467600" cy="938306"/>
          </a:xfrm>
          <a:prstGeom prst="rect">
            <a:avLst/>
          </a:prstGeom>
        </p:spPr>
      </p:pic>
      <p:pic>
        <p:nvPicPr>
          <p:cNvPr id="5" name="Picture 4" descr="reference66GeV_pi+1-10GeV_v3.jpg"/>
          <p:cNvPicPr>
            <a:picLocks noChangeAspect="1"/>
          </p:cNvPicPr>
          <p:nvPr/>
        </p:nvPicPr>
        <p:blipFill>
          <a:blip r:embed="rId3"/>
          <a:srcRect t="28583" b="24760"/>
          <a:stretch>
            <a:fillRect/>
          </a:stretch>
        </p:blipFill>
        <p:spPr>
          <a:xfrm>
            <a:off x="465849" y="2741706"/>
            <a:ext cx="7467600" cy="1120588"/>
          </a:xfrm>
          <a:prstGeom prst="rect">
            <a:avLst/>
          </a:prstGeom>
        </p:spPr>
      </p:pic>
      <p:pic>
        <p:nvPicPr>
          <p:cNvPr id="6" name="Picture 5" descr="reference_pi+1-10GeV_v2.jpg"/>
          <p:cNvPicPr>
            <a:picLocks noChangeAspect="1"/>
          </p:cNvPicPr>
          <p:nvPr/>
        </p:nvPicPr>
        <p:blipFill>
          <a:blip r:embed="rId4"/>
          <a:srcRect t="30014" b="30545"/>
          <a:stretch>
            <a:fillRect/>
          </a:stretch>
        </p:blipFill>
        <p:spPr>
          <a:xfrm>
            <a:off x="465849" y="4058023"/>
            <a:ext cx="7467600" cy="947271"/>
          </a:xfrm>
          <a:prstGeom prst="rect">
            <a:avLst/>
          </a:prstGeom>
        </p:spPr>
      </p:pic>
      <p:pic>
        <p:nvPicPr>
          <p:cNvPr id="7" name="Picture 6" descr="reference_pi+1-10GeV_v3.jpg"/>
          <p:cNvPicPr>
            <a:picLocks noChangeAspect="1"/>
          </p:cNvPicPr>
          <p:nvPr/>
        </p:nvPicPr>
        <p:blipFill>
          <a:blip r:embed="rId5"/>
          <a:srcRect t="27346" b="26725"/>
          <a:stretch>
            <a:fillRect/>
          </a:stretch>
        </p:blipFill>
        <p:spPr>
          <a:xfrm>
            <a:off x="457200" y="5186082"/>
            <a:ext cx="7474755" cy="1104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734501" y="5001416"/>
            <a:ext cx="19812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120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718066" y="2568993"/>
            <a:ext cx="19812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66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996518" y="1928906"/>
            <a:ext cx="609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96518" y="4343400"/>
            <a:ext cx="609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96518" y="5562600"/>
            <a:ext cx="609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96518" y="3124200"/>
            <a:ext cx="609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V3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Design</a:t>
            </a:r>
            <a:endParaRPr lang="en-US" dirty="0"/>
          </a:p>
        </p:txBody>
      </p:sp>
      <p:pic>
        <p:nvPicPr>
          <p:cNvPr id="4" name="Content Placeholder 3" descr="Reference66GeV_Spectr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97" r="4618" b="-2581"/>
          <a:stretch>
            <a:fillRect/>
          </a:stretch>
        </p:blipFill>
        <p:spPr>
          <a:xfrm>
            <a:off x="228601" y="1799304"/>
            <a:ext cx="8511987" cy="39156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Design</a:t>
            </a:r>
            <a:endParaRPr lang="en-US" dirty="0"/>
          </a:p>
        </p:txBody>
      </p:sp>
      <p:pic>
        <p:nvPicPr>
          <p:cNvPr id="4" name="Content Placeholder 3" descr="Reference66GeV_Spectra.png"/>
          <p:cNvPicPr>
            <a:picLocks noChangeAspect="1"/>
          </p:cNvPicPr>
          <p:nvPr/>
        </p:nvPicPr>
        <p:blipFill>
          <a:blip r:embed="rId2"/>
          <a:srcRect r="4643"/>
          <a:stretch>
            <a:fillRect/>
          </a:stretch>
        </p:blipFill>
        <p:spPr>
          <a:xfrm>
            <a:off x="237406" y="1799304"/>
            <a:ext cx="8503182" cy="381050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92</TotalTime>
  <Words>312</Words>
  <Application>Microsoft Macintosh PowerPoint</Application>
  <PresentationFormat>On-screen Show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DUNE Three Horn Design Study</vt:lpstr>
      <vt:lpstr>Purpose </vt:lpstr>
      <vt:lpstr>Procedure</vt:lpstr>
      <vt:lpstr>Reference Design Horns</vt:lpstr>
      <vt:lpstr>Reference and Optimized Designs</vt:lpstr>
      <vt:lpstr>Reference Design: π+ (1-10 GeV)</vt:lpstr>
      <vt:lpstr>Optimized Design: π+ (1-10 GeV)</vt:lpstr>
      <vt:lpstr>Reference Design</vt:lpstr>
      <vt:lpstr>Reference Design</vt:lpstr>
      <vt:lpstr>Optimized Design</vt:lpstr>
      <vt:lpstr>Optimized Design</vt:lpstr>
      <vt:lpstr>Observations</vt:lpstr>
      <vt:lpstr>Three Horn Design</vt:lpstr>
      <vt:lpstr>Visualization of Three Horn Design</vt:lpstr>
      <vt:lpstr>0.5 meter Separation </vt:lpstr>
      <vt:lpstr>Three Horn (all separation lengths)</vt:lpstr>
      <vt:lpstr>Conclusions</vt:lpstr>
      <vt:lpstr>Future Work</vt:lpstr>
      <vt:lpstr>End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Three Horn Design Study</dc:title>
  <dc:creator>Brendon Bullard</dc:creator>
  <cp:lastModifiedBy>Brendon Bullard</cp:lastModifiedBy>
  <cp:revision>1</cp:revision>
  <dcterms:created xsi:type="dcterms:W3CDTF">2015-08-03T14:56:45Z</dcterms:created>
  <dcterms:modified xsi:type="dcterms:W3CDTF">2015-08-03T16:28:46Z</dcterms:modified>
</cp:coreProperties>
</file>