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6" r:id="rId4"/>
    <p:sldId id="279" r:id="rId5"/>
    <p:sldId id="278" r:id="rId6"/>
    <p:sldId id="260" r:id="rId7"/>
    <p:sldId id="262" r:id="rId8"/>
    <p:sldId id="261" r:id="rId9"/>
    <p:sldId id="263" r:id="rId10"/>
    <p:sldId id="264" r:id="rId11"/>
    <p:sldId id="268" r:id="rId12"/>
    <p:sldId id="266" r:id="rId13"/>
    <p:sldId id="267"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D4370-F192-4E62-AD61-0BFFE22F6A25}" type="datetimeFigureOut">
              <a:rPr lang="en-US" smtClean="0"/>
              <a:t>8/3/2015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676FD-2FBB-4D39-9066-90B35954D113}" type="slidenum">
              <a:rPr lang="en-US" smtClean="0"/>
              <a:t>‹#›</a:t>
            </a:fld>
            <a:endParaRPr lang="en-US"/>
          </a:p>
        </p:txBody>
      </p:sp>
    </p:spTree>
    <p:extLst>
      <p:ext uri="{BB962C8B-B14F-4D97-AF65-F5344CB8AC3E}">
        <p14:creationId xmlns:p14="http://schemas.microsoft.com/office/powerpoint/2010/main" val="4077237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676FD-2FBB-4D39-9066-90B35954D113}" type="slidenum">
              <a:rPr lang="en-US" smtClean="0"/>
              <a:t>1</a:t>
            </a:fld>
            <a:endParaRPr lang="en-US"/>
          </a:p>
        </p:txBody>
      </p:sp>
    </p:spTree>
    <p:extLst>
      <p:ext uri="{BB962C8B-B14F-4D97-AF65-F5344CB8AC3E}">
        <p14:creationId xmlns:p14="http://schemas.microsoft.com/office/powerpoint/2010/main" val="299782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DD8D52-7A94-46D0-864A-51B54272CF53}" type="datetime1">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3E12-8E45-49FC-B95C-5260A4C75F17}" type="slidenum">
              <a:rPr lang="en-US" smtClean="0"/>
              <a:t>‹#›</a:t>
            </a:fld>
            <a:endParaRPr lang="en-US"/>
          </a:p>
        </p:txBody>
      </p:sp>
    </p:spTree>
    <p:extLst>
      <p:ext uri="{BB962C8B-B14F-4D97-AF65-F5344CB8AC3E}">
        <p14:creationId xmlns:p14="http://schemas.microsoft.com/office/powerpoint/2010/main" val="143948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3DF5E-FE74-413A-80F8-AE9D4CDDD77E}" type="datetime1">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3E12-8E45-49FC-B95C-5260A4C75F17}" type="slidenum">
              <a:rPr lang="en-US" smtClean="0"/>
              <a:t>‹#›</a:t>
            </a:fld>
            <a:endParaRPr lang="en-US"/>
          </a:p>
        </p:txBody>
      </p:sp>
    </p:spTree>
    <p:extLst>
      <p:ext uri="{BB962C8B-B14F-4D97-AF65-F5344CB8AC3E}">
        <p14:creationId xmlns:p14="http://schemas.microsoft.com/office/powerpoint/2010/main" val="320969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8C68ED-F838-4A0F-9309-296B67C3BEBB}" type="datetime1">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3E12-8E45-49FC-B95C-5260A4C75F17}" type="slidenum">
              <a:rPr lang="en-US" smtClean="0"/>
              <a:t>‹#›</a:t>
            </a:fld>
            <a:endParaRPr lang="en-US"/>
          </a:p>
        </p:txBody>
      </p:sp>
    </p:spTree>
    <p:extLst>
      <p:ext uri="{BB962C8B-B14F-4D97-AF65-F5344CB8AC3E}">
        <p14:creationId xmlns:p14="http://schemas.microsoft.com/office/powerpoint/2010/main" val="309280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14A74-F20A-45A4-8AF4-F11DB7063FCC}" type="datetime1">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3E12-8E45-49FC-B95C-5260A4C75F17}" type="slidenum">
              <a:rPr lang="en-US" smtClean="0"/>
              <a:t>‹#›</a:t>
            </a:fld>
            <a:endParaRPr lang="en-US"/>
          </a:p>
        </p:txBody>
      </p:sp>
    </p:spTree>
    <p:extLst>
      <p:ext uri="{BB962C8B-B14F-4D97-AF65-F5344CB8AC3E}">
        <p14:creationId xmlns:p14="http://schemas.microsoft.com/office/powerpoint/2010/main" val="23700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E8EFAF-D42C-4DCE-804A-B20CD1938EBA}" type="datetime1">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3E12-8E45-49FC-B95C-5260A4C75F17}" type="slidenum">
              <a:rPr lang="en-US" smtClean="0"/>
              <a:t>‹#›</a:t>
            </a:fld>
            <a:endParaRPr lang="en-US"/>
          </a:p>
        </p:txBody>
      </p:sp>
    </p:spTree>
    <p:extLst>
      <p:ext uri="{BB962C8B-B14F-4D97-AF65-F5344CB8AC3E}">
        <p14:creationId xmlns:p14="http://schemas.microsoft.com/office/powerpoint/2010/main" val="307798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8C57DD-AE45-49BC-B1AC-775470E4D6DD}" type="datetime1">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3E12-8E45-49FC-B95C-5260A4C75F17}" type="slidenum">
              <a:rPr lang="en-US" smtClean="0"/>
              <a:t>‹#›</a:t>
            </a:fld>
            <a:endParaRPr lang="en-US"/>
          </a:p>
        </p:txBody>
      </p:sp>
    </p:spTree>
    <p:extLst>
      <p:ext uri="{BB962C8B-B14F-4D97-AF65-F5344CB8AC3E}">
        <p14:creationId xmlns:p14="http://schemas.microsoft.com/office/powerpoint/2010/main" val="393113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297189-9D76-4623-8FEE-4A6C8EA826B1}" type="datetime1">
              <a:rPr lang="en-US" smtClean="0"/>
              <a:t>8/3/2015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13E12-8E45-49FC-B95C-5260A4C75F17}" type="slidenum">
              <a:rPr lang="en-US" smtClean="0"/>
              <a:t>‹#›</a:t>
            </a:fld>
            <a:endParaRPr lang="en-US"/>
          </a:p>
        </p:txBody>
      </p:sp>
    </p:spTree>
    <p:extLst>
      <p:ext uri="{BB962C8B-B14F-4D97-AF65-F5344CB8AC3E}">
        <p14:creationId xmlns:p14="http://schemas.microsoft.com/office/powerpoint/2010/main" val="127516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92F3AD-B4E0-44D6-AA96-1B505E7EEC51}" type="datetime1">
              <a:rPr lang="en-US" smtClean="0"/>
              <a:t>8/3/2015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13E12-8E45-49FC-B95C-5260A4C75F17}" type="slidenum">
              <a:rPr lang="en-US" smtClean="0"/>
              <a:t>‹#›</a:t>
            </a:fld>
            <a:endParaRPr lang="en-US"/>
          </a:p>
        </p:txBody>
      </p:sp>
    </p:spTree>
    <p:extLst>
      <p:ext uri="{BB962C8B-B14F-4D97-AF65-F5344CB8AC3E}">
        <p14:creationId xmlns:p14="http://schemas.microsoft.com/office/powerpoint/2010/main" val="391338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6A9F4-7724-4CD1-83D6-572166697FA1}" type="datetime1">
              <a:rPr lang="en-US" smtClean="0"/>
              <a:t>8/3/2015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13E12-8E45-49FC-B95C-5260A4C75F17}" type="slidenum">
              <a:rPr lang="en-US" smtClean="0"/>
              <a:t>‹#›</a:t>
            </a:fld>
            <a:endParaRPr lang="en-US"/>
          </a:p>
        </p:txBody>
      </p:sp>
    </p:spTree>
    <p:extLst>
      <p:ext uri="{BB962C8B-B14F-4D97-AF65-F5344CB8AC3E}">
        <p14:creationId xmlns:p14="http://schemas.microsoft.com/office/powerpoint/2010/main" val="324519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A503C-9688-4DA7-838F-896FD0CC0645}" type="datetime1">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3E12-8E45-49FC-B95C-5260A4C75F17}" type="slidenum">
              <a:rPr lang="en-US" smtClean="0"/>
              <a:t>‹#›</a:t>
            </a:fld>
            <a:endParaRPr lang="en-US"/>
          </a:p>
        </p:txBody>
      </p:sp>
    </p:spTree>
    <p:extLst>
      <p:ext uri="{BB962C8B-B14F-4D97-AF65-F5344CB8AC3E}">
        <p14:creationId xmlns:p14="http://schemas.microsoft.com/office/powerpoint/2010/main" val="350325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6D034-4CC2-430C-A49C-0C43BDA09C15}" type="datetime1">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3E12-8E45-49FC-B95C-5260A4C75F17}" type="slidenum">
              <a:rPr lang="en-US" smtClean="0"/>
              <a:t>‹#›</a:t>
            </a:fld>
            <a:endParaRPr lang="en-US"/>
          </a:p>
        </p:txBody>
      </p:sp>
    </p:spTree>
    <p:extLst>
      <p:ext uri="{BB962C8B-B14F-4D97-AF65-F5344CB8AC3E}">
        <p14:creationId xmlns:p14="http://schemas.microsoft.com/office/powerpoint/2010/main" val="250670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5AA9A-3183-497C-A325-77459AFB1215}" type="datetime1">
              <a:rPr lang="en-US" smtClean="0"/>
              <a:t>8/3/2015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13E12-8E45-49FC-B95C-5260A4C75F17}" type="slidenum">
              <a:rPr lang="en-US" smtClean="0"/>
              <a:t>‹#›</a:t>
            </a:fld>
            <a:endParaRPr lang="en-US"/>
          </a:p>
        </p:txBody>
      </p:sp>
    </p:spTree>
    <p:extLst>
      <p:ext uri="{BB962C8B-B14F-4D97-AF65-F5344CB8AC3E}">
        <p14:creationId xmlns:p14="http://schemas.microsoft.com/office/powerpoint/2010/main" val="2936823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5.bin"/><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oleObject" Target="../embeddings/oleObject7.bin"/><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oleObject" Target="../embeddings/oleObject9.bin"/><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0.emf"/><Relationship Id="rId5" Type="http://schemas.openxmlformats.org/officeDocument/2006/relationships/oleObject" Target="../embeddings/oleObject12.bin"/><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NEAR DETECTOR SPECTRA AND FAR NEAR RATIOS	</a:t>
            </a:r>
            <a:endParaRPr lang="en-US" dirty="0"/>
          </a:p>
        </p:txBody>
      </p:sp>
      <p:sp>
        <p:nvSpPr>
          <p:cNvPr id="3" name="Subtitle 2"/>
          <p:cNvSpPr>
            <a:spLocks noGrp="1"/>
          </p:cNvSpPr>
          <p:nvPr>
            <p:ph type="subTitle" idx="1"/>
          </p:nvPr>
        </p:nvSpPr>
        <p:spPr/>
        <p:txBody>
          <a:bodyPr/>
          <a:lstStyle/>
          <a:p>
            <a:r>
              <a:rPr lang="en-US" dirty="0" smtClean="0"/>
              <a:t>Amit Bashyal</a:t>
            </a:r>
          </a:p>
          <a:p>
            <a:r>
              <a:rPr lang="en-US" dirty="0" smtClean="0"/>
              <a:t>August 4, 2015</a:t>
            </a:r>
          </a:p>
          <a:p>
            <a:r>
              <a:rPr lang="en-US" dirty="0" smtClean="0"/>
              <a:t>University of Texas at Arlington</a:t>
            </a:r>
            <a:endParaRPr lang="en-US" dirty="0"/>
          </a:p>
        </p:txBody>
      </p:sp>
      <p:pic>
        <p:nvPicPr>
          <p:cNvPr id="4" name="Picture 3"/>
          <p:cNvPicPr>
            <a:picLocks noChangeAspect="1"/>
          </p:cNvPicPr>
          <p:nvPr/>
        </p:nvPicPr>
        <p:blipFill>
          <a:blip r:embed="rId3"/>
          <a:stretch>
            <a:fillRect/>
          </a:stretch>
        </p:blipFill>
        <p:spPr>
          <a:xfrm>
            <a:off x="10180682" y="5257800"/>
            <a:ext cx="1438275" cy="1276350"/>
          </a:xfrm>
          <a:prstGeom prst="rect">
            <a:avLst/>
          </a:prstGeom>
        </p:spPr>
      </p:pic>
      <p:sp>
        <p:nvSpPr>
          <p:cNvPr id="5" name="Slide Number Placeholder 4"/>
          <p:cNvSpPr>
            <a:spLocks noGrp="1"/>
          </p:cNvSpPr>
          <p:nvPr>
            <p:ph type="sldNum" sz="quarter" idx="12"/>
          </p:nvPr>
        </p:nvSpPr>
        <p:spPr/>
        <p:txBody>
          <a:bodyPr/>
          <a:lstStyle/>
          <a:p>
            <a:fld id="{3A013E12-8E45-49FC-B95C-5260A4C75F17}" type="slidenum">
              <a:rPr lang="en-US" smtClean="0"/>
              <a:t>1</a:t>
            </a:fld>
            <a:endParaRPr lang="en-US"/>
          </a:p>
        </p:txBody>
      </p:sp>
    </p:spTree>
    <p:extLst>
      <p:ext uri="{BB962C8B-B14F-4D97-AF65-F5344CB8AC3E}">
        <p14:creationId xmlns:p14="http://schemas.microsoft.com/office/powerpoint/2010/main" val="1800715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0571" y="464456"/>
            <a:ext cx="5689600" cy="707886"/>
          </a:xfrm>
          <a:prstGeom prst="rect">
            <a:avLst/>
          </a:prstGeom>
          <a:noFill/>
        </p:spPr>
        <p:txBody>
          <a:bodyPr wrap="square" rtlCol="0">
            <a:spAutoFit/>
          </a:bodyPr>
          <a:lstStyle/>
          <a:p>
            <a:pPr algn="ctr"/>
            <a:r>
              <a:rPr lang="en-US" sz="4000" b="1" dirty="0" smtClean="0"/>
              <a:t>Beam Matrix Method</a:t>
            </a:r>
            <a:endParaRPr lang="en-US" sz="4000" b="1" dirty="0"/>
          </a:p>
        </p:txBody>
      </p:sp>
      <p:pic>
        <p:nvPicPr>
          <p:cNvPr id="5" name="Picture 4"/>
          <p:cNvPicPr>
            <a:picLocks noChangeAspect="1"/>
          </p:cNvPicPr>
          <p:nvPr/>
        </p:nvPicPr>
        <p:blipFill>
          <a:blip r:embed="rId2"/>
          <a:stretch>
            <a:fillRect/>
          </a:stretch>
        </p:blipFill>
        <p:spPr>
          <a:xfrm>
            <a:off x="678315" y="1416594"/>
            <a:ext cx="1952625" cy="685800"/>
          </a:xfrm>
          <a:prstGeom prst="rect">
            <a:avLst/>
          </a:prstGeom>
        </p:spPr>
      </p:pic>
      <p:sp>
        <p:nvSpPr>
          <p:cNvPr id="6" name="TextBox 5"/>
          <p:cNvSpPr txBox="1"/>
          <p:nvPr/>
        </p:nvSpPr>
        <p:spPr>
          <a:xfrm>
            <a:off x="123371" y="2049782"/>
            <a:ext cx="8868228" cy="1200329"/>
          </a:xfrm>
          <a:prstGeom prst="rect">
            <a:avLst/>
          </a:prstGeom>
          <a:noFill/>
        </p:spPr>
        <p:txBody>
          <a:bodyPr wrap="square" rtlCol="0">
            <a:spAutoFit/>
          </a:bodyPr>
          <a:lstStyle/>
          <a:p>
            <a:r>
              <a:rPr lang="en-US" sz="2400" dirty="0" smtClean="0"/>
              <a:t>Here,  F</a:t>
            </a:r>
            <a:r>
              <a:rPr lang="en-US" sz="2400" baseline="-25000" dirty="0" smtClean="0"/>
              <a:t>i</a:t>
            </a:r>
            <a:r>
              <a:rPr lang="en-US" sz="2400" dirty="0" smtClean="0"/>
              <a:t> = Neutrino event in the far detector </a:t>
            </a:r>
          </a:p>
          <a:p>
            <a:r>
              <a:rPr lang="en-US" sz="2400" dirty="0"/>
              <a:t> </a:t>
            </a:r>
            <a:r>
              <a:rPr lang="en-US" sz="2400" dirty="0" smtClean="0"/>
              <a:t>          </a:t>
            </a:r>
            <a:r>
              <a:rPr lang="en-US" sz="2400" dirty="0" err="1" smtClean="0"/>
              <a:t>R</a:t>
            </a:r>
            <a:r>
              <a:rPr lang="en-US" sz="2400" baseline="-25000" dirty="0" err="1" smtClean="0"/>
              <a:t>i</a:t>
            </a:r>
            <a:r>
              <a:rPr lang="en-US" sz="2400" dirty="0" smtClean="0"/>
              <a:t> = Near Far Ratio </a:t>
            </a:r>
          </a:p>
          <a:p>
            <a:r>
              <a:rPr lang="en-US" sz="2400" dirty="0"/>
              <a:t> </a:t>
            </a:r>
            <a:r>
              <a:rPr lang="en-US" sz="2400" dirty="0" smtClean="0"/>
              <a:t>          N</a:t>
            </a:r>
            <a:r>
              <a:rPr lang="en-US" sz="2400" baseline="-25000" dirty="0" smtClean="0"/>
              <a:t>i</a:t>
            </a:r>
            <a:r>
              <a:rPr lang="en-US" sz="2400" dirty="0" smtClean="0"/>
              <a:t> = Neutrino event in the near detector </a:t>
            </a:r>
            <a:endParaRPr lang="en-US" sz="2400" dirty="0"/>
          </a:p>
        </p:txBody>
      </p:sp>
      <p:sp>
        <p:nvSpPr>
          <p:cNvPr id="8" name="TextBox 7"/>
          <p:cNvSpPr txBox="1"/>
          <p:nvPr/>
        </p:nvSpPr>
        <p:spPr>
          <a:xfrm>
            <a:off x="123372" y="3250111"/>
            <a:ext cx="6335486" cy="2800767"/>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r>
              <a:rPr lang="en-US" sz="2000" dirty="0" smtClean="0"/>
              <a:t>Limitation of the ratio plot </a:t>
            </a:r>
            <a:r>
              <a:rPr lang="en-US" sz="2000" dirty="0" smtClean="0">
                <a:sym typeface="Wingdings" panose="05000000000000000000" pitchFamily="2" charset="2"/>
              </a:rPr>
              <a:t> Near Far correlation only in the given neutrino energy bin</a:t>
            </a:r>
          </a:p>
          <a:p>
            <a:pPr marL="285750" indent="-285750">
              <a:buFont typeface="Arial" panose="020B0604020202020204" pitchFamily="34" charset="0"/>
              <a:buChar char="•"/>
            </a:pPr>
            <a:r>
              <a:rPr lang="en-US" sz="2000" dirty="0" smtClean="0"/>
              <a:t>Each neutrino event at energy </a:t>
            </a:r>
            <a:r>
              <a:rPr lang="en-US" sz="2000" dirty="0" err="1" smtClean="0"/>
              <a:t>E</a:t>
            </a:r>
            <a:r>
              <a:rPr lang="en-US" sz="2000" baseline="-25000" dirty="0" err="1" smtClean="0"/>
              <a:t>n</a:t>
            </a:r>
            <a:r>
              <a:rPr lang="en-US" sz="2000" baseline="-25000" dirty="0" smtClean="0"/>
              <a:t> </a:t>
            </a:r>
            <a:r>
              <a:rPr lang="en-US" sz="2000" dirty="0" smtClean="0"/>
              <a:t>implies neutrino spectrum in the far detector.</a:t>
            </a:r>
          </a:p>
          <a:p>
            <a:pPr marL="285750" indent="-285750">
              <a:buFont typeface="Arial" panose="020B0604020202020204" pitchFamily="34" charset="0"/>
              <a:buChar char="•"/>
            </a:pPr>
            <a:r>
              <a:rPr lang="en-US" sz="2000" dirty="0" smtClean="0"/>
              <a:t>Beam Matrix method gives a more accurate near far correlation.  </a:t>
            </a:r>
          </a:p>
          <a:p>
            <a:pPr marL="285750" indent="-285750">
              <a:buFont typeface="Arial" panose="020B0604020202020204" pitchFamily="34" charset="0"/>
              <a:buChar char="•"/>
            </a:pPr>
            <a:endParaRPr lang="en-US" sz="2000" dirty="0" smtClean="0">
              <a:sym typeface="Wingdings" panose="05000000000000000000" pitchFamily="2" charset="2"/>
            </a:endParaRPr>
          </a:p>
          <a:p>
            <a:r>
              <a:rPr lang="en-US" dirty="0">
                <a:sym typeface="Wingdings" panose="05000000000000000000" pitchFamily="2" charset="2"/>
              </a:rPr>
              <a:t> </a:t>
            </a:r>
            <a:r>
              <a:rPr lang="en-US" dirty="0" smtClean="0">
                <a:sym typeface="Wingdings" panose="05000000000000000000" pitchFamily="2" charset="2"/>
              </a:rPr>
              <a:t>      </a:t>
            </a:r>
            <a:r>
              <a:rPr lang="en-US" dirty="0" smtClean="0"/>
              <a:t> </a:t>
            </a:r>
            <a:endParaRPr lang="en-US" dirty="0"/>
          </a:p>
        </p:txBody>
      </p:sp>
      <p:pic>
        <p:nvPicPr>
          <p:cNvPr id="10" name="Picture 9"/>
          <p:cNvPicPr>
            <a:picLocks noChangeAspect="1"/>
          </p:cNvPicPr>
          <p:nvPr/>
        </p:nvPicPr>
        <p:blipFill>
          <a:blip r:embed="rId3"/>
          <a:stretch>
            <a:fillRect/>
          </a:stretch>
        </p:blipFill>
        <p:spPr>
          <a:xfrm>
            <a:off x="6267450" y="4127551"/>
            <a:ext cx="5924550" cy="2028825"/>
          </a:xfrm>
          <a:prstGeom prst="rect">
            <a:avLst/>
          </a:prstGeom>
        </p:spPr>
      </p:pic>
      <p:sp>
        <p:nvSpPr>
          <p:cNvPr id="11" name="TextBox 10"/>
          <p:cNvSpPr txBox="1"/>
          <p:nvPr/>
        </p:nvSpPr>
        <p:spPr>
          <a:xfrm>
            <a:off x="7112000" y="4127551"/>
            <a:ext cx="4963886" cy="369332"/>
          </a:xfrm>
          <a:prstGeom prst="rect">
            <a:avLst/>
          </a:prstGeom>
          <a:noFill/>
        </p:spPr>
        <p:txBody>
          <a:bodyPr wrap="square" rtlCol="0">
            <a:spAutoFit/>
          </a:bodyPr>
          <a:lstStyle/>
          <a:p>
            <a:r>
              <a:rPr lang="en-US" b="1" dirty="0" smtClean="0"/>
              <a:t>Near Far Correlation from Beam Matrix Method</a:t>
            </a:r>
            <a:endParaRPr lang="en-US" b="1" dirty="0"/>
          </a:p>
        </p:txBody>
      </p:sp>
      <p:sp>
        <p:nvSpPr>
          <p:cNvPr id="12" name="TextBox 11"/>
          <p:cNvSpPr txBox="1"/>
          <p:nvPr/>
        </p:nvSpPr>
        <p:spPr>
          <a:xfrm>
            <a:off x="2630940" y="1416594"/>
            <a:ext cx="4916489" cy="369332"/>
          </a:xfrm>
          <a:prstGeom prst="rect">
            <a:avLst/>
          </a:prstGeom>
          <a:noFill/>
        </p:spPr>
        <p:txBody>
          <a:bodyPr wrap="square" rtlCol="0">
            <a:spAutoFit/>
          </a:bodyPr>
          <a:lstStyle/>
          <a:p>
            <a:r>
              <a:rPr lang="en-US" b="1" dirty="0" smtClean="0"/>
              <a:t>Near Far Correlation from Far Near Ratio Method</a:t>
            </a:r>
            <a:endParaRPr lang="en-US" b="1" dirty="0"/>
          </a:p>
        </p:txBody>
      </p:sp>
      <p:sp>
        <p:nvSpPr>
          <p:cNvPr id="2" name="Slide Number Placeholder 1"/>
          <p:cNvSpPr>
            <a:spLocks noGrp="1"/>
          </p:cNvSpPr>
          <p:nvPr>
            <p:ph type="sldNum" sz="quarter" idx="12"/>
          </p:nvPr>
        </p:nvSpPr>
        <p:spPr/>
        <p:txBody>
          <a:bodyPr/>
          <a:lstStyle/>
          <a:p>
            <a:fld id="{3A013E12-8E45-49FC-B95C-5260A4C75F17}" type="slidenum">
              <a:rPr lang="en-US" smtClean="0"/>
              <a:t>10</a:t>
            </a:fld>
            <a:endParaRPr lang="en-US"/>
          </a:p>
        </p:txBody>
      </p:sp>
    </p:spTree>
    <p:extLst>
      <p:ext uri="{BB962C8B-B14F-4D97-AF65-F5344CB8AC3E}">
        <p14:creationId xmlns:p14="http://schemas.microsoft.com/office/powerpoint/2010/main" val="3344572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68299236"/>
              </p:ext>
            </p:extLst>
          </p:nvPr>
        </p:nvGraphicFramePr>
        <p:xfrm>
          <a:off x="98425" y="98425"/>
          <a:ext cx="5299208" cy="5140325"/>
        </p:xfrm>
        <a:graphic>
          <a:graphicData uri="http://schemas.openxmlformats.org/presentationml/2006/ole">
            <mc:AlternateContent xmlns:mc="http://schemas.openxmlformats.org/markup-compatibility/2006">
              <mc:Choice xmlns:v="urn:schemas-microsoft-com:vml" Requires="v">
                <p:oleObj spid="_x0000_s5146" name="Acrobat Document" r:id="rId3" imgW="5400384" imgH="5238664" progId="AcroExch.Document.11">
                  <p:embed/>
                </p:oleObj>
              </mc:Choice>
              <mc:Fallback>
                <p:oleObj name="Acrobat Document" r:id="rId3" imgW="5400384" imgH="5238664" progId="AcroExch.Document.11">
                  <p:embed/>
                  <p:pic>
                    <p:nvPicPr>
                      <p:cNvPr id="0" name=""/>
                      <p:cNvPicPr/>
                      <p:nvPr/>
                    </p:nvPicPr>
                    <p:blipFill>
                      <a:blip r:embed="rId4"/>
                      <a:stretch>
                        <a:fillRect/>
                      </a:stretch>
                    </p:blipFill>
                    <p:spPr>
                      <a:xfrm>
                        <a:off x="98425" y="98425"/>
                        <a:ext cx="5299208" cy="51403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329790809"/>
              </p:ext>
            </p:extLst>
          </p:nvPr>
        </p:nvGraphicFramePr>
        <p:xfrm>
          <a:off x="6791325" y="0"/>
          <a:ext cx="5400675" cy="5238750"/>
        </p:xfrm>
        <a:graphic>
          <a:graphicData uri="http://schemas.openxmlformats.org/presentationml/2006/ole">
            <mc:AlternateContent xmlns:mc="http://schemas.openxmlformats.org/markup-compatibility/2006">
              <mc:Choice xmlns:v="urn:schemas-microsoft-com:vml" Requires="v">
                <p:oleObj spid="_x0000_s5147" name="Acrobat Document" r:id="rId5" imgW="5400384" imgH="5238664" progId="AcroExch.Document.11">
                  <p:embed/>
                </p:oleObj>
              </mc:Choice>
              <mc:Fallback>
                <p:oleObj name="Acrobat Document" r:id="rId5" imgW="5400384" imgH="5238664" progId="AcroExch.Document.11">
                  <p:embed/>
                  <p:pic>
                    <p:nvPicPr>
                      <p:cNvPr id="0" name=""/>
                      <p:cNvPicPr/>
                      <p:nvPr/>
                    </p:nvPicPr>
                    <p:blipFill>
                      <a:blip r:embed="rId6"/>
                      <a:stretch>
                        <a:fillRect/>
                      </a:stretch>
                    </p:blipFill>
                    <p:spPr>
                      <a:xfrm>
                        <a:off x="6791325" y="0"/>
                        <a:ext cx="5400675" cy="5238750"/>
                      </a:xfrm>
                      <a:prstGeom prst="rect">
                        <a:avLst/>
                      </a:prstGeom>
                    </p:spPr>
                  </p:pic>
                </p:oleObj>
              </mc:Fallback>
            </mc:AlternateContent>
          </a:graphicData>
        </a:graphic>
      </p:graphicFrame>
      <p:sp>
        <p:nvSpPr>
          <p:cNvPr id="4" name="TextBox 3"/>
          <p:cNvSpPr txBox="1"/>
          <p:nvPr/>
        </p:nvSpPr>
        <p:spPr>
          <a:xfrm>
            <a:off x="522514" y="5238750"/>
            <a:ext cx="4165600" cy="369332"/>
          </a:xfrm>
          <a:prstGeom prst="rect">
            <a:avLst/>
          </a:prstGeom>
          <a:noFill/>
        </p:spPr>
        <p:txBody>
          <a:bodyPr wrap="square" rtlCol="0">
            <a:spAutoFit/>
          </a:bodyPr>
          <a:lstStyle/>
          <a:p>
            <a:r>
              <a:rPr lang="en-US" b="1" dirty="0" smtClean="0"/>
              <a:t>Reference Beam Matrix</a:t>
            </a:r>
            <a:endParaRPr lang="en-US" b="1" dirty="0"/>
          </a:p>
        </p:txBody>
      </p:sp>
      <p:sp>
        <p:nvSpPr>
          <p:cNvPr id="5" name="TextBox 4"/>
          <p:cNvSpPr txBox="1"/>
          <p:nvPr/>
        </p:nvSpPr>
        <p:spPr>
          <a:xfrm>
            <a:off x="7692571" y="5238750"/>
            <a:ext cx="2786743" cy="369332"/>
          </a:xfrm>
          <a:prstGeom prst="rect">
            <a:avLst/>
          </a:prstGeom>
          <a:noFill/>
        </p:spPr>
        <p:txBody>
          <a:bodyPr wrap="square" rtlCol="0">
            <a:spAutoFit/>
          </a:bodyPr>
          <a:lstStyle/>
          <a:p>
            <a:r>
              <a:rPr lang="en-US" b="1" dirty="0" smtClean="0"/>
              <a:t>Optimized Beam Matrix</a:t>
            </a:r>
            <a:endParaRPr lang="en-US" b="1" dirty="0"/>
          </a:p>
        </p:txBody>
      </p:sp>
      <p:sp>
        <p:nvSpPr>
          <p:cNvPr id="6" name="Slide Number Placeholder 5"/>
          <p:cNvSpPr>
            <a:spLocks noGrp="1"/>
          </p:cNvSpPr>
          <p:nvPr>
            <p:ph type="sldNum" sz="quarter" idx="12"/>
          </p:nvPr>
        </p:nvSpPr>
        <p:spPr/>
        <p:txBody>
          <a:bodyPr/>
          <a:lstStyle/>
          <a:p>
            <a:fld id="{3A013E12-8E45-49FC-B95C-5260A4C75F17}" type="slidenum">
              <a:rPr lang="en-US" smtClean="0"/>
              <a:t>11</a:t>
            </a:fld>
            <a:endParaRPr lang="en-US"/>
          </a:p>
        </p:txBody>
      </p:sp>
    </p:spTree>
    <p:extLst>
      <p:ext uri="{BB962C8B-B14F-4D97-AF65-F5344CB8AC3E}">
        <p14:creationId xmlns:p14="http://schemas.microsoft.com/office/powerpoint/2010/main" val="2298441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161694864"/>
              </p:ext>
            </p:extLst>
          </p:nvPr>
        </p:nvGraphicFramePr>
        <p:xfrm>
          <a:off x="98425" y="98425"/>
          <a:ext cx="4894489" cy="4747741"/>
        </p:xfrm>
        <a:graphic>
          <a:graphicData uri="http://schemas.openxmlformats.org/presentationml/2006/ole">
            <mc:AlternateContent xmlns:mc="http://schemas.openxmlformats.org/markup-compatibility/2006">
              <mc:Choice xmlns:v="urn:schemas-microsoft-com:vml" Requires="v">
                <p:oleObj spid="_x0000_s3108" name="Acrobat Document" r:id="rId3" imgW="5400384" imgH="5238664" progId="AcroExch.Document.11">
                  <p:embed/>
                </p:oleObj>
              </mc:Choice>
              <mc:Fallback>
                <p:oleObj name="Acrobat Document" r:id="rId3" imgW="5400384" imgH="5238664" progId="AcroExch.Document.11">
                  <p:embed/>
                  <p:pic>
                    <p:nvPicPr>
                      <p:cNvPr id="0" name=""/>
                      <p:cNvPicPr/>
                      <p:nvPr/>
                    </p:nvPicPr>
                    <p:blipFill>
                      <a:blip r:embed="rId4"/>
                      <a:stretch>
                        <a:fillRect/>
                      </a:stretch>
                    </p:blipFill>
                    <p:spPr>
                      <a:xfrm>
                        <a:off x="98425" y="98425"/>
                        <a:ext cx="4894489" cy="4747741"/>
                      </a:xfrm>
                      <a:prstGeom prst="rect">
                        <a:avLst/>
                      </a:prstGeom>
                    </p:spPr>
                  </p:pic>
                </p:oleObj>
              </mc:Fallback>
            </mc:AlternateContent>
          </a:graphicData>
        </a:graphic>
      </p:graphicFrame>
      <p:sp>
        <p:nvSpPr>
          <p:cNvPr id="4" name="TextBox 3"/>
          <p:cNvSpPr txBox="1"/>
          <p:nvPr/>
        </p:nvSpPr>
        <p:spPr>
          <a:xfrm>
            <a:off x="333828" y="5165271"/>
            <a:ext cx="4049486" cy="1477328"/>
          </a:xfrm>
          <a:prstGeom prst="rect">
            <a:avLst/>
          </a:prstGeom>
          <a:noFill/>
        </p:spPr>
        <p:txBody>
          <a:bodyPr wrap="square" rtlCol="0">
            <a:spAutoFit/>
          </a:bodyPr>
          <a:lstStyle/>
          <a:p>
            <a:r>
              <a:rPr lang="en-US" b="1" dirty="0" smtClean="0"/>
              <a:t>DUNE Reference </a:t>
            </a:r>
            <a:r>
              <a:rPr lang="en-US" b="1" dirty="0"/>
              <a:t>B</a:t>
            </a:r>
            <a:r>
              <a:rPr lang="en-US" b="1" dirty="0" smtClean="0"/>
              <a:t>eam Matrix</a:t>
            </a:r>
          </a:p>
          <a:p>
            <a:r>
              <a:rPr lang="en-US" dirty="0" smtClean="0"/>
              <a:t>The energy smearing becomes more prominent as we go to higher energy neutrino event.</a:t>
            </a:r>
          </a:p>
          <a:p>
            <a:r>
              <a:rPr lang="en-US" dirty="0" smtClean="0"/>
              <a:t> </a:t>
            </a:r>
            <a:endParaRPr lang="en-US" dirty="0"/>
          </a:p>
        </p:txBody>
      </p:sp>
      <p:sp>
        <p:nvSpPr>
          <p:cNvPr id="5" name="TextBox 4"/>
          <p:cNvSpPr txBox="1"/>
          <p:nvPr/>
        </p:nvSpPr>
        <p:spPr>
          <a:xfrm>
            <a:off x="7329714" y="5238749"/>
            <a:ext cx="4267200" cy="646331"/>
          </a:xfrm>
          <a:prstGeom prst="rect">
            <a:avLst/>
          </a:prstGeom>
          <a:noFill/>
        </p:spPr>
        <p:txBody>
          <a:bodyPr wrap="square" rtlCol="0">
            <a:spAutoFit/>
          </a:bodyPr>
          <a:lstStyle/>
          <a:p>
            <a:r>
              <a:rPr lang="en-US" dirty="0" smtClean="0"/>
              <a:t>Smearing for 2.5 to 3 GeV (</a:t>
            </a:r>
            <a:r>
              <a:rPr lang="en-US" dirty="0" smtClean="0">
                <a:solidFill>
                  <a:srgbClr val="FF0000"/>
                </a:solidFill>
              </a:rPr>
              <a:t>Red</a:t>
            </a:r>
            <a:r>
              <a:rPr lang="en-US" dirty="0" smtClean="0"/>
              <a:t>), 5.5 to 6.5 GeV (</a:t>
            </a:r>
            <a:r>
              <a:rPr lang="en-US" dirty="0" smtClean="0">
                <a:solidFill>
                  <a:schemeClr val="accent6"/>
                </a:solidFill>
              </a:rPr>
              <a:t>Green</a:t>
            </a:r>
            <a:r>
              <a:rPr lang="en-US" dirty="0" smtClean="0"/>
              <a:t>) and 8.5 to 10.5 GeV (</a:t>
            </a:r>
            <a:r>
              <a:rPr lang="en-US" dirty="0" smtClean="0">
                <a:solidFill>
                  <a:schemeClr val="accent1">
                    <a:lumMod val="75000"/>
                  </a:schemeClr>
                </a:solidFill>
              </a:rPr>
              <a:t>Blue</a:t>
            </a:r>
            <a:r>
              <a:rPr lang="en-US" dirty="0" smtClean="0"/>
              <a: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170102516"/>
              </p:ext>
            </p:extLst>
          </p:nvPr>
        </p:nvGraphicFramePr>
        <p:xfrm>
          <a:off x="6762976" y="31296"/>
          <a:ext cx="5400675" cy="5133975"/>
        </p:xfrm>
        <a:graphic>
          <a:graphicData uri="http://schemas.openxmlformats.org/presentationml/2006/ole">
            <mc:AlternateContent xmlns:mc="http://schemas.openxmlformats.org/markup-compatibility/2006">
              <mc:Choice xmlns:v="urn:schemas-microsoft-com:vml" Requires="v">
                <p:oleObj spid="_x0000_s3109" name="Acrobat Document" r:id="rId5" imgW="5400384" imgH="5133838" progId="AcroExch.Document.11">
                  <p:embed/>
                </p:oleObj>
              </mc:Choice>
              <mc:Fallback>
                <p:oleObj name="Acrobat Document" r:id="rId5" imgW="5400384" imgH="5133838" progId="AcroExch.Document.11">
                  <p:embed/>
                  <p:pic>
                    <p:nvPicPr>
                      <p:cNvPr id="0" name=""/>
                      <p:cNvPicPr/>
                      <p:nvPr/>
                    </p:nvPicPr>
                    <p:blipFill>
                      <a:blip r:embed="rId6"/>
                      <a:stretch>
                        <a:fillRect/>
                      </a:stretch>
                    </p:blipFill>
                    <p:spPr>
                      <a:xfrm>
                        <a:off x="6762976" y="31296"/>
                        <a:ext cx="5400675" cy="5133975"/>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3A013E12-8E45-49FC-B95C-5260A4C75F17}" type="slidenum">
              <a:rPr lang="en-US" smtClean="0"/>
              <a:t>12</a:t>
            </a:fld>
            <a:endParaRPr lang="en-US"/>
          </a:p>
        </p:txBody>
      </p:sp>
    </p:spTree>
    <p:extLst>
      <p:ext uri="{BB962C8B-B14F-4D97-AF65-F5344CB8AC3E}">
        <p14:creationId xmlns:p14="http://schemas.microsoft.com/office/powerpoint/2010/main" val="4084827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99869891"/>
              </p:ext>
            </p:extLst>
          </p:nvPr>
        </p:nvGraphicFramePr>
        <p:xfrm>
          <a:off x="98425" y="98425"/>
          <a:ext cx="5400675" cy="5238750"/>
        </p:xfrm>
        <a:graphic>
          <a:graphicData uri="http://schemas.openxmlformats.org/presentationml/2006/ole">
            <mc:AlternateContent xmlns:mc="http://schemas.openxmlformats.org/markup-compatibility/2006">
              <mc:Choice xmlns:v="urn:schemas-microsoft-com:vml" Requires="v">
                <p:oleObj spid="_x0000_s6176" name="Acrobat Document" r:id="rId3" imgW="5400384" imgH="5238664" progId="AcroExch.Document.11">
                  <p:embed/>
                </p:oleObj>
              </mc:Choice>
              <mc:Fallback>
                <p:oleObj name="Acrobat Document" r:id="rId3" imgW="5400384" imgH="5238664" progId="AcroExch.Document.11">
                  <p:embed/>
                  <p:pic>
                    <p:nvPicPr>
                      <p:cNvPr id="0" name=""/>
                      <p:cNvPicPr/>
                      <p:nvPr/>
                    </p:nvPicPr>
                    <p:blipFill>
                      <a:blip r:embed="rId4"/>
                      <a:stretch>
                        <a:fillRect/>
                      </a:stretch>
                    </p:blipFill>
                    <p:spPr>
                      <a:xfrm>
                        <a:off x="98425" y="98425"/>
                        <a:ext cx="5400675" cy="523875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072723104"/>
              </p:ext>
            </p:extLst>
          </p:nvPr>
        </p:nvGraphicFramePr>
        <p:xfrm>
          <a:off x="6577637" y="98425"/>
          <a:ext cx="5614364" cy="5446032"/>
        </p:xfrm>
        <a:graphic>
          <a:graphicData uri="http://schemas.openxmlformats.org/presentationml/2006/ole">
            <mc:AlternateContent xmlns:mc="http://schemas.openxmlformats.org/markup-compatibility/2006">
              <mc:Choice xmlns:v="urn:schemas-microsoft-com:vml" Requires="v">
                <p:oleObj spid="_x0000_s6177" name="Acrobat Document" r:id="rId5" imgW="5400384" imgH="5238664" progId="AcroExch.Document.11">
                  <p:embed/>
                </p:oleObj>
              </mc:Choice>
              <mc:Fallback>
                <p:oleObj name="Acrobat Document" r:id="rId5" imgW="5400384" imgH="5238664" progId="AcroExch.Document.11">
                  <p:embed/>
                  <p:pic>
                    <p:nvPicPr>
                      <p:cNvPr id="0" name=""/>
                      <p:cNvPicPr/>
                      <p:nvPr/>
                    </p:nvPicPr>
                    <p:blipFill>
                      <a:blip r:embed="rId6"/>
                      <a:stretch>
                        <a:fillRect/>
                      </a:stretch>
                    </p:blipFill>
                    <p:spPr>
                      <a:xfrm>
                        <a:off x="6577637" y="98425"/>
                        <a:ext cx="5614364" cy="5446032"/>
                      </a:xfrm>
                      <a:prstGeom prst="rect">
                        <a:avLst/>
                      </a:prstGeom>
                    </p:spPr>
                  </p:pic>
                </p:oleObj>
              </mc:Fallback>
            </mc:AlternateContent>
          </a:graphicData>
        </a:graphic>
      </p:graphicFrame>
      <p:sp>
        <p:nvSpPr>
          <p:cNvPr id="4" name="TextBox 3"/>
          <p:cNvSpPr txBox="1"/>
          <p:nvPr/>
        </p:nvSpPr>
        <p:spPr>
          <a:xfrm>
            <a:off x="7251219" y="5544457"/>
            <a:ext cx="4267200" cy="646331"/>
          </a:xfrm>
          <a:prstGeom prst="rect">
            <a:avLst/>
          </a:prstGeom>
          <a:noFill/>
        </p:spPr>
        <p:txBody>
          <a:bodyPr wrap="square" rtlCol="0">
            <a:spAutoFit/>
          </a:bodyPr>
          <a:lstStyle/>
          <a:p>
            <a:r>
              <a:rPr lang="en-US" dirty="0" smtClean="0"/>
              <a:t>Smearing for 2.5 to 3 GeV (</a:t>
            </a:r>
            <a:r>
              <a:rPr lang="en-US" dirty="0" smtClean="0">
                <a:solidFill>
                  <a:srgbClr val="FF0000"/>
                </a:solidFill>
              </a:rPr>
              <a:t>Red</a:t>
            </a:r>
            <a:r>
              <a:rPr lang="en-US" dirty="0" smtClean="0"/>
              <a:t>), 5.5 to 6.5 GeV (</a:t>
            </a:r>
            <a:r>
              <a:rPr lang="en-US" dirty="0" smtClean="0">
                <a:solidFill>
                  <a:schemeClr val="accent6"/>
                </a:solidFill>
              </a:rPr>
              <a:t>Green</a:t>
            </a:r>
            <a:r>
              <a:rPr lang="en-US" dirty="0" smtClean="0"/>
              <a:t>) and 8.5 to 10.5 GeV (</a:t>
            </a:r>
            <a:r>
              <a:rPr lang="en-US" dirty="0" smtClean="0">
                <a:solidFill>
                  <a:schemeClr val="accent1">
                    <a:lumMod val="75000"/>
                  </a:schemeClr>
                </a:solidFill>
              </a:rPr>
              <a:t>Blue</a:t>
            </a:r>
            <a:r>
              <a:rPr lang="en-US" dirty="0" smtClean="0"/>
              <a:t>).</a:t>
            </a:r>
            <a:endParaRPr lang="en-US" dirty="0"/>
          </a:p>
        </p:txBody>
      </p:sp>
      <p:sp>
        <p:nvSpPr>
          <p:cNvPr id="5" name="TextBox 4"/>
          <p:cNvSpPr txBox="1"/>
          <p:nvPr/>
        </p:nvSpPr>
        <p:spPr>
          <a:xfrm>
            <a:off x="653143" y="5660571"/>
            <a:ext cx="4441371" cy="369332"/>
          </a:xfrm>
          <a:prstGeom prst="rect">
            <a:avLst/>
          </a:prstGeom>
          <a:noFill/>
        </p:spPr>
        <p:txBody>
          <a:bodyPr wrap="square" rtlCol="0">
            <a:spAutoFit/>
          </a:bodyPr>
          <a:lstStyle/>
          <a:p>
            <a:r>
              <a:rPr lang="en-US" b="1" dirty="0" smtClean="0"/>
              <a:t>Optimized Beam Matrix</a:t>
            </a:r>
            <a:endParaRPr lang="en-US" b="1" dirty="0"/>
          </a:p>
        </p:txBody>
      </p:sp>
      <p:sp>
        <p:nvSpPr>
          <p:cNvPr id="6" name="Slide Number Placeholder 5"/>
          <p:cNvSpPr>
            <a:spLocks noGrp="1"/>
          </p:cNvSpPr>
          <p:nvPr>
            <p:ph type="sldNum" sz="quarter" idx="12"/>
          </p:nvPr>
        </p:nvSpPr>
        <p:spPr/>
        <p:txBody>
          <a:bodyPr/>
          <a:lstStyle/>
          <a:p>
            <a:fld id="{3A013E12-8E45-49FC-B95C-5260A4C75F17}" type="slidenum">
              <a:rPr lang="en-US" smtClean="0"/>
              <a:t>13</a:t>
            </a:fld>
            <a:endParaRPr lang="en-US"/>
          </a:p>
        </p:txBody>
      </p:sp>
    </p:spTree>
    <p:extLst>
      <p:ext uri="{BB962C8B-B14F-4D97-AF65-F5344CB8AC3E}">
        <p14:creationId xmlns:p14="http://schemas.microsoft.com/office/powerpoint/2010/main" val="1620320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1704" y="577396"/>
            <a:ext cx="9620250" cy="4019550"/>
          </a:xfrm>
          <a:prstGeom prst="rect">
            <a:avLst/>
          </a:prstGeom>
        </p:spPr>
      </p:pic>
      <p:sp>
        <p:nvSpPr>
          <p:cNvPr id="4" name="TextBox 3"/>
          <p:cNvSpPr txBox="1"/>
          <p:nvPr/>
        </p:nvSpPr>
        <p:spPr>
          <a:xfrm>
            <a:off x="957943" y="4354286"/>
            <a:ext cx="6415314" cy="2585323"/>
          </a:xfrm>
          <a:prstGeom prst="rect">
            <a:avLst/>
          </a:prstGeom>
          <a:noFill/>
        </p:spPr>
        <p:txBody>
          <a:bodyPr wrap="square" rtlCol="0">
            <a:spAutoFit/>
          </a:bodyPr>
          <a:lstStyle/>
          <a:p>
            <a:r>
              <a:rPr lang="en-US" b="1" dirty="0" smtClean="0"/>
              <a:t>Interpretation of Beam Matrix Table</a:t>
            </a:r>
          </a:p>
          <a:p>
            <a:endParaRPr lang="en-US" b="1" dirty="0"/>
          </a:p>
          <a:p>
            <a:r>
              <a:rPr lang="en-US" dirty="0" smtClean="0"/>
              <a:t>Neutrino events at, lets say 0-0.5 GeV bin at near detector implies a neutrino spectrum at far detector such that :</a:t>
            </a:r>
          </a:p>
          <a:p>
            <a:r>
              <a:rPr lang="en-US" dirty="0" smtClean="0"/>
              <a:t>98.45% of that event (X (</a:t>
            </a:r>
            <a:r>
              <a:rPr lang="en-US" dirty="0" err="1" smtClean="0"/>
              <a:t>R</a:t>
            </a:r>
            <a:r>
              <a:rPr lang="en-US" baseline="-25000" dirty="0" err="1" smtClean="0"/>
              <a:t>near</a:t>
            </a:r>
            <a:r>
              <a:rPr lang="en-US" dirty="0" smtClean="0"/>
              <a:t>/</a:t>
            </a:r>
            <a:r>
              <a:rPr lang="en-US" dirty="0" err="1" smtClean="0"/>
              <a:t>R</a:t>
            </a:r>
            <a:r>
              <a:rPr lang="en-US" baseline="-25000" dirty="0" err="1" smtClean="0"/>
              <a:t>far</a:t>
            </a:r>
            <a:r>
              <a:rPr lang="en-US" dirty="0" smtClean="0"/>
              <a:t>)</a:t>
            </a:r>
            <a:r>
              <a:rPr lang="en-US" baseline="30000" dirty="0" smtClean="0"/>
              <a:t>2</a:t>
            </a:r>
            <a:r>
              <a:rPr lang="en-US" dirty="0" smtClean="0"/>
              <a:t> )is in 0 to 0.5 GeV Far detector neutrino energy bin.</a:t>
            </a:r>
          </a:p>
          <a:p>
            <a:r>
              <a:rPr lang="en-US" dirty="0" smtClean="0"/>
              <a:t>1.559% of that event(X (</a:t>
            </a:r>
            <a:r>
              <a:rPr lang="en-US" dirty="0" err="1" smtClean="0"/>
              <a:t>R</a:t>
            </a:r>
            <a:r>
              <a:rPr lang="en-US" baseline="-25000" dirty="0" err="1" smtClean="0"/>
              <a:t>near</a:t>
            </a:r>
            <a:r>
              <a:rPr lang="en-US" dirty="0" smtClean="0"/>
              <a:t>/</a:t>
            </a:r>
            <a:r>
              <a:rPr lang="en-US" dirty="0" err="1" smtClean="0"/>
              <a:t>R</a:t>
            </a:r>
            <a:r>
              <a:rPr lang="en-US" baseline="-25000" dirty="0" err="1" smtClean="0"/>
              <a:t>far</a:t>
            </a:r>
            <a:r>
              <a:rPr lang="en-US" dirty="0" smtClean="0"/>
              <a:t>)</a:t>
            </a:r>
            <a:r>
              <a:rPr lang="en-US" baseline="30000" dirty="0" smtClean="0"/>
              <a:t>2</a:t>
            </a:r>
            <a:r>
              <a:rPr lang="en-US" dirty="0" smtClean="0"/>
              <a:t> ) is in 0.5 to 1 GeV Far detector neutrino energy bin.</a:t>
            </a:r>
          </a:p>
          <a:p>
            <a:r>
              <a:rPr lang="en-US" dirty="0" smtClean="0"/>
              <a:t>And so on……</a:t>
            </a:r>
            <a:endParaRPr lang="en-US" dirty="0"/>
          </a:p>
        </p:txBody>
      </p:sp>
      <p:sp>
        <p:nvSpPr>
          <p:cNvPr id="5" name="TextBox 4"/>
          <p:cNvSpPr txBox="1"/>
          <p:nvPr/>
        </p:nvSpPr>
        <p:spPr>
          <a:xfrm>
            <a:off x="3410857" y="130629"/>
            <a:ext cx="5428343" cy="369332"/>
          </a:xfrm>
          <a:prstGeom prst="rect">
            <a:avLst/>
          </a:prstGeom>
          <a:noFill/>
        </p:spPr>
        <p:txBody>
          <a:bodyPr wrap="square" rtlCol="0">
            <a:spAutoFit/>
          </a:bodyPr>
          <a:lstStyle/>
          <a:p>
            <a:r>
              <a:rPr lang="en-US" b="1" dirty="0" smtClean="0"/>
              <a:t>Beam Matrix Table for Reference Beam</a:t>
            </a:r>
            <a:endParaRPr lang="en-US" b="1" dirty="0"/>
          </a:p>
        </p:txBody>
      </p:sp>
      <p:graphicFrame>
        <p:nvGraphicFramePr>
          <p:cNvPr id="6" name="Object 5"/>
          <p:cNvGraphicFramePr>
            <a:graphicFrameLocks noChangeAspect="1"/>
          </p:cNvGraphicFramePr>
          <p:nvPr>
            <p:extLst>
              <p:ext uri="{D42A27DB-BD31-4B8C-83A1-F6EECF244321}">
                <p14:modId xmlns:p14="http://schemas.microsoft.com/office/powerpoint/2010/main" val="90353435"/>
              </p:ext>
            </p:extLst>
          </p:nvPr>
        </p:nvGraphicFramePr>
        <p:xfrm>
          <a:off x="8302171" y="4126088"/>
          <a:ext cx="2873829" cy="2731912"/>
        </p:xfrm>
        <a:graphic>
          <a:graphicData uri="http://schemas.openxmlformats.org/presentationml/2006/ole">
            <mc:AlternateContent xmlns:mc="http://schemas.openxmlformats.org/markup-compatibility/2006">
              <mc:Choice xmlns:v="urn:schemas-microsoft-com:vml" Requires="v">
                <p:oleObj spid="_x0000_s7181" name="Acrobat Document" r:id="rId4" imgW="5400384" imgH="5133838" progId="AcroExch.Document.11">
                  <p:embed/>
                </p:oleObj>
              </mc:Choice>
              <mc:Fallback>
                <p:oleObj name="Acrobat Document" r:id="rId4" imgW="5400384" imgH="5133838" progId="AcroExch.Document.11">
                  <p:embed/>
                  <p:pic>
                    <p:nvPicPr>
                      <p:cNvPr id="0" name=""/>
                      <p:cNvPicPr/>
                      <p:nvPr/>
                    </p:nvPicPr>
                    <p:blipFill>
                      <a:blip r:embed="rId5"/>
                      <a:stretch>
                        <a:fillRect/>
                      </a:stretch>
                    </p:blipFill>
                    <p:spPr>
                      <a:xfrm>
                        <a:off x="8302171" y="4126088"/>
                        <a:ext cx="2873829" cy="2731912"/>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3A013E12-8E45-49FC-B95C-5260A4C75F17}" type="slidenum">
              <a:rPr lang="en-US" smtClean="0"/>
              <a:t>14</a:t>
            </a:fld>
            <a:endParaRPr lang="en-US"/>
          </a:p>
        </p:txBody>
      </p:sp>
    </p:spTree>
    <p:extLst>
      <p:ext uri="{BB962C8B-B14F-4D97-AF65-F5344CB8AC3E}">
        <p14:creationId xmlns:p14="http://schemas.microsoft.com/office/powerpoint/2010/main" val="2304077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8716475" cy="3468914"/>
          </a:xfrm>
          <a:prstGeom prst="rect">
            <a:avLst/>
          </a:prstGeom>
        </p:spPr>
      </p:pic>
      <p:pic>
        <p:nvPicPr>
          <p:cNvPr id="7" name="Picture 6"/>
          <p:cNvPicPr>
            <a:picLocks noChangeAspect="1"/>
          </p:cNvPicPr>
          <p:nvPr/>
        </p:nvPicPr>
        <p:blipFill>
          <a:blip r:embed="rId3"/>
          <a:stretch>
            <a:fillRect/>
          </a:stretch>
        </p:blipFill>
        <p:spPr>
          <a:xfrm>
            <a:off x="0" y="3366861"/>
            <a:ext cx="8914978" cy="2990396"/>
          </a:xfrm>
          <a:prstGeom prst="rect">
            <a:avLst/>
          </a:prstGeom>
        </p:spPr>
      </p:pic>
      <p:sp>
        <p:nvSpPr>
          <p:cNvPr id="8" name="TextBox 7"/>
          <p:cNvSpPr txBox="1"/>
          <p:nvPr/>
        </p:nvSpPr>
        <p:spPr>
          <a:xfrm>
            <a:off x="8716475" y="464457"/>
            <a:ext cx="2793354" cy="369332"/>
          </a:xfrm>
          <a:prstGeom prst="rect">
            <a:avLst/>
          </a:prstGeom>
          <a:noFill/>
        </p:spPr>
        <p:txBody>
          <a:bodyPr wrap="square" rtlCol="0">
            <a:spAutoFit/>
          </a:bodyPr>
          <a:lstStyle/>
          <a:p>
            <a:r>
              <a:rPr lang="en-US" b="1" dirty="0" smtClean="0"/>
              <a:t>Reference Beam</a:t>
            </a:r>
            <a:endParaRPr lang="en-US" b="1" dirty="0"/>
          </a:p>
        </p:txBody>
      </p:sp>
      <p:sp>
        <p:nvSpPr>
          <p:cNvPr id="9" name="TextBox 8"/>
          <p:cNvSpPr txBox="1"/>
          <p:nvPr/>
        </p:nvSpPr>
        <p:spPr>
          <a:xfrm>
            <a:off x="8914978" y="4180114"/>
            <a:ext cx="2420679" cy="369332"/>
          </a:xfrm>
          <a:prstGeom prst="rect">
            <a:avLst/>
          </a:prstGeom>
          <a:noFill/>
        </p:spPr>
        <p:txBody>
          <a:bodyPr wrap="square" rtlCol="0">
            <a:spAutoFit/>
          </a:bodyPr>
          <a:lstStyle/>
          <a:p>
            <a:r>
              <a:rPr lang="en-US" b="1" dirty="0" smtClean="0"/>
              <a:t>Optimized Beam</a:t>
            </a:r>
            <a:endParaRPr lang="en-US" b="1" dirty="0"/>
          </a:p>
        </p:txBody>
      </p:sp>
      <p:sp>
        <p:nvSpPr>
          <p:cNvPr id="2" name="Slide Number Placeholder 1"/>
          <p:cNvSpPr>
            <a:spLocks noGrp="1"/>
          </p:cNvSpPr>
          <p:nvPr>
            <p:ph type="sldNum" sz="quarter" idx="12"/>
          </p:nvPr>
        </p:nvSpPr>
        <p:spPr/>
        <p:txBody>
          <a:bodyPr/>
          <a:lstStyle/>
          <a:p>
            <a:fld id="{3A013E12-8E45-49FC-B95C-5260A4C75F17}" type="slidenum">
              <a:rPr lang="en-US" smtClean="0"/>
              <a:t>15</a:t>
            </a:fld>
            <a:endParaRPr lang="en-US"/>
          </a:p>
        </p:txBody>
      </p:sp>
    </p:spTree>
    <p:extLst>
      <p:ext uri="{BB962C8B-B14F-4D97-AF65-F5344CB8AC3E}">
        <p14:creationId xmlns:p14="http://schemas.microsoft.com/office/powerpoint/2010/main" val="3866491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and Future Work</a:t>
            </a:r>
            <a:endParaRPr lang="en-US" dirty="0"/>
          </a:p>
        </p:txBody>
      </p:sp>
      <p:sp>
        <p:nvSpPr>
          <p:cNvPr id="3" name="Content Placeholder 2"/>
          <p:cNvSpPr>
            <a:spLocks noGrp="1"/>
          </p:cNvSpPr>
          <p:nvPr>
            <p:ph idx="1"/>
          </p:nvPr>
        </p:nvSpPr>
        <p:spPr/>
        <p:txBody>
          <a:bodyPr>
            <a:normAutofit fontScale="85000" lnSpcReduction="10000"/>
          </a:bodyPr>
          <a:lstStyle/>
          <a:p>
            <a:pPr lvl="2"/>
            <a:r>
              <a:rPr lang="en-US" sz="2400" dirty="0" smtClean="0"/>
              <a:t>Near Far Ratio and Beam Matrix </a:t>
            </a:r>
            <a:r>
              <a:rPr lang="en-US" sz="2400" dirty="0" smtClean="0">
                <a:sym typeface="Wingdings" panose="05000000000000000000" pitchFamily="2" charset="2"/>
              </a:rPr>
              <a:t> Two method to predict the Far detector spectra from the near detector events.</a:t>
            </a:r>
          </a:p>
          <a:p>
            <a:pPr lvl="2"/>
            <a:endParaRPr lang="en-US" sz="2400" dirty="0" smtClean="0">
              <a:sym typeface="Wingdings" panose="05000000000000000000" pitchFamily="2" charset="2"/>
            </a:endParaRPr>
          </a:p>
          <a:p>
            <a:pPr lvl="2"/>
            <a:r>
              <a:rPr lang="en-US" sz="2400" dirty="0" smtClean="0">
                <a:sym typeface="Wingdings" panose="05000000000000000000" pitchFamily="2" charset="2"/>
              </a:rPr>
              <a:t>Ratio shows that optimized beam configuration performs well in the focusing region.</a:t>
            </a:r>
          </a:p>
          <a:p>
            <a:pPr lvl="2"/>
            <a:endParaRPr lang="en-US" sz="2400" dirty="0" smtClean="0">
              <a:sym typeface="Wingdings" panose="05000000000000000000" pitchFamily="2" charset="2"/>
            </a:endParaRPr>
          </a:p>
          <a:p>
            <a:pPr lvl="2"/>
            <a:r>
              <a:rPr lang="en-US" sz="2400" dirty="0" smtClean="0">
                <a:sym typeface="Wingdings" panose="05000000000000000000" pitchFamily="2" charset="2"/>
              </a:rPr>
              <a:t>Beam Matrix essentially shows the spread of uncertainties at far detector over a range of energy bins. The table shows Optimized beam has less spread than the nominal one. </a:t>
            </a:r>
          </a:p>
          <a:p>
            <a:pPr lvl="2"/>
            <a:endParaRPr lang="en-US" sz="2400" dirty="0" smtClean="0">
              <a:sym typeface="Wingdings" panose="05000000000000000000" pitchFamily="2" charset="2"/>
            </a:endParaRPr>
          </a:p>
          <a:p>
            <a:pPr lvl="2"/>
            <a:r>
              <a:rPr lang="en-US" sz="2400" dirty="0" smtClean="0">
                <a:sym typeface="Wingdings" panose="05000000000000000000" pitchFamily="2" charset="2"/>
              </a:rPr>
              <a:t>Optimized beam shows lesser off diagonal elements (and smaller) than the reference beam. By optimizing the beam, we were able to increase the neutrino flux and decrease the spread of systematic uncertainties at the same time.</a:t>
            </a:r>
          </a:p>
          <a:p>
            <a:pPr lvl="2"/>
            <a:endParaRPr lang="en-US" sz="2400" b="1" dirty="0">
              <a:sym typeface="Wingdings" panose="05000000000000000000" pitchFamily="2" charset="2"/>
            </a:endParaRPr>
          </a:p>
          <a:p>
            <a:pPr lvl="2"/>
            <a:r>
              <a:rPr lang="en-US" sz="2400" b="1" dirty="0" smtClean="0">
                <a:sym typeface="Wingdings" panose="05000000000000000000" pitchFamily="2" charset="2"/>
              </a:rPr>
              <a:t>FUTURE WORKS:</a:t>
            </a:r>
          </a:p>
          <a:p>
            <a:pPr marL="914400" lvl="2" indent="0">
              <a:buNone/>
            </a:pPr>
            <a:r>
              <a:rPr lang="en-US" sz="2400" dirty="0">
                <a:sym typeface="Wingdings" panose="05000000000000000000" pitchFamily="2" charset="2"/>
              </a:rPr>
              <a:t> </a:t>
            </a:r>
            <a:r>
              <a:rPr lang="en-US" sz="2400" dirty="0" smtClean="0">
                <a:sym typeface="Wingdings" panose="05000000000000000000" pitchFamily="2" charset="2"/>
              </a:rPr>
              <a:t>   Test accuracy of near/far ratio and beam matrix using different physics model. </a:t>
            </a:r>
          </a:p>
          <a:p>
            <a:pPr lvl="2"/>
            <a:endParaRPr lang="en-US" sz="2400" dirty="0" smtClean="0">
              <a:sym typeface="Wingdings" panose="05000000000000000000" pitchFamily="2" charset="2"/>
            </a:endParaRPr>
          </a:p>
          <a:p>
            <a:pPr lvl="2"/>
            <a:endParaRPr lang="en-US" sz="2400" dirty="0" smtClean="0">
              <a:sym typeface="Wingdings" panose="05000000000000000000" pitchFamily="2" charset="2"/>
            </a:endParaRPr>
          </a:p>
          <a:p>
            <a:pPr lvl="2"/>
            <a:endParaRPr lang="en-US" dirty="0" smtClean="0"/>
          </a:p>
          <a:p>
            <a:pPr lvl="1"/>
            <a:endParaRPr lang="en-US" dirty="0"/>
          </a:p>
        </p:txBody>
      </p:sp>
      <p:sp>
        <p:nvSpPr>
          <p:cNvPr id="5" name="Slide Number Placeholder 4"/>
          <p:cNvSpPr>
            <a:spLocks noGrp="1"/>
          </p:cNvSpPr>
          <p:nvPr>
            <p:ph type="sldNum" sz="quarter" idx="12"/>
          </p:nvPr>
        </p:nvSpPr>
        <p:spPr/>
        <p:txBody>
          <a:bodyPr/>
          <a:lstStyle/>
          <a:p>
            <a:fld id="{3A013E12-8E45-49FC-B95C-5260A4C75F17}" type="slidenum">
              <a:rPr lang="en-US" smtClean="0"/>
              <a:t>16</a:t>
            </a:fld>
            <a:endParaRPr lang="en-US"/>
          </a:p>
        </p:txBody>
      </p:sp>
    </p:spTree>
    <p:extLst>
      <p:ext uri="{BB962C8B-B14F-4D97-AF65-F5344CB8AC3E}">
        <p14:creationId xmlns:p14="http://schemas.microsoft.com/office/powerpoint/2010/main" val="2940932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BACK UP SLIDES</a:t>
            </a:r>
            <a:endParaRPr lang="en-US" dirty="0"/>
          </a:p>
        </p:txBody>
      </p:sp>
      <p:sp>
        <p:nvSpPr>
          <p:cNvPr id="2" name="Slide Number Placeholder 1"/>
          <p:cNvSpPr>
            <a:spLocks noGrp="1"/>
          </p:cNvSpPr>
          <p:nvPr>
            <p:ph type="sldNum" sz="quarter" idx="12"/>
          </p:nvPr>
        </p:nvSpPr>
        <p:spPr/>
        <p:txBody>
          <a:bodyPr/>
          <a:lstStyle/>
          <a:p>
            <a:fld id="{3A013E12-8E45-49FC-B95C-5260A4C75F17}" type="slidenum">
              <a:rPr lang="en-US" smtClean="0"/>
              <a:t>17</a:t>
            </a:fld>
            <a:endParaRPr lang="en-US"/>
          </a:p>
        </p:txBody>
      </p:sp>
    </p:spTree>
    <p:extLst>
      <p:ext uri="{BB962C8B-B14F-4D97-AF65-F5344CB8AC3E}">
        <p14:creationId xmlns:p14="http://schemas.microsoft.com/office/powerpoint/2010/main" val="4018483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411240532"/>
              </p:ext>
            </p:extLst>
          </p:nvPr>
        </p:nvGraphicFramePr>
        <p:xfrm>
          <a:off x="98425" y="98426"/>
          <a:ext cx="5373461" cy="3042118"/>
        </p:xfrm>
        <a:graphic>
          <a:graphicData uri="http://schemas.openxmlformats.org/presentationml/2006/ole">
            <mc:AlternateContent xmlns:mc="http://schemas.openxmlformats.org/markup-compatibility/2006">
              <mc:Choice xmlns:v="urn:schemas-microsoft-com:vml" Requires="v">
                <p:oleObj spid="_x0000_s8218" name="Acrobat Document" r:id="rId3" imgW="5400384" imgH="3057301" progId="AcroExch.Document.11">
                  <p:embed/>
                </p:oleObj>
              </mc:Choice>
              <mc:Fallback>
                <p:oleObj name="Acrobat Document" r:id="rId3" imgW="5400384" imgH="3057301" progId="AcroExch.Document.11">
                  <p:embed/>
                  <p:pic>
                    <p:nvPicPr>
                      <p:cNvPr id="0" name=""/>
                      <p:cNvPicPr/>
                      <p:nvPr/>
                    </p:nvPicPr>
                    <p:blipFill>
                      <a:blip r:embed="rId4"/>
                      <a:stretch>
                        <a:fillRect/>
                      </a:stretch>
                    </p:blipFill>
                    <p:spPr>
                      <a:xfrm>
                        <a:off x="98425" y="98426"/>
                        <a:ext cx="5373461" cy="3042118"/>
                      </a:xfrm>
                      <a:prstGeom prst="rect">
                        <a:avLst/>
                      </a:prstGeom>
                    </p:spPr>
                  </p:pic>
                </p:oleObj>
              </mc:Fallback>
            </mc:AlternateContent>
          </a:graphicData>
        </a:graphic>
      </p:graphicFrame>
      <p:sp>
        <p:nvSpPr>
          <p:cNvPr id="6" name="TextBox 5"/>
          <p:cNvSpPr txBox="1"/>
          <p:nvPr/>
        </p:nvSpPr>
        <p:spPr>
          <a:xfrm>
            <a:off x="1059542" y="2971285"/>
            <a:ext cx="4020457" cy="369332"/>
          </a:xfrm>
          <a:prstGeom prst="rect">
            <a:avLst/>
          </a:prstGeom>
          <a:noFill/>
        </p:spPr>
        <p:txBody>
          <a:bodyPr wrap="square" rtlCol="0">
            <a:spAutoFit/>
          </a:bodyPr>
          <a:lstStyle/>
          <a:p>
            <a:r>
              <a:rPr lang="en-US" dirty="0" smtClean="0"/>
              <a:t>Decay angles for pions (2.5 to 3 GeV)</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840583979"/>
              </p:ext>
            </p:extLst>
          </p:nvPr>
        </p:nvGraphicFramePr>
        <p:xfrm>
          <a:off x="6791325" y="98426"/>
          <a:ext cx="5400675" cy="3057525"/>
        </p:xfrm>
        <a:graphic>
          <a:graphicData uri="http://schemas.openxmlformats.org/presentationml/2006/ole">
            <mc:AlternateContent xmlns:mc="http://schemas.openxmlformats.org/markup-compatibility/2006">
              <mc:Choice xmlns:v="urn:schemas-microsoft-com:vml" Requires="v">
                <p:oleObj spid="_x0000_s8219" name="Acrobat Document" r:id="rId5" imgW="5400384" imgH="3057301" progId="AcroExch.Document.11">
                  <p:embed/>
                </p:oleObj>
              </mc:Choice>
              <mc:Fallback>
                <p:oleObj name="Acrobat Document" r:id="rId5" imgW="5400384" imgH="3057301" progId="AcroExch.Document.11">
                  <p:embed/>
                  <p:pic>
                    <p:nvPicPr>
                      <p:cNvPr id="0" name=""/>
                      <p:cNvPicPr/>
                      <p:nvPr/>
                    </p:nvPicPr>
                    <p:blipFill>
                      <a:blip r:embed="rId6"/>
                      <a:stretch>
                        <a:fillRect/>
                      </a:stretch>
                    </p:blipFill>
                    <p:spPr>
                      <a:xfrm>
                        <a:off x="6791325" y="98426"/>
                        <a:ext cx="5400675" cy="3057525"/>
                      </a:xfrm>
                      <a:prstGeom prst="rect">
                        <a:avLst/>
                      </a:prstGeom>
                    </p:spPr>
                  </p:pic>
                </p:oleObj>
              </mc:Fallback>
            </mc:AlternateContent>
          </a:graphicData>
        </a:graphic>
      </p:graphicFrame>
      <p:sp>
        <p:nvSpPr>
          <p:cNvPr id="8" name="TextBox 7"/>
          <p:cNvSpPr txBox="1"/>
          <p:nvPr/>
        </p:nvSpPr>
        <p:spPr>
          <a:xfrm>
            <a:off x="7561943" y="3323771"/>
            <a:ext cx="3556000" cy="646331"/>
          </a:xfrm>
          <a:prstGeom prst="rect">
            <a:avLst/>
          </a:prstGeom>
          <a:noFill/>
        </p:spPr>
        <p:txBody>
          <a:bodyPr wrap="square" rtlCol="0">
            <a:spAutoFit/>
          </a:bodyPr>
          <a:lstStyle/>
          <a:p>
            <a:r>
              <a:rPr lang="en-US" dirty="0" smtClean="0"/>
              <a:t>Decay angles for pions </a:t>
            </a:r>
          </a:p>
          <a:p>
            <a:r>
              <a:rPr lang="en-US" dirty="0" smtClean="0"/>
              <a:t>(5.5 to 6.5 GeV)</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886980002"/>
              </p:ext>
            </p:extLst>
          </p:nvPr>
        </p:nvGraphicFramePr>
        <p:xfrm>
          <a:off x="71211" y="3646936"/>
          <a:ext cx="5400675" cy="3057525"/>
        </p:xfrm>
        <a:graphic>
          <a:graphicData uri="http://schemas.openxmlformats.org/presentationml/2006/ole">
            <mc:AlternateContent xmlns:mc="http://schemas.openxmlformats.org/markup-compatibility/2006">
              <mc:Choice xmlns:v="urn:schemas-microsoft-com:vml" Requires="v">
                <p:oleObj spid="_x0000_s8220" name="Acrobat Document" r:id="rId7" imgW="5400384" imgH="3057301" progId="AcroExch.Document.11">
                  <p:embed/>
                </p:oleObj>
              </mc:Choice>
              <mc:Fallback>
                <p:oleObj name="Acrobat Document" r:id="rId7" imgW="5400384" imgH="3057301" progId="AcroExch.Document.11">
                  <p:embed/>
                  <p:pic>
                    <p:nvPicPr>
                      <p:cNvPr id="0" name=""/>
                      <p:cNvPicPr/>
                      <p:nvPr/>
                    </p:nvPicPr>
                    <p:blipFill>
                      <a:blip r:embed="rId8"/>
                      <a:stretch>
                        <a:fillRect/>
                      </a:stretch>
                    </p:blipFill>
                    <p:spPr>
                      <a:xfrm>
                        <a:off x="71211" y="3646936"/>
                        <a:ext cx="5400675" cy="3057525"/>
                      </a:xfrm>
                      <a:prstGeom prst="rect">
                        <a:avLst/>
                      </a:prstGeom>
                    </p:spPr>
                  </p:pic>
                </p:oleObj>
              </mc:Fallback>
            </mc:AlternateContent>
          </a:graphicData>
        </a:graphic>
      </p:graphicFrame>
      <p:sp>
        <p:nvSpPr>
          <p:cNvPr id="10" name="TextBox 9"/>
          <p:cNvSpPr txBox="1"/>
          <p:nvPr/>
        </p:nvSpPr>
        <p:spPr>
          <a:xfrm>
            <a:off x="4934857" y="4806366"/>
            <a:ext cx="4136572" cy="369332"/>
          </a:xfrm>
          <a:prstGeom prst="rect">
            <a:avLst/>
          </a:prstGeom>
          <a:noFill/>
        </p:spPr>
        <p:txBody>
          <a:bodyPr wrap="square" rtlCol="0">
            <a:spAutoFit/>
          </a:bodyPr>
          <a:lstStyle/>
          <a:p>
            <a:r>
              <a:rPr lang="en-US" dirty="0" smtClean="0"/>
              <a:t>Decay angles for pions (8.5 to 10.5 GeV)</a:t>
            </a:r>
            <a:endParaRPr lang="en-US" dirty="0"/>
          </a:p>
        </p:txBody>
      </p:sp>
      <p:sp>
        <p:nvSpPr>
          <p:cNvPr id="2" name="Slide Number Placeholder 1"/>
          <p:cNvSpPr>
            <a:spLocks noGrp="1"/>
          </p:cNvSpPr>
          <p:nvPr>
            <p:ph type="sldNum" sz="quarter" idx="12"/>
          </p:nvPr>
        </p:nvSpPr>
        <p:spPr/>
        <p:txBody>
          <a:bodyPr/>
          <a:lstStyle/>
          <a:p>
            <a:fld id="{3A013E12-8E45-49FC-B95C-5260A4C75F17}" type="slidenum">
              <a:rPr lang="en-US" smtClean="0"/>
              <a:t>18</a:t>
            </a:fld>
            <a:endParaRPr lang="en-US"/>
          </a:p>
        </p:txBody>
      </p:sp>
    </p:spTree>
    <p:extLst>
      <p:ext uri="{BB962C8B-B14F-4D97-AF65-F5344CB8AC3E}">
        <p14:creationId xmlns:p14="http://schemas.microsoft.com/office/powerpoint/2010/main" val="3820787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26986911"/>
              </p:ext>
            </p:extLst>
          </p:nvPr>
        </p:nvGraphicFramePr>
        <p:xfrm>
          <a:off x="98425" y="98425"/>
          <a:ext cx="6831444" cy="6650718"/>
        </p:xfrm>
        <a:graphic>
          <a:graphicData uri="http://schemas.openxmlformats.org/presentationml/2006/ole">
            <mc:AlternateContent xmlns:mc="http://schemas.openxmlformats.org/markup-compatibility/2006">
              <mc:Choice xmlns:v="urn:schemas-microsoft-com:vml" Requires="v">
                <p:oleObj spid="_x0000_s9226" name="Acrobat Document" r:id="rId3" imgW="5400384" imgH="5257517" progId="AcroExch.Document.11">
                  <p:embed/>
                </p:oleObj>
              </mc:Choice>
              <mc:Fallback>
                <p:oleObj name="Acrobat Document" r:id="rId3" imgW="5400384" imgH="5257517" progId="AcroExch.Document.11">
                  <p:embed/>
                  <p:pic>
                    <p:nvPicPr>
                      <p:cNvPr id="0" name=""/>
                      <p:cNvPicPr/>
                      <p:nvPr/>
                    </p:nvPicPr>
                    <p:blipFill>
                      <a:blip r:embed="rId4"/>
                      <a:stretch>
                        <a:fillRect/>
                      </a:stretch>
                    </p:blipFill>
                    <p:spPr>
                      <a:xfrm>
                        <a:off x="98425" y="98425"/>
                        <a:ext cx="6831444" cy="6650718"/>
                      </a:xfrm>
                      <a:prstGeom prst="rect">
                        <a:avLst/>
                      </a:prstGeom>
                    </p:spPr>
                  </p:pic>
                </p:oleObj>
              </mc:Fallback>
            </mc:AlternateContent>
          </a:graphicData>
        </a:graphic>
      </p:graphicFrame>
      <p:sp>
        <p:nvSpPr>
          <p:cNvPr id="3" name="TextBox 2"/>
          <p:cNvSpPr txBox="1"/>
          <p:nvPr/>
        </p:nvSpPr>
        <p:spPr>
          <a:xfrm>
            <a:off x="7068457" y="1451429"/>
            <a:ext cx="4412343" cy="369332"/>
          </a:xfrm>
          <a:prstGeom prst="rect">
            <a:avLst/>
          </a:prstGeom>
          <a:noFill/>
        </p:spPr>
        <p:txBody>
          <a:bodyPr wrap="square" rtlCol="0">
            <a:spAutoFit/>
          </a:bodyPr>
          <a:lstStyle/>
          <a:p>
            <a:r>
              <a:rPr lang="en-US" dirty="0" smtClean="0"/>
              <a:t>Reference Beam </a:t>
            </a:r>
            <a:endParaRPr lang="en-US" dirty="0"/>
          </a:p>
        </p:txBody>
      </p:sp>
      <p:sp>
        <p:nvSpPr>
          <p:cNvPr id="4" name="TextBox 3"/>
          <p:cNvSpPr txBox="1"/>
          <p:nvPr/>
        </p:nvSpPr>
        <p:spPr>
          <a:xfrm>
            <a:off x="7213600" y="2481943"/>
            <a:ext cx="3788229" cy="1200329"/>
          </a:xfrm>
          <a:prstGeom prst="rect">
            <a:avLst/>
          </a:prstGeom>
          <a:noFill/>
        </p:spPr>
        <p:txBody>
          <a:bodyPr wrap="square" rtlCol="0">
            <a:spAutoFit/>
          </a:bodyPr>
          <a:lstStyle/>
          <a:p>
            <a:r>
              <a:rPr lang="en-US" dirty="0" smtClean="0"/>
              <a:t>XY position of pions at the end of second focusing horns giving neutrinos of different energy range at Near Detector</a:t>
            </a:r>
            <a:endParaRPr lang="en-US" dirty="0"/>
          </a:p>
        </p:txBody>
      </p:sp>
      <p:sp>
        <p:nvSpPr>
          <p:cNvPr id="5" name="Slide Number Placeholder 4"/>
          <p:cNvSpPr>
            <a:spLocks noGrp="1"/>
          </p:cNvSpPr>
          <p:nvPr>
            <p:ph type="sldNum" sz="quarter" idx="12"/>
          </p:nvPr>
        </p:nvSpPr>
        <p:spPr/>
        <p:txBody>
          <a:bodyPr/>
          <a:lstStyle/>
          <a:p>
            <a:fld id="{3A013E12-8E45-49FC-B95C-5260A4C75F17}" type="slidenum">
              <a:rPr lang="en-US" smtClean="0"/>
              <a:t>19</a:t>
            </a:fld>
            <a:endParaRPr lang="en-US"/>
          </a:p>
        </p:txBody>
      </p:sp>
    </p:spTree>
    <p:extLst>
      <p:ext uri="{BB962C8B-B14F-4D97-AF65-F5344CB8AC3E}">
        <p14:creationId xmlns:p14="http://schemas.microsoft.com/office/powerpoint/2010/main" val="2851159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Near Detector and Near Far Correlation</a:t>
            </a:r>
          </a:p>
          <a:p>
            <a:r>
              <a:rPr lang="en-US" dirty="0" smtClean="0"/>
              <a:t>DUNE Beamline with near detector position</a:t>
            </a:r>
          </a:p>
          <a:p>
            <a:r>
              <a:rPr lang="en-US" dirty="0" smtClean="0"/>
              <a:t>Optimized and Reference beamline</a:t>
            </a:r>
          </a:p>
          <a:p>
            <a:r>
              <a:rPr lang="en-US" dirty="0" smtClean="0"/>
              <a:t>Near and Far detector neutrino fluxes</a:t>
            </a:r>
          </a:p>
          <a:p>
            <a:r>
              <a:rPr lang="en-US" dirty="0" smtClean="0"/>
              <a:t>Beam Matrix for Near and Far detector</a:t>
            </a:r>
          </a:p>
          <a:p>
            <a:r>
              <a:rPr lang="en-US" dirty="0" smtClean="0"/>
              <a:t>Beam Matrix Table </a:t>
            </a:r>
          </a:p>
          <a:p>
            <a:r>
              <a:rPr lang="en-US" dirty="0" smtClean="0"/>
              <a:t>Conclusion and Future works</a:t>
            </a:r>
          </a:p>
        </p:txBody>
      </p:sp>
      <p:sp>
        <p:nvSpPr>
          <p:cNvPr id="4" name="Slide Number Placeholder 3"/>
          <p:cNvSpPr>
            <a:spLocks noGrp="1"/>
          </p:cNvSpPr>
          <p:nvPr>
            <p:ph type="sldNum" sz="quarter" idx="12"/>
          </p:nvPr>
        </p:nvSpPr>
        <p:spPr/>
        <p:txBody>
          <a:bodyPr/>
          <a:lstStyle/>
          <a:p>
            <a:fld id="{3A013E12-8E45-49FC-B95C-5260A4C75F17}" type="slidenum">
              <a:rPr lang="en-US" smtClean="0"/>
              <a:t>2</a:t>
            </a:fld>
            <a:endParaRPr lang="en-US"/>
          </a:p>
        </p:txBody>
      </p:sp>
    </p:spTree>
    <p:extLst>
      <p:ext uri="{BB962C8B-B14F-4D97-AF65-F5344CB8AC3E}">
        <p14:creationId xmlns:p14="http://schemas.microsoft.com/office/powerpoint/2010/main" val="782883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23171633"/>
              </p:ext>
            </p:extLst>
          </p:nvPr>
        </p:nvGraphicFramePr>
        <p:xfrm>
          <a:off x="98425" y="98424"/>
          <a:ext cx="6943259" cy="6759575"/>
        </p:xfrm>
        <a:graphic>
          <a:graphicData uri="http://schemas.openxmlformats.org/presentationml/2006/ole">
            <mc:AlternateContent xmlns:mc="http://schemas.openxmlformats.org/markup-compatibility/2006">
              <mc:Choice xmlns:v="urn:schemas-microsoft-com:vml" Requires="v">
                <p:oleObj spid="_x0000_s10250" name="Acrobat Document" r:id="rId3" imgW="5400384" imgH="5257517" progId="AcroExch.Document.11">
                  <p:embed/>
                </p:oleObj>
              </mc:Choice>
              <mc:Fallback>
                <p:oleObj name="Acrobat Document" r:id="rId3" imgW="5400384" imgH="5257517" progId="AcroExch.Document.11">
                  <p:embed/>
                  <p:pic>
                    <p:nvPicPr>
                      <p:cNvPr id="0" name=""/>
                      <p:cNvPicPr/>
                      <p:nvPr/>
                    </p:nvPicPr>
                    <p:blipFill>
                      <a:blip r:embed="rId4"/>
                      <a:stretch>
                        <a:fillRect/>
                      </a:stretch>
                    </p:blipFill>
                    <p:spPr>
                      <a:xfrm>
                        <a:off x="98425" y="98424"/>
                        <a:ext cx="6943259" cy="6759575"/>
                      </a:xfrm>
                      <a:prstGeom prst="rect">
                        <a:avLst/>
                      </a:prstGeom>
                    </p:spPr>
                  </p:pic>
                </p:oleObj>
              </mc:Fallback>
            </mc:AlternateContent>
          </a:graphicData>
        </a:graphic>
      </p:graphicFrame>
      <p:sp>
        <p:nvSpPr>
          <p:cNvPr id="3" name="TextBox 2"/>
          <p:cNvSpPr txBox="1"/>
          <p:nvPr/>
        </p:nvSpPr>
        <p:spPr>
          <a:xfrm>
            <a:off x="7199086" y="1785257"/>
            <a:ext cx="4673600" cy="369332"/>
          </a:xfrm>
          <a:prstGeom prst="rect">
            <a:avLst/>
          </a:prstGeom>
          <a:noFill/>
        </p:spPr>
        <p:txBody>
          <a:bodyPr wrap="square" rtlCol="0">
            <a:spAutoFit/>
          </a:bodyPr>
          <a:lstStyle/>
          <a:p>
            <a:r>
              <a:rPr lang="en-US" dirty="0" smtClean="0"/>
              <a:t>Optimized Beam</a:t>
            </a:r>
            <a:endParaRPr lang="en-US" dirty="0"/>
          </a:p>
        </p:txBody>
      </p:sp>
      <p:sp>
        <p:nvSpPr>
          <p:cNvPr id="4" name="TextBox 3"/>
          <p:cNvSpPr txBox="1"/>
          <p:nvPr/>
        </p:nvSpPr>
        <p:spPr>
          <a:xfrm>
            <a:off x="7213600" y="2481943"/>
            <a:ext cx="3788229" cy="1200329"/>
          </a:xfrm>
          <a:prstGeom prst="rect">
            <a:avLst/>
          </a:prstGeom>
          <a:noFill/>
        </p:spPr>
        <p:txBody>
          <a:bodyPr wrap="square" rtlCol="0">
            <a:spAutoFit/>
          </a:bodyPr>
          <a:lstStyle/>
          <a:p>
            <a:r>
              <a:rPr lang="en-US" dirty="0" smtClean="0"/>
              <a:t>XY position of pions at the end of second focusing horn giving neutrinos of different energy range at Near Detector</a:t>
            </a:r>
            <a:endParaRPr lang="en-US" dirty="0"/>
          </a:p>
        </p:txBody>
      </p:sp>
      <p:sp>
        <p:nvSpPr>
          <p:cNvPr id="5" name="Slide Number Placeholder 4"/>
          <p:cNvSpPr>
            <a:spLocks noGrp="1"/>
          </p:cNvSpPr>
          <p:nvPr>
            <p:ph type="sldNum" sz="quarter" idx="12"/>
          </p:nvPr>
        </p:nvSpPr>
        <p:spPr/>
        <p:txBody>
          <a:bodyPr/>
          <a:lstStyle/>
          <a:p>
            <a:fld id="{3A013E12-8E45-49FC-B95C-5260A4C75F17}" type="slidenum">
              <a:rPr lang="en-US" smtClean="0"/>
              <a:t>20</a:t>
            </a:fld>
            <a:endParaRPr lang="en-US"/>
          </a:p>
        </p:txBody>
      </p:sp>
    </p:spTree>
    <p:extLst>
      <p:ext uri="{BB962C8B-B14F-4D97-AF65-F5344CB8AC3E}">
        <p14:creationId xmlns:p14="http://schemas.microsoft.com/office/powerpoint/2010/main" val="311450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Near Detector and Near Far Correlation</a:t>
            </a:r>
            <a:endParaRPr lang="en-US" b="1" dirty="0"/>
          </a:p>
        </p:txBody>
      </p:sp>
      <p:sp>
        <p:nvSpPr>
          <p:cNvPr id="3" name="Content Placeholder 2"/>
          <p:cNvSpPr>
            <a:spLocks noGrp="1"/>
          </p:cNvSpPr>
          <p:nvPr>
            <p:ph idx="1"/>
          </p:nvPr>
        </p:nvSpPr>
        <p:spPr/>
        <p:txBody>
          <a:bodyPr>
            <a:normAutofit/>
          </a:bodyPr>
          <a:lstStyle/>
          <a:p>
            <a:r>
              <a:rPr lang="en-US" dirty="0" smtClean="0"/>
              <a:t>DUNE : </a:t>
            </a:r>
            <a:r>
              <a:rPr lang="en-US" dirty="0" err="1" smtClean="0"/>
              <a:t>numu</a:t>
            </a:r>
            <a:r>
              <a:rPr lang="en-US" dirty="0" smtClean="0"/>
              <a:t> </a:t>
            </a:r>
            <a:r>
              <a:rPr lang="en-US" dirty="0" smtClean="0">
                <a:sym typeface="Wingdings" panose="05000000000000000000" pitchFamily="2" charset="2"/>
              </a:rPr>
              <a:t></a:t>
            </a:r>
            <a:r>
              <a:rPr lang="en-US" dirty="0" err="1" smtClean="0">
                <a:sym typeface="Wingdings" panose="05000000000000000000" pitchFamily="2" charset="2"/>
              </a:rPr>
              <a:t>nue</a:t>
            </a:r>
            <a:r>
              <a:rPr lang="en-US" dirty="0" smtClean="0">
                <a:sym typeface="Wingdings" panose="05000000000000000000" pitchFamily="2" charset="2"/>
              </a:rPr>
              <a:t> oscillation experiment</a:t>
            </a:r>
          </a:p>
          <a:p>
            <a:r>
              <a:rPr lang="en-US" dirty="0" smtClean="0">
                <a:sym typeface="Wingdings" panose="05000000000000000000" pitchFamily="2" charset="2"/>
              </a:rPr>
              <a:t>Near Detector to understand the neutrino flux and predict flux at the far detector</a:t>
            </a:r>
          </a:p>
          <a:p>
            <a:r>
              <a:rPr lang="en-US" dirty="0" smtClean="0">
                <a:sym typeface="Wingdings" panose="05000000000000000000" pitchFamily="2" charset="2"/>
              </a:rPr>
              <a:t>Far Detector to observe the oscillation effect</a:t>
            </a:r>
          </a:p>
          <a:p>
            <a:r>
              <a:rPr lang="en-US" b="1" dirty="0" smtClean="0">
                <a:sym typeface="Wingdings" panose="05000000000000000000" pitchFamily="2" charset="2"/>
              </a:rPr>
              <a:t>BUT</a:t>
            </a:r>
          </a:p>
          <a:p>
            <a:r>
              <a:rPr lang="en-US" dirty="0" smtClean="0">
                <a:sym typeface="Wingdings" panose="05000000000000000000" pitchFamily="2" charset="2"/>
              </a:rPr>
              <a:t> </a:t>
            </a:r>
            <a:r>
              <a:rPr lang="en-US" dirty="0">
                <a:sym typeface="Wingdings" panose="05000000000000000000" pitchFamily="2" charset="2"/>
              </a:rPr>
              <a:t>S</a:t>
            </a:r>
            <a:r>
              <a:rPr lang="en-US" dirty="0" smtClean="0">
                <a:sym typeface="Wingdings" panose="05000000000000000000" pitchFamily="2" charset="2"/>
              </a:rPr>
              <a:t>ystematic uncertainties which makes the prediction less accurate</a:t>
            </a:r>
          </a:p>
          <a:p>
            <a:r>
              <a:rPr lang="en-US" b="1" dirty="0" smtClean="0">
                <a:sym typeface="Wingdings" panose="05000000000000000000" pitchFamily="2" charset="2"/>
              </a:rPr>
              <a:t>SOURCES OF UNCERTAINTIES</a:t>
            </a:r>
          </a:p>
          <a:p>
            <a:r>
              <a:rPr lang="en-US" dirty="0" smtClean="0">
                <a:sym typeface="Wingdings" panose="05000000000000000000" pitchFamily="2" charset="2"/>
              </a:rPr>
              <a:t>Hadron Production, material budget, alignments of beamline parts, finite transverse size of decay pipe, target length and so on.</a:t>
            </a:r>
          </a:p>
          <a:p>
            <a:pPr marL="0" indent="0">
              <a:buNone/>
            </a:pPr>
            <a:endParaRPr lang="en-US" dirty="0" smtClean="0">
              <a:sym typeface="Wingdings" panose="05000000000000000000" pitchFamily="2" charset="2"/>
            </a:endParaRPr>
          </a:p>
        </p:txBody>
      </p:sp>
      <p:sp>
        <p:nvSpPr>
          <p:cNvPr id="4" name="Slide Number Placeholder 3"/>
          <p:cNvSpPr>
            <a:spLocks noGrp="1"/>
          </p:cNvSpPr>
          <p:nvPr>
            <p:ph type="sldNum" sz="quarter" idx="12"/>
          </p:nvPr>
        </p:nvSpPr>
        <p:spPr/>
        <p:txBody>
          <a:bodyPr/>
          <a:lstStyle/>
          <a:p>
            <a:fld id="{3A013E12-8E45-49FC-B95C-5260A4C75F17}" type="slidenum">
              <a:rPr lang="en-US" smtClean="0"/>
              <a:t>3</a:t>
            </a:fld>
            <a:endParaRPr lang="en-US"/>
          </a:p>
        </p:txBody>
      </p:sp>
    </p:spTree>
    <p:extLst>
      <p:ext uri="{BB962C8B-B14F-4D97-AF65-F5344CB8AC3E}">
        <p14:creationId xmlns:p14="http://schemas.microsoft.com/office/powerpoint/2010/main" val="2789977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Continued</a:t>
            </a:r>
            <a:endParaRPr lang="en-US" b="1" dirty="0"/>
          </a:p>
        </p:txBody>
      </p:sp>
      <p:sp>
        <p:nvSpPr>
          <p:cNvPr id="3" name="Content Placeholder 2"/>
          <p:cNvSpPr>
            <a:spLocks noGrp="1"/>
          </p:cNvSpPr>
          <p:nvPr>
            <p:ph idx="1"/>
          </p:nvPr>
        </p:nvSpPr>
        <p:spPr/>
        <p:txBody>
          <a:bodyPr/>
          <a:lstStyle/>
          <a:p>
            <a:r>
              <a:rPr lang="en-US" dirty="0" smtClean="0"/>
              <a:t>Near and Far Detector sees different neutrino flux due to their location.</a:t>
            </a:r>
          </a:p>
          <a:p>
            <a:r>
              <a:rPr lang="en-US" dirty="0" smtClean="0"/>
              <a:t>Systematic uncertainties don’t cancel.</a:t>
            </a:r>
          </a:p>
          <a:p>
            <a:r>
              <a:rPr lang="en-US" dirty="0" smtClean="0"/>
              <a:t>Need to know uncertainties to make the prediction of far detector flux more accurate.</a:t>
            </a:r>
          </a:p>
          <a:p>
            <a:r>
              <a:rPr lang="en-US" b="1" dirty="0" smtClean="0"/>
              <a:t>Methods</a:t>
            </a:r>
          </a:p>
          <a:p>
            <a:r>
              <a:rPr lang="en-US" dirty="0" smtClean="0"/>
              <a:t>Far near ratio </a:t>
            </a:r>
          </a:p>
          <a:p>
            <a:r>
              <a:rPr lang="en-US" dirty="0" smtClean="0"/>
              <a:t>Beam Matrix</a:t>
            </a:r>
            <a:endParaRPr lang="en-US" dirty="0"/>
          </a:p>
        </p:txBody>
      </p:sp>
      <p:sp>
        <p:nvSpPr>
          <p:cNvPr id="4" name="Slide Number Placeholder 3"/>
          <p:cNvSpPr>
            <a:spLocks noGrp="1"/>
          </p:cNvSpPr>
          <p:nvPr>
            <p:ph type="sldNum" sz="quarter" idx="12"/>
          </p:nvPr>
        </p:nvSpPr>
        <p:spPr/>
        <p:txBody>
          <a:bodyPr/>
          <a:lstStyle/>
          <a:p>
            <a:fld id="{3A013E12-8E45-49FC-B95C-5260A4C75F17}" type="slidenum">
              <a:rPr lang="en-US" smtClean="0"/>
              <a:t>4</a:t>
            </a:fld>
            <a:endParaRPr lang="en-US"/>
          </a:p>
        </p:txBody>
      </p:sp>
    </p:spTree>
    <p:extLst>
      <p:ext uri="{BB962C8B-B14F-4D97-AF65-F5344CB8AC3E}">
        <p14:creationId xmlns:p14="http://schemas.microsoft.com/office/powerpoint/2010/main" val="673523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57072"/>
            <a:ext cx="12192000" cy="4771652"/>
          </a:xfrm>
          <a:prstGeom prst="rect">
            <a:avLst/>
          </a:prstGeom>
        </p:spPr>
      </p:pic>
      <p:sp>
        <p:nvSpPr>
          <p:cNvPr id="5" name="TextBox 4"/>
          <p:cNvSpPr txBox="1"/>
          <p:nvPr/>
        </p:nvSpPr>
        <p:spPr>
          <a:xfrm>
            <a:off x="3425589" y="368489"/>
            <a:ext cx="5131558" cy="461665"/>
          </a:xfrm>
          <a:prstGeom prst="rect">
            <a:avLst/>
          </a:prstGeom>
          <a:noFill/>
        </p:spPr>
        <p:txBody>
          <a:bodyPr wrap="square" rtlCol="0">
            <a:spAutoFit/>
          </a:bodyPr>
          <a:lstStyle/>
          <a:p>
            <a:r>
              <a:rPr lang="en-US" sz="2400" b="1" dirty="0" smtClean="0">
                <a:solidFill>
                  <a:schemeClr val="accent1">
                    <a:lumMod val="75000"/>
                  </a:schemeClr>
                </a:solidFill>
              </a:rPr>
              <a:t>DUNE Beamline with Near Detector</a:t>
            </a:r>
            <a:endParaRPr lang="en-US" sz="2400" b="1" dirty="0">
              <a:solidFill>
                <a:schemeClr val="accent1">
                  <a:lumMod val="75000"/>
                </a:schemeClr>
              </a:solidFill>
            </a:endParaRPr>
          </a:p>
        </p:txBody>
      </p:sp>
      <p:sp>
        <p:nvSpPr>
          <p:cNvPr id="6" name="Slide Number Placeholder 5"/>
          <p:cNvSpPr>
            <a:spLocks noGrp="1"/>
          </p:cNvSpPr>
          <p:nvPr>
            <p:ph type="sldNum" sz="quarter" idx="12"/>
          </p:nvPr>
        </p:nvSpPr>
        <p:spPr/>
        <p:txBody>
          <a:bodyPr/>
          <a:lstStyle/>
          <a:p>
            <a:fld id="{3A013E12-8E45-49FC-B95C-5260A4C75F17}" type="slidenum">
              <a:rPr lang="en-US" smtClean="0"/>
              <a:t>5</a:t>
            </a:fld>
            <a:endParaRPr lang="en-US"/>
          </a:p>
        </p:txBody>
      </p:sp>
    </p:spTree>
    <p:extLst>
      <p:ext uri="{BB962C8B-B14F-4D97-AF65-F5344CB8AC3E}">
        <p14:creationId xmlns:p14="http://schemas.microsoft.com/office/powerpoint/2010/main" val="227778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Beam Parameters</a:t>
            </a:r>
            <a:endParaRPr lang="en-US" b="1" dirty="0"/>
          </a:p>
        </p:txBody>
      </p:sp>
      <p:sp>
        <p:nvSpPr>
          <p:cNvPr id="3" name="Content Placeholder 2"/>
          <p:cNvSpPr>
            <a:spLocks noGrp="1"/>
          </p:cNvSpPr>
          <p:nvPr>
            <p:ph sz="half" idx="1"/>
          </p:nvPr>
        </p:nvSpPr>
        <p:spPr/>
        <p:txBody>
          <a:bodyPr/>
          <a:lstStyle/>
          <a:p>
            <a:r>
              <a:rPr lang="en-US" dirty="0" smtClean="0">
                <a:solidFill>
                  <a:srgbClr val="FF0000"/>
                </a:solidFill>
              </a:rPr>
              <a:t>Reference Beam</a:t>
            </a:r>
          </a:p>
          <a:p>
            <a:r>
              <a:rPr lang="en-US" dirty="0" smtClean="0"/>
              <a:t>Proton Beam Energy:80 GeV</a:t>
            </a:r>
          </a:p>
          <a:p>
            <a:r>
              <a:rPr lang="en-US" dirty="0" smtClean="0"/>
              <a:t>Proton Beam Intensity: 1.2 MW</a:t>
            </a:r>
          </a:p>
          <a:p>
            <a:r>
              <a:rPr lang="en-US" dirty="0" smtClean="0"/>
              <a:t>Beam spot size: 1.3 mm</a:t>
            </a:r>
          </a:p>
          <a:p>
            <a:endParaRPr lang="en-US" dirty="0" smtClean="0"/>
          </a:p>
          <a:p>
            <a:endParaRPr lang="en-US" dirty="0"/>
          </a:p>
        </p:txBody>
      </p:sp>
      <p:sp>
        <p:nvSpPr>
          <p:cNvPr id="4" name="Content Placeholder 3"/>
          <p:cNvSpPr>
            <a:spLocks noGrp="1"/>
          </p:cNvSpPr>
          <p:nvPr>
            <p:ph sz="half" idx="2"/>
          </p:nvPr>
        </p:nvSpPr>
        <p:spPr/>
        <p:txBody>
          <a:bodyPr/>
          <a:lstStyle/>
          <a:p>
            <a:r>
              <a:rPr lang="en-US" dirty="0" smtClean="0">
                <a:solidFill>
                  <a:srgbClr val="FF0000"/>
                </a:solidFill>
              </a:rPr>
              <a:t>Optimized Beam(CP_run5_9116)</a:t>
            </a:r>
          </a:p>
          <a:p>
            <a:r>
              <a:rPr lang="en-US" dirty="0" smtClean="0"/>
              <a:t>Proton Beam Energy: 66 GeV</a:t>
            </a:r>
          </a:p>
          <a:p>
            <a:r>
              <a:rPr lang="en-US" dirty="0" smtClean="0"/>
              <a:t>Proton Beam Intensity: 1.2 MW</a:t>
            </a:r>
          </a:p>
          <a:p>
            <a:r>
              <a:rPr lang="en-US" dirty="0" smtClean="0"/>
              <a:t>Beam Spot Size: 1.65 mm</a:t>
            </a:r>
          </a:p>
          <a:p>
            <a:endParaRPr lang="en-US" dirty="0"/>
          </a:p>
        </p:txBody>
      </p:sp>
      <p:pic>
        <p:nvPicPr>
          <p:cNvPr id="5" name="Picture 4"/>
          <p:cNvPicPr>
            <a:picLocks noChangeAspect="1"/>
          </p:cNvPicPr>
          <p:nvPr/>
        </p:nvPicPr>
        <p:blipFill>
          <a:blip r:embed="rId2"/>
          <a:stretch>
            <a:fillRect/>
          </a:stretch>
        </p:blipFill>
        <p:spPr>
          <a:xfrm>
            <a:off x="3748154" y="3807854"/>
            <a:ext cx="3409950" cy="2895600"/>
          </a:xfrm>
          <a:prstGeom prst="rect">
            <a:avLst/>
          </a:prstGeom>
        </p:spPr>
      </p:pic>
      <p:sp>
        <p:nvSpPr>
          <p:cNvPr id="6" name="Slide Number Placeholder 5"/>
          <p:cNvSpPr>
            <a:spLocks noGrp="1"/>
          </p:cNvSpPr>
          <p:nvPr>
            <p:ph type="sldNum" sz="quarter" idx="12"/>
          </p:nvPr>
        </p:nvSpPr>
        <p:spPr/>
        <p:txBody>
          <a:bodyPr/>
          <a:lstStyle/>
          <a:p>
            <a:fld id="{3A013E12-8E45-49FC-B95C-5260A4C75F17}" type="slidenum">
              <a:rPr lang="en-US" smtClean="0"/>
              <a:t>6</a:t>
            </a:fld>
            <a:endParaRPr lang="en-US"/>
          </a:p>
        </p:txBody>
      </p:sp>
    </p:spTree>
    <p:extLst>
      <p:ext uri="{BB962C8B-B14F-4D97-AF65-F5344CB8AC3E}">
        <p14:creationId xmlns:p14="http://schemas.microsoft.com/office/powerpoint/2010/main" val="1538464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01" r="4992"/>
          <a:stretch/>
        </p:blipFill>
        <p:spPr>
          <a:xfrm>
            <a:off x="231820" y="1619250"/>
            <a:ext cx="5885646" cy="5238750"/>
          </a:xfrm>
          <a:prstGeom prst="rect">
            <a:avLst/>
          </a:prstGeom>
        </p:spPr>
      </p:pic>
      <p:pic>
        <p:nvPicPr>
          <p:cNvPr id="2" name="Picture 1"/>
          <p:cNvPicPr>
            <a:picLocks noChangeAspect="1"/>
          </p:cNvPicPr>
          <p:nvPr/>
        </p:nvPicPr>
        <p:blipFill>
          <a:blip r:embed="rId3"/>
          <a:stretch>
            <a:fillRect/>
          </a:stretch>
        </p:blipFill>
        <p:spPr>
          <a:xfrm>
            <a:off x="231822" y="101487"/>
            <a:ext cx="5915025" cy="3667125"/>
          </a:xfrm>
          <a:prstGeom prst="rect">
            <a:avLst/>
          </a:prstGeom>
        </p:spPr>
      </p:pic>
      <p:sp>
        <p:nvSpPr>
          <p:cNvPr id="5" name="TextBox 4"/>
          <p:cNvSpPr txBox="1"/>
          <p:nvPr/>
        </p:nvSpPr>
        <p:spPr>
          <a:xfrm>
            <a:off x="6146847" y="888642"/>
            <a:ext cx="4713667" cy="369332"/>
          </a:xfrm>
          <a:prstGeom prst="rect">
            <a:avLst/>
          </a:prstGeom>
          <a:noFill/>
        </p:spPr>
        <p:txBody>
          <a:bodyPr wrap="square" rtlCol="0">
            <a:spAutoFit/>
          </a:bodyPr>
          <a:lstStyle/>
          <a:p>
            <a:r>
              <a:rPr lang="en-US" dirty="0" smtClean="0">
                <a:solidFill>
                  <a:srgbClr val="FF0000"/>
                </a:solidFill>
              </a:rPr>
              <a:t>Reference Beam</a:t>
            </a:r>
            <a:endParaRPr lang="en-US" dirty="0">
              <a:solidFill>
                <a:srgbClr val="FF0000"/>
              </a:solidFill>
            </a:endParaRPr>
          </a:p>
        </p:txBody>
      </p:sp>
      <p:sp>
        <p:nvSpPr>
          <p:cNvPr id="6" name="TextBox 5"/>
          <p:cNvSpPr txBox="1"/>
          <p:nvPr/>
        </p:nvSpPr>
        <p:spPr>
          <a:xfrm>
            <a:off x="6117466" y="4053959"/>
            <a:ext cx="2369712" cy="369332"/>
          </a:xfrm>
          <a:prstGeom prst="rect">
            <a:avLst/>
          </a:prstGeom>
          <a:noFill/>
        </p:spPr>
        <p:txBody>
          <a:bodyPr wrap="square" rtlCol="0">
            <a:spAutoFit/>
          </a:bodyPr>
          <a:lstStyle/>
          <a:p>
            <a:r>
              <a:rPr lang="en-US" dirty="0" smtClean="0">
                <a:solidFill>
                  <a:srgbClr val="FF0000"/>
                </a:solidFill>
              </a:rPr>
              <a:t>Optimized Beam</a:t>
            </a:r>
            <a:endParaRPr lang="en-US" dirty="0">
              <a:solidFill>
                <a:srgbClr val="FF0000"/>
              </a:solidFill>
            </a:endParaRPr>
          </a:p>
        </p:txBody>
      </p:sp>
      <p:sp>
        <p:nvSpPr>
          <p:cNvPr id="7" name="TextBox 6"/>
          <p:cNvSpPr txBox="1"/>
          <p:nvPr/>
        </p:nvSpPr>
        <p:spPr>
          <a:xfrm>
            <a:off x="6645499" y="1468192"/>
            <a:ext cx="4803819" cy="1477328"/>
          </a:xfrm>
          <a:prstGeom prst="rect">
            <a:avLst/>
          </a:prstGeom>
          <a:noFill/>
        </p:spPr>
        <p:txBody>
          <a:bodyPr wrap="square" rtlCol="0">
            <a:spAutoFit/>
          </a:bodyPr>
          <a:lstStyle/>
          <a:p>
            <a:r>
              <a:rPr lang="en-US" dirty="0" smtClean="0"/>
              <a:t>Relative position of target and focusing system in optimized and reference configuration. </a:t>
            </a:r>
          </a:p>
          <a:p>
            <a:r>
              <a:rPr lang="en-US" dirty="0" smtClean="0"/>
              <a:t>The target is longer and wider in optimized configuration.</a:t>
            </a:r>
          </a:p>
          <a:p>
            <a:r>
              <a:rPr lang="en-US" dirty="0" smtClean="0"/>
              <a:t> </a:t>
            </a:r>
            <a:endParaRPr lang="en-US" dirty="0"/>
          </a:p>
        </p:txBody>
      </p:sp>
      <p:sp>
        <p:nvSpPr>
          <p:cNvPr id="3" name="Slide Number Placeholder 2"/>
          <p:cNvSpPr>
            <a:spLocks noGrp="1"/>
          </p:cNvSpPr>
          <p:nvPr>
            <p:ph type="sldNum" sz="quarter" idx="12"/>
          </p:nvPr>
        </p:nvSpPr>
        <p:spPr/>
        <p:txBody>
          <a:bodyPr>
            <a:normAutofit/>
          </a:bodyPr>
          <a:lstStyle/>
          <a:p>
            <a:fld id="{4FAB73BC-B049-4115-A692-8D63A059BFB8}" type="slidenum">
              <a:rPr lang="en-US" smtClean="0"/>
              <a:t>7</a:t>
            </a:fld>
            <a:endParaRPr lang="en-US" dirty="0"/>
          </a:p>
        </p:txBody>
      </p:sp>
      <p:sp>
        <p:nvSpPr>
          <p:cNvPr id="9" name="TextBox 8"/>
          <p:cNvSpPr txBox="1"/>
          <p:nvPr/>
        </p:nvSpPr>
        <p:spPr>
          <a:xfrm>
            <a:off x="837127" y="5035639"/>
            <a:ext cx="1081825" cy="369332"/>
          </a:xfrm>
          <a:prstGeom prst="rect">
            <a:avLst/>
          </a:prstGeom>
          <a:noFill/>
        </p:spPr>
        <p:txBody>
          <a:bodyPr wrap="square" rtlCol="0">
            <a:spAutoFit/>
          </a:bodyPr>
          <a:lstStyle/>
          <a:p>
            <a:r>
              <a:rPr lang="en-US" dirty="0" smtClean="0">
                <a:solidFill>
                  <a:schemeClr val="bg1"/>
                </a:solidFill>
              </a:rPr>
              <a:t>Horn 1</a:t>
            </a:r>
            <a:endParaRPr lang="en-US" dirty="0">
              <a:solidFill>
                <a:schemeClr val="bg1"/>
              </a:solidFill>
            </a:endParaRPr>
          </a:p>
        </p:txBody>
      </p:sp>
      <p:sp>
        <p:nvSpPr>
          <p:cNvPr id="10" name="TextBox 9"/>
          <p:cNvSpPr txBox="1"/>
          <p:nvPr/>
        </p:nvSpPr>
        <p:spPr>
          <a:xfrm>
            <a:off x="4069724" y="5035639"/>
            <a:ext cx="888642" cy="369332"/>
          </a:xfrm>
          <a:prstGeom prst="rect">
            <a:avLst/>
          </a:prstGeom>
          <a:noFill/>
        </p:spPr>
        <p:txBody>
          <a:bodyPr wrap="square" rtlCol="0">
            <a:spAutoFit/>
          </a:bodyPr>
          <a:lstStyle/>
          <a:p>
            <a:r>
              <a:rPr lang="en-US" dirty="0" smtClean="0">
                <a:solidFill>
                  <a:schemeClr val="bg1"/>
                </a:solidFill>
              </a:rPr>
              <a:t>Horn 2</a:t>
            </a:r>
            <a:endParaRPr lang="en-US" dirty="0">
              <a:solidFill>
                <a:schemeClr val="bg1"/>
              </a:solidFill>
            </a:endParaRPr>
          </a:p>
        </p:txBody>
      </p:sp>
      <p:sp>
        <p:nvSpPr>
          <p:cNvPr id="11" name="TextBox 10"/>
          <p:cNvSpPr txBox="1"/>
          <p:nvPr/>
        </p:nvSpPr>
        <p:spPr>
          <a:xfrm>
            <a:off x="837127" y="643944"/>
            <a:ext cx="901521" cy="369332"/>
          </a:xfrm>
          <a:prstGeom prst="rect">
            <a:avLst/>
          </a:prstGeom>
          <a:noFill/>
        </p:spPr>
        <p:txBody>
          <a:bodyPr wrap="square" rtlCol="0">
            <a:spAutoFit/>
          </a:bodyPr>
          <a:lstStyle/>
          <a:p>
            <a:r>
              <a:rPr lang="en-US" dirty="0" smtClean="0">
                <a:solidFill>
                  <a:schemeClr val="bg1"/>
                </a:solidFill>
              </a:rPr>
              <a:t>Horn 1</a:t>
            </a:r>
            <a:endParaRPr lang="en-US" dirty="0">
              <a:solidFill>
                <a:schemeClr val="bg1"/>
              </a:solidFill>
            </a:endParaRPr>
          </a:p>
        </p:txBody>
      </p:sp>
      <p:sp>
        <p:nvSpPr>
          <p:cNvPr id="12" name="TextBox 11"/>
          <p:cNvSpPr txBox="1"/>
          <p:nvPr/>
        </p:nvSpPr>
        <p:spPr>
          <a:xfrm>
            <a:off x="3065172" y="888642"/>
            <a:ext cx="1004552" cy="369332"/>
          </a:xfrm>
          <a:prstGeom prst="rect">
            <a:avLst/>
          </a:prstGeom>
          <a:noFill/>
        </p:spPr>
        <p:txBody>
          <a:bodyPr wrap="square" rtlCol="0">
            <a:spAutoFit/>
          </a:bodyPr>
          <a:lstStyle/>
          <a:p>
            <a:r>
              <a:rPr lang="en-US" dirty="0" smtClean="0">
                <a:solidFill>
                  <a:schemeClr val="bg1"/>
                </a:solidFill>
              </a:rPr>
              <a:t>Horn 2</a:t>
            </a:r>
            <a:endParaRPr lang="en-US" dirty="0">
              <a:solidFill>
                <a:schemeClr val="bg1"/>
              </a:solidFill>
            </a:endParaRPr>
          </a:p>
        </p:txBody>
      </p:sp>
      <p:sp>
        <p:nvSpPr>
          <p:cNvPr id="13" name="TextBox 12"/>
          <p:cNvSpPr txBox="1"/>
          <p:nvPr/>
        </p:nvSpPr>
        <p:spPr>
          <a:xfrm>
            <a:off x="8161361" y="4312693"/>
            <a:ext cx="3287957" cy="923330"/>
          </a:xfrm>
          <a:prstGeom prst="rect">
            <a:avLst/>
          </a:prstGeom>
          <a:noFill/>
        </p:spPr>
        <p:txBody>
          <a:bodyPr wrap="square" rtlCol="0">
            <a:spAutoFit/>
          </a:bodyPr>
          <a:lstStyle/>
          <a:p>
            <a:r>
              <a:rPr lang="en-US" dirty="0" smtClean="0"/>
              <a:t>Horn Current:</a:t>
            </a:r>
          </a:p>
          <a:p>
            <a:r>
              <a:rPr lang="en-US" dirty="0" smtClean="0"/>
              <a:t>Reference: 230 kA.</a:t>
            </a:r>
          </a:p>
          <a:p>
            <a:r>
              <a:rPr lang="en-US" dirty="0" smtClean="0"/>
              <a:t>Optimized: 298 kA.</a:t>
            </a:r>
            <a:endParaRPr lang="en-US" dirty="0"/>
          </a:p>
        </p:txBody>
      </p:sp>
    </p:spTree>
    <p:extLst>
      <p:ext uri="{BB962C8B-B14F-4D97-AF65-F5344CB8AC3E}">
        <p14:creationId xmlns:p14="http://schemas.microsoft.com/office/powerpoint/2010/main" val="2599198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41679" y="4340180"/>
            <a:ext cx="1931831" cy="296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85459" y="1889370"/>
            <a:ext cx="527431" cy="518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688948401"/>
              </p:ext>
            </p:extLst>
          </p:nvPr>
        </p:nvGraphicFramePr>
        <p:xfrm>
          <a:off x="98426" y="98426"/>
          <a:ext cx="6264018" cy="3546296"/>
        </p:xfrm>
        <a:graphic>
          <a:graphicData uri="http://schemas.openxmlformats.org/presentationml/2006/ole">
            <mc:AlternateContent xmlns:mc="http://schemas.openxmlformats.org/markup-compatibility/2006">
              <mc:Choice xmlns:v="urn:schemas-microsoft-com:vml" Requires="v">
                <p:oleObj spid="_x0000_s1060" name="Acrobat Document" r:id="rId3" imgW="5400384" imgH="3057301" progId="AcroExch.Document.11">
                  <p:embed/>
                </p:oleObj>
              </mc:Choice>
              <mc:Fallback>
                <p:oleObj name="Acrobat Document" r:id="rId3" imgW="5400384" imgH="3057301" progId="AcroExch.Document.11">
                  <p:embed/>
                  <p:pic>
                    <p:nvPicPr>
                      <p:cNvPr id="0" name=""/>
                      <p:cNvPicPr/>
                      <p:nvPr/>
                    </p:nvPicPr>
                    <p:blipFill>
                      <a:blip r:embed="rId4"/>
                      <a:stretch>
                        <a:fillRect/>
                      </a:stretch>
                    </p:blipFill>
                    <p:spPr>
                      <a:xfrm>
                        <a:off x="98426" y="98426"/>
                        <a:ext cx="6264018" cy="354629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7560606"/>
              </p:ext>
            </p:extLst>
          </p:nvPr>
        </p:nvGraphicFramePr>
        <p:xfrm>
          <a:off x="137060" y="3374265"/>
          <a:ext cx="6153513" cy="3483735"/>
        </p:xfrm>
        <a:graphic>
          <a:graphicData uri="http://schemas.openxmlformats.org/presentationml/2006/ole">
            <mc:AlternateContent xmlns:mc="http://schemas.openxmlformats.org/markup-compatibility/2006">
              <mc:Choice xmlns:v="urn:schemas-microsoft-com:vml" Requires="v">
                <p:oleObj spid="_x0000_s1061" name="Acrobat Document" r:id="rId5" imgW="5400384" imgH="3057301" progId="AcroExch.Document.11">
                  <p:embed/>
                </p:oleObj>
              </mc:Choice>
              <mc:Fallback>
                <p:oleObj name="Acrobat Document" r:id="rId5" imgW="5400384" imgH="3057301" progId="AcroExch.Document.11">
                  <p:embed/>
                  <p:pic>
                    <p:nvPicPr>
                      <p:cNvPr id="0" name=""/>
                      <p:cNvPicPr/>
                      <p:nvPr/>
                    </p:nvPicPr>
                    <p:blipFill>
                      <a:blip r:embed="rId6"/>
                      <a:stretch>
                        <a:fillRect/>
                      </a:stretch>
                    </p:blipFill>
                    <p:spPr>
                      <a:xfrm>
                        <a:off x="137060" y="3374265"/>
                        <a:ext cx="6153513" cy="3483735"/>
                      </a:xfrm>
                      <a:prstGeom prst="rect">
                        <a:avLst/>
                      </a:prstGeom>
                    </p:spPr>
                  </p:pic>
                </p:oleObj>
              </mc:Fallback>
            </mc:AlternateContent>
          </a:graphicData>
        </a:graphic>
      </p:graphicFrame>
      <p:sp>
        <p:nvSpPr>
          <p:cNvPr id="15" name="TextBox 14"/>
          <p:cNvSpPr txBox="1"/>
          <p:nvPr/>
        </p:nvSpPr>
        <p:spPr>
          <a:xfrm>
            <a:off x="2807594" y="1559514"/>
            <a:ext cx="3683358" cy="369332"/>
          </a:xfrm>
          <a:prstGeom prst="rect">
            <a:avLst/>
          </a:prstGeom>
          <a:noFill/>
        </p:spPr>
        <p:txBody>
          <a:bodyPr wrap="square" rtlCol="0">
            <a:spAutoFit/>
          </a:bodyPr>
          <a:lstStyle/>
          <a:p>
            <a:r>
              <a:rPr lang="en-US" dirty="0" smtClean="0"/>
              <a:t>Reference Beam</a:t>
            </a:r>
            <a:endParaRPr lang="en-US" dirty="0"/>
          </a:p>
        </p:txBody>
      </p:sp>
      <p:sp>
        <p:nvSpPr>
          <p:cNvPr id="16" name="TextBox 15"/>
          <p:cNvSpPr txBox="1"/>
          <p:nvPr/>
        </p:nvSpPr>
        <p:spPr>
          <a:xfrm>
            <a:off x="3032974" y="4905475"/>
            <a:ext cx="3232597" cy="369332"/>
          </a:xfrm>
          <a:prstGeom prst="rect">
            <a:avLst/>
          </a:prstGeom>
          <a:noFill/>
        </p:spPr>
        <p:txBody>
          <a:bodyPr wrap="square" rtlCol="0">
            <a:spAutoFit/>
          </a:bodyPr>
          <a:lstStyle/>
          <a:p>
            <a:r>
              <a:rPr lang="en-US" dirty="0" smtClean="0"/>
              <a:t>Optimized Beam</a:t>
            </a:r>
            <a:endParaRPr lang="en-US" dirty="0"/>
          </a:p>
        </p:txBody>
      </p:sp>
      <p:pic>
        <p:nvPicPr>
          <p:cNvPr id="22" name="Picture 21"/>
          <p:cNvPicPr>
            <a:picLocks noChangeAspect="1"/>
          </p:cNvPicPr>
          <p:nvPr/>
        </p:nvPicPr>
        <p:blipFill>
          <a:blip r:embed="rId7"/>
          <a:stretch>
            <a:fillRect/>
          </a:stretch>
        </p:blipFill>
        <p:spPr>
          <a:xfrm>
            <a:off x="5991011" y="1314087"/>
            <a:ext cx="6028453" cy="1210173"/>
          </a:xfrm>
          <a:prstGeom prst="rect">
            <a:avLst/>
          </a:prstGeom>
        </p:spPr>
      </p:pic>
      <p:sp>
        <p:nvSpPr>
          <p:cNvPr id="2" name="TextBox 1"/>
          <p:cNvSpPr txBox="1"/>
          <p:nvPr/>
        </p:nvSpPr>
        <p:spPr>
          <a:xfrm>
            <a:off x="6782937" y="3166281"/>
            <a:ext cx="4817660" cy="923330"/>
          </a:xfrm>
          <a:prstGeom prst="rect">
            <a:avLst/>
          </a:prstGeom>
          <a:noFill/>
        </p:spPr>
        <p:txBody>
          <a:bodyPr wrap="square" rtlCol="0">
            <a:spAutoFit/>
          </a:bodyPr>
          <a:lstStyle/>
          <a:p>
            <a:r>
              <a:rPr lang="en-US" dirty="0" smtClean="0"/>
              <a:t>The fluxes are scaled for the cycle time of the accelerator for protons with different proton energy.</a:t>
            </a:r>
            <a:endParaRPr lang="en-US" dirty="0"/>
          </a:p>
        </p:txBody>
      </p:sp>
      <p:sp>
        <p:nvSpPr>
          <p:cNvPr id="3" name="Slide Number Placeholder 2"/>
          <p:cNvSpPr>
            <a:spLocks noGrp="1"/>
          </p:cNvSpPr>
          <p:nvPr>
            <p:ph type="sldNum" sz="quarter" idx="12"/>
          </p:nvPr>
        </p:nvSpPr>
        <p:spPr/>
        <p:txBody>
          <a:bodyPr/>
          <a:lstStyle/>
          <a:p>
            <a:fld id="{3A013E12-8E45-49FC-B95C-5260A4C75F17}" type="slidenum">
              <a:rPr lang="en-US" smtClean="0"/>
              <a:t>8</a:t>
            </a:fld>
            <a:endParaRPr lang="en-US"/>
          </a:p>
        </p:txBody>
      </p:sp>
    </p:spTree>
    <p:extLst>
      <p:ext uri="{BB962C8B-B14F-4D97-AF65-F5344CB8AC3E}">
        <p14:creationId xmlns:p14="http://schemas.microsoft.com/office/powerpoint/2010/main" val="3298393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51457850"/>
              </p:ext>
            </p:extLst>
          </p:nvPr>
        </p:nvGraphicFramePr>
        <p:xfrm>
          <a:off x="1579496" y="0"/>
          <a:ext cx="8910974" cy="5233429"/>
        </p:xfrm>
        <a:graphic>
          <a:graphicData uri="http://schemas.openxmlformats.org/presentationml/2006/ole">
            <mc:AlternateContent xmlns:mc="http://schemas.openxmlformats.org/markup-compatibility/2006">
              <mc:Choice xmlns:v="urn:schemas-microsoft-com:vml" Requires="v">
                <p:oleObj spid="_x0000_s2066" name="Acrobat Document" r:id="rId3" imgW="5400384" imgH="3171554" progId="AcroExch.Document.11">
                  <p:embed/>
                </p:oleObj>
              </mc:Choice>
              <mc:Fallback>
                <p:oleObj name="Acrobat Document" r:id="rId3" imgW="5400384" imgH="3171554" progId="AcroExch.Document.11">
                  <p:embed/>
                  <p:pic>
                    <p:nvPicPr>
                      <p:cNvPr id="0" name=""/>
                      <p:cNvPicPr/>
                      <p:nvPr/>
                    </p:nvPicPr>
                    <p:blipFill>
                      <a:blip r:embed="rId4"/>
                      <a:stretch>
                        <a:fillRect/>
                      </a:stretch>
                    </p:blipFill>
                    <p:spPr>
                      <a:xfrm>
                        <a:off x="1579496" y="0"/>
                        <a:ext cx="8910974" cy="5233429"/>
                      </a:xfrm>
                      <a:prstGeom prst="rect">
                        <a:avLst/>
                      </a:prstGeom>
                    </p:spPr>
                  </p:pic>
                </p:oleObj>
              </mc:Fallback>
            </mc:AlternateContent>
          </a:graphicData>
        </a:graphic>
      </p:graphicFrame>
      <p:sp>
        <p:nvSpPr>
          <p:cNvPr id="3" name="TextBox 2"/>
          <p:cNvSpPr txBox="1"/>
          <p:nvPr/>
        </p:nvSpPr>
        <p:spPr>
          <a:xfrm>
            <a:off x="605307" y="4919730"/>
            <a:ext cx="9015211"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574 m </a:t>
            </a:r>
            <a:r>
              <a:rPr lang="en-US" dirty="0" smtClean="0">
                <a:sym typeface="Wingdings" panose="05000000000000000000" pitchFamily="2" charset="2"/>
              </a:rPr>
              <a:t> Near Detector Location</a:t>
            </a:r>
          </a:p>
          <a:p>
            <a:pPr marL="285750" indent="-285750">
              <a:buFont typeface="Arial" panose="020B0604020202020204" pitchFamily="34" charset="0"/>
              <a:buChar char="•"/>
            </a:pPr>
            <a:r>
              <a:rPr lang="en-US" dirty="0" smtClean="0">
                <a:sym typeface="Wingdings" panose="05000000000000000000" pitchFamily="2" charset="2"/>
              </a:rPr>
              <a:t>1297 km  Far Detector Location</a:t>
            </a:r>
          </a:p>
          <a:p>
            <a:pPr marL="285750" indent="-285750">
              <a:buFont typeface="Arial" panose="020B0604020202020204" pitchFamily="34" charset="0"/>
              <a:buChar char="•"/>
            </a:pPr>
            <a:r>
              <a:rPr lang="en-US" dirty="0" smtClean="0">
                <a:sym typeface="Wingdings" panose="05000000000000000000" pitchFamily="2" charset="2"/>
              </a:rPr>
              <a:t>Flux Ratio multiplied by R squared ratio (R = detector location).</a:t>
            </a:r>
          </a:p>
          <a:p>
            <a:pPr marL="285750" indent="-285750">
              <a:buFont typeface="Arial" panose="020B0604020202020204" pitchFamily="34" charset="0"/>
              <a:buChar char="•"/>
            </a:pPr>
            <a:r>
              <a:rPr lang="en-US" dirty="0" smtClean="0">
                <a:sym typeface="Wingdings" panose="05000000000000000000" pitchFamily="2" charset="2"/>
              </a:rPr>
              <a:t>2 to 6 GeV Focusing region. Optimized reference has smaller normalization uncertainty (better focusing). </a:t>
            </a:r>
          </a:p>
          <a:p>
            <a:pPr marL="285750" indent="-285750">
              <a:buFont typeface="Arial" panose="020B0604020202020204" pitchFamily="34" charset="0"/>
              <a:buChar char="•"/>
            </a:pPr>
            <a:r>
              <a:rPr lang="en-US" dirty="0" smtClean="0">
                <a:sym typeface="Wingdings" panose="05000000000000000000" pitchFamily="2" charset="2"/>
              </a:rPr>
              <a:t>Highlighted is the focusing region.</a:t>
            </a:r>
          </a:p>
          <a:p>
            <a:r>
              <a:rPr lang="en-US" dirty="0" smtClean="0">
                <a:sym typeface="Wingdings" panose="05000000000000000000" pitchFamily="2" charset="2"/>
              </a:rPr>
              <a:t> </a:t>
            </a:r>
          </a:p>
        </p:txBody>
      </p:sp>
      <p:sp>
        <p:nvSpPr>
          <p:cNvPr id="4" name="Rectangle 3"/>
          <p:cNvSpPr/>
          <p:nvPr/>
        </p:nvSpPr>
        <p:spPr>
          <a:xfrm>
            <a:off x="3556000" y="595086"/>
            <a:ext cx="1378857" cy="3701143"/>
          </a:xfrm>
          <a:prstGeom prst="rect">
            <a:avLst/>
          </a:prstGeom>
          <a:solidFill>
            <a:schemeClr val="accent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3A013E12-8E45-49FC-B95C-5260A4C75F17}" type="slidenum">
              <a:rPr lang="en-US" smtClean="0"/>
              <a:t>9</a:t>
            </a:fld>
            <a:endParaRPr lang="en-US"/>
          </a:p>
        </p:txBody>
      </p:sp>
    </p:spTree>
    <p:extLst>
      <p:ext uri="{BB962C8B-B14F-4D97-AF65-F5344CB8AC3E}">
        <p14:creationId xmlns:p14="http://schemas.microsoft.com/office/powerpoint/2010/main" val="4022295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803</Words>
  <Application>Microsoft Office PowerPoint</Application>
  <PresentationFormat>Widescreen</PresentationFormat>
  <Paragraphs>130</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Wingdings</vt:lpstr>
      <vt:lpstr>Office Theme</vt:lpstr>
      <vt:lpstr>Acrobat Document</vt:lpstr>
      <vt:lpstr>NEAR DETECTOR SPECTRA AND FAR NEAR RATIOS </vt:lpstr>
      <vt:lpstr>Introduction</vt:lpstr>
      <vt:lpstr>Near Detector and Near Far Correlation</vt:lpstr>
      <vt:lpstr>Continued</vt:lpstr>
      <vt:lpstr>PowerPoint Presentation</vt:lpstr>
      <vt:lpstr>Beam Parameters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and Future Work</vt:lpstr>
      <vt:lpstr>BACK UP SLIDES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 DETECTOR SPECTRA AND FAR NEAR RATIOS</dc:title>
  <dc:creator>Amit Bashyal</dc:creator>
  <cp:lastModifiedBy>Amit Bashyal</cp:lastModifiedBy>
  <cp:revision>44</cp:revision>
  <dcterms:created xsi:type="dcterms:W3CDTF">2015-08-02T18:39:55Z</dcterms:created>
  <dcterms:modified xsi:type="dcterms:W3CDTF">2015-08-04T13:46:37Z</dcterms:modified>
</cp:coreProperties>
</file>