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76" r:id="rId4"/>
    <p:sldId id="267" r:id="rId5"/>
    <p:sldId id="274" r:id="rId6"/>
    <p:sldId id="27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99FF"/>
    <a:srgbClr val="003399"/>
    <a:srgbClr val="0000FF"/>
    <a:srgbClr val="36573B"/>
    <a:srgbClr val="4C8C2B"/>
    <a:srgbClr val="78B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39" autoAdjust="0"/>
    <p:restoredTop sz="85006" autoAdjust="0"/>
  </p:normalViewPr>
  <p:slideViewPr>
    <p:cSldViewPr snapToGrid="0">
      <p:cViewPr varScale="1">
        <p:scale>
          <a:sx n="76" d="100"/>
          <a:sy n="76" d="100"/>
        </p:scale>
        <p:origin x="1085" y="43"/>
      </p:cViewPr>
      <p:guideLst/>
    </p:cSldViewPr>
  </p:slideViewPr>
  <p:outlineViewPr>
    <p:cViewPr>
      <p:scale>
        <a:sx n="33" d="100"/>
        <a:sy n="33" d="100"/>
      </p:scale>
      <p:origin x="0" y="-612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EAE47-134C-4F04-B52D-7BE268E1DF52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1DCF9-8020-41C3-84B7-F0001EA0E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3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1DCF9-8020-41C3-84B7-F0001EA0EF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BGF 6576 is an asymmetric weave. The high</a:t>
            </a:r>
            <a:r>
              <a:rPr lang="en-US" baseline="0" dirty="0" smtClean="0"/>
              <a:t> density </a:t>
            </a:r>
            <a:r>
              <a:rPr lang="en-US" baseline="0" dirty="0" smtClean="0"/>
              <a:t>warp </a:t>
            </a:r>
            <a:r>
              <a:rPr lang="en-US" baseline="0" dirty="0" smtClean="0"/>
              <a:t>filaments are along the long length of the spool or roll. The low density </a:t>
            </a:r>
            <a:r>
              <a:rPr lang="en-US" baseline="0" dirty="0" smtClean="0"/>
              <a:t>fill </a:t>
            </a:r>
            <a:r>
              <a:rPr lang="en-US" baseline="0" dirty="0" smtClean="0"/>
              <a:t>strands go across the roll (~1 yard). </a:t>
            </a:r>
            <a:r>
              <a:rPr lang="en-US" baseline="0" dirty="0" smtClean="0"/>
              <a:t>The warp filaments would go along the coil length so that the </a:t>
            </a:r>
            <a:r>
              <a:rPr lang="en-US" baseline="0" dirty="0" smtClean="0"/>
              <a:t>impregnated fabric </a:t>
            </a:r>
            <a:r>
              <a:rPr lang="en-US" baseline="0" dirty="0" smtClean="0"/>
              <a:t>would be </a:t>
            </a:r>
            <a:r>
              <a:rPr lang="en-US" baseline="0" dirty="0" smtClean="0"/>
              <a:t>stronger </a:t>
            </a:r>
            <a:r>
              <a:rPr lang="en-US" baseline="0" dirty="0" smtClean="0"/>
              <a:t>along the axial direction.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1DCF9-8020-41C3-84B7-F0001EA0EF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77597" y="6313950"/>
            <a:ext cx="277127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Thursday, February 05, 2015</a:t>
            </a:r>
            <a:endParaRPr lang="en-US" dirty="0"/>
          </a:p>
        </p:txBody>
      </p:sp>
      <p:pic>
        <p:nvPicPr>
          <p:cNvPr id="7" name="Picture 2" descr="http://www.fnal.gov/faw/designstandards/filesfordownload/FNAL-Logo-NAL-Blu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2" y="6313950"/>
            <a:ext cx="2418614" cy="51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cience.energy.gov/~/media/_/images/about/resources/logos/jpg/high-res/RGB_Color-Seal_Green-Mark_SC_Horizonta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68" y="6313951"/>
            <a:ext cx="2882261" cy="48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larpdocs.fnal.gov/images/larp_dipole_logo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23" y="77028"/>
            <a:ext cx="759040" cy="10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om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122415"/>
            <a:ext cx="21431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914400" y="990600"/>
            <a:ext cx="73152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28600" y="1143000"/>
            <a:ext cx="86868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2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February 05,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0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February 05,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8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2200"/>
            <a:ext cx="7886700" cy="5084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1400" y="6629400"/>
            <a:ext cx="482600" cy="227538"/>
          </a:xfrm>
        </p:spPr>
        <p:txBody>
          <a:bodyPr/>
          <a:lstStyle/>
          <a:p>
            <a:fld id="{91D3B2C8-C2E1-465A-B0FD-122CC2222B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http://larpdocs.fnal.gov/images/larp_dipole_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49" y="38903"/>
            <a:ext cx="557213" cy="7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om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" y="5593"/>
            <a:ext cx="1401763" cy="60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914400" y="701410"/>
            <a:ext cx="73152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228600" y="845078"/>
            <a:ext cx="86868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0222" y="-222911"/>
            <a:ext cx="9007740" cy="966260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rgbClr val="0033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4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February 05,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8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February 05,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0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February 05,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9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February 05,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8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February 05,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1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February 05,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8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February 05,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5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Thursday, February 05,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3B2C8-C2E1-465A-B0FD-122CC22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6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lone4.fnal.gov/P1/USLARP/MagnetRD/qxf/meetings/2015/folder.2015-03-09.2798827302/ProposedPlanForMeasuringMaterialThickness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plone4.fnal.gov/P1/USLARP/MagnetRD/qxf/meetings/2015/20150506structurecoilWG/20150506_LARP_MQXFS_MeasuredMaterialThicknesses.pptx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86" y="1446398"/>
            <a:ext cx="8859915" cy="2387600"/>
          </a:xfrm>
        </p:spPr>
        <p:txBody>
          <a:bodyPr/>
          <a:lstStyle/>
          <a:p>
            <a:r>
              <a:rPr lang="en-US" sz="5400" dirty="0" smtClean="0"/>
              <a:t>Possible QXF v2 Fabrics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110" y="5321517"/>
            <a:ext cx="6858000" cy="1655762"/>
          </a:xfrm>
        </p:spPr>
        <p:txBody>
          <a:bodyPr/>
          <a:lstStyle/>
          <a:p>
            <a:r>
              <a:rPr lang="en-US" dirty="0" smtClean="0"/>
              <a:t>E.F. Holik, </a:t>
            </a:r>
            <a:r>
              <a:rPr lang="en-US" dirty="0"/>
              <a:t>Steve </a:t>
            </a:r>
            <a:r>
              <a:rPr lang="en-US" dirty="0" smtClean="0"/>
              <a:t>Krave, </a:t>
            </a:r>
            <a:r>
              <a:rPr lang="en-US" dirty="0"/>
              <a:t>Miao </a:t>
            </a:r>
            <a:r>
              <a:rPr lang="en-US" dirty="0" smtClean="0"/>
              <a:t>Yu, Lucas Zimmerman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26475" y="5784273"/>
            <a:ext cx="2771270" cy="365125"/>
          </a:xfrm>
        </p:spPr>
        <p:txBody>
          <a:bodyPr/>
          <a:lstStyle/>
          <a:p>
            <a:pPr algn="ctr"/>
            <a:r>
              <a:rPr lang="en-US" dirty="0"/>
              <a:t>QXF coil WG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8/19/2015</a:t>
            </a:r>
          </a:p>
        </p:txBody>
      </p:sp>
    </p:spTree>
    <p:extLst>
      <p:ext uri="{BB962C8B-B14F-4D97-AF65-F5344CB8AC3E}">
        <p14:creationId xmlns:p14="http://schemas.microsoft.com/office/powerpoint/2010/main" val="10262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7093" y="1039108"/>
            <a:ext cx="6705599" cy="3851013"/>
          </a:xfrm>
        </p:spPr>
        <p:txBody>
          <a:bodyPr>
            <a:normAutofit/>
          </a:bodyPr>
          <a:lstStyle/>
          <a:p>
            <a:r>
              <a:rPr lang="en-US" dirty="0" smtClean="0"/>
              <a:t>Possible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OD/ID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Interlayer</a:t>
            </a:r>
            <a:r>
              <a:rPr lang="en-US" dirty="0" smtClean="0"/>
              <a:t>, Tape S-2 glass candidates were measured for thickness with and without binder. </a:t>
            </a:r>
          </a:p>
          <a:p>
            <a:r>
              <a:rPr lang="en-US" dirty="0" smtClean="0"/>
              <a:t>Measurements were taken with 1 to 12 layers of material between two 7cm x 7 cm plates from 1.75 to 5 </a:t>
            </a:r>
            <a:r>
              <a:rPr lang="en-US" dirty="0" err="1" smtClean="0"/>
              <a:t>Mpa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and How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398830" y="1609884"/>
            <a:ext cx="4503870" cy="385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47093" y="3539803"/>
            <a:ext cx="793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https://plone4.fnal.gov/P1/USLARP/MagnetRD/qxf/meetings/2015/folder.2015-03-09.2798827302/ProposedPlanForMeasuringMaterialThickness.pptx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3" r="29804" b="42876"/>
          <a:stretch/>
        </p:blipFill>
        <p:spPr>
          <a:xfrm>
            <a:off x="6876915" y="988703"/>
            <a:ext cx="2221047" cy="2482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4" r="40687" b="5567"/>
          <a:stretch/>
        </p:blipFill>
        <p:spPr>
          <a:xfrm>
            <a:off x="1624301" y="5061931"/>
            <a:ext cx="2359117" cy="18062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7093" y="4270682"/>
            <a:ext cx="793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plone4.fnal.gov/P1/USLARP/MagnetRD/qxf/meetings/2015/20150506structurecoilWG/20150506_LARP_MQXFS_MeasuredMaterialThicknesses.pptx</a:t>
            </a:r>
            <a:r>
              <a:rPr lang="en-US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87" y="4958875"/>
            <a:ext cx="2551023" cy="19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S-2 Glass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7" y="2324416"/>
            <a:ext cx="7772400" cy="347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2764399" y="5397047"/>
            <a:ext cx="381000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081201" y="4919130"/>
            <a:ext cx="457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90522" y="5561567"/>
            <a:ext cx="1600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150 µm </a:t>
            </a:r>
            <a:r>
              <a:rPr lang="en-US" sz="1600" dirty="0"/>
              <a:t>(6 mil) </a:t>
            </a:r>
          </a:p>
          <a:p>
            <a:pPr algn="ctr"/>
            <a:r>
              <a:rPr lang="en-US" sz="1600" dirty="0"/>
              <a:t>S2 glass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6907" y="503272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100 µm (4 mil )</a:t>
            </a:r>
          </a:p>
          <a:p>
            <a:pPr algn="ctr"/>
            <a:r>
              <a:rPr lang="en-US" sz="1600" dirty="0"/>
              <a:t>Polyimide trace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14" idx="2"/>
          </p:cNvCxnSpPr>
          <p:nvPr/>
        </p:nvCxnSpPr>
        <p:spPr>
          <a:xfrm flipH="1">
            <a:off x="1220308" y="3049011"/>
            <a:ext cx="89115" cy="8777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80757" y="2132849"/>
            <a:ext cx="0" cy="56309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97698" y="1684371"/>
            <a:ext cx="2222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310 µm</a:t>
            </a:r>
          </a:p>
          <a:p>
            <a:pPr algn="ctr"/>
            <a:r>
              <a:rPr lang="en-US" sz="1600" dirty="0" smtClean="0"/>
              <a:t>S2 glass (</a:t>
            </a:r>
            <a:r>
              <a:rPr lang="en-US" sz="1600" dirty="0" err="1" smtClean="0"/>
              <a:t>Impreg</a:t>
            </a:r>
            <a:r>
              <a:rPr lang="en-US" sz="1600" dirty="0" smtClean="0"/>
              <a:t>)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222" y="246423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100 µm (4 mil) </a:t>
            </a:r>
          </a:p>
          <a:p>
            <a:pPr algn="ctr"/>
            <a:r>
              <a:rPr lang="en-US" sz="1600" dirty="0"/>
              <a:t>Polyimide trace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296" y="515583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Midplane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74259" y="4881038"/>
            <a:ext cx="2716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660µm</a:t>
            </a:r>
          </a:p>
          <a:p>
            <a:pPr algn="ctr"/>
            <a:r>
              <a:rPr lang="en-US" b="1" dirty="0" smtClean="0"/>
              <a:t>S2 glass</a:t>
            </a:r>
            <a:endParaRPr lang="en-US" b="1" dirty="0"/>
          </a:p>
          <a:p>
            <a:pPr algn="ctr"/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H="1" flipV="1">
            <a:off x="4155932" y="3733022"/>
            <a:ext cx="76373" cy="114801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03149" y="2163135"/>
            <a:ext cx="0" cy="56309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20090" y="1714657"/>
            <a:ext cx="2222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410 µm</a:t>
            </a:r>
          </a:p>
          <a:p>
            <a:pPr algn="ctr"/>
            <a:r>
              <a:rPr lang="en-US" sz="1600" dirty="0" smtClean="0"/>
              <a:t>S2 glass (Reaction)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35624" y="1452282"/>
            <a:ext cx="1520308" cy="10119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28817" y="1590931"/>
            <a:ext cx="1520308" cy="10119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504677" y="4660174"/>
            <a:ext cx="1520308" cy="10119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552655" y="5297253"/>
            <a:ext cx="1520308" cy="10119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Fabrics Measured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8" b="32023"/>
          <a:stretch/>
        </p:blipFill>
        <p:spPr>
          <a:xfrm>
            <a:off x="120164" y="4189099"/>
            <a:ext cx="8947856" cy="2022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13086"/>
          <a:stretch/>
        </p:blipFill>
        <p:spPr>
          <a:xfrm>
            <a:off x="4594092" y="5200404"/>
            <a:ext cx="3774812" cy="1831483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574024"/>
              </p:ext>
            </p:extLst>
          </p:nvPr>
        </p:nvGraphicFramePr>
        <p:xfrm>
          <a:off x="386625" y="919618"/>
          <a:ext cx="8534557" cy="1512518"/>
        </p:xfrm>
        <a:graphic>
          <a:graphicData uri="http://schemas.openxmlformats.org/drawingml/2006/table">
            <a:tbl>
              <a:tblPr/>
              <a:tblGrid>
                <a:gridCol w="1380109"/>
                <a:gridCol w="696238"/>
                <a:gridCol w="492168"/>
                <a:gridCol w="780267"/>
                <a:gridCol w="624214"/>
                <a:gridCol w="540185"/>
                <a:gridCol w="864296"/>
                <a:gridCol w="912312"/>
                <a:gridCol w="912312"/>
                <a:gridCol w="744255"/>
                <a:gridCol w="588201"/>
              </a:tblGrid>
              <a:tr h="216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Company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Nom.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Thk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Weave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oz/yd2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 / cc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Warp CNT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Fill CNT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0.0095"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 Satin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SCG 75 1/0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SCG 75 1/0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0.0116"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 Satin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SCG 75 1/0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SCG 150 1/0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JPS (large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order)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0.0090"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 Satin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SCG 75 1/0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SCG 75 1/0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JPS (to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 verified)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0.0096"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 Satin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SCG 75 1/0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SCG 75 1/0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Hexcel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0.0051"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SCG 150 1/2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SCG 150 1/2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Hexcel (large order)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66281HT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0.0070"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4H Satin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SCG 75 1/0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SCG 75 1/0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82089" t="73182" r="12644" b="19102"/>
          <a:stretch/>
        </p:blipFill>
        <p:spPr>
          <a:xfrm>
            <a:off x="7295300" y="2486015"/>
            <a:ext cx="1616364" cy="13392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82120" t="7255" r="12454" b="84598"/>
          <a:stretch/>
        </p:blipFill>
        <p:spPr>
          <a:xfrm>
            <a:off x="5652849" y="2444125"/>
            <a:ext cx="1675225" cy="14230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8587" y="2778605"/>
            <a:ext cx="4984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Satin weave is more pliable, incompressible, and dense when compared to plain weave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13037" y="3724400"/>
            <a:ext cx="151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Plain Weave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95300" y="3729945"/>
            <a:ext cx="191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8H Satin Weave</a:t>
            </a:r>
          </a:p>
        </p:txBody>
      </p:sp>
    </p:spTree>
    <p:extLst>
      <p:ext uri="{BB962C8B-B14F-4D97-AF65-F5344CB8AC3E}">
        <p14:creationId xmlns:p14="http://schemas.microsoft.com/office/powerpoint/2010/main" val="2533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056" y="-249805"/>
            <a:ext cx="9007740" cy="96626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Measured Thickness </a:t>
            </a:r>
            <a:r>
              <a:rPr lang="en-US" sz="2000" dirty="0" smtClean="0"/>
              <a:t>(single layer equivalent)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534996"/>
              </p:ext>
            </p:extLst>
          </p:nvPr>
        </p:nvGraphicFramePr>
        <p:xfrm>
          <a:off x="1275480" y="1061147"/>
          <a:ext cx="6451600" cy="387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7200"/>
                <a:gridCol w="863600"/>
                <a:gridCol w="863600"/>
                <a:gridCol w="863600"/>
                <a:gridCol w="8636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Candidate / Test setup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1.6 MPa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5.0 MPa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5.0 MPa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1.6 MPa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BGF 6576 10 layer plain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196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BGF 6576 2 layer binder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329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327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JPS 26781 single layer plain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148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152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JPS 26781 10 layer plain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158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156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JPS 26781 triple layer binder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269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269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Hexcel 66281HT 10 layer plain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117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Hexcel 66281HT 4 layer binder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191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189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Hexcel 4522 12 layer plain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87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87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Hexcel 4522 single layer plain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121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BGF 6781 12 layer plain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170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BGF 6781 single layer plain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170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BGF 6781 2 layer binder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259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259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6056" y="5208494"/>
            <a:ext cx="8416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 layer plain</a:t>
            </a:r>
            <a:r>
              <a:rPr lang="en-US" dirty="0" smtClean="0"/>
              <a:t>: 10 sheets of fabric without binder were measured together</a:t>
            </a:r>
          </a:p>
          <a:p>
            <a:r>
              <a:rPr lang="en-US" b="1" dirty="0" smtClean="0"/>
              <a:t>Single layer plain</a:t>
            </a:r>
            <a:r>
              <a:rPr lang="en-US" dirty="0" smtClean="0"/>
              <a:t>: a single sheet of fabric without binder was measured</a:t>
            </a:r>
          </a:p>
          <a:p>
            <a:r>
              <a:rPr lang="en-US" b="1" dirty="0" smtClean="0"/>
              <a:t>2 layer binder</a:t>
            </a:r>
            <a:r>
              <a:rPr lang="en-US" dirty="0" smtClean="0"/>
              <a:t>: binder was applied to 2 sheets of fabric and subsequently measured. </a:t>
            </a:r>
          </a:p>
          <a:p>
            <a:r>
              <a:rPr lang="en-US" b="1" dirty="0" smtClean="0"/>
              <a:t>Triple layer binder</a:t>
            </a:r>
            <a:r>
              <a:rPr lang="en-US" dirty="0" smtClean="0"/>
              <a:t>: </a:t>
            </a:r>
            <a:r>
              <a:rPr lang="en-US" dirty="0"/>
              <a:t>binder was applied to </a:t>
            </a:r>
            <a:r>
              <a:rPr lang="en-US" dirty="0" smtClean="0"/>
              <a:t>3 </a:t>
            </a:r>
            <a:r>
              <a:rPr lang="en-US" dirty="0"/>
              <a:t>sheets of fabric and subsequently measured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4 layer binder</a:t>
            </a:r>
            <a:r>
              <a:rPr lang="en-US" dirty="0" smtClean="0"/>
              <a:t>: </a:t>
            </a:r>
            <a:r>
              <a:rPr lang="en-US" dirty="0"/>
              <a:t>binder was applied to </a:t>
            </a:r>
            <a:r>
              <a:rPr lang="en-US" dirty="0" smtClean="0"/>
              <a:t>4 </a:t>
            </a:r>
            <a:r>
              <a:rPr lang="en-US" dirty="0"/>
              <a:t>sheets of fabric and subsequently measured. 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31740" y="1155197"/>
            <a:ext cx="138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70C0"/>
                </a:solidFill>
              </a:rPr>
              <a:t>Microns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1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Candidates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7859" y="1577789"/>
            <a:ext cx="138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Interlayer Insulation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608294"/>
            <a:ext cx="132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Reaction 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9553" y="3989293"/>
            <a:ext cx="110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Impreg</a:t>
            </a:r>
            <a:r>
              <a:rPr lang="en-US" dirty="0" smtClean="0"/>
              <a:t> OD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0918" y="5307108"/>
            <a:ext cx="94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Impreg</a:t>
            </a:r>
            <a:r>
              <a:rPr lang="en-US" dirty="0" smtClean="0"/>
              <a:t> ID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76163" y="904186"/>
            <a:ext cx="138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70C0"/>
                </a:solidFill>
              </a:rPr>
              <a:t>Microns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004344"/>
              </p:ext>
            </p:extLst>
          </p:nvPr>
        </p:nvGraphicFramePr>
        <p:xfrm>
          <a:off x="2250141" y="1224667"/>
          <a:ext cx="5915890" cy="5241530"/>
        </p:xfrm>
        <a:graphic>
          <a:graphicData uri="http://schemas.openxmlformats.org/drawingml/2006/table">
            <a:tbl>
              <a:tblPr/>
              <a:tblGrid>
                <a:gridCol w="3006471"/>
                <a:gridCol w="754631"/>
                <a:gridCol w="509148"/>
                <a:gridCol w="781906"/>
                <a:gridCol w="863734"/>
              </a:tblGrid>
              <a:tr h="223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Candidate / Test setup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BGF 6576 2 layer binder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layers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BGF 6781 2 layer binder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 layers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JPS 26781 triple layer binder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layers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Hexcel 66281HT 4 layer binder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 layers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BGF 6576 10 layer plain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layers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JPS 26781 10 layer plain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 layers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Hexcel 66281HT 10 layer plain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 layers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Hexcel 4522 12 layer plain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five layers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BGF 6576 10 layer plain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layers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JPS 26781 10 layer 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plain (large order)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layers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JPS 6781 10 layer plain </a:t>
                      </a:r>
                      <a:r>
                        <a:rPr lang="en-US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(estimate)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layers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Hexcel 66281HT 10 layer plain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 layers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Hexcel 4522 12 layer plain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 layers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BGF 6781 12 layer plain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layers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BGF 6576 10 layer plain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layer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JPS 26781 single layer 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plain (large order)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layer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JPS 6781 single layer plain (estimate)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layer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Hexcel 66281HT 10 layer plain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layer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Hexcel 4522 single layer plain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layer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BGF 6781 single layer plain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layer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5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B2C8-C2E1-465A-B0FD-122CC2222B65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1"/>
          <p:cNvSpPr txBox="1">
            <a:spLocks noGrp="1"/>
          </p:cNvSpPr>
          <p:nvPr>
            <p:ph idx="1"/>
          </p:nvPr>
        </p:nvSpPr>
        <p:spPr>
          <a:xfrm>
            <a:off x="498799" y="995082"/>
            <a:ext cx="8645201" cy="5011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B050"/>
                </a:solidFill>
              </a:rPr>
              <a:t>BGF 6576 </a:t>
            </a:r>
            <a:r>
              <a:rPr lang="en-US" sz="2000" dirty="0" smtClean="0"/>
              <a:t>with 497A (currently used) sizing seems to be the best candidate for the reaction OD and Interlayer insulation.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JPS 26781 </a:t>
            </a:r>
            <a:r>
              <a:rPr lang="en-US" sz="2000" dirty="0" smtClean="0"/>
              <a:t>with 933 HTS (High Temperature </a:t>
            </a:r>
            <a:r>
              <a:rPr lang="en-US" sz="2000" dirty="0" err="1" smtClean="0"/>
              <a:t>Silane</a:t>
            </a:r>
            <a:r>
              <a:rPr lang="en-US" sz="2000" dirty="0" smtClean="0"/>
              <a:t> [AGY]) </a:t>
            </a:r>
            <a:r>
              <a:rPr lang="en-US" sz="2000" dirty="0" smtClean="0"/>
              <a:t>sizing seems to be the best candidate for impregnation ID and OD but has a </a:t>
            </a:r>
            <a:r>
              <a:rPr lang="en-US" sz="2000" dirty="0" smtClean="0"/>
              <a:t>5800 </a:t>
            </a:r>
            <a:r>
              <a:rPr lang="en-US" sz="2000" dirty="0" smtClean="0"/>
              <a:t>yard minimum </a:t>
            </a:r>
            <a:r>
              <a:rPr lang="en-US" sz="2000" dirty="0" smtClean="0"/>
              <a:t>order. Can get fewer yards </a:t>
            </a:r>
            <a:r>
              <a:rPr lang="en-US" sz="2000" dirty="0"/>
              <a:t>with CS767 JPS sizing (</a:t>
            </a:r>
            <a:r>
              <a:rPr lang="en-US" sz="2000" dirty="0" smtClean="0"/>
              <a:t>untested)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4472C4"/>
                </a:solidFill>
              </a:rPr>
              <a:t>JPS 6781 </a:t>
            </a:r>
            <a:r>
              <a:rPr lang="en-US" sz="2000" dirty="0" smtClean="0"/>
              <a:t>with </a:t>
            </a:r>
            <a:r>
              <a:rPr lang="en-US" sz="2000" dirty="0"/>
              <a:t>CS767 JPS </a:t>
            </a:r>
            <a:r>
              <a:rPr lang="en-US" sz="2000" dirty="0" smtClean="0"/>
              <a:t>sizing </a:t>
            </a:r>
            <a:r>
              <a:rPr lang="en-US" sz="2000" dirty="0"/>
              <a:t>is </a:t>
            </a:r>
            <a:r>
              <a:rPr lang="en-US" sz="2000" dirty="0" smtClean="0"/>
              <a:t>the next best candidate for </a:t>
            </a:r>
            <a:r>
              <a:rPr lang="en-US" sz="2000" dirty="0" err="1" smtClean="0"/>
              <a:t>impreg</a:t>
            </a:r>
            <a:r>
              <a:rPr lang="en-US" sz="2000" dirty="0" smtClean="0"/>
              <a:t> ID and OD.</a:t>
            </a:r>
          </a:p>
          <a:p>
            <a:r>
              <a:rPr lang="en-US" sz="2000" dirty="0" smtClean="0"/>
              <a:t>125 micron tape was ordered but 175 micron tape was shipped. Corrected order is in progress.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473787"/>
              </p:ext>
            </p:extLst>
          </p:nvPr>
        </p:nvGraphicFramePr>
        <p:xfrm>
          <a:off x="1227041" y="3758733"/>
          <a:ext cx="6734102" cy="2247900"/>
        </p:xfrm>
        <a:graphic>
          <a:graphicData uri="http://schemas.openxmlformats.org/drawingml/2006/table">
            <a:tbl>
              <a:tblPr/>
              <a:tblGrid>
                <a:gridCol w="2059709"/>
                <a:gridCol w="600364"/>
                <a:gridCol w="1312355"/>
                <a:gridCol w="1366982"/>
                <a:gridCol w="1394692"/>
              </a:tblGrid>
              <a:tr h="373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Coil Fab Thickness @ 5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(µm)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W&amp;C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RXN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 Reaction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 layers)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 Impregnation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  <a:endParaRPr lang="el-GR" sz="1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Interlayer (w/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binder)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 layers)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Tape (w/ binder)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Tape (w/o binder)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>
          <a:xfrm>
            <a:off x="614126" y="6058040"/>
            <a:ext cx="8645201" cy="51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Many thanks to Lucas Zimmerman for data collection!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4492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14373</TotalTime>
  <Words>946</Words>
  <Application>Microsoft Office PowerPoint</Application>
  <PresentationFormat>On-screen Show (4:3)</PresentationFormat>
  <Paragraphs>332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Possible QXF v2 Fabrics</vt:lpstr>
      <vt:lpstr>What and How</vt:lpstr>
      <vt:lpstr>Needed S-2 Glass</vt:lpstr>
      <vt:lpstr>5 Fabrics Measured</vt:lpstr>
      <vt:lpstr> Measured Thickness (single layer equivalent)</vt:lpstr>
      <vt:lpstr>Best Candidates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Eddie Holik</dc:creator>
  <cp:lastModifiedBy>Eddie Holik x 30930N</cp:lastModifiedBy>
  <cp:revision>196</cp:revision>
  <dcterms:created xsi:type="dcterms:W3CDTF">2015-02-05T22:06:16Z</dcterms:created>
  <dcterms:modified xsi:type="dcterms:W3CDTF">2015-08-19T14:57:03Z</dcterms:modified>
</cp:coreProperties>
</file>