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1" r:id="rId3"/>
    <p:sldId id="381" r:id="rId4"/>
    <p:sldId id="389" r:id="rId5"/>
    <p:sldId id="390" r:id="rId6"/>
    <p:sldId id="357" r:id="rId7"/>
    <p:sldId id="360" r:id="rId8"/>
    <p:sldId id="391" r:id="rId9"/>
    <p:sldId id="372" r:id="rId10"/>
    <p:sldId id="387" r:id="rId11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FFFF"/>
    <a:srgbClr val="20D5DD"/>
    <a:srgbClr val="008000"/>
    <a:srgbClr val="0000FF"/>
    <a:srgbClr val="0066FF"/>
    <a:srgbClr val="339933"/>
    <a:srgbClr val="235591"/>
    <a:srgbClr val="17375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51" autoAdjust="0"/>
    <p:restoredTop sz="86398" autoAdjust="0"/>
  </p:normalViewPr>
  <p:slideViewPr>
    <p:cSldViewPr>
      <p:cViewPr varScale="1">
        <p:scale>
          <a:sx n="137" d="100"/>
          <a:sy n="137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F5F5-2C8D-EB42-8066-7140693B9141}" type="datetimeFigureOut">
              <a:rPr lang="en-US" smtClean="0"/>
              <a:pPr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455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0F13-24DD-454F-8DAB-FC05A1F84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6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8/20/15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45527"/>
            <a:ext cx="3010323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49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5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160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800600" y="1524000"/>
            <a:ext cx="3886200" cy="46021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6"/>
          <a:srcRect l="3418" t="6087" r="2" b="8684"/>
          <a:stretch>
            <a:fillRect/>
          </a:stretch>
        </p:blipFill>
        <p:spPr bwMode="auto">
          <a:xfrm>
            <a:off x="8153400" y="895350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3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  <p:sldLayoutId id="2147483677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Dan Cheng</a:t>
            </a:r>
          </a:p>
          <a:p>
            <a:r>
              <a:rPr lang="en-US" dirty="0" smtClean="0"/>
              <a:t>8/20/2015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MQXFS1</a:t>
            </a:r>
            <a:br>
              <a:rPr lang="en-US" dirty="0" smtClean="0"/>
            </a:br>
            <a:r>
              <a:rPr lang="en-US" dirty="0" smtClean="0"/>
              <a:t>Observations and Feedback from the </a:t>
            </a:r>
            <a:br>
              <a:rPr lang="en-US" dirty="0" smtClean="0"/>
            </a:br>
            <a:r>
              <a:rPr lang="en-US" dirty="0" smtClean="0"/>
              <a:t>Assembly Processes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</a:t>
            </a:r>
            <a:r>
              <a:rPr lang="en-US" dirty="0" smtClean="0"/>
              <a:t>and </a:t>
            </a:r>
            <a:r>
              <a:rPr lang="en-US" dirty="0" smtClean="0"/>
              <a:t>feedback on </a:t>
            </a:r>
            <a:r>
              <a:rPr lang="en-US" dirty="0" smtClean="0"/>
              <a:t>assembly processes</a:t>
            </a:r>
            <a:endParaRPr lang="en-US" dirty="0" smtClean="0"/>
          </a:p>
          <a:p>
            <a:r>
              <a:rPr lang="en-US" dirty="0" smtClean="0"/>
              <a:t>Summary and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Coil Support Spud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0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Procedures and tooling were adjusted after the </a:t>
            </a:r>
            <a:r>
              <a:rPr lang="en-US" dirty="0" smtClean="0"/>
              <a:t>disassembly incident</a:t>
            </a:r>
          </a:p>
          <a:p>
            <a:r>
              <a:rPr lang="en-US" dirty="0" smtClean="0"/>
              <a:t>Redesigned </a:t>
            </a:r>
            <a:r>
              <a:rPr lang="en-US" dirty="0" smtClean="0"/>
              <a:t>coil support spud was incorporated into the use of coil pack builds #3-5</a:t>
            </a:r>
          </a:p>
          <a:p>
            <a:pPr lvl="1"/>
            <a:r>
              <a:rPr lang="en-US" dirty="0" smtClean="0"/>
              <a:t>Screws positively engage with each coil to prevent relative motion</a:t>
            </a:r>
          </a:p>
        </p:txBody>
      </p:sp>
      <p:pic>
        <p:nvPicPr>
          <p:cNvPr id="14" name="Picture 13" descr="DSC0794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3657600" cy="2743200"/>
          </a:xfrm>
          <a:prstGeom prst="rect">
            <a:avLst/>
          </a:prstGeom>
        </p:spPr>
      </p:pic>
      <p:pic>
        <p:nvPicPr>
          <p:cNvPr id="20" name="Picture 19" descr="DSC077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Coil Pack Insertion Rails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Coil pack was inserted into the shell &amp; yoke assembly with the insertion rails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838200" y="42672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DSC07822.jpeg"/>
          <p:cNvPicPr>
            <a:picLocks noChangeAspect="1"/>
          </p:cNvPicPr>
          <p:nvPr/>
        </p:nvPicPr>
        <p:blipFill>
          <a:blip r:embed="rId2"/>
          <a:srcRect l="27083" b="27083"/>
          <a:stretch>
            <a:fillRect/>
          </a:stretch>
        </p:blipFill>
        <p:spPr>
          <a:xfrm>
            <a:off x="457200" y="3429000"/>
            <a:ext cx="3657600" cy="2743200"/>
          </a:xfrm>
          <a:prstGeom prst="rect">
            <a:avLst/>
          </a:prstGeom>
        </p:spPr>
      </p:pic>
      <p:pic>
        <p:nvPicPr>
          <p:cNvPr id="19" name="Picture 18" descr="DSC07847.jpeg"/>
          <p:cNvPicPr>
            <a:picLocks noChangeAspect="1"/>
          </p:cNvPicPr>
          <p:nvPr/>
        </p:nvPicPr>
        <p:blipFill>
          <a:blip r:embed="rId3"/>
          <a:srcRect l="20625" t="10391" r="10391" b="20625"/>
          <a:stretch>
            <a:fillRect/>
          </a:stretch>
        </p:blipFill>
        <p:spPr>
          <a:xfrm>
            <a:off x="5029200" y="3429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Coil Pack Insertion Rails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Rails were removed when the bladders were first cycled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838200" y="42672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SC079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3657600" cy="2743200"/>
          </a:xfrm>
          <a:prstGeom prst="rect">
            <a:avLst/>
          </a:prstGeom>
        </p:spPr>
      </p:pic>
      <p:pic>
        <p:nvPicPr>
          <p:cNvPr id="11" name="Picture 10" descr="DSC07929.jpeg"/>
          <p:cNvPicPr>
            <a:picLocks noChangeAspect="1"/>
          </p:cNvPicPr>
          <p:nvPr/>
        </p:nvPicPr>
        <p:blipFill>
          <a:blip r:embed="rId3"/>
          <a:srcRect l="17500" t="31250" r="31250" b="17500"/>
          <a:stretch>
            <a:fillRect/>
          </a:stretch>
        </p:blipFill>
        <p:spPr>
          <a:xfrm>
            <a:off x="5029200" y="3429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Master Keys &amp; Shims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MQXFSD Alignment and load keys required many shims in nominal dimensions</a:t>
            </a:r>
          </a:p>
          <a:p>
            <a:r>
              <a:rPr lang="en-US" dirty="0" smtClean="0"/>
              <a:t>MQXFS1 keys were increased in thickness</a:t>
            </a:r>
          </a:p>
          <a:p>
            <a:pPr lvl="1"/>
            <a:r>
              <a:rPr lang="en-US" dirty="0" smtClean="0"/>
              <a:t>1 mm per each load key half, and 2 mm in alignment key</a:t>
            </a:r>
          </a:p>
          <a:p>
            <a:pPr lvl="1"/>
            <a:r>
              <a:rPr lang="en-US" dirty="0" smtClean="0"/>
              <a:t>This reduced the amount of shim required during bladder operations</a:t>
            </a:r>
          </a:p>
          <a:p>
            <a:r>
              <a:rPr lang="en-US" dirty="0" smtClean="0"/>
              <a:t>Material was changed to bronze instead of mild steel</a:t>
            </a:r>
          </a:p>
        </p:txBody>
      </p:sp>
      <p:pic>
        <p:nvPicPr>
          <p:cNvPr id="12" name="Picture 11" descr="EUyWv.jpeg"/>
          <p:cNvPicPr>
            <a:picLocks noChangeAspect="1"/>
          </p:cNvPicPr>
          <p:nvPr/>
        </p:nvPicPr>
        <p:blipFill>
          <a:blip r:embed="rId2"/>
          <a:srcRect l="28704" r="20266"/>
          <a:stretch>
            <a:fillRect/>
          </a:stretch>
        </p:blipFill>
        <p:spPr>
          <a:xfrm rot="16200000">
            <a:off x="1677247" y="1827953"/>
            <a:ext cx="1598508" cy="44958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2133600" y="3428999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838200" y="3657599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SC07867.JPG"/>
          <p:cNvPicPr>
            <a:picLocks noChangeAspect="1"/>
          </p:cNvPicPr>
          <p:nvPr/>
        </p:nvPicPr>
        <p:blipFill>
          <a:blip r:embed="rId3"/>
          <a:srcRect l="37153" t="67778" r="34514" b="20000"/>
          <a:stretch>
            <a:fillRect/>
          </a:stretch>
        </p:blipFill>
        <p:spPr>
          <a:xfrm>
            <a:off x="3338945" y="4419600"/>
            <a:ext cx="565265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Wire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0104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IL wiring is being routed under the axial end plates via SLA (</a:t>
            </a:r>
            <a:r>
              <a:rPr lang="en-US" dirty="0" err="1" smtClean="0"/>
              <a:t>Accura</a:t>
            </a:r>
            <a:r>
              <a:rPr lang="en-US" dirty="0" smtClean="0"/>
              <a:t> Bluestone) wire guides</a:t>
            </a:r>
          </a:p>
        </p:txBody>
      </p:sp>
      <p:pic>
        <p:nvPicPr>
          <p:cNvPr id="11" name="Picture 10" descr="DSC0794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3657600" cy="2743200"/>
          </a:xfrm>
          <a:prstGeom prst="rect">
            <a:avLst/>
          </a:prstGeom>
        </p:spPr>
      </p:pic>
      <p:pic>
        <p:nvPicPr>
          <p:cNvPr id="12" name="Picture 11" descr="DSC07945.jpeg"/>
          <p:cNvPicPr>
            <a:picLocks noChangeAspect="1"/>
          </p:cNvPicPr>
          <p:nvPr/>
        </p:nvPicPr>
        <p:blipFill>
          <a:blip r:embed="rId3"/>
          <a:srcRect l="10417" b="10417"/>
          <a:stretch>
            <a:fillRect/>
          </a:stretch>
        </p:blipFill>
        <p:spPr>
          <a:xfrm>
            <a:off x="5105400" y="3429000"/>
            <a:ext cx="3657600" cy="2743200"/>
          </a:xfrm>
          <a:prstGeom prst="rect">
            <a:avLst/>
          </a:prstGeom>
        </p:spPr>
      </p:pic>
      <p:pic>
        <p:nvPicPr>
          <p:cNvPr id="16" name="Picture 15" descr="WireBlock2.JPG"/>
          <p:cNvPicPr>
            <a:picLocks noChangeAspect="1"/>
          </p:cNvPicPr>
          <p:nvPr/>
        </p:nvPicPr>
        <p:blipFill>
          <a:blip r:embed="rId4"/>
          <a:srcRect l="12500" t="14250" r="833" b="10935"/>
          <a:stretch>
            <a:fillRect/>
          </a:stretch>
        </p:blipFill>
        <p:spPr>
          <a:xfrm>
            <a:off x="3505200" y="2438400"/>
            <a:ext cx="2743200" cy="1661746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Threaded holes in Collars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still some chips that are being generated by the screwing/unscrewing process of the aluminum </a:t>
            </a:r>
            <a:r>
              <a:rPr lang="en-US" dirty="0" err="1" smtClean="0"/>
              <a:t>collarpacks</a:t>
            </a:r>
            <a:endParaRPr lang="en-US" dirty="0" smtClean="0"/>
          </a:p>
          <a:p>
            <a:pPr lvl="1"/>
            <a:r>
              <a:rPr lang="en-US" dirty="0" smtClean="0"/>
              <a:t>Chips were vacuumed after bolting operations</a:t>
            </a:r>
          </a:p>
          <a:p>
            <a:r>
              <a:rPr lang="en-US" dirty="0" smtClean="0"/>
              <a:t>Long magnet designs plan for Load Pad and Collar stacks to be </a:t>
            </a:r>
            <a:r>
              <a:rPr lang="en-US" dirty="0" smtClean="0"/>
              <a:t>preassembled, </a:t>
            </a:r>
            <a:r>
              <a:rPr lang="en-US" dirty="0" smtClean="0"/>
              <a:t>and</a:t>
            </a:r>
            <a:r>
              <a:rPr lang="en-US" dirty="0" smtClean="0"/>
              <a:t> only </a:t>
            </a:r>
            <a:r>
              <a:rPr lang="en-US" dirty="0" smtClean="0"/>
              <a:t>load </a:t>
            </a:r>
            <a:r>
              <a:rPr lang="en-US" dirty="0" smtClean="0"/>
              <a:t>pads would be bolted</a:t>
            </a:r>
          </a:p>
          <a:p>
            <a:pPr lvl="1"/>
            <a:r>
              <a:rPr lang="en-US" dirty="0" smtClean="0"/>
              <a:t>CERN has already tested this option in the short model with promising results</a:t>
            </a:r>
            <a:endParaRPr lang="en-US" dirty="0"/>
          </a:p>
        </p:txBody>
      </p:sp>
      <p:pic>
        <p:nvPicPr>
          <p:cNvPr id="7" name="Picture 6" descr="DSC07752.jpeg"/>
          <p:cNvPicPr>
            <a:picLocks noChangeAspect="1"/>
          </p:cNvPicPr>
          <p:nvPr/>
        </p:nvPicPr>
        <p:blipFill>
          <a:blip r:embed="rId2"/>
          <a:srcRect l="13385" t="23066" r="23066" b="13385"/>
          <a:stretch>
            <a:fillRect/>
          </a:stretch>
        </p:blipFill>
        <p:spPr>
          <a:xfrm>
            <a:off x="3733800" y="3429000"/>
            <a:ext cx="3657600" cy="2743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715000" y="40386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MQXFS1 Assembly Observations and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Magnet assembly incorporated improvements</a:t>
            </a:r>
          </a:p>
          <a:p>
            <a:pPr lvl="1"/>
            <a:r>
              <a:rPr lang="en-US" dirty="0" smtClean="0"/>
              <a:t>Redesigned coil support spud was used</a:t>
            </a:r>
          </a:p>
          <a:p>
            <a:pPr lvl="1"/>
            <a:r>
              <a:rPr lang="en-US" dirty="0" smtClean="0"/>
              <a:t>Coil pack insertion rails were </a:t>
            </a:r>
            <a:r>
              <a:rPr lang="en-US" dirty="0" smtClean="0"/>
              <a:t>used successfully</a:t>
            </a:r>
          </a:p>
          <a:p>
            <a:pPr lvl="1"/>
            <a:r>
              <a:rPr lang="en-US" dirty="0" smtClean="0"/>
              <a:t>Increased key thicknesses to reduce</a:t>
            </a:r>
            <a:r>
              <a:rPr lang="en-US" dirty="0" smtClean="0"/>
              <a:t> required </a:t>
            </a:r>
            <a:r>
              <a:rPr lang="en-US" dirty="0" smtClean="0"/>
              <a:t>shimming</a:t>
            </a:r>
            <a:endParaRPr lang="en-US" dirty="0" smtClean="0"/>
          </a:p>
          <a:p>
            <a:pPr lvl="1"/>
            <a:r>
              <a:rPr lang="en-US" dirty="0" smtClean="0"/>
              <a:t>Wire guides </a:t>
            </a:r>
            <a:r>
              <a:rPr lang="en-US" dirty="0" smtClean="0"/>
              <a:t>to protect and route instrumentation wires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Axial loading</a:t>
            </a:r>
            <a:r>
              <a:rPr lang="en-US" dirty="0" smtClean="0"/>
              <a:t> should be completed </a:t>
            </a:r>
            <a:r>
              <a:rPr lang="en-US" dirty="0" smtClean="0"/>
              <a:t>this 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Electrical QA to follow</a:t>
            </a:r>
            <a:endParaRPr lang="en-US" dirty="0" smtClean="0"/>
          </a:p>
          <a:p>
            <a:pPr lvl="1"/>
            <a:r>
              <a:rPr lang="en-US" dirty="0" smtClean="0"/>
              <a:t>Pizza box fabrication has experienced some delays</a:t>
            </a:r>
          </a:p>
          <a:p>
            <a:pPr lvl="1"/>
            <a:r>
              <a:rPr lang="en-US" dirty="0" smtClean="0"/>
              <a:t>Connector </a:t>
            </a:r>
            <a:r>
              <a:rPr lang="en-US" dirty="0" smtClean="0"/>
              <a:t>mounts </a:t>
            </a:r>
            <a:r>
              <a:rPr lang="en-US" smtClean="0"/>
              <a:t>&amp; wiring </a:t>
            </a:r>
            <a:r>
              <a:rPr lang="en-US" dirty="0" smtClean="0"/>
              <a:t>and magnet support are in fabrication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40095</TotalTime>
  <Words>403</Words>
  <Application>Microsoft Macintosh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MQXFS1 Observations and Feedback from the  Assembly Processes</vt:lpstr>
      <vt:lpstr>Outline</vt:lpstr>
      <vt:lpstr>Improved Coil Support Spud</vt:lpstr>
      <vt:lpstr>MQXFS1 Coil Pack Insertion Rails</vt:lpstr>
      <vt:lpstr>MQXFS1 Coil Pack Insertion Rails</vt:lpstr>
      <vt:lpstr>MQXFS1 Master Keys &amp; Shims</vt:lpstr>
      <vt:lpstr>MQXFS1 Wire Routing</vt:lpstr>
      <vt:lpstr>Threaded holes in Collars</vt:lpstr>
      <vt:lpstr>Summary</vt:lpstr>
      <vt:lpstr>Slide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SQXF</dc:title>
  <dc:subject/>
  <dc:creator>dwcheng</dc:creator>
  <cp:keywords/>
  <dc:description/>
  <cp:lastModifiedBy>Dan Cheng</cp:lastModifiedBy>
  <cp:revision>1638</cp:revision>
  <cp:lastPrinted>2014-05-02T17:32:29Z</cp:lastPrinted>
  <dcterms:created xsi:type="dcterms:W3CDTF">2015-08-20T14:28:12Z</dcterms:created>
  <dcterms:modified xsi:type="dcterms:W3CDTF">2015-08-20T14:32:45Z</dcterms:modified>
  <cp:category/>
</cp:coreProperties>
</file>