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2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1" r:id="rId3"/>
    <p:sldId id="362" r:id="rId4"/>
    <p:sldId id="363" r:id="rId5"/>
    <p:sldId id="371" r:id="rId6"/>
    <p:sldId id="373" r:id="rId7"/>
    <p:sldId id="374" r:id="rId8"/>
    <p:sldId id="370" r:id="rId9"/>
    <p:sldId id="372" r:id="rId10"/>
    <p:sldId id="364" r:id="rId11"/>
    <p:sldId id="365" r:id="rId12"/>
    <p:sldId id="366" r:id="rId13"/>
    <p:sldId id="369" r:id="rId14"/>
    <p:sldId id="367" r:id="rId15"/>
    <p:sldId id="368" r:id="rId16"/>
  </p:sldIdLst>
  <p:sldSz cx="9144000" cy="6858000" type="screen4x3"/>
  <p:notesSz cx="6946900" cy="9207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00FFFF"/>
    <a:srgbClr val="20D5DD"/>
    <a:srgbClr val="008000"/>
    <a:srgbClr val="0000FF"/>
    <a:srgbClr val="0066FF"/>
    <a:srgbClr val="339933"/>
    <a:srgbClr val="235591"/>
    <a:srgbClr val="17375E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6033" autoAdjust="0"/>
    <p:restoredTop sz="96015" autoAdjust="0"/>
  </p:normalViewPr>
  <p:slideViewPr>
    <p:cSldViewPr>
      <p:cViewPr varScale="1">
        <p:scale>
          <a:sx n="154" d="100"/>
          <a:sy n="154" d="100"/>
        </p:scale>
        <p:origin x="-7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EF5F5-2C8D-EB42-8066-7140693B9141}" type="datetimeFigureOut">
              <a:rPr lang="en-US" smtClean="0"/>
              <a:pPr/>
              <a:t>8/20/15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55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455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50F13-24DD-454F-8DAB-FC05A1F84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556667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49381EF5-C7CF-44B1-A40A-9E74853A199A}" type="datetimeFigureOut">
              <a:rPr lang="en-US" smtClean="0"/>
              <a:pPr/>
              <a:t>8/20/15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0563"/>
            <a:ext cx="4603750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3563"/>
            <a:ext cx="5557520" cy="4143375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5527"/>
            <a:ext cx="3010323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45527"/>
            <a:ext cx="3010323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45BDAEFF-FB26-4383-B86D-6C621D69F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84491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DAEFF-FB26-4383-B86D-6C621D69F5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6855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MQXFS Shipping Interfaces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886200" cy="46021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MQXFS Shipping Interfaces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4800600" y="1524000"/>
            <a:ext cx="3886200" cy="46021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MQXFS Shipping Interfaces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3CFE-0260-4FD2-8D05-4D7D675690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1"/>
          <p:cNvPicPr>
            <a:picLocks noChangeAspect="1"/>
          </p:cNvPicPr>
          <p:nvPr userDrawn="1"/>
        </p:nvPicPr>
        <p:blipFill>
          <a:blip r:embed="rId5"/>
          <a:srcRect l="3418" t="6087" r="2" b="8684"/>
          <a:stretch>
            <a:fillRect/>
          </a:stretch>
        </p:blipFill>
        <p:spPr bwMode="auto">
          <a:xfrm>
            <a:off x="8153400" y="895350"/>
            <a:ext cx="941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066800" y="838200"/>
            <a:ext cx="7772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8061089" y="152400"/>
            <a:ext cx="1006711" cy="624840"/>
            <a:chOff x="8061089" y="152400"/>
            <a:chExt cx="1006711" cy="624840"/>
          </a:xfrm>
        </p:grpSpPr>
        <p:grpSp>
          <p:nvGrpSpPr>
            <p:cNvPr id="13" name="Group 20"/>
            <p:cNvGrpSpPr/>
            <p:nvPr userDrawn="1"/>
          </p:nvGrpSpPr>
          <p:grpSpPr>
            <a:xfrm>
              <a:off x="8382000" y="152400"/>
              <a:ext cx="457200" cy="376860"/>
              <a:chOff x="5257800" y="1543380"/>
              <a:chExt cx="457200" cy="376860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 userDrawn="1"/>
            </p:nvPicPr>
            <p:blipFill>
              <a:blip r:embed="rId7" cstate="print"/>
              <a:srcRect l="3333" t="21078" r="88439" b="66613"/>
              <a:stretch>
                <a:fillRect/>
              </a:stretch>
            </p:blipFill>
            <p:spPr bwMode="auto">
              <a:xfrm>
                <a:off x="5257800" y="1543380"/>
                <a:ext cx="403023" cy="376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Oval 17"/>
              <p:cNvSpPr/>
              <p:nvPr userDrawn="1"/>
            </p:nvSpPr>
            <p:spPr>
              <a:xfrm>
                <a:off x="5638800" y="1600200"/>
                <a:ext cx="76200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23"/>
            <p:cNvGrpSpPr>
              <a:grpSpLocks noChangeAspect="1"/>
            </p:cNvGrpSpPr>
            <p:nvPr userDrawn="1"/>
          </p:nvGrpSpPr>
          <p:grpSpPr>
            <a:xfrm>
              <a:off x="8061089" y="533400"/>
              <a:ext cx="1006711" cy="243840"/>
              <a:chOff x="5105400" y="1295400"/>
              <a:chExt cx="1572986" cy="381000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 userDrawn="1"/>
            </p:nvPicPr>
            <p:blipFill>
              <a:blip r:embed="rId8" cstate="print"/>
              <a:srcRect l="11111" t="20445" r="58333" b="67111"/>
              <a:stretch>
                <a:fillRect/>
              </a:stretch>
            </p:blipFill>
            <p:spPr bwMode="auto">
              <a:xfrm>
                <a:off x="5181600" y="1295400"/>
                <a:ext cx="149678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Oval 15"/>
              <p:cNvSpPr/>
              <p:nvPr userDrawn="1"/>
            </p:nvSpPr>
            <p:spPr>
              <a:xfrm>
                <a:off x="5105400" y="1447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4212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7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8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en-US" dirty="0" smtClean="0"/>
              <a:t>Dan </a:t>
            </a:r>
            <a:r>
              <a:rPr lang="en-US" smtClean="0"/>
              <a:t>Cheng, R</a:t>
            </a:r>
            <a:r>
              <a:rPr lang="en-US" smtClean="0"/>
              <a:t>ay</a:t>
            </a:r>
            <a:r>
              <a:rPr lang="en-US" smtClean="0"/>
              <a:t> </a:t>
            </a:r>
            <a:r>
              <a:rPr lang="en-US" dirty="0" err="1" smtClean="0"/>
              <a:t>Hafalia</a:t>
            </a:r>
            <a:endParaRPr lang="en-US" dirty="0" smtClean="0"/>
          </a:p>
          <a:p>
            <a:r>
              <a:rPr lang="en-US" dirty="0" smtClean="0"/>
              <a:t>8/20/2015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9248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MQXFS Mechanical Interfaces</a:t>
            </a:r>
            <a:br>
              <a:rPr lang="en-US" dirty="0" smtClean="0"/>
            </a:br>
            <a:r>
              <a:rPr lang="en-US" dirty="0" smtClean="0"/>
              <a:t>And Shipping</a:t>
            </a:r>
            <a:br>
              <a:rPr lang="en-US" dirty="0" smtClean="0"/>
            </a:b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1569.jpg"/>
          <p:cNvPicPr>
            <a:picLocks noGrp="1" noChangeAspect="1"/>
          </p:cNvPicPr>
          <p:nvPr>
            <p:ph idx="1"/>
          </p:nvPr>
        </p:nvPicPr>
        <p:blipFill>
          <a:blip r:embed="rId2"/>
          <a:srcRect t="-9744" b="-9744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 Shipping Interfaces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 Assembly Diameter requirements</a:t>
            </a:r>
            <a:endParaRPr lang="en-US" dirty="0"/>
          </a:p>
        </p:txBody>
      </p:sp>
      <p:pic>
        <p:nvPicPr>
          <p:cNvPr id="21" name="Content Placeholder 20" descr="su-1004-1569-3.jpg"/>
          <p:cNvPicPr>
            <a:picLocks noGrp="1" noChangeAspect="1"/>
          </p:cNvPicPr>
          <p:nvPr>
            <p:ph idx="13"/>
          </p:nvPr>
        </p:nvPicPr>
        <p:blipFill>
          <a:blip r:embed="rId3"/>
          <a:srcRect l="19608" t="11435" r="24836" b="19488"/>
          <a:stretch>
            <a:fillRect/>
          </a:stretch>
        </p:blipFill>
        <p:spPr>
          <a:xfrm>
            <a:off x="4343400" y="1066800"/>
            <a:ext cx="1903445" cy="1828800"/>
          </a:xfrm>
        </p:spPr>
      </p:pic>
      <p:sp>
        <p:nvSpPr>
          <p:cNvPr id="14" name="TextBox 13"/>
          <p:cNvSpPr txBox="1"/>
          <p:nvPr/>
        </p:nvSpPr>
        <p:spPr>
          <a:xfrm>
            <a:off x="228600" y="2590800"/>
            <a:ext cx="100503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614 mm Dia. shell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00920" y="1829410"/>
            <a:ext cx="120476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647 mm</a:t>
            </a:r>
          </a:p>
          <a:p>
            <a:pPr algn="ctr"/>
            <a:r>
              <a:rPr lang="en-US" sz="1400" dirty="0" smtClean="0"/>
              <a:t>Guide Plate*</a:t>
            </a:r>
            <a:endParaRPr lang="en-US" sz="1400" dirty="0"/>
          </a:p>
        </p:txBody>
      </p:sp>
      <p:pic>
        <p:nvPicPr>
          <p:cNvPr id="10" name="Picture 9" descr="IMG_014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905250"/>
            <a:ext cx="2819400" cy="211455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2" idx="2"/>
          </p:cNvCxnSpPr>
          <p:nvPr/>
        </p:nvCxnSpPr>
        <p:spPr>
          <a:xfrm rot="5400000">
            <a:off x="5767060" y="4291340"/>
            <a:ext cx="619780" cy="1143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67200" y="3515380"/>
            <a:ext cx="37338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CERN-style shell SG connector on OD of shell, approximately ~15 mm proud in one location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553200" y="2614136"/>
            <a:ext cx="2514600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Connector can be oriented to line up with one of the 647 mm diameter lobes</a:t>
            </a:r>
            <a:endParaRPr lang="en-US" sz="1400" dirty="0"/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rot="10800000">
            <a:off x="5830718" y="2597650"/>
            <a:ext cx="722483" cy="38581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*LQ Test Configuration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 Shipping Interfaces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3" name="Content Placeholder 12" descr="DSC01485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27952" t="20370" r="13077" b="32308"/>
          <a:stretch>
            <a:fillRect/>
          </a:stretch>
        </p:blipFill>
        <p:spPr>
          <a:xfrm>
            <a:off x="1143000" y="1524000"/>
            <a:ext cx="7596552" cy="4572000"/>
          </a:xfrm>
        </p:spPr>
      </p:pic>
      <p:sp>
        <p:nvSpPr>
          <p:cNvPr id="15" name="TextBox 14"/>
          <p:cNvSpPr txBox="1"/>
          <p:nvPr/>
        </p:nvSpPr>
        <p:spPr>
          <a:xfrm>
            <a:off x="228600" y="2209800"/>
            <a:ext cx="2057400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Tri-lobed 647 mm dia. Guide Plate was used in the LQ tests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723900" y="3467100"/>
            <a:ext cx="1447800" cy="457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 Shipping Interfaces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 Assembly Support Interface</a:t>
            </a:r>
            <a:endParaRPr lang="en-US" dirty="0"/>
          </a:p>
        </p:txBody>
      </p:sp>
      <p:pic>
        <p:nvPicPr>
          <p:cNvPr id="18" name="Content Placeholder 17" descr="su-1004-1569-3.jpg"/>
          <p:cNvPicPr>
            <a:picLocks noGrp="1" noChangeAspect="1"/>
          </p:cNvPicPr>
          <p:nvPr>
            <p:ph idx="1"/>
          </p:nvPr>
        </p:nvPicPr>
        <p:blipFill>
          <a:blip r:embed="rId2"/>
          <a:srcRect l="19608" t="11435" r="27451" b="17515"/>
          <a:stretch>
            <a:fillRect/>
          </a:stretch>
        </p:blipFill>
        <p:spPr>
          <a:xfrm>
            <a:off x="685800" y="1828800"/>
            <a:ext cx="3886200" cy="4030134"/>
          </a:xfrm>
        </p:spPr>
      </p:pic>
      <p:sp>
        <p:nvSpPr>
          <p:cNvPr id="14" name="TextBox 13"/>
          <p:cNvSpPr txBox="1"/>
          <p:nvPr/>
        </p:nvSpPr>
        <p:spPr>
          <a:xfrm>
            <a:off x="304800" y="1295400"/>
            <a:ext cx="2362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Typical ¾-10 tapped 4-hole pattern support interface</a:t>
            </a:r>
          </a:p>
        </p:txBody>
      </p:sp>
      <p:cxnSp>
        <p:nvCxnSpPr>
          <p:cNvPr id="20" name="Straight Arrow Connector 19"/>
          <p:cNvCxnSpPr>
            <a:stCxn id="14" idx="2"/>
          </p:cNvCxnSpPr>
          <p:nvPr/>
        </p:nvCxnSpPr>
        <p:spPr>
          <a:xfrm rot="16200000" flipH="1">
            <a:off x="1085440" y="2219080"/>
            <a:ext cx="948013" cy="14709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SpliceBox_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3804" b="-13804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 Shipping Interfaces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 Connection Box Design</a:t>
            </a:r>
            <a:endParaRPr lang="en-US" dirty="0"/>
          </a:p>
        </p:txBody>
      </p:sp>
      <p:pic>
        <p:nvPicPr>
          <p:cNvPr id="12" name="Content Placeholder 11" descr="SpliceBox8.JPG"/>
          <p:cNvPicPr>
            <a:picLocks noGrp="1" noChangeAspect="1"/>
          </p:cNvPicPr>
          <p:nvPr>
            <p:ph idx="13"/>
          </p:nvPr>
        </p:nvPicPr>
        <p:blipFill>
          <a:blip r:embed="rId3"/>
          <a:srcRect t="-26534" b="-26534"/>
          <a:stretch>
            <a:fillRect/>
          </a:stretch>
        </p:blipFill>
        <p:spPr/>
      </p:pic>
      <p:sp>
        <p:nvSpPr>
          <p:cNvPr id="13" name="TextBox 12"/>
          <p:cNvSpPr txBox="1"/>
          <p:nvPr/>
        </p:nvSpPr>
        <p:spPr>
          <a:xfrm>
            <a:off x="2514600" y="1295400"/>
            <a:ext cx="2362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Splices (and CLIQ leads) will be made in two layers</a:t>
            </a: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 rot="5400000">
            <a:off x="2871460" y="2071360"/>
            <a:ext cx="1076980" cy="5715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" idx="2"/>
          </p:cNvCxnSpPr>
          <p:nvPr/>
        </p:nvCxnSpPr>
        <p:spPr>
          <a:xfrm rot="16200000" flipH="1">
            <a:off x="6719561" y="1995158"/>
            <a:ext cx="1076979" cy="87630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53000" y="5715000"/>
            <a:ext cx="23622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Current leads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6484104" y="5455092"/>
            <a:ext cx="307465" cy="21172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38800" y="1371600"/>
            <a:ext cx="2362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CLIQ leads (max. 3)</a:t>
            </a:r>
          </a:p>
          <a:p>
            <a:pPr algn="ctr"/>
            <a:r>
              <a:rPr lang="en-US" sz="1400" dirty="0" smtClean="0"/>
              <a:t>Full-size cables shown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 Wire Routing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 Shipping Interfaces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Content Placeholder 8" descr="Guide1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-8016" r="-8016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304800" y="1905000"/>
            <a:ext cx="2362200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All IL wires will pass thru wire guides underneath the axial endplates</a:t>
            </a: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rot="16200000" flipH="1">
            <a:off x="1264682" y="2864882"/>
            <a:ext cx="1394936" cy="9525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su-1004-1569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5686" t="11435" r="24836" b="-2587"/>
          <a:stretch>
            <a:fillRect/>
          </a:stretch>
        </p:blipFill>
        <p:spPr>
          <a:xfrm>
            <a:off x="304800" y="1676400"/>
            <a:ext cx="3886200" cy="4602162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 Shipping Interfaces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 Wire Routing</a:t>
            </a:r>
            <a:endParaRPr lang="en-US" dirty="0"/>
          </a:p>
        </p:txBody>
      </p:sp>
      <p:pic>
        <p:nvPicPr>
          <p:cNvPr id="16" name="Content Placeholder 15" descr="su-1004-1569-3.jpg"/>
          <p:cNvPicPr>
            <a:picLocks noGrp="1" noChangeAspect="1"/>
          </p:cNvPicPr>
          <p:nvPr>
            <p:ph idx="13"/>
          </p:nvPr>
        </p:nvPicPr>
        <p:blipFill>
          <a:blip r:embed="rId3"/>
          <a:srcRect l="19608" t="11435" r="27451" b="20052"/>
          <a:stretch>
            <a:fillRect/>
          </a:stretch>
        </p:blipFill>
        <p:spPr>
          <a:xfrm>
            <a:off x="4876800" y="1981200"/>
            <a:ext cx="3886200" cy="3886200"/>
          </a:xfrm>
        </p:spPr>
      </p:pic>
      <p:cxnSp>
        <p:nvCxnSpPr>
          <p:cNvPr id="11" name="Straight Arrow Connector 10"/>
          <p:cNvCxnSpPr>
            <a:stCxn id="10" idx="2"/>
          </p:cNvCxnSpPr>
          <p:nvPr/>
        </p:nvCxnSpPr>
        <p:spPr>
          <a:xfrm rot="5400000">
            <a:off x="2636282" y="1683784"/>
            <a:ext cx="404338" cy="80009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57400" y="1143000"/>
            <a:ext cx="2362200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All wires will terminate in </a:t>
            </a:r>
            <a:r>
              <a:rPr lang="en-US" sz="1400" dirty="0" err="1" smtClean="0"/>
              <a:t>Hypertronics</a:t>
            </a:r>
            <a:r>
              <a:rPr lang="en-US" sz="1400" dirty="0" smtClean="0"/>
              <a:t> connectors on LE of magnet</a:t>
            </a:r>
          </a:p>
        </p:txBody>
      </p:sp>
      <p:cxnSp>
        <p:nvCxnSpPr>
          <p:cNvPr id="17" name="Straight Arrow Connector 16"/>
          <p:cNvCxnSpPr>
            <a:stCxn id="18" idx="2"/>
          </p:cNvCxnSpPr>
          <p:nvPr/>
        </p:nvCxnSpPr>
        <p:spPr>
          <a:xfrm rot="5400000">
            <a:off x="5417585" y="2407683"/>
            <a:ext cx="1394935" cy="19049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29200" y="1066800"/>
            <a:ext cx="2362200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Wires from RE will be routed through wire guides in 1 or 2 cooling holes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 Shipping Interfaces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Magnet Packaging envelope &amp; interfaces</a:t>
            </a:r>
          </a:p>
          <a:p>
            <a:r>
              <a:rPr lang="en-US" dirty="0" smtClean="0"/>
              <a:t>Shipping interfaces proposals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 Assembly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 Shipping Interfaces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Content Placeholder 6" descr="su-1004-1569-5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-14196" r="-1419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 Assembly Length Requirements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 Shipping Interfaces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Content Placeholder 8" descr="1569-22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12120" b="-12120"/>
          <a:stretch>
            <a:fillRect/>
          </a:stretch>
        </p:blipFill>
        <p:spPr/>
      </p:pic>
      <p:sp>
        <p:nvSpPr>
          <p:cNvPr id="11" name="TextBox 10"/>
          <p:cNvSpPr txBox="1"/>
          <p:nvPr/>
        </p:nvSpPr>
        <p:spPr>
          <a:xfrm>
            <a:off x="4191000" y="1828800"/>
            <a:ext cx="10668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2158 mm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2590800"/>
            <a:ext cx="10668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180 mm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895600" y="2678668"/>
            <a:ext cx="10668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~150 mm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2438400"/>
            <a:ext cx="1005031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355 mm*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33631" y="2071830"/>
            <a:ext cx="1005031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428 mm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5745846"/>
            <a:ext cx="6248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* Extended lead length due to CERN coils being produced with 375 mm long copper stabilizers instead of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</a:t>
            </a:r>
            <a:r>
              <a:rPr lang="en-US" sz="1400" dirty="0" err="1" smtClean="0"/>
              <a:t>NbTi</a:t>
            </a:r>
            <a:r>
              <a:rPr lang="en-US" sz="1400" dirty="0" smtClean="0"/>
              <a:t> cable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MQXFS1 Shipping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 Shipping Interfaces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are exploring the shipping of MQXFS1 in the LQS shipping container</a:t>
            </a:r>
          </a:p>
          <a:p>
            <a:pPr lvl="1"/>
            <a:r>
              <a:rPr lang="en-US" dirty="0" smtClean="0"/>
              <a:t>Isolated load frame already exists</a:t>
            </a:r>
          </a:p>
          <a:p>
            <a:pPr lvl="1"/>
            <a:r>
              <a:rPr lang="en-US" dirty="0" smtClean="0"/>
              <a:t>Adapter plates would be necessary to mount a shorter magnet</a:t>
            </a:r>
            <a:endParaRPr lang="en-US" dirty="0"/>
          </a:p>
        </p:txBody>
      </p:sp>
      <p:pic>
        <p:nvPicPr>
          <p:cNvPr id="12" name="Picture 11" descr="DSC0650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429000"/>
            <a:ext cx="3657600" cy="2743200"/>
          </a:xfrm>
          <a:prstGeom prst="rect">
            <a:avLst/>
          </a:prstGeom>
        </p:spPr>
      </p:pic>
      <p:pic>
        <p:nvPicPr>
          <p:cNvPr id="13" name="Picture 12" descr="DSC0703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429000"/>
            <a:ext cx="36576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-1005-3104_sqxf-shipping.jpg"/>
          <p:cNvPicPr>
            <a:picLocks noChangeAspect="1"/>
          </p:cNvPicPr>
          <p:nvPr/>
        </p:nvPicPr>
        <p:blipFill>
          <a:blip r:embed="rId2"/>
          <a:srcRect t="15833" b="8750"/>
          <a:stretch>
            <a:fillRect/>
          </a:stretch>
        </p:blipFill>
        <p:spPr>
          <a:xfrm>
            <a:off x="2509828" y="3048000"/>
            <a:ext cx="5491172" cy="32004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MQXFS1 Shipping &amp; Handling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 Shipping Interfaces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1828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We are exploring the shipping of MQXFS1 in the LQS shipping container</a:t>
            </a:r>
          </a:p>
          <a:p>
            <a:pPr lvl="1"/>
            <a:r>
              <a:rPr lang="en-US" dirty="0" smtClean="0"/>
              <a:t>Magnet and support cradles would be mounted to an adapter plate structure</a:t>
            </a:r>
          </a:p>
          <a:p>
            <a:pPr lvl="1"/>
            <a:r>
              <a:rPr lang="en-US" dirty="0" smtClean="0"/>
              <a:t>Four lifting swivels (two per end) can be used to handle the magnet and/or for lifting and tilting with two hooks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54387" y="3657602"/>
            <a:ext cx="609598" cy="60959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4523410" y="4657402"/>
            <a:ext cx="609600" cy="7620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5941023" y="3810000"/>
            <a:ext cx="609600" cy="7620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u-1005-3104_sqxf_shipping-conatiner_pallet-side.jpg"/>
          <p:cNvPicPr>
            <a:picLocks noChangeAspect="1"/>
          </p:cNvPicPr>
          <p:nvPr/>
        </p:nvPicPr>
        <p:blipFill>
          <a:blip r:embed="rId2"/>
          <a:srcRect l="26295" t="38310" r="19481" b="27246"/>
          <a:stretch>
            <a:fillRect/>
          </a:stretch>
        </p:blipFill>
        <p:spPr>
          <a:xfrm>
            <a:off x="0" y="4010379"/>
            <a:ext cx="4191000" cy="2057400"/>
          </a:xfrm>
          <a:prstGeom prst="rect">
            <a:avLst/>
          </a:prstGeom>
        </p:spPr>
      </p:pic>
      <p:pic>
        <p:nvPicPr>
          <p:cNvPr id="13" name="Picture 12" descr="su-1005-3104_sqxf_shipping-conatiner_pallet-side_tilted.jpg"/>
          <p:cNvPicPr>
            <a:picLocks noChangeAspect="1"/>
          </p:cNvPicPr>
          <p:nvPr/>
        </p:nvPicPr>
        <p:blipFill>
          <a:blip r:embed="rId3"/>
          <a:srcRect l="18891" t="24444" r="22222" b="28889"/>
          <a:stretch>
            <a:fillRect/>
          </a:stretch>
        </p:blipFill>
        <p:spPr>
          <a:xfrm>
            <a:off x="4215366" y="3124200"/>
            <a:ext cx="4852434" cy="29718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MQXFS1 Shipping &amp; Handling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 Shipping Interfaces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182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second option for tilting</a:t>
            </a:r>
          </a:p>
          <a:p>
            <a:pPr lvl="1"/>
            <a:r>
              <a:rPr lang="en-US" dirty="0" smtClean="0"/>
              <a:t>A pedestal for pivoting the magnet could also be incorporated if two hooks are not available, and no other horizontal preparations are required once received at FNAL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2400" y="4038600"/>
            <a:ext cx="609598" cy="60959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7240287" y="3199109"/>
            <a:ext cx="457204" cy="257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MQXFS1 Status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 Shipping Interfaces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Pizza box connection box is currently in fabrication</a:t>
            </a:r>
          </a:p>
          <a:p>
            <a:pPr lvl="1"/>
            <a:r>
              <a:rPr lang="en-US" dirty="0" smtClean="0"/>
              <a:t>Experienced delays in production</a:t>
            </a:r>
          </a:p>
          <a:p>
            <a:r>
              <a:rPr lang="en-US" dirty="0" smtClean="0"/>
              <a:t>Wiring &amp; Connectors</a:t>
            </a:r>
          </a:p>
          <a:p>
            <a:pPr lvl="1"/>
            <a:r>
              <a:rPr lang="en-US" dirty="0" smtClean="0"/>
              <a:t>Support rings &amp; connector skirts are in fabrication</a:t>
            </a:r>
          </a:p>
          <a:p>
            <a:pPr lvl="1"/>
            <a:r>
              <a:rPr lang="en-US" dirty="0" smtClean="0"/>
              <a:t>Connector and wiring bundles have been defined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 Shipping Interfaces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38826</TotalTime>
  <Words>501</Words>
  <Application>Microsoft Macintosh PowerPoint</Application>
  <PresentationFormat>On-screen Show (4:3)</PresentationFormat>
  <Paragraphs>95</Paragraphs>
  <Slides>15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MQXFS Mechanical Interfaces And Shipping </vt:lpstr>
      <vt:lpstr>Outline</vt:lpstr>
      <vt:lpstr>MQXFS Assembly</vt:lpstr>
      <vt:lpstr>MQXFS Assembly Length Requirements</vt:lpstr>
      <vt:lpstr>MQXFS1 Shipping</vt:lpstr>
      <vt:lpstr>MQXFS1 Shipping &amp; Handling</vt:lpstr>
      <vt:lpstr>MQXFS1 Shipping &amp; Handling</vt:lpstr>
      <vt:lpstr>MQXFS1 Status</vt:lpstr>
      <vt:lpstr>Additional Slides</vt:lpstr>
      <vt:lpstr>MQXFS Assembly Diameter requirements</vt:lpstr>
      <vt:lpstr>*LQ Test Configuration</vt:lpstr>
      <vt:lpstr>MQXFS Assembly Support Interface</vt:lpstr>
      <vt:lpstr>MQXFS Connection Box Design</vt:lpstr>
      <vt:lpstr>MQXFS Wire Routing</vt:lpstr>
      <vt:lpstr>MQXFS Wire Routing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SQXF</dc:title>
  <dc:subject/>
  <dc:creator>dwcheng</dc:creator>
  <cp:keywords/>
  <dc:description/>
  <cp:lastModifiedBy>Dan Cheng</cp:lastModifiedBy>
  <cp:revision>1548</cp:revision>
  <cp:lastPrinted>2014-05-02T17:32:29Z</cp:lastPrinted>
  <dcterms:created xsi:type="dcterms:W3CDTF">2015-08-20T18:27:18Z</dcterms:created>
  <dcterms:modified xsi:type="dcterms:W3CDTF">2015-08-20T18:27:35Z</dcterms:modified>
  <cp:category/>
</cp:coreProperties>
</file>