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9" r:id="rId4"/>
    <p:sldId id="268" r:id="rId5"/>
    <p:sldId id="266" r:id="rId6"/>
    <p:sldId id="258" r:id="rId7"/>
    <p:sldId id="259" r:id="rId8"/>
    <p:sldId id="270" r:id="rId9"/>
    <p:sldId id="260" r:id="rId10"/>
    <p:sldId id="271" r:id="rId11"/>
    <p:sldId id="261" r:id="rId12"/>
    <p:sldId id="262" r:id="rId13"/>
    <p:sldId id="263" r:id="rId14"/>
    <p:sldId id="265" r:id="rId15"/>
    <p:sldId id="264" r:id="rId16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95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54612-CD6D-47C8-9AC1-87EC7F0255C8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DA344-B4A4-4C1C-835F-146186AB8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13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1AEAE47-134C-4F04-B52D-7BE268E1DF52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F81DCF9-8020-41C3-84B7-F0001EA0E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3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1DCF9-8020-41C3-84B7-F0001EA0EF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339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77597" y="6313950"/>
            <a:ext cx="277127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Thursday, February 05, 2015</a:t>
            </a:r>
            <a:endParaRPr lang="en-US" dirty="0"/>
          </a:p>
        </p:txBody>
      </p:sp>
      <p:pic>
        <p:nvPicPr>
          <p:cNvPr id="7" name="Picture 2" descr="http://www.fnal.gov/faw/designstandards/filesfordownload/FNAL-Logo-NAL-Blu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2" y="6313950"/>
            <a:ext cx="2418614" cy="51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cience.energy.gov/~/media/_/images/about/resources/logos/jpg/high-res/RGB_Color-Seal_Green-Mark_SC_Horizontal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368" y="6313951"/>
            <a:ext cx="2882261" cy="48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larpdocs.fnal.gov/images/larp_dipole_logo.gif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523" y="77028"/>
            <a:ext cx="759040" cy="10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ome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122415"/>
            <a:ext cx="21431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914400" y="990600"/>
            <a:ext cx="7315200" cy="76200"/>
          </a:xfrm>
          <a:prstGeom prst="rect">
            <a:avLst/>
          </a:prstGeom>
          <a:solidFill>
            <a:srgbClr val="003399"/>
          </a:solidFill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tx1"/>
              </a:buClr>
            </a:pPr>
            <a:endParaRPr lang="en-US" sz="2400" b="1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228600" y="1143000"/>
            <a:ext cx="8686800" cy="76200"/>
          </a:xfrm>
          <a:prstGeom prst="rect">
            <a:avLst/>
          </a:prstGeom>
          <a:solidFill>
            <a:srgbClr val="0099FF"/>
          </a:solidFill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tx1"/>
              </a:buClr>
            </a:pPr>
            <a:endParaRPr lang="en-US" sz="2400" b="1">
              <a:solidFill>
                <a:srgbClr val="99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2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Thursday, February 05,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0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Thursday, February 05,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8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61400" y="6629400"/>
            <a:ext cx="482600" cy="227538"/>
          </a:xfrm>
        </p:spPr>
        <p:txBody>
          <a:bodyPr/>
          <a:lstStyle/>
          <a:p>
            <a:fld id="{91D3B2C8-C2E1-465A-B0FD-122CC2222B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ttp://larpdocs.fnal.gov/images/larp_dipole_logo.g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9" y="38903"/>
            <a:ext cx="557213" cy="73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om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" y="5593"/>
            <a:ext cx="1401763" cy="60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914400" y="691505"/>
            <a:ext cx="7315200" cy="76200"/>
          </a:xfrm>
          <a:prstGeom prst="rect">
            <a:avLst/>
          </a:prstGeom>
          <a:solidFill>
            <a:srgbClr val="003399"/>
          </a:solidFill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tx1"/>
              </a:buClr>
            </a:pPr>
            <a:endParaRPr lang="en-US" sz="2400" b="1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228600" y="835173"/>
            <a:ext cx="8686800" cy="76200"/>
          </a:xfrm>
          <a:prstGeom prst="rect">
            <a:avLst/>
          </a:prstGeom>
          <a:solidFill>
            <a:srgbClr val="0099FF"/>
          </a:solidFill>
          <a:ln w="9525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chemeClr val="tx1"/>
              </a:buClr>
            </a:pPr>
            <a:endParaRPr lang="en-US" sz="2400" b="1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0222" y="-245213"/>
            <a:ext cx="9007740" cy="966260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00339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4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Thursday, February 05,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8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Thursday, February 05,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Thursday, February 05,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9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Thursday, February 05,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8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Thursday, February 05,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14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Thursday, February 05,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89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Thursday, February 05,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5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Thursday, February 05,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3B2C8-C2E1-465A-B0FD-122CC2222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6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179" y="2308612"/>
            <a:ext cx="7772400" cy="1266610"/>
          </a:xfrm>
        </p:spPr>
        <p:txBody>
          <a:bodyPr/>
          <a:lstStyle/>
          <a:p>
            <a:r>
              <a:rPr lang="en-US" dirty="0" smtClean="0"/>
              <a:t>LQS Shipping Analysis</a:t>
            </a:r>
            <a:br>
              <a:rPr lang="en-US" dirty="0" smtClean="0"/>
            </a:br>
            <a:r>
              <a:rPr lang="en-US" sz="4800" dirty="0" smtClean="0"/>
              <a:t>&amp; Future Plans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8860" y="4079833"/>
            <a:ext cx="6858000" cy="1655762"/>
          </a:xfrm>
        </p:spPr>
        <p:txBody>
          <a:bodyPr/>
          <a:lstStyle/>
          <a:p>
            <a:r>
              <a:rPr lang="en-US" dirty="0" smtClean="0"/>
              <a:t>Carlo Santini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86365" y="5977788"/>
            <a:ext cx="2771270" cy="36512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8 / </a:t>
            </a:r>
            <a:r>
              <a:rPr lang="en-US" dirty="0" smtClean="0"/>
              <a:t>20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/ 2015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3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5" y="3935073"/>
            <a:ext cx="8502993" cy="269432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Record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4" y="989461"/>
            <a:ext cx="8502993" cy="2677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547" y="2143394"/>
            <a:ext cx="849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</a:t>
            </a:r>
          </a:p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5991" y="4912904"/>
            <a:ext cx="920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</a:t>
            </a:r>
          </a:p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2311659"/>
            <a:ext cx="7886700" cy="4351338"/>
          </a:xfrm>
        </p:spPr>
        <p:txBody>
          <a:bodyPr/>
          <a:lstStyle/>
          <a:p>
            <a:r>
              <a:rPr lang="en-US" dirty="0" smtClean="0"/>
              <a:t>Shock Absorbers worked well.</a:t>
            </a:r>
          </a:p>
          <a:p>
            <a:pPr algn="just"/>
            <a:r>
              <a:rPr lang="en-US" dirty="0" smtClean="0"/>
              <a:t>There are data from 8 different trips of 4 different magnets (LQS01, LQS01b, LQS02, LQS03).</a:t>
            </a:r>
          </a:p>
          <a:p>
            <a:pPr algn="just"/>
            <a:r>
              <a:rPr lang="en-US" dirty="0" smtClean="0"/>
              <a:t>The only significant EVENT above the threshold did not cause adverse effects.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7717" y="62728"/>
            <a:ext cx="803275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Two </a:t>
            </a:r>
            <a:r>
              <a:rPr lang="en-US" dirty="0"/>
              <a:t>accelerometers </a:t>
            </a:r>
            <a:r>
              <a:rPr lang="en-US" dirty="0" smtClean="0"/>
              <a:t>will be installed in the QXFS#6’s shipping crate: </a:t>
            </a:r>
          </a:p>
          <a:p>
            <a:r>
              <a:rPr lang="en-US" dirty="0" smtClean="0"/>
              <a:t>one anchored to the coil support (shocks absorbed).</a:t>
            </a:r>
          </a:p>
          <a:p>
            <a:r>
              <a:rPr lang="en-US" dirty="0" smtClean="0"/>
              <a:t>one anchored to the external crate.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(Now)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55806" y="2713718"/>
            <a:ext cx="3476571" cy="435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 Support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5807" y="1001883"/>
            <a:ext cx="5076570" cy="562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292" y="930065"/>
            <a:ext cx="4352019" cy="582667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 Ready for Shipping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9" y="3956910"/>
            <a:ext cx="3748528" cy="2799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29" y="930065"/>
            <a:ext cx="3748528" cy="302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5645" y="2681228"/>
            <a:ext cx="2798291" cy="7236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LTL Shipping</a:t>
            </a:r>
          </a:p>
          <a:p>
            <a:pPr marL="0" indent="0" algn="ctr">
              <a:buNone/>
            </a:pPr>
            <a:r>
              <a:rPr lang="en-US" sz="2100" i="1" dirty="0" smtClean="0"/>
              <a:t>(Less than </a:t>
            </a:r>
            <a:r>
              <a:rPr lang="en-US" sz="2100" i="1" dirty="0" err="1" smtClean="0"/>
              <a:t>TruckLoad</a:t>
            </a:r>
            <a:r>
              <a:rPr lang="en-US" sz="2100" i="1" dirty="0" smtClean="0"/>
              <a:t>)</a:t>
            </a:r>
            <a:endParaRPr lang="en-US" sz="21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Trucks Shipping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60386" y="2681228"/>
            <a:ext cx="3435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FTL Shipping</a:t>
            </a:r>
          </a:p>
          <a:p>
            <a:pPr algn="ctr"/>
            <a:r>
              <a:rPr lang="en-US" i="1" dirty="0" smtClean="0"/>
              <a:t>(Full </a:t>
            </a:r>
            <a:r>
              <a:rPr lang="en-US" i="1" dirty="0" err="1" smtClean="0"/>
              <a:t>TruckLoad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088261" y="3624044"/>
            <a:ext cx="3179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Shipment stays in the same truck from point A to point </a:t>
            </a:r>
            <a:r>
              <a:rPr lang="en-US" dirty="0" smtClean="0"/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Expensive (&gt;1000$)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Faster (3-4 days to Berkley)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0501" y="3624045"/>
            <a:ext cx="3230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Packages are unloaded and re-loaded multiple times during </a:t>
            </a:r>
            <a:r>
              <a:rPr lang="en-US" dirty="0" smtClean="0"/>
              <a:t>transit.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Cheap (100-200$).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Slower (5-6 days to Berkley)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93124" y="2141838"/>
            <a:ext cx="3863546" cy="3624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84013" y="1649557"/>
            <a:ext cx="228311" cy="6008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06218" y="1308251"/>
            <a:ext cx="1911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QXFS#6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622635" y="2093848"/>
            <a:ext cx="3863546" cy="36246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495292" y="1787105"/>
            <a:ext cx="248276" cy="508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12100" y="1430826"/>
            <a:ext cx="1911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MQXFS#1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Accelerometers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097" b="5419"/>
          <a:stretch>
            <a:fillRect/>
          </a:stretch>
        </p:blipFill>
        <p:spPr bwMode="auto">
          <a:xfrm>
            <a:off x="396622" y="1681959"/>
            <a:ext cx="4281261" cy="239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5400000">
            <a:off x="5570229" y="920203"/>
            <a:ext cx="2426655" cy="395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5"/>
          <p:cNvSpPr txBox="1"/>
          <p:nvPr/>
        </p:nvSpPr>
        <p:spPr>
          <a:xfrm>
            <a:off x="1350475" y="4455804"/>
            <a:ext cx="2564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/>
          </a:p>
          <a:p>
            <a:r>
              <a:rPr lang="it-IT" sz="2400" dirty="0" err="1" smtClean="0"/>
              <a:t>a</a:t>
            </a:r>
            <a:r>
              <a:rPr lang="it-IT" sz="2400" baseline="-25000" dirty="0" err="1" smtClean="0"/>
              <a:t>x</a:t>
            </a:r>
            <a:r>
              <a:rPr lang="it-IT" sz="2400" dirty="0" smtClean="0"/>
              <a:t>, </a:t>
            </a:r>
            <a:r>
              <a:rPr lang="it-IT" sz="2400" dirty="0" err="1" smtClean="0"/>
              <a:t>a</a:t>
            </a:r>
            <a:r>
              <a:rPr lang="it-IT" sz="2400" baseline="-25000" dirty="0" err="1" smtClean="0"/>
              <a:t>y</a:t>
            </a:r>
            <a:r>
              <a:rPr lang="it-IT" sz="2400" dirty="0" smtClean="0"/>
              <a:t>, </a:t>
            </a:r>
            <a:r>
              <a:rPr lang="it-IT" sz="2400" dirty="0" err="1" smtClean="0"/>
              <a:t>a</a:t>
            </a:r>
            <a:r>
              <a:rPr lang="it-IT" sz="2400" baseline="-25000" dirty="0" err="1" smtClean="0"/>
              <a:t>z</a:t>
            </a:r>
            <a:endParaRPr lang="it-IT" sz="2400" dirty="0"/>
          </a:p>
          <a:p>
            <a:endParaRPr lang="it-IT" sz="2400" dirty="0" smtClean="0"/>
          </a:p>
          <a:p>
            <a:pPr>
              <a:buFontTx/>
              <a:buChar char="-"/>
            </a:pPr>
            <a:endParaRPr lang="it-IT" sz="2400" dirty="0" smtClean="0"/>
          </a:p>
        </p:txBody>
      </p:sp>
      <p:sp>
        <p:nvSpPr>
          <p:cNvPr id="10" name="CasellaDiTesto 6"/>
          <p:cNvSpPr txBox="1"/>
          <p:nvPr/>
        </p:nvSpPr>
        <p:spPr>
          <a:xfrm>
            <a:off x="4610763" y="4800899"/>
            <a:ext cx="4224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Every period (</a:t>
            </a:r>
            <a:r>
              <a:rPr lang="it-IT" sz="1600" dirty="0" smtClean="0">
                <a:solidFill>
                  <a:srgbClr val="00B050"/>
                </a:solidFill>
              </a:rPr>
              <a:t>60 s</a:t>
            </a:r>
            <a:r>
              <a:rPr lang="it-IT" sz="1600" dirty="0" smtClean="0"/>
              <a:t>) the accelerator records </a:t>
            </a:r>
            <a:r>
              <a:rPr lang="it-IT" sz="1600" dirty="0" smtClean="0">
                <a:solidFill>
                  <a:srgbClr val="00B050"/>
                </a:solidFill>
              </a:rPr>
              <a:t>max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00B050"/>
                </a:solidFill>
              </a:rPr>
              <a:t>min</a:t>
            </a:r>
            <a:r>
              <a:rPr lang="it-IT" sz="1600" dirty="0" smtClean="0"/>
              <a:t> and </a:t>
            </a:r>
            <a:r>
              <a:rPr lang="it-IT" sz="1600" dirty="0" smtClean="0">
                <a:solidFill>
                  <a:srgbClr val="00B050"/>
                </a:solidFill>
              </a:rPr>
              <a:t>mean</a:t>
            </a:r>
            <a:r>
              <a:rPr lang="it-IT" sz="1600" dirty="0" smtClean="0"/>
              <a:t> values (</a:t>
            </a:r>
            <a:r>
              <a:rPr lang="it-IT" sz="1600" dirty="0" smtClean="0">
                <a:solidFill>
                  <a:srgbClr val="FF0000"/>
                </a:solidFill>
              </a:rPr>
              <a:t>Data Records</a:t>
            </a:r>
            <a:r>
              <a:rPr lang="it-IT" sz="1600" dirty="0" smtClean="0"/>
              <a:t>)</a:t>
            </a:r>
          </a:p>
          <a:p>
            <a:endParaRPr lang="it-IT" sz="1600" dirty="0" smtClean="0"/>
          </a:p>
          <a:p>
            <a:r>
              <a:rPr lang="it-IT" sz="1600" dirty="0" smtClean="0"/>
              <a:t>If a value excedes a threshold (</a:t>
            </a:r>
            <a:r>
              <a:rPr lang="it-IT" sz="1600" dirty="0" smtClean="0">
                <a:solidFill>
                  <a:srgbClr val="00B050"/>
                </a:solidFill>
              </a:rPr>
              <a:t>2g</a:t>
            </a:r>
            <a:r>
              <a:rPr lang="it-IT" sz="1600" dirty="0" smtClean="0"/>
              <a:t>), the accelerometer saves data from </a:t>
            </a:r>
            <a:r>
              <a:rPr lang="it-IT" sz="1600" dirty="0" smtClean="0">
                <a:solidFill>
                  <a:srgbClr val="00B050"/>
                </a:solidFill>
              </a:rPr>
              <a:t>0.25</a:t>
            </a:r>
            <a:r>
              <a:rPr lang="it-IT" sz="1600" dirty="0" smtClean="0"/>
              <a:t> seconds before to </a:t>
            </a:r>
            <a:r>
              <a:rPr lang="it-IT" sz="1600" dirty="0" smtClean="0">
                <a:solidFill>
                  <a:srgbClr val="00B050"/>
                </a:solidFill>
              </a:rPr>
              <a:t>0.5</a:t>
            </a:r>
            <a:r>
              <a:rPr lang="it-IT" sz="1600" dirty="0" smtClean="0"/>
              <a:t> seconds after the EVENT</a:t>
            </a:r>
            <a:r>
              <a:rPr lang="it-IT" sz="1600" dirty="0"/>
              <a:t> </a:t>
            </a:r>
            <a:r>
              <a:rPr lang="it-IT" sz="1600" dirty="0" smtClean="0"/>
              <a:t>(</a:t>
            </a:r>
            <a:r>
              <a:rPr lang="it-IT" sz="1600" dirty="0" smtClean="0">
                <a:solidFill>
                  <a:srgbClr val="FF0000"/>
                </a:solidFill>
              </a:rPr>
              <a:t>Event Records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271994" y="5253493"/>
            <a:ext cx="2151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|</a:t>
            </a:r>
            <a:r>
              <a:rPr lang="it-IT" sz="2400" b="1" dirty="0"/>
              <a:t>a</a:t>
            </a:r>
            <a:r>
              <a:rPr lang="it-IT" sz="2400" dirty="0"/>
              <a:t>|, </a:t>
            </a:r>
            <a:r>
              <a:rPr lang="it-IT" sz="2400" b="1" dirty="0"/>
              <a:t>a</a:t>
            </a:r>
            <a:r>
              <a:rPr lang="it-IT" sz="2400" dirty="0"/>
              <a:t>/|</a:t>
            </a:r>
            <a:r>
              <a:rPr lang="it-IT" sz="2400" b="1" dirty="0"/>
              <a:t>a</a:t>
            </a:r>
            <a:r>
              <a:rPr lang="it-IT" sz="2400" dirty="0"/>
              <a:t>|</a:t>
            </a:r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21646" y="4304029"/>
            <a:ext cx="77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MEASURED QUANTITIES                   </a:t>
            </a:r>
            <a:r>
              <a:rPr lang="en-US" b="1" dirty="0" smtClean="0">
                <a:solidFill>
                  <a:srgbClr val="00B050"/>
                </a:solidFill>
              </a:rPr>
              <a:t>SETTING</a:t>
            </a:r>
            <a:r>
              <a:rPr lang="en-US" b="1" dirty="0" smtClean="0"/>
              <a:t> &amp; </a:t>
            </a:r>
            <a:r>
              <a:rPr lang="en-US" b="1" dirty="0" smtClean="0">
                <a:solidFill>
                  <a:srgbClr val="FF0000"/>
                </a:solidFill>
              </a:rPr>
              <a:t>STORAGE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2286" y="5812117"/>
            <a:ext cx="213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T [K]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17570" y="971859"/>
            <a:ext cx="46526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Sensr</a:t>
            </a:r>
            <a:r>
              <a:rPr lang="en-US" b="1" dirty="0" smtClean="0"/>
              <a:t> GP1 Programmable Accelerometer</a:t>
            </a:r>
          </a:p>
          <a:p>
            <a:pPr algn="ctr"/>
            <a:r>
              <a:rPr lang="en-US" sz="1600" dirty="0" smtClean="0"/>
              <a:t>100 samples per second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3" y="1004884"/>
            <a:ext cx="1579432" cy="4754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21646" y="6299502"/>
            <a:ext cx="119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 [date]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03482" y="5092611"/>
            <a:ext cx="916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[g]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Data Records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2" y="1363622"/>
            <a:ext cx="9007740" cy="3628510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650742" y="5316645"/>
            <a:ext cx="7886700" cy="99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Data Records</a:t>
            </a:r>
            <a:r>
              <a:rPr lang="en-US" dirty="0" smtClean="0"/>
              <a:t>: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B050"/>
                </a:solidFill>
              </a:rPr>
              <a:t>max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B050"/>
                </a:solidFill>
              </a:rPr>
              <a:t>min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B050"/>
                </a:solidFill>
              </a:rPr>
              <a:t>mean</a:t>
            </a:r>
            <a:r>
              <a:rPr lang="en-US" dirty="0" smtClean="0"/>
              <a:t> values every period (</a:t>
            </a:r>
            <a:r>
              <a:rPr lang="en-US" dirty="0" smtClean="0">
                <a:solidFill>
                  <a:srgbClr val="00B050"/>
                </a:solidFill>
              </a:rPr>
              <a:t>60 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smtClean="0"/>
              <a:t>Event </a:t>
            </a:r>
            <a:r>
              <a:rPr lang="en-US" dirty="0"/>
              <a:t>Records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2" y="1338025"/>
            <a:ext cx="9007740" cy="3847693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851069" y="5494570"/>
            <a:ext cx="7886700" cy="151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Event Records</a:t>
            </a:r>
            <a:r>
              <a:rPr lang="en-US" dirty="0" smtClean="0"/>
              <a:t>:</a:t>
            </a:r>
          </a:p>
          <a:p>
            <a:r>
              <a:rPr lang="it-IT" dirty="0"/>
              <a:t>a</a:t>
            </a:r>
            <a:r>
              <a:rPr lang="it-IT" baseline="-25000" dirty="0"/>
              <a:t>x</a:t>
            </a:r>
            <a:r>
              <a:rPr lang="it-IT" dirty="0"/>
              <a:t>, a</a:t>
            </a:r>
            <a:r>
              <a:rPr lang="it-IT" baseline="-25000" dirty="0"/>
              <a:t>y</a:t>
            </a:r>
            <a:r>
              <a:rPr lang="it-IT" dirty="0"/>
              <a:t>, </a:t>
            </a:r>
            <a:r>
              <a:rPr lang="it-IT" dirty="0" smtClean="0"/>
              <a:t>a</a:t>
            </a:r>
            <a:r>
              <a:rPr lang="it-IT" baseline="-25000" dirty="0" smtClean="0"/>
              <a:t>z</a:t>
            </a:r>
            <a:r>
              <a:rPr lang="it-IT" dirty="0" smtClean="0"/>
              <a:t>,|</a:t>
            </a:r>
            <a:r>
              <a:rPr lang="it-IT" b="1" dirty="0"/>
              <a:t>a</a:t>
            </a:r>
            <a:r>
              <a:rPr lang="it-IT" dirty="0"/>
              <a:t>|</a:t>
            </a:r>
            <a:r>
              <a:rPr lang="it-IT" baseline="-25000" dirty="0" smtClean="0"/>
              <a:t> </a:t>
            </a:r>
            <a:r>
              <a:rPr lang="it-IT" dirty="0" smtClean="0"/>
              <a:t>trends during each Event.</a:t>
            </a:r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3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0742" y="2023334"/>
            <a:ext cx="7886700" cy="43513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LQS01</a:t>
            </a:r>
            <a:r>
              <a:rPr lang="en-US" sz="3200" dirty="0" smtClean="0"/>
              <a:t>: </a:t>
            </a:r>
            <a:r>
              <a:rPr lang="en-US" u="sng" dirty="0" smtClean="0"/>
              <a:t>LBNL to FNAL</a:t>
            </a:r>
            <a:r>
              <a:rPr lang="en-US" dirty="0" smtClean="0"/>
              <a:t>, </a:t>
            </a:r>
            <a:r>
              <a:rPr lang="en-US" u="sng" dirty="0" smtClean="0"/>
              <a:t>IB3 to IB1</a:t>
            </a:r>
          </a:p>
          <a:p>
            <a:r>
              <a:rPr lang="en-US" sz="3200" b="1" dirty="0" smtClean="0"/>
              <a:t>LQS01b</a:t>
            </a:r>
            <a:r>
              <a:rPr lang="en-US" sz="3200" dirty="0" smtClean="0"/>
              <a:t>: </a:t>
            </a:r>
            <a:r>
              <a:rPr lang="en-US" dirty="0" smtClean="0"/>
              <a:t>LBNL to FNAL, IB3 to IB1, IB1 to IB3, FNAL to LBNL</a:t>
            </a:r>
          </a:p>
          <a:p>
            <a:r>
              <a:rPr lang="en-US" sz="3200" b="1" dirty="0" smtClean="0"/>
              <a:t>LQS02</a:t>
            </a:r>
            <a:r>
              <a:rPr lang="en-US" sz="3200" dirty="0" smtClean="0"/>
              <a:t>: </a:t>
            </a:r>
            <a:r>
              <a:rPr lang="en-US" dirty="0" smtClean="0"/>
              <a:t>LBNL to FNAL</a:t>
            </a:r>
          </a:p>
          <a:p>
            <a:r>
              <a:rPr lang="en-US" sz="3200" b="1" dirty="0" smtClean="0"/>
              <a:t>LQS03</a:t>
            </a:r>
            <a:r>
              <a:rPr lang="en-US" sz="3200" dirty="0" smtClean="0"/>
              <a:t>: </a:t>
            </a:r>
            <a:r>
              <a:rPr lang="en-US" dirty="0" smtClean="0"/>
              <a:t>FNAL to LBNL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Trips Analyzed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2771" y="-228737"/>
            <a:ext cx="9007740" cy="966260"/>
          </a:xfrm>
        </p:spPr>
        <p:txBody>
          <a:bodyPr/>
          <a:lstStyle/>
          <a:p>
            <a:r>
              <a:rPr lang="en-US" dirty="0" smtClean="0"/>
              <a:t>LQS01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4757" y="2099152"/>
            <a:ext cx="3558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From LBNL to FNAL</a:t>
            </a:r>
          </a:p>
          <a:p>
            <a:r>
              <a:rPr lang="en-US" sz="1600" dirty="0" smtClean="0"/>
              <a:t>09/10/09 – 09/15/09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757" y="5087889"/>
            <a:ext cx="3558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From IB3 to IB1</a:t>
            </a:r>
          </a:p>
          <a:p>
            <a:r>
              <a:rPr lang="en-US" sz="1600" dirty="0" smtClean="0"/>
              <a:t>10/29/09 – 10/30/09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73" y="4272381"/>
            <a:ext cx="6207796" cy="227734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173" y="1283645"/>
            <a:ext cx="6207796" cy="2277347"/>
          </a:xfrm>
        </p:spPr>
      </p:pic>
      <p:sp>
        <p:nvSpPr>
          <p:cNvPr id="8" name="Oval 7"/>
          <p:cNvSpPr/>
          <p:nvPr/>
        </p:nvSpPr>
        <p:spPr>
          <a:xfrm>
            <a:off x="3657600" y="2866768"/>
            <a:ext cx="502508" cy="41189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04703" y="1511644"/>
            <a:ext cx="502508" cy="41189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91017" y="1378171"/>
            <a:ext cx="502508" cy="41189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91017" y="4393665"/>
            <a:ext cx="502508" cy="41189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704703" y="4501979"/>
            <a:ext cx="502508" cy="41189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6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LBNL-FNAL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/>
              <a:t>09/10/09 – </a:t>
            </a:r>
            <a:r>
              <a:rPr lang="en-US" sz="1400" dirty="0" smtClean="0"/>
              <a:t>09/15/09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916459" y="2397211"/>
            <a:ext cx="317980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EVENT</a:t>
            </a:r>
          </a:p>
          <a:p>
            <a:r>
              <a:rPr lang="en-US" sz="1400" dirty="0" smtClean="0"/>
              <a:t>09/11/09 13:36:59</a:t>
            </a:r>
          </a:p>
          <a:p>
            <a:endParaRPr lang="en-US" dirty="0"/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smtClean="0"/>
              <a:t>a</a:t>
            </a:r>
            <a:r>
              <a:rPr lang="en-US" baseline="-25000" dirty="0" smtClean="0"/>
              <a:t>x</a:t>
            </a:r>
            <a:r>
              <a:rPr lang="en-US" dirty="0" smtClean="0"/>
              <a:t> = -1.779g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smtClean="0"/>
              <a:t>a</a:t>
            </a:r>
            <a:r>
              <a:rPr lang="en-US" baseline="-25000" dirty="0" smtClean="0"/>
              <a:t>y</a:t>
            </a:r>
            <a:r>
              <a:rPr lang="en-US" dirty="0" smtClean="0"/>
              <a:t> = 1.447g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err="1" smtClean="0"/>
              <a:t>a</a:t>
            </a:r>
            <a:r>
              <a:rPr lang="en-US" baseline="-25000" dirty="0" err="1" smtClean="0"/>
              <a:t>z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FF0000"/>
                </a:solidFill>
              </a:rPr>
              <a:t>-4.648g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30876" y="1911178"/>
            <a:ext cx="277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Sensor 3 (Truck)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15265" y="1927653"/>
            <a:ext cx="277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Sensor 1 (Magnet)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31925" y="1911178"/>
            <a:ext cx="277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Sensor 2 (Magnet)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15265" y="2397211"/>
            <a:ext cx="22736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 EVENT</a:t>
            </a:r>
          </a:p>
          <a:p>
            <a:r>
              <a:rPr lang="en-US" sz="1400" dirty="0" smtClean="0"/>
              <a:t>9/11/09 13:36:00-13:37:00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31925" y="2397211"/>
            <a:ext cx="22736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 EVENT</a:t>
            </a:r>
          </a:p>
          <a:p>
            <a:r>
              <a:rPr lang="en-US" sz="1400" dirty="0" smtClean="0"/>
              <a:t>9/11/09 13:36:45-13:37:45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6459" y="4556895"/>
            <a:ext cx="17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|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it-IT" b="1" dirty="0" smtClean="0"/>
              <a:t>a</a:t>
            </a:r>
            <a:r>
              <a:rPr lang="it-IT" dirty="0"/>
              <a:t>|= </a:t>
            </a:r>
            <a:r>
              <a:rPr lang="it-IT" dirty="0">
                <a:solidFill>
                  <a:srgbClr val="FF0000"/>
                </a:solidFill>
              </a:rPr>
              <a:t>5.183g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5265" y="4558266"/>
            <a:ext cx="189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</a:t>
            </a:r>
            <a:r>
              <a:rPr lang="it-IT" dirty="0" smtClean="0"/>
              <a:t>|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it-IT" b="1" dirty="0" smtClean="0"/>
              <a:t>a</a:t>
            </a:r>
            <a:r>
              <a:rPr lang="it-IT" dirty="0"/>
              <a:t>|= 0.53g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31925" y="4556895"/>
            <a:ext cx="217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</a:t>
            </a:r>
            <a:r>
              <a:rPr lang="it-IT" dirty="0" smtClean="0"/>
              <a:t>|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it-IT" b="1" dirty="0" smtClean="0"/>
              <a:t>a</a:t>
            </a:r>
            <a:r>
              <a:rPr lang="it-IT" dirty="0"/>
              <a:t>|= 0.90g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03422" y="4288479"/>
            <a:ext cx="1977081" cy="906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488725" y="4288479"/>
            <a:ext cx="4559643" cy="906163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6609" y="5288692"/>
            <a:ext cx="2520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Very high acceleration magnitude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1961" y="5288692"/>
            <a:ext cx="3237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3399"/>
                </a:solidFill>
              </a:rPr>
              <a:t>The shock absorbers worked very well</a:t>
            </a:r>
            <a:endParaRPr lang="en-US" sz="1200" dirty="0">
              <a:solidFill>
                <a:srgbClr val="00339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5583" y="5201261"/>
            <a:ext cx="98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3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5" y="2459708"/>
            <a:ext cx="8730649" cy="281140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Record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7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B2C8-C2E1-465A-B0FD-122CC2222B65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IB3-IB1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10/29/09 </a:t>
            </a:r>
            <a:r>
              <a:rPr lang="en-US" sz="1400" dirty="0"/>
              <a:t>– </a:t>
            </a:r>
            <a:r>
              <a:rPr lang="en-US" sz="1400" dirty="0" smtClean="0"/>
              <a:t>10/30/09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127422" y="2397211"/>
            <a:ext cx="317980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EVENT</a:t>
            </a:r>
          </a:p>
          <a:p>
            <a:r>
              <a:rPr lang="en-US" sz="1400" dirty="0" smtClean="0"/>
              <a:t>10/30/09 13:38:50</a:t>
            </a:r>
          </a:p>
          <a:p>
            <a:endParaRPr lang="en-US" dirty="0"/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smtClean="0"/>
              <a:t>a</a:t>
            </a:r>
            <a:r>
              <a:rPr lang="en-US" baseline="-25000" dirty="0" smtClean="0"/>
              <a:t>x</a:t>
            </a:r>
            <a:r>
              <a:rPr lang="en-US" dirty="0" smtClean="0"/>
              <a:t> = 1.177g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smtClean="0"/>
              <a:t>a</a:t>
            </a:r>
            <a:r>
              <a:rPr lang="en-US" baseline="-25000" dirty="0" smtClean="0"/>
              <a:t>y</a:t>
            </a:r>
            <a:r>
              <a:rPr lang="en-US" dirty="0" smtClean="0"/>
              <a:t> = 0.112g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err="1" smtClean="0"/>
              <a:t>a</a:t>
            </a:r>
            <a:r>
              <a:rPr lang="en-US" baseline="-25000" dirty="0" err="1" smtClean="0"/>
              <a:t>z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FF0000"/>
                </a:solidFill>
              </a:rPr>
              <a:t>2.193g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141839" y="1911178"/>
            <a:ext cx="277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Sensor 1 (Magnet)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61520" y="4556895"/>
            <a:ext cx="17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|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it-IT" b="1" dirty="0" smtClean="0"/>
              <a:t>a</a:t>
            </a:r>
            <a:r>
              <a:rPr lang="it-IT" dirty="0"/>
              <a:t>|= </a:t>
            </a:r>
            <a:r>
              <a:rPr lang="it-IT" dirty="0" smtClean="0">
                <a:solidFill>
                  <a:srgbClr val="FF0000"/>
                </a:solidFill>
              </a:rPr>
              <a:t>2.491g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87313" y="2397211"/>
            <a:ext cx="317980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EVENT</a:t>
            </a:r>
          </a:p>
          <a:p>
            <a:r>
              <a:rPr lang="en-US" sz="1400" dirty="0" smtClean="0"/>
              <a:t>10/30/09 13:38:25</a:t>
            </a:r>
          </a:p>
          <a:p>
            <a:endParaRPr lang="en-US" dirty="0"/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smtClean="0"/>
              <a:t>a</a:t>
            </a:r>
            <a:r>
              <a:rPr lang="en-US" baseline="-25000" dirty="0" smtClean="0"/>
              <a:t>x</a:t>
            </a:r>
            <a:r>
              <a:rPr lang="en-US" dirty="0" smtClean="0"/>
              <a:t> = 1.381g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smtClean="0"/>
              <a:t>a</a:t>
            </a:r>
            <a:r>
              <a:rPr lang="en-US" baseline="-25000" dirty="0" smtClean="0"/>
              <a:t>y</a:t>
            </a:r>
            <a:r>
              <a:rPr lang="en-US" dirty="0" smtClean="0"/>
              <a:t> = -1.696g</a:t>
            </a:r>
          </a:p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 err="1" smtClean="0"/>
              <a:t>a</a:t>
            </a:r>
            <a:r>
              <a:rPr lang="en-US" baseline="-25000" dirty="0" err="1" smtClean="0"/>
              <a:t>z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FF0000"/>
                </a:solidFill>
              </a:rPr>
              <a:t>2.153g</a:t>
            </a:r>
          </a:p>
          <a:p>
            <a:endParaRPr lang="en-US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5587313" y="1911178"/>
            <a:ext cx="2776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Sensor 2 (Magnet)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513173" y="4556895"/>
            <a:ext cx="1754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|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it-IT" b="1" dirty="0" smtClean="0"/>
              <a:t>a</a:t>
            </a:r>
            <a:r>
              <a:rPr lang="it-IT" dirty="0"/>
              <a:t>|= </a:t>
            </a:r>
            <a:r>
              <a:rPr lang="it-IT" dirty="0" smtClean="0">
                <a:solidFill>
                  <a:srgbClr val="FF0000"/>
                </a:solidFill>
              </a:rPr>
              <a:t>3.069g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1865" y="5313524"/>
            <a:ext cx="641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lightly above the threshold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33483" y="1189797"/>
            <a:ext cx="670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There were only </a:t>
            </a:r>
            <a:r>
              <a:rPr lang="en-US" dirty="0" smtClean="0">
                <a:solidFill>
                  <a:srgbClr val="00B0F0"/>
                </a:solidFill>
              </a:rPr>
              <a:t>one EVENT </a:t>
            </a:r>
            <a:r>
              <a:rPr lang="en-US" dirty="0" smtClean="0">
                <a:solidFill>
                  <a:srgbClr val="00B0F0"/>
                </a:solidFill>
              </a:rPr>
              <a:t>above the threshold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11674</TotalTime>
  <Words>481</Words>
  <Application>Microsoft Office PowerPoint</Application>
  <PresentationFormat>On-screen Show (4:3)</PresentationFormat>
  <Paragraphs>121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LQS Shipping Analysis &amp; Future Plans</vt:lpstr>
      <vt:lpstr>Accelerometers</vt:lpstr>
      <vt:lpstr>Example: Data Records</vt:lpstr>
      <vt:lpstr>Example: Event Records</vt:lpstr>
      <vt:lpstr>Trips Analyzed</vt:lpstr>
      <vt:lpstr>LQS01</vt:lpstr>
      <vt:lpstr>LBNL-FNAL 09/10/09 – 09/15/09</vt:lpstr>
      <vt:lpstr>Event Record</vt:lpstr>
      <vt:lpstr>IB3-IB1 10/29/09 – 10/30/09</vt:lpstr>
      <vt:lpstr>Event Record</vt:lpstr>
      <vt:lpstr>Conclusions</vt:lpstr>
      <vt:lpstr>Future (Now)</vt:lpstr>
      <vt:lpstr>Coil Support</vt:lpstr>
      <vt:lpstr>Coil Ready for Shipping</vt:lpstr>
      <vt:lpstr>Trucks Shipping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Eddie Holik</dc:creator>
  <cp:lastModifiedBy>Carlo Santini x 05149V</cp:lastModifiedBy>
  <cp:revision>183</cp:revision>
  <cp:lastPrinted>2015-08-20T15:05:05Z</cp:lastPrinted>
  <dcterms:created xsi:type="dcterms:W3CDTF">2015-02-05T22:06:16Z</dcterms:created>
  <dcterms:modified xsi:type="dcterms:W3CDTF">2015-08-20T16:21:53Z</dcterms:modified>
</cp:coreProperties>
</file>