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2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1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8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7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7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E7D8-70CA-4B92-A2DB-EDD867E4225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D21F-462F-4280-9D89-2961F3204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8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528679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6514088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7975" y="6581001"/>
            <a:ext cx="8836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Muon Collider 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20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                                             MAP Meeting 08/28/2015                           1</a:t>
            </a:r>
            <a:endParaRPr lang="en-US" alt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1818" y="89059"/>
            <a:ext cx="798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Upgrade of the 3 </a:t>
            </a:r>
            <a:r>
              <a:rPr lang="en-US" altLang="en-US" b="1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TeV</a:t>
            </a:r>
            <a:r>
              <a:rPr lang="en-US" alt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 MC Lattice Design</a:t>
            </a:r>
            <a:endParaRPr lang="en-US" altLang="en-US" b="1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817" y="744467"/>
            <a:ext cx="7716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Tunes moved to slightly above integer to improve Dynamic Aperture (albeit it </a:t>
            </a:r>
            <a:r>
              <a:rPr lang="en-US" sz="1600" dirty="0" smtClean="0"/>
              <a:t>would not be </a:t>
            </a:r>
            <a:r>
              <a:rPr lang="en-US" sz="1600" dirty="0" smtClean="0"/>
              <a:t>particularly good for the closed orbit in the presence of misalignments)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" y="1375968"/>
            <a:ext cx="3418200" cy="43177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744" y="1545029"/>
            <a:ext cx="4491613" cy="258505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8018" y="5760607"/>
            <a:ext cx="3552000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Bare lattice parameters vs. </a:t>
            </a:r>
            <a:r>
              <a:rPr lang="en-US" sz="1000" i="1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000" i="1" kern="8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Accidentally </a:t>
            </a:r>
            <a:r>
              <a:rPr lang="en-US" sz="1000" i="1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1000" i="1" kern="8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(0)= -2.15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1000" kern="800" baseline="300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(was shooting for a higher absolute value)  </a:t>
            </a:r>
            <a:endParaRPr lang="en-US" sz="100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0195" y="4130081"/>
            <a:ext cx="4425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2048 turns dynamic aperture in the plane of initial particle coordinates at IP </a:t>
            </a:r>
            <a:r>
              <a:rPr lang="en-US" sz="1000" i="1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1000" i="1" kern="8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000" i="1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1000" i="1" kern="8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indicated values of constant </a:t>
            </a:r>
            <a:r>
              <a:rPr lang="en-US" sz="1000" i="1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000" i="1" kern="8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1000" kern="8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calculated with beam-beam interaction off (solid lines) and on (dashed line) using MADX PTC_TRACK routine and MAD8 TRACK LIE4 option respectively.</a:t>
            </a:r>
            <a:endParaRPr lang="en-US" sz="1000"/>
          </a:p>
        </p:txBody>
      </p:sp>
      <p:sp>
        <p:nvSpPr>
          <p:cNvPr id="22" name="TextBox 21"/>
          <p:cNvSpPr txBox="1"/>
          <p:nvPr/>
        </p:nvSpPr>
        <p:spPr>
          <a:xfrm>
            <a:off x="4438424" y="5109660"/>
            <a:ext cx="4426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beam-beam on </a:t>
            </a:r>
            <a:r>
              <a:rPr lang="en-US" sz="1600" i="1" dirty="0" smtClean="0">
                <a:sym typeface="Symbol" panose="05050102010706020507" pitchFamily="18" charset="2"/>
              </a:rPr>
              <a:t></a:t>
            </a:r>
            <a:r>
              <a:rPr lang="en-US" sz="1600" dirty="0" smtClean="0">
                <a:sym typeface="Symbol" panose="05050102010706020507" pitchFamily="18" charset="2"/>
              </a:rPr>
              <a:t>*3mm so that </a:t>
            </a:r>
            <a:r>
              <a:rPr lang="en-US" sz="1600" i="1" dirty="0" smtClean="0">
                <a:sym typeface="Symbol" panose="05050102010706020507" pitchFamily="18" charset="2"/>
              </a:rPr>
              <a:t></a:t>
            </a:r>
            <a:r>
              <a:rPr lang="en-US" sz="1600" baseline="-25000" dirty="0" smtClean="0">
                <a:sym typeface="Symbol" panose="05050102010706020507" pitchFamily="18" charset="2"/>
              </a:rPr>
              <a:t></a:t>
            </a:r>
            <a:r>
              <a:rPr lang="en-US" sz="1600" dirty="0" smtClean="0">
                <a:sym typeface="Symbol" panose="05050102010706020507" pitchFamily="18" charset="2"/>
              </a:rPr>
              <a:t>*2.3m.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Still, the OFF-momentum DA is barely sufficient – further work is desirable.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528679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6514088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7975" y="6581001"/>
            <a:ext cx="8836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Muon Collider 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                                             MAP Meeting 08/28/2015                          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endParaRPr lang="en-US" alt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1818" y="89059"/>
            <a:ext cx="798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00000"/>
                </a:solidFill>
                <a:latin typeface="Arial" charset="0"/>
                <a:cs typeface="Arial" charset="0"/>
              </a:rPr>
              <a:t>Preliminary Design </a:t>
            </a:r>
            <a:r>
              <a:rPr lang="en-US" alt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of the 6 </a:t>
            </a:r>
            <a:r>
              <a:rPr lang="en-US" altLang="en-US" b="1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TeV</a:t>
            </a:r>
            <a:r>
              <a:rPr lang="en-US" alt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 MC </a:t>
            </a:r>
            <a:r>
              <a:rPr lang="en-US" altLang="en-US" b="1">
                <a:solidFill>
                  <a:srgbClr val="C00000"/>
                </a:solidFill>
                <a:latin typeface="Arial" charset="0"/>
                <a:cs typeface="Arial" charset="0"/>
              </a:rPr>
              <a:t>FF </a:t>
            </a:r>
            <a:r>
              <a:rPr lang="en-US" altLang="en-US" b="1" smtClean="0">
                <a:solidFill>
                  <a:srgbClr val="C00000"/>
                </a:solidFill>
                <a:latin typeface="Arial" charset="0"/>
                <a:cs typeface="Arial" charset="0"/>
              </a:rPr>
              <a:t>Multiplet </a:t>
            </a:r>
            <a:endParaRPr lang="en-US" altLang="en-US" b="1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54" y="1811537"/>
            <a:ext cx="4776063" cy="20077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1817" y="744467"/>
            <a:ext cx="8101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design goals: </a:t>
            </a:r>
            <a:r>
              <a:rPr lang="en-US" sz="1600" i="1" dirty="0">
                <a:sym typeface="Symbol" panose="05050102010706020507" pitchFamily="18" charset="2"/>
              </a:rPr>
              <a:t></a:t>
            </a:r>
            <a:r>
              <a:rPr lang="en-US" sz="1600" dirty="0" smtClean="0">
                <a:sym typeface="Symbol" panose="05050102010706020507" pitchFamily="18" charset="2"/>
              </a:rPr>
              <a:t>*=3mm, </a:t>
            </a:r>
            <a:r>
              <a:rPr lang="en-US" sz="1600" i="1" dirty="0" smtClean="0">
                <a:sym typeface="Symbol" panose="05050102010706020507" pitchFamily="18" charset="2"/>
              </a:rPr>
              <a:t>d</a:t>
            </a:r>
            <a:r>
              <a:rPr lang="en-US" sz="1600" dirty="0" smtClean="0">
                <a:sym typeface="Symbol" panose="05050102010706020507" pitchFamily="18" charset="2"/>
              </a:rPr>
              <a:t>*=10m, </a:t>
            </a:r>
            <a:r>
              <a:rPr lang="en-US" sz="1600" i="1" dirty="0" smtClean="0">
                <a:sym typeface="Symbol" panose="05050102010706020507" pitchFamily="18" charset="2"/>
              </a:rPr>
              <a:t>B</a:t>
            </a:r>
            <a:r>
              <a:rPr lang="en-US" sz="1600" baseline="-25000" dirty="0" smtClean="0">
                <a:sym typeface="Symbol" panose="05050102010706020507" pitchFamily="18" charset="2"/>
              </a:rPr>
              <a:t>dipole </a:t>
            </a:r>
            <a:r>
              <a:rPr lang="en-US" sz="1600" dirty="0" smtClean="0">
                <a:sym typeface="Symbol" panose="05050102010706020507" pitchFamily="18" charset="2"/>
              </a:rPr>
              <a:t>&gt; 3T to sweep charged </a:t>
            </a:r>
            <a:r>
              <a:rPr lang="en-US" sz="1600" dirty="0" err="1" smtClean="0">
                <a:sym typeface="Symbol" panose="05050102010706020507" pitchFamily="18" charset="2"/>
              </a:rPr>
              <a:t>secondaries</a:t>
            </a:r>
            <a:r>
              <a:rPr lang="en-US" sz="1600" dirty="0" smtClean="0">
                <a:sym typeface="Symbol" panose="05050102010706020507" pitchFamily="18" charset="2"/>
              </a:rPr>
              <a:t> and spread </a:t>
            </a:r>
            <a:r>
              <a:rPr lang="en-US" sz="1600" dirty="0" smtClean="0">
                <a:sym typeface="Symbol"/>
              </a:rPr>
              <a:t>’s</a:t>
            </a:r>
            <a:endParaRPr lang="en-US" sz="1600" dirty="0" smtClean="0">
              <a:sym typeface="Symbol" panose="05050102010706020507" pitchFamily="18" charset="2"/>
            </a:endParaRPr>
          </a:p>
          <a:p>
            <a:r>
              <a:rPr lang="en-US" sz="1600" b="1" dirty="0" smtClean="0">
                <a:sym typeface="Symbol" panose="05050102010706020507" pitchFamily="18" charset="2"/>
              </a:rPr>
              <a:t>Constraints:</a:t>
            </a:r>
            <a:r>
              <a:rPr lang="en-US" sz="1600" b="1" dirty="0" smtClean="0"/>
              <a:t> </a:t>
            </a:r>
            <a:r>
              <a:rPr lang="en-US" sz="1600" i="1" dirty="0" err="1" smtClean="0">
                <a:sym typeface="Symbol" panose="05050102010706020507" pitchFamily="18" charset="2"/>
              </a:rPr>
              <a:t>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tip</a:t>
            </a:r>
            <a:r>
              <a:rPr lang="en-US" sz="1600" baseline="-25000" dirty="0" smtClean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&lt; 16T in quads, magnet bore IR &gt; 5</a:t>
            </a:r>
            <a:r>
              <a:rPr lang="en-US" sz="1600" i="1" dirty="0" smtClean="0">
                <a:sym typeface="Symbol" panose="05050102010706020507" pitchFamily="18" charset="2"/>
              </a:rPr>
              <a:t></a:t>
            </a:r>
            <a:r>
              <a:rPr lang="en-US" sz="1600" baseline="-25000" dirty="0" smtClean="0">
                <a:sym typeface="Symbol" panose="05050102010706020507" pitchFamily="18" charset="2"/>
              </a:rPr>
              <a:t></a:t>
            </a:r>
            <a:r>
              <a:rPr lang="en-US" sz="1600" baseline="30000" dirty="0" smtClean="0">
                <a:sym typeface="Symbol" panose="05050102010706020507" pitchFamily="18" charset="2"/>
              </a:rPr>
              <a:t>(max)</a:t>
            </a:r>
            <a:r>
              <a:rPr lang="en-US" sz="1600" dirty="0" smtClean="0">
                <a:sym typeface="Symbol" panose="05050102010706020507" pitchFamily="18" charset="2"/>
              </a:rPr>
              <a:t>+ 3cm (guarantees good field quality in the beam region), magnet length &lt; 6m to insert masks</a:t>
            </a:r>
            <a:endParaRPr lang="en-US" sz="1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86714"/>
              </p:ext>
            </p:extLst>
          </p:nvPr>
        </p:nvGraphicFramePr>
        <p:xfrm>
          <a:off x="770017" y="4047992"/>
          <a:ext cx="4673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Q1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Q2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Q3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Q4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Q5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 (mm)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240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G</a:t>
                      </a:r>
                      <a:r>
                        <a:rPr lang="en-US" sz="1400" dirty="0" smtClean="0"/>
                        <a:t> (T/m)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103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ym typeface="Symbol" panose="05050102010706020507" pitchFamily="18" charset="2"/>
                        </a:rPr>
                        <a:t>B</a:t>
                      </a:r>
                      <a:r>
                        <a:rPr lang="en-US" sz="1400" baseline="-25000" dirty="0" smtClean="0">
                          <a:sym typeface="Symbol" panose="05050102010706020507" pitchFamily="18" charset="2"/>
                        </a:rPr>
                        <a:t>dipole </a:t>
                      </a:r>
                      <a:r>
                        <a:rPr lang="en-US" sz="1400" dirty="0" smtClean="0">
                          <a:sym typeface="Symbol" panose="05050102010706020507" pitchFamily="18" charset="2"/>
                        </a:rPr>
                        <a:t>(T)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4.0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6.0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L</a:t>
                      </a:r>
                      <a:r>
                        <a:rPr lang="en-US" sz="1400" dirty="0" smtClean="0"/>
                        <a:t>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3.0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5.1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47334" y="4187798"/>
            <a:ext cx="2143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Magnet apertures are ~1/2 those in the Higgs Factory while the field is only 60% higher – must be doable!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047334" y="2320578"/>
            <a:ext cx="1790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ym typeface="Symbol" panose="05050102010706020507" pitchFamily="18" charset="2"/>
              </a:rPr>
              <a:t></a:t>
            </a:r>
            <a:r>
              <a:rPr lang="en-US" sz="1600" i="1" baseline="-25000" dirty="0" smtClean="0">
                <a:sym typeface="Symbol" panose="05050102010706020507" pitchFamily="18" charset="2"/>
              </a:rPr>
              <a:t>x</a:t>
            </a:r>
            <a:r>
              <a:rPr lang="en-US" sz="1600" baseline="30000" dirty="0" smtClean="0">
                <a:sym typeface="Symbol" panose="05050102010706020507" pitchFamily="18" charset="2"/>
              </a:rPr>
              <a:t>(max) </a:t>
            </a:r>
            <a:r>
              <a:rPr lang="en-US" sz="1600" dirty="0" smtClean="0"/>
              <a:t>= 296km </a:t>
            </a:r>
            <a:r>
              <a:rPr lang="en-US" sz="1600" i="1" dirty="0" smtClean="0">
                <a:sym typeface="Symbol" panose="05050102010706020507" pitchFamily="18" charset="2"/>
              </a:rPr>
              <a:t></a:t>
            </a:r>
            <a:r>
              <a:rPr lang="en-US" sz="1600" i="1" baseline="-25000" dirty="0" smtClean="0">
                <a:sym typeface="Symbol" panose="05050102010706020507" pitchFamily="18" charset="2"/>
              </a:rPr>
              <a:t>y</a:t>
            </a:r>
            <a:r>
              <a:rPr lang="en-US" sz="1600" baseline="30000" dirty="0" smtClean="0">
                <a:sym typeface="Symbol" panose="05050102010706020507" pitchFamily="18" charset="2"/>
              </a:rPr>
              <a:t>(max) </a:t>
            </a:r>
            <a:r>
              <a:rPr lang="en-US" sz="1600" dirty="0" smtClean="0"/>
              <a:t>= 319km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36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327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I. Alexahin x3471 13062N</dc:creator>
  <cp:lastModifiedBy>Yuri I. Alexahin</cp:lastModifiedBy>
  <cp:revision>11</cp:revision>
  <dcterms:created xsi:type="dcterms:W3CDTF">2015-08-27T22:21:34Z</dcterms:created>
  <dcterms:modified xsi:type="dcterms:W3CDTF">2015-08-28T03:32:26Z</dcterms:modified>
</cp:coreProperties>
</file>