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98011E01-AC6B-482D-A333-53E032163BAC}" type="datetimeFigureOut">
              <a:rPr lang="en-US"/>
              <a:pPr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C0E82F3D-9F5C-4B25-B407-8D433F178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72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C933BC22-17CC-4FAD-82B4-50A60785D7DB}" type="datetimeFigureOut">
              <a:rPr lang="en-US"/>
              <a:pPr/>
              <a:t>8/27/15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3CC39CB2-4BA3-4C5C-8533-1B9E56883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3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0" y="977900"/>
          <a:ext cx="9144000" cy="5791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209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sz="1800" dirty="0"/>
                    </a:p>
                  </a:txBody>
                  <a:tcPr marT="45716" marB="45716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 marT="45716" marB="4571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1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sz="1800" dirty="0"/>
                    </a:p>
                  </a:txBody>
                  <a:tcPr marT="45716" marB="4571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0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sz="1800" dirty="0"/>
                    </a:p>
                  </a:txBody>
                  <a:tcPr marT="45716" marB="45716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sz="1800" dirty="0"/>
                    </a:p>
                  </a:txBody>
                  <a:tcPr marT="45716" marB="4571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420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 marT="45716" marB="45716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0" y="82550"/>
            <a:ext cx="83105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3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smtClean="0">
                <a:solidFill>
                  <a:srgbClr val="000090"/>
                </a:solidFill>
              </a:rPr>
            </a:br>
            <a:r>
              <a:rPr lang="en-US" sz="2000" smtClean="0">
                <a:solidFill>
                  <a:srgbClr val="000090"/>
                </a:solidFill>
              </a:rPr>
              <a:t>WBS:  	Presenter:  </a:t>
            </a:r>
            <a:endParaRPr lang="en-US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05D13-FEE5-4CC7-8222-0DBF7580FB05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C163B-AF25-4F3F-AC0B-EEA80D138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170CC-5835-4A31-9E92-66902B133B07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96B-090C-45A0-88A3-8B6B07AE4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A54BF4-8BF9-44CE-8571-A7F2A24698E5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83849-8EA5-4F2E-8AA8-792CF8100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C36A2-A639-46B4-86E8-E9CF399D80AB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CB29E-6BE5-405A-815E-B0BD00678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C964A-568D-4421-8C70-6712934EFD4C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79C8E-4788-4645-B534-A932CF1EA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B267-DC49-4CF7-A282-69E287C0F7BA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7BEA7-50E3-4A15-9FC5-61FDAE96B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610C1-5DDC-476F-83E1-AE51AD2BE1AE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7948-52CC-40CC-9A56-2BBBF8606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72A55-E698-4229-8744-96DF3720F8CF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589E7-6980-4C44-8D26-CD3531CD3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8B55F-2CD0-4189-A280-29804B1B5F02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56150-4483-4AF0-9217-ED1712E4B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6494463"/>
            <a:ext cx="9151938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83C08-5C85-4804-AE5B-15539D124C29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61193-7BBD-4F00-AEEA-B45A273E6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95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4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90"/>
                </a:solidFill>
                <a:cs typeface="Arial" pitchFamily="34" charset="0"/>
              </a:defRPr>
            </a:lvl1pPr>
          </a:lstStyle>
          <a:p>
            <a:fld id="{E2AEE68E-9601-4E92-BF65-F048BB3FEFFA}" type="datetime1">
              <a:rPr lang="en-US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4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MAP Bi-Weekly Planning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4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0"/>
                </a:solidFill>
                <a:cs typeface="Arial" pitchFamily="34" charset="0"/>
              </a:defRPr>
            </a:lvl1pPr>
          </a:lstStyle>
          <a:p>
            <a:fld id="{F498FC0C-192C-4321-ACCD-D6C1ED37D24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8" y="-9525"/>
            <a:ext cx="857250" cy="9747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34927" y="1299797"/>
            <a:ext cx="4624389" cy="1683973"/>
          </a:xfrm>
        </p:spPr>
        <p:txBody>
          <a:bodyPr/>
          <a:lstStyle/>
          <a:p>
            <a:pPr eaLnBrk="1" hangingPunct="1"/>
            <a:r>
              <a:rPr lang="en-US" sz="1400" b="1" dirty="0">
                <a:solidFill>
                  <a:srgbClr val="000090"/>
                </a:solidFill>
                <a:latin typeface="Arial" charset="0"/>
              </a:rPr>
              <a:t>Assigned work on JINST articles:</a:t>
            </a:r>
          </a:p>
          <a:p>
            <a:pPr lvl="1" eaLnBrk="1" hangingPunct="1"/>
            <a:r>
              <a:rPr lang="en-US" dirty="0">
                <a:solidFill>
                  <a:srgbClr val="000090"/>
                </a:solidFill>
              </a:rPr>
              <a:t>'Decay Ring Design for Long Baseline NF a la </a:t>
            </a:r>
            <a:r>
              <a:rPr lang="en-US" dirty="0" err="1">
                <a:solidFill>
                  <a:srgbClr val="000090"/>
                </a:solidFill>
              </a:rPr>
              <a:t>NuMAX</a:t>
            </a:r>
            <a:r>
              <a:rPr lang="en-US" dirty="0">
                <a:solidFill>
                  <a:srgbClr val="000090"/>
                </a:solidFill>
              </a:rPr>
              <a:t>" - J. Pasternak and D. </a:t>
            </a:r>
            <a:r>
              <a:rPr lang="en-US" dirty="0" err="1">
                <a:solidFill>
                  <a:srgbClr val="000090"/>
                </a:solidFill>
              </a:rPr>
              <a:t>Kelliher</a:t>
            </a:r>
            <a:endParaRPr lang="en-US" dirty="0">
              <a:solidFill>
                <a:srgbClr val="000090"/>
              </a:solidFill>
            </a:endParaRPr>
          </a:p>
          <a:p>
            <a:pPr lvl="1"/>
            <a:r>
              <a:rPr lang="en-US" dirty="0">
                <a:solidFill>
                  <a:srgbClr val="000090"/>
                </a:solidFill>
              </a:rPr>
              <a:t>'Decay Ring Options for Short Baseline NF a la </a:t>
            </a:r>
            <a:r>
              <a:rPr lang="en-US" dirty="0" err="1">
                <a:solidFill>
                  <a:srgbClr val="000090"/>
                </a:solidFill>
              </a:rPr>
              <a:t>NuSTORM</a:t>
            </a:r>
            <a:r>
              <a:rPr lang="en-US" dirty="0">
                <a:solidFill>
                  <a:srgbClr val="000090"/>
                </a:solidFill>
              </a:rPr>
              <a:t>’</a:t>
            </a:r>
          </a:p>
          <a:p>
            <a:pPr marL="365760" lvl="3" indent="-182880">
              <a:buFont typeface="Courier New"/>
              <a:buChar char="o"/>
            </a:pPr>
            <a:r>
              <a:rPr lang="en-US" dirty="0">
                <a:solidFill>
                  <a:srgbClr val="000090"/>
                </a:solidFill>
              </a:rPr>
              <a:t>Design and Beam Dynamics of the RFFAG - J-B. Lagrange</a:t>
            </a:r>
          </a:p>
          <a:p>
            <a:pPr marL="365760" lvl="3" indent="-182880">
              <a:buFont typeface="Courier New"/>
              <a:buChar char="o"/>
            </a:pPr>
            <a:r>
              <a:rPr lang="en-US" dirty="0">
                <a:solidFill>
                  <a:srgbClr val="000090"/>
                </a:solidFill>
              </a:rPr>
              <a:t>Design and Beam Dynamics of the FODO Ring - A. Liu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665" y="5137992"/>
            <a:ext cx="4554538" cy="1720008"/>
          </a:xfrm>
        </p:spPr>
        <p:txBody>
          <a:bodyPr/>
          <a:lstStyle/>
          <a:p>
            <a:pPr eaLnBrk="1" hangingPunct="1"/>
            <a:r>
              <a:rPr lang="en-US" sz="1400" dirty="0" smtClean="0">
                <a:solidFill>
                  <a:srgbClr val="000090"/>
                </a:solidFill>
                <a:latin typeface="Arial" charset="0"/>
              </a:rPr>
              <a:t>Continue work on JINST </a:t>
            </a:r>
            <a:r>
              <a:rPr lang="en-US" sz="1400" dirty="0" smtClean="0">
                <a:solidFill>
                  <a:srgbClr val="000090"/>
                </a:solidFill>
                <a:latin typeface="Arial" charset="0"/>
              </a:rPr>
              <a:t>articles</a:t>
            </a:r>
          </a:p>
          <a:p>
            <a:pPr eaLnBrk="1" hangingPunct="1"/>
            <a:r>
              <a:rPr lang="en-US" sz="1400" dirty="0">
                <a:solidFill>
                  <a:srgbClr val="000090"/>
                </a:solidFill>
              </a:rPr>
              <a:t> A. Liu – Additional task of </a:t>
            </a:r>
            <a:r>
              <a:rPr lang="en-GB" sz="1400" dirty="0">
                <a:solidFill>
                  <a:srgbClr val="000090"/>
                </a:solidFill>
              </a:rPr>
              <a:t>calculating neutrino fluxes for </a:t>
            </a:r>
            <a:r>
              <a:rPr lang="en-GB" sz="1400" dirty="0" err="1">
                <a:solidFill>
                  <a:srgbClr val="000090"/>
                </a:solidFill>
              </a:rPr>
              <a:t>NuMAX</a:t>
            </a:r>
            <a:r>
              <a:rPr lang="en-GB" sz="1400" dirty="0">
                <a:solidFill>
                  <a:srgbClr val="000090"/>
                </a:solidFill>
              </a:rPr>
              <a:t> and IDS-NF in the same fashion as </a:t>
            </a:r>
            <a:r>
              <a:rPr lang="en-GB" sz="1400" dirty="0" smtClean="0">
                <a:solidFill>
                  <a:srgbClr val="000090"/>
                </a:solidFill>
              </a:rPr>
              <a:t>he </a:t>
            </a:r>
            <a:r>
              <a:rPr lang="en-GB" sz="1400" dirty="0">
                <a:solidFill>
                  <a:srgbClr val="000090"/>
                </a:solidFill>
              </a:rPr>
              <a:t>did it for </a:t>
            </a:r>
            <a:r>
              <a:rPr lang="en-GB" sz="1400" dirty="0" err="1">
                <a:solidFill>
                  <a:srgbClr val="000090"/>
                </a:solidFill>
              </a:rPr>
              <a:t>nuSTORM</a:t>
            </a:r>
            <a:r>
              <a:rPr lang="en-GB" sz="1400" dirty="0">
                <a:solidFill>
                  <a:srgbClr val="000090"/>
                </a:solidFill>
              </a:rPr>
              <a:t> (full Monte Carlo) to have both short and long baseline decay ring options evaluated on ‘equal </a:t>
            </a:r>
            <a:r>
              <a:rPr lang="en-GB" sz="1400" dirty="0" smtClean="0">
                <a:solidFill>
                  <a:srgbClr val="000090"/>
                </a:solidFill>
              </a:rPr>
              <a:t>footing’. The plan is to report  flux comparison for all three rings  in JINST article.</a:t>
            </a:r>
            <a:endParaRPr lang="en-US" sz="14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3432018"/>
            <a:ext cx="4554538" cy="1443764"/>
          </a:xfrm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Monitoring progress on JINST articles:</a:t>
            </a:r>
          </a:p>
          <a:p>
            <a:pPr lvl="1" eaLnBrk="1" hangingPunct="1"/>
            <a:r>
              <a:rPr lang="en-US" dirty="0" smtClean="0">
                <a:solidFill>
                  <a:srgbClr val="000090"/>
                </a:solidFill>
              </a:rPr>
              <a:t>J</a:t>
            </a:r>
            <a:r>
              <a:rPr lang="en-US" dirty="0">
                <a:solidFill>
                  <a:srgbClr val="000090"/>
                </a:solidFill>
              </a:rPr>
              <a:t>. </a:t>
            </a:r>
            <a:r>
              <a:rPr lang="en-US" dirty="0" smtClean="0">
                <a:solidFill>
                  <a:srgbClr val="000090"/>
                </a:solidFill>
              </a:rPr>
              <a:t>Pasternak:  </a:t>
            </a:r>
            <a:r>
              <a:rPr lang="en-US" dirty="0" smtClean="0">
                <a:solidFill>
                  <a:srgbClr val="000090"/>
                </a:solidFill>
              </a:rPr>
              <a:t>may have problems submitting the article by Sep. 30 – conflict with MICE run preparation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 J-</a:t>
            </a:r>
            <a:r>
              <a:rPr lang="en-US" dirty="0">
                <a:solidFill>
                  <a:srgbClr val="000090"/>
                </a:solidFill>
              </a:rPr>
              <a:t>B. </a:t>
            </a:r>
            <a:r>
              <a:rPr lang="en-US" dirty="0" smtClean="0">
                <a:solidFill>
                  <a:srgbClr val="000090"/>
                </a:solidFill>
              </a:rPr>
              <a:t>Lagrange:  </a:t>
            </a:r>
            <a:r>
              <a:rPr lang="en-US" dirty="0">
                <a:solidFill>
                  <a:srgbClr val="000090"/>
                </a:solidFill>
              </a:rPr>
              <a:t>on track, </a:t>
            </a:r>
            <a:r>
              <a:rPr lang="en-US" dirty="0" smtClean="0">
                <a:solidFill>
                  <a:srgbClr val="000090"/>
                </a:solidFill>
              </a:rPr>
              <a:t>working on a draft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dirty="0">
                <a:solidFill>
                  <a:srgbClr val="000090"/>
                </a:solidFill>
              </a:rPr>
              <a:t>. </a:t>
            </a:r>
            <a:r>
              <a:rPr lang="en-US" smtClean="0">
                <a:solidFill>
                  <a:srgbClr val="000090"/>
                </a:solidFill>
              </a:rPr>
              <a:t>Liu: </a:t>
            </a:r>
            <a:r>
              <a:rPr lang="en-US" dirty="0">
                <a:solidFill>
                  <a:srgbClr val="000090"/>
                </a:solidFill>
              </a:rPr>
              <a:t>on track, working on a draft</a:t>
            </a: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2827" y="3455003"/>
            <a:ext cx="4691926" cy="1893413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 sz="1400" b="1" dirty="0" smtClean="0">
                <a:solidFill>
                  <a:srgbClr val="000090"/>
                </a:solidFill>
              </a:rPr>
              <a:t>Finalize </a:t>
            </a:r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JINST articles </a:t>
            </a:r>
            <a:endParaRPr lang="en-US" sz="1400" b="1" dirty="0" smtClean="0">
              <a:solidFill>
                <a:srgbClr val="000090"/>
              </a:solidFill>
            </a:endParaRPr>
          </a:p>
          <a:p>
            <a:pPr lvl="1" eaLnBrk="1" hangingPunct="1">
              <a:spcBef>
                <a:spcPts val="700"/>
              </a:spcBef>
            </a:pPr>
            <a:r>
              <a:rPr lang="en-US" dirty="0" smtClean="0">
                <a:solidFill>
                  <a:srgbClr val="000090"/>
                </a:solidFill>
              </a:rPr>
              <a:t>End of September, 2015 - submission target date</a:t>
            </a:r>
            <a:endParaRPr lang="en-US" altLang="ja-JP" dirty="0" smtClean="0">
              <a:solidFill>
                <a:srgbClr val="000090"/>
              </a:solidFill>
            </a:endParaRPr>
          </a:p>
          <a:p>
            <a:pPr lvl="1" eaLnBrk="1" hangingPunct="1">
              <a:spcBef>
                <a:spcPts val="700"/>
              </a:spcBef>
            </a:pPr>
            <a:r>
              <a:rPr lang="en-US" altLang="ja-JP" dirty="0" smtClean="0">
                <a:solidFill>
                  <a:srgbClr val="000090"/>
                </a:solidFill>
              </a:rPr>
              <a:t>Initial peer review 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ja-JP" dirty="0" smtClean="0">
                <a:solidFill>
                  <a:srgbClr val="000090"/>
                </a:solidFill>
              </a:rPr>
              <a:t>Final editing</a:t>
            </a:r>
          </a:p>
          <a:p>
            <a:pPr eaLnBrk="1" hangingPunct="1">
              <a:spcBef>
                <a:spcPts val="700"/>
              </a:spcBef>
            </a:pPr>
            <a:r>
              <a:rPr lang="en-US" sz="1400" b="1" dirty="0" smtClean="0">
                <a:solidFill>
                  <a:srgbClr val="000090"/>
                </a:solidFill>
              </a:rPr>
              <a:t>Submission of </a:t>
            </a:r>
            <a:r>
              <a:rPr lang="en-US" sz="1400" b="1" dirty="0">
                <a:solidFill>
                  <a:srgbClr val="000090"/>
                </a:solidFill>
                <a:latin typeface="Arial" charset="0"/>
              </a:rPr>
              <a:t>JINST articles </a:t>
            </a:r>
            <a:r>
              <a:rPr lang="en-US" sz="1400" b="1" dirty="0" smtClean="0">
                <a:solidFill>
                  <a:srgbClr val="000090"/>
                </a:solidFill>
                <a:latin typeface="Arial" charset="0"/>
              </a:rPr>
              <a:t>to the Editorial Board</a:t>
            </a:r>
            <a:endParaRPr lang="en-US" sz="1400" b="1" dirty="0" smtClean="0">
              <a:solidFill>
                <a:srgbClr val="000090"/>
              </a:solidFill>
            </a:endParaRPr>
          </a:p>
        </p:txBody>
      </p:sp>
      <p:sp>
        <p:nvSpPr>
          <p:cNvPr id="1536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9463" y="1223963"/>
            <a:ext cx="4554537" cy="7270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9463" y="2235200"/>
            <a:ext cx="4554537" cy="8096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684713" y="119063"/>
            <a:ext cx="3625850" cy="442912"/>
          </a:xfrm>
        </p:spPr>
        <p:txBody>
          <a:bodyPr/>
          <a:lstStyle/>
          <a:p>
            <a:pPr eaLnBrk="1" hangingPunct="1"/>
            <a:r>
              <a:rPr lang="en-US" dirty="0" smtClean="0"/>
              <a:t>28</a:t>
            </a:r>
            <a:r>
              <a:rPr lang="en-US" dirty="0" smtClean="0"/>
              <a:t> August </a:t>
            </a:r>
            <a:r>
              <a:rPr lang="en-US" dirty="0" smtClean="0"/>
              <a:t>2015</a:t>
            </a:r>
          </a:p>
        </p:txBody>
      </p:sp>
      <p:sp>
        <p:nvSpPr>
          <p:cNvPr id="1536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900" y="579438"/>
            <a:ext cx="3830638" cy="239712"/>
          </a:xfrm>
        </p:spPr>
        <p:txBody>
          <a:bodyPr/>
          <a:lstStyle/>
          <a:p>
            <a:pPr eaLnBrk="1" hangingPunct="1"/>
            <a:r>
              <a:rPr lang="en-US" dirty="0" smtClean="0"/>
              <a:t>02 07 Decay Rings</a:t>
            </a:r>
          </a:p>
        </p:txBody>
      </p:sp>
      <p:sp>
        <p:nvSpPr>
          <p:cNvPr id="1536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5818188" y="561975"/>
            <a:ext cx="2492375" cy="282575"/>
          </a:xfrm>
        </p:spPr>
        <p:txBody>
          <a:bodyPr/>
          <a:lstStyle/>
          <a:p>
            <a:pPr eaLnBrk="1" hangingPunct="1"/>
            <a:r>
              <a:rPr lang="en-US" smtClean="0"/>
              <a:t>Alex Bogacz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2125</TotalTime>
  <Words>218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Alex Bogacz</cp:lastModifiedBy>
  <cp:revision>52</cp:revision>
  <dcterms:created xsi:type="dcterms:W3CDTF">2012-09-01T16:43:44Z</dcterms:created>
  <dcterms:modified xsi:type="dcterms:W3CDTF">2015-08-27T19:31:41Z</dcterms:modified>
</cp:coreProperties>
</file>