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64" r:id="rId5"/>
    <p:sldId id="262" r:id="rId6"/>
    <p:sldId id="261" r:id="rId7"/>
    <p:sldId id="258" r:id="rId8"/>
    <p:sldId id="267" r:id="rId9"/>
    <p:sldId id="259" r:id="rId10"/>
    <p:sldId id="265" r:id="rId11"/>
    <p:sldId id="266"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774" autoAdjust="0"/>
  </p:normalViewPr>
  <p:slideViewPr>
    <p:cSldViewPr snapToGrid="0" snapToObjects="1">
      <p:cViewPr>
        <p:scale>
          <a:sx n="83" d="100"/>
          <a:sy n="83" d="100"/>
        </p:scale>
        <p:origin x="-11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F08B48-7767-0445-BB45-6B773AA1AF99}" type="datetimeFigureOut">
              <a:rPr lang="en-US" smtClean="0"/>
              <a:t>9/10/15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1698521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08B48-7767-0445-BB45-6B773AA1AF99}" type="datetimeFigureOut">
              <a:rPr lang="en-US" smtClean="0"/>
              <a:t>9/10/15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2269144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08B48-7767-0445-BB45-6B773AA1AF99}" type="datetimeFigureOut">
              <a:rPr lang="en-US" smtClean="0"/>
              <a:t>9/10/15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3095205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08B48-7767-0445-BB45-6B773AA1AF99}" type="datetimeFigureOut">
              <a:rPr lang="en-US" smtClean="0"/>
              <a:t>9/10/15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83126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F08B48-7767-0445-BB45-6B773AA1AF99}" type="datetimeFigureOut">
              <a:rPr lang="en-US" smtClean="0"/>
              <a:t>9/10/15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152161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F08B48-7767-0445-BB45-6B773AA1AF99}" type="datetimeFigureOut">
              <a:rPr lang="en-US" smtClean="0"/>
              <a:t>9/10/15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309142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F08B48-7767-0445-BB45-6B773AA1AF99}" type="datetimeFigureOut">
              <a:rPr lang="en-US" smtClean="0"/>
              <a:t>9/10/15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117046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F08B48-7767-0445-BB45-6B773AA1AF99}" type="datetimeFigureOut">
              <a:rPr lang="en-US" smtClean="0"/>
              <a:t>9/10/15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252338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08B48-7767-0445-BB45-6B773AA1AF99}" type="datetimeFigureOut">
              <a:rPr lang="en-US" smtClean="0"/>
              <a:t>9/10/15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2828375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08B48-7767-0445-BB45-6B773AA1AF99}" type="datetimeFigureOut">
              <a:rPr lang="en-US" smtClean="0"/>
              <a:t>9/10/15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269097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08B48-7767-0445-BB45-6B773AA1AF99}" type="datetimeFigureOut">
              <a:rPr lang="en-US" smtClean="0"/>
              <a:t>9/10/15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3B75B-3138-C64B-B06E-853853F53F9D}" type="slidenum">
              <a:rPr lang="en-US" smtClean="0"/>
              <a:t>‹#›</a:t>
            </a:fld>
            <a:endParaRPr lang="en-US"/>
          </a:p>
        </p:txBody>
      </p:sp>
    </p:spTree>
    <p:extLst>
      <p:ext uri="{BB962C8B-B14F-4D97-AF65-F5344CB8AC3E}">
        <p14:creationId xmlns:p14="http://schemas.microsoft.com/office/powerpoint/2010/main" val="32451131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08B48-7767-0445-BB45-6B773AA1AF99}" type="datetimeFigureOut">
              <a:rPr lang="en-US" smtClean="0"/>
              <a:t>9/10/15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3B75B-3138-C64B-B06E-853853F53F9D}" type="slidenum">
              <a:rPr lang="en-US" smtClean="0"/>
              <a:t>‹#›</a:t>
            </a:fld>
            <a:endParaRPr lang="en-US"/>
          </a:p>
        </p:txBody>
      </p:sp>
    </p:spTree>
    <p:extLst>
      <p:ext uri="{BB962C8B-B14F-4D97-AF65-F5344CB8AC3E}">
        <p14:creationId xmlns:p14="http://schemas.microsoft.com/office/powerpoint/2010/main" val="1271092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9497" y="2130425"/>
            <a:ext cx="8072741" cy="1470025"/>
          </a:xfrm>
        </p:spPr>
        <p:txBody>
          <a:bodyPr/>
          <a:lstStyle/>
          <a:p>
            <a:r>
              <a:rPr lang="en-US" dirty="0" smtClean="0"/>
              <a:t>MICE RF System Review Closeout	</a:t>
            </a:r>
            <a:endParaRPr lang="en-US" dirty="0"/>
          </a:p>
        </p:txBody>
      </p:sp>
      <p:sp>
        <p:nvSpPr>
          <p:cNvPr id="3" name="Subtitle 2"/>
          <p:cNvSpPr>
            <a:spLocks noGrp="1"/>
          </p:cNvSpPr>
          <p:nvPr>
            <p:ph type="subTitle" idx="1"/>
          </p:nvPr>
        </p:nvSpPr>
        <p:spPr/>
        <p:txBody>
          <a:bodyPr/>
          <a:lstStyle/>
          <a:p>
            <a:r>
              <a:rPr lang="en-US" dirty="0" smtClean="0"/>
              <a:t>September 10, 2015</a:t>
            </a:r>
            <a:endParaRPr lang="en-US" dirty="0"/>
          </a:p>
        </p:txBody>
      </p:sp>
    </p:spTree>
    <p:extLst>
      <p:ext uri="{BB962C8B-B14F-4D97-AF65-F5344CB8AC3E}">
        <p14:creationId xmlns:p14="http://schemas.microsoft.com/office/powerpoint/2010/main" val="3476713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Close collaboration with the ISIS LINAC RF team </a:t>
            </a:r>
            <a:r>
              <a:rPr lang="en-US" dirty="0" smtClean="0"/>
              <a:t>is required. Fortunately collaboration between DL and RAL </a:t>
            </a:r>
            <a:r>
              <a:rPr lang="en-US" dirty="0"/>
              <a:t>was started before the key DL personnel left.  </a:t>
            </a:r>
            <a:r>
              <a:rPr lang="en-US" dirty="0" smtClean="0"/>
              <a:t>MICE Management should pursue strengthening this relationship further.  </a:t>
            </a:r>
          </a:p>
          <a:p>
            <a:r>
              <a:rPr lang="en-US" dirty="0" smtClean="0"/>
              <a:t>Direct involvement </a:t>
            </a:r>
            <a:r>
              <a:rPr lang="en-US" dirty="0"/>
              <a:t>of the ISIS RF experts at an early stage and during commissioning </a:t>
            </a:r>
            <a:r>
              <a:rPr lang="en-US" dirty="0" smtClean="0"/>
              <a:t>is highly desirable. Support </a:t>
            </a:r>
            <a:r>
              <a:rPr lang="en-US" dirty="0"/>
              <a:t>from the ISIS RF team </a:t>
            </a:r>
            <a:r>
              <a:rPr lang="en-US" dirty="0" smtClean="0"/>
              <a:t>will be </a:t>
            </a:r>
            <a:r>
              <a:rPr lang="en-US" dirty="0"/>
              <a:t>essential during the experimental running when the initial commissioning team may not be on hand. </a:t>
            </a:r>
            <a:r>
              <a:rPr lang="en-US" dirty="0" smtClean="0"/>
              <a:t>We note that </a:t>
            </a:r>
            <a:r>
              <a:rPr lang="en-US" dirty="0"/>
              <a:t>the ISIS LINAC </a:t>
            </a:r>
            <a:r>
              <a:rPr lang="en-US" dirty="0" smtClean="0"/>
              <a:t>section </a:t>
            </a:r>
            <a:r>
              <a:rPr lang="en-US" dirty="0"/>
              <a:t>is also small and highly </a:t>
            </a:r>
            <a:r>
              <a:rPr lang="en-US" dirty="0" smtClean="0"/>
              <a:t>committed so the possibility of a joint hire(s) should be considered.</a:t>
            </a:r>
          </a:p>
          <a:p>
            <a:r>
              <a:rPr lang="en-US" dirty="0" smtClean="0"/>
              <a:t>The RF distribution system, as currently designed, should be mocked up as soon as possible.  Specifically the ability to safely connect the </a:t>
            </a:r>
            <a:r>
              <a:rPr lang="en-US" dirty="0" err="1" smtClean="0"/>
              <a:t>Heliax</a:t>
            </a:r>
            <a:r>
              <a:rPr lang="en-US" dirty="0" smtClean="0"/>
              <a:t> sections should be verified.</a:t>
            </a:r>
            <a:endParaRPr lang="en-US" dirty="0"/>
          </a:p>
          <a:p>
            <a:endParaRPr lang="en-US" dirty="0"/>
          </a:p>
        </p:txBody>
      </p:sp>
    </p:spTree>
    <p:extLst>
      <p:ext uri="{BB962C8B-B14F-4D97-AF65-F5344CB8AC3E}">
        <p14:creationId xmlns:p14="http://schemas.microsoft.com/office/powerpoint/2010/main" val="148411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lnSpcReduction="10000"/>
          </a:bodyPr>
          <a:lstStyle/>
          <a:p>
            <a:r>
              <a:rPr lang="en-US" dirty="0"/>
              <a:t>The interlock system </a:t>
            </a:r>
            <a:r>
              <a:rPr lang="en-US" dirty="0" smtClean="0"/>
              <a:t>must </a:t>
            </a:r>
            <a:r>
              <a:rPr lang="en-US" dirty="0"/>
              <a:t>consist of dedicated analog and digital hardware with no computer in the series link other than a processor for reporting status.  Latching is essential for diagnosing intermittent faults.  This is an extensive system that will not only monitor the RF, but also vacuum, water, controls, beam permit, etc.  Not a trivial task and will require significant effort to implement.</a:t>
            </a:r>
          </a:p>
          <a:p>
            <a:endParaRPr lang="en-US" dirty="0"/>
          </a:p>
        </p:txBody>
      </p:sp>
    </p:spTree>
    <p:extLst>
      <p:ext uri="{BB962C8B-B14F-4D97-AF65-F5344CB8AC3E}">
        <p14:creationId xmlns:p14="http://schemas.microsoft.com/office/powerpoint/2010/main" val="781461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solidFill>
                  <a:srgbClr val="FF0000"/>
                </a:solidFill>
              </a:rPr>
              <a:t>The tasks at hand are considerable and it is not clear the existing staff is adequate to bring the project to a successful result within the </a:t>
            </a:r>
            <a:r>
              <a:rPr lang="en-US" i="1" dirty="0" smtClean="0">
                <a:solidFill>
                  <a:srgbClr val="FF0000"/>
                </a:solidFill>
              </a:rPr>
              <a:t>allotted </a:t>
            </a:r>
            <a:r>
              <a:rPr lang="en-US" i="1" dirty="0">
                <a:solidFill>
                  <a:srgbClr val="FF0000"/>
                </a:solidFill>
              </a:rPr>
              <a:t>time frame.  </a:t>
            </a:r>
            <a:r>
              <a:rPr lang="en-US" i="1" dirty="0" smtClean="0">
                <a:solidFill>
                  <a:srgbClr val="FF0000"/>
                </a:solidFill>
              </a:rPr>
              <a:t>The committee is concerned that the required resources are significantly underestimated and recommends that a re-evaluation of the required resources and potential sources of electrical and RF expertise be prepared.  </a:t>
            </a:r>
          </a:p>
          <a:p>
            <a:pPr lvl="1"/>
            <a:r>
              <a:rPr lang="en-US" i="1" dirty="0" smtClean="0">
                <a:solidFill>
                  <a:srgbClr val="FF0000"/>
                </a:solidFill>
              </a:rPr>
              <a:t>In </a:t>
            </a:r>
            <a:r>
              <a:rPr lang="en-US" i="1" dirty="0">
                <a:solidFill>
                  <a:srgbClr val="FF0000"/>
                </a:solidFill>
              </a:rPr>
              <a:t>addition, most of the collaboration is not based at RAL, so a dedicated on site staff must be made available for the duration of the experiment to implement repairs and modifications.  Delays for repairs and control interfaces </a:t>
            </a:r>
            <a:r>
              <a:rPr lang="en-US" i="1" dirty="0" smtClean="0">
                <a:solidFill>
                  <a:srgbClr val="FF0000"/>
                </a:solidFill>
              </a:rPr>
              <a:t>must </a:t>
            </a:r>
            <a:r>
              <a:rPr lang="en-US" i="1" dirty="0">
                <a:solidFill>
                  <a:srgbClr val="FF0000"/>
                </a:solidFill>
              </a:rPr>
              <a:t>be avoided and can only be satisfied with an </a:t>
            </a:r>
            <a:r>
              <a:rPr lang="en-US" i="1" dirty="0" smtClean="0">
                <a:solidFill>
                  <a:srgbClr val="FF0000"/>
                </a:solidFill>
              </a:rPr>
              <a:t>on-site </a:t>
            </a:r>
            <a:r>
              <a:rPr lang="en-US" i="1" dirty="0">
                <a:solidFill>
                  <a:srgbClr val="FF0000"/>
                </a:solidFill>
              </a:rPr>
              <a:t>team. </a:t>
            </a:r>
          </a:p>
          <a:p>
            <a:endParaRPr lang="en-US" dirty="0"/>
          </a:p>
        </p:txBody>
      </p:sp>
    </p:spTree>
    <p:extLst>
      <p:ext uri="{BB962C8B-B14F-4D97-AF65-F5344CB8AC3E}">
        <p14:creationId xmlns:p14="http://schemas.microsoft.com/office/powerpoint/2010/main" val="148718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a:t>
            </a:r>
            <a:endParaRPr lang="en-US" dirty="0"/>
          </a:p>
        </p:txBody>
      </p:sp>
      <p:sp>
        <p:nvSpPr>
          <p:cNvPr id="3" name="Content Placeholder 2"/>
          <p:cNvSpPr>
            <a:spLocks noGrp="1"/>
          </p:cNvSpPr>
          <p:nvPr>
            <p:ph idx="1"/>
          </p:nvPr>
        </p:nvSpPr>
        <p:spPr/>
        <p:txBody>
          <a:bodyPr/>
          <a:lstStyle/>
          <a:p>
            <a:r>
              <a:rPr lang="en-US" dirty="0" smtClean="0"/>
              <a:t>Terry Anderson, FNAL</a:t>
            </a:r>
          </a:p>
          <a:p>
            <a:r>
              <a:rPr lang="en-US" dirty="0" smtClean="0"/>
              <a:t>Jean</a:t>
            </a:r>
            <a:r>
              <a:rPr lang="en-US" dirty="0"/>
              <a:t>-Pierre </a:t>
            </a:r>
            <a:r>
              <a:rPr lang="en-US" dirty="0" err="1"/>
              <a:t>Delahaye</a:t>
            </a:r>
            <a:r>
              <a:rPr lang="en-US" dirty="0"/>
              <a:t>, SLAC/CERN</a:t>
            </a:r>
          </a:p>
          <a:p>
            <a:r>
              <a:rPr lang="en-US" dirty="0"/>
              <a:t>Mark </a:t>
            </a:r>
            <a:r>
              <a:rPr lang="en-US" dirty="0" err="1"/>
              <a:t>Keelan</a:t>
            </a:r>
            <a:r>
              <a:rPr lang="en-US" dirty="0"/>
              <a:t>, </a:t>
            </a:r>
            <a:r>
              <a:rPr lang="en-US" dirty="0" smtClean="0"/>
              <a:t>RAL</a:t>
            </a:r>
            <a:endParaRPr lang="en-US" dirty="0"/>
          </a:p>
          <a:p>
            <a:r>
              <a:rPr lang="en-US" dirty="0"/>
              <a:t>Mark Palmer, FNAL (chair)</a:t>
            </a:r>
          </a:p>
          <a:p>
            <a:r>
              <a:rPr lang="en-US" dirty="0"/>
              <a:t>Ralph </a:t>
            </a:r>
            <a:r>
              <a:rPr lang="en-US" dirty="0" err="1"/>
              <a:t>Pasquinelli</a:t>
            </a:r>
            <a:r>
              <a:rPr lang="en-US" dirty="0"/>
              <a:t>, FNAL</a:t>
            </a:r>
          </a:p>
          <a:p>
            <a:r>
              <a:rPr lang="en-US" dirty="0"/>
              <a:t>Robert </a:t>
            </a:r>
            <a:r>
              <a:rPr lang="en-US" dirty="0" err="1"/>
              <a:t>Rimmer</a:t>
            </a:r>
            <a:r>
              <a:rPr lang="en-US" dirty="0"/>
              <a:t>, JLAB</a:t>
            </a:r>
          </a:p>
          <a:p>
            <a:r>
              <a:rPr lang="en-US" dirty="0" err="1"/>
              <a:t>Yagmur</a:t>
            </a:r>
            <a:r>
              <a:rPr lang="en-US" dirty="0"/>
              <a:t> Torun, IIT (remotely joining)</a:t>
            </a:r>
          </a:p>
          <a:p>
            <a:endParaRPr lang="en-US" dirty="0"/>
          </a:p>
        </p:txBody>
      </p:sp>
    </p:spTree>
    <p:extLst>
      <p:ext uri="{BB962C8B-B14F-4D97-AF65-F5344CB8AC3E}">
        <p14:creationId xmlns:p14="http://schemas.microsoft.com/office/powerpoint/2010/main" val="2577877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a:xfrm>
            <a:off x="457200" y="1196076"/>
            <a:ext cx="8229600" cy="4525963"/>
          </a:xfrm>
        </p:spPr>
        <p:txBody>
          <a:bodyPr>
            <a:noAutofit/>
          </a:bodyPr>
          <a:lstStyle/>
          <a:p>
            <a:r>
              <a:rPr lang="en-US" sz="2000" dirty="0"/>
              <a:t>The re-</a:t>
            </a:r>
            <a:r>
              <a:rPr lang="en-US" sz="2000" dirty="0" err="1"/>
              <a:t>baselined</a:t>
            </a:r>
            <a:r>
              <a:rPr lang="en-US" sz="2000" dirty="0"/>
              <a:t> MICE RF system is much simpler with only 2 cavities and greatly reduced RF distribution </a:t>
            </a:r>
            <a:r>
              <a:rPr lang="en-US" sz="2000" dirty="0" smtClean="0"/>
              <a:t>system.  </a:t>
            </a:r>
            <a:r>
              <a:rPr lang="en-US" sz="2000" dirty="0">
                <a:solidFill>
                  <a:srgbClr val="FF0000"/>
                </a:solidFill>
              </a:rPr>
              <a:t>This improves the chances that the systems can be delivered and commissioned on the tight schedule</a:t>
            </a:r>
            <a:r>
              <a:rPr lang="en-US" sz="2000" dirty="0" smtClean="0">
                <a:solidFill>
                  <a:srgbClr val="FF0000"/>
                </a:solidFill>
              </a:rPr>
              <a:t>.</a:t>
            </a:r>
            <a:r>
              <a:rPr lang="en-US" sz="2000" dirty="0"/>
              <a:t> </a:t>
            </a:r>
          </a:p>
          <a:p>
            <a:r>
              <a:rPr lang="en-US" sz="2000" dirty="0"/>
              <a:t>The desired RF gradient has been demonstrated in the MTA with similar (but not identical), magnetic field. </a:t>
            </a:r>
            <a:r>
              <a:rPr lang="en-US" sz="2000" dirty="0" smtClean="0"/>
              <a:t>This </a:t>
            </a:r>
            <a:r>
              <a:rPr lang="en-US" sz="2000" dirty="0"/>
              <a:t>is very encouraging. </a:t>
            </a:r>
            <a:endParaRPr lang="en-US" sz="2000" dirty="0" smtClean="0"/>
          </a:p>
          <a:p>
            <a:r>
              <a:rPr lang="en-US" sz="2000" dirty="0" smtClean="0"/>
              <a:t>A </a:t>
            </a:r>
            <a:r>
              <a:rPr lang="en-US" sz="2000" dirty="0"/>
              <a:t>revised version of the RF couplers should improve reliability and </a:t>
            </a:r>
            <a:r>
              <a:rPr lang="en-US" sz="2000" dirty="0" smtClean="0"/>
              <a:t>the critical RF window structure </a:t>
            </a:r>
            <a:r>
              <a:rPr lang="en-US" sz="2000" dirty="0"/>
              <a:t>will </a:t>
            </a:r>
            <a:r>
              <a:rPr lang="en-US" sz="2000" dirty="0" smtClean="0"/>
              <a:t>be protected by </a:t>
            </a:r>
            <a:r>
              <a:rPr lang="en-US" sz="2000" dirty="0"/>
              <a:t>the PRY magnetic shield. </a:t>
            </a:r>
            <a:endParaRPr lang="en-US" sz="2000" dirty="0" smtClean="0"/>
          </a:p>
          <a:p>
            <a:r>
              <a:rPr lang="en-US" sz="2000" dirty="0" smtClean="0"/>
              <a:t>The </a:t>
            </a:r>
            <a:r>
              <a:rPr lang="en-US" sz="2000" dirty="0"/>
              <a:t>pulse length in the MTA was significantly shorter than that needed for MICE so this needs to be demonstrated, however a somewhat reduced pulse length or lower gradient could be tolerated at the expense of statistics in the experiment</a:t>
            </a:r>
            <a:r>
              <a:rPr lang="en-US" sz="2000" dirty="0" smtClean="0"/>
              <a:t>.</a:t>
            </a:r>
            <a:endParaRPr lang="en-US" sz="2000" dirty="0"/>
          </a:p>
          <a:p>
            <a:r>
              <a:rPr lang="en-US" sz="2000" dirty="0"/>
              <a:t>Only two RF stations are now needed. One has been commissioned and met spec but has been disassembled and mostly returned to </a:t>
            </a:r>
            <a:r>
              <a:rPr lang="en-US" sz="2000" dirty="0" err="1"/>
              <a:t>Daresbury</a:t>
            </a:r>
            <a:r>
              <a:rPr lang="en-US" sz="2000" dirty="0"/>
              <a:t>. The second one is in progress but appears to be going very slowly due to other resource priorities. There are two spare </a:t>
            </a:r>
            <a:r>
              <a:rPr lang="en-US" sz="2000" dirty="0" smtClean="0"/>
              <a:t>TH116 tubes </a:t>
            </a:r>
            <a:r>
              <a:rPr lang="en-US" sz="2000" dirty="0"/>
              <a:t>in addition to the two new or fairly new tubes to be installed. This should be adequate for the experimental run</a:t>
            </a:r>
            <a:r>
              <a:rPr lang="en-US" sz="2000" dirty="0" smtClean="0"/>
              <a:t>.</a:t>
            </a:r>
            <a:endParaRPr lang="en-US" sz="2000" dirty="0"/>
          </a:p>
        </p:txBody>
      </p:sp>
    </p:spTree>
    <p:extLst>
      <p:ext uri="{BB962C8B-B14F-4D97-AF65-F5344CB8AC3E}">
        <p14:creationId xmlns:p14="http://schemas.microsoft.com/office/powerpoint/2010/main" val="163530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a:t>Although the energy loss in the channel is reduced to 5%, the reduced RF will not completely compensate the energy loss through the absorbers. The effect of energy compensation (or deceleration in the opposing phase) however will be big enough to measure with acceptable accuracy to validate simulations, and the technical goals of running the RF in the magnetic field and in close proximity to absorbers and sensitive instrumentation can be </a:t>
            </a:r>
            <a:r>
              <a:rPr lang="en-US" dirty="0" smtClean="0"/>
              <a:t>demonstrated.</a:t>
            </a:r>
          </a:p>
          <a:p>
            <a:r>
              <a:rPr lang="en-US" dirty="0" smtClean="0"/>
              <a:t>A </a:t>
            </a:r>
            <a:r>
              <a:rPr lang="en-US" dirty="0"/>
              <a:t>draft list of </a:t>
            </a:r>
            <a:r>
              <a:rPr lang="en-US" dirty="0" smtClean="0"/>
              <a:t>RF system interlock </a:t>
            </a:r>
            <a:r>
              <a:rPr lang="en-US" dirty="0"/>
              <a:t>signals is being developed by the collaboration. </a:t>
            </a:r>
            <a:r>
              <a:rPr lang="en-US" dirty="0" smtClean="0"/>
              <a:t>The definition of the hardware to implement the RF system interlocks is not yet clear.  The interface to vacuum and personnel safety systems must also be well-defined.</a:t>
            </a:r>
          </a:p>
          <a:p>
            <a:endParaRPr lang="en-US" dirty="0"/>
          </a:p>
        </p:txBody>
      </p:sp>
    </p:spTree>
    <p:extLst>
      <p:ext uri="{BB962C8B-B14F-4D97-AF65-F5344CB8AC3E}">
        <p14:creationId xmlns:p14="http://schemas.microsoft.com/office/powerpoint/2010/main" val="197951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a:xfrm>
            <a:off x="457200" y="1263430"/>
            <a:ext cx="8539532" cy="5154365"/>
          </a:xfrm>
        </p:spPr>
        <p:txBody>
          <a:bodyPr>
            <a:noAutofit/>
          </a:bodyPr>
          <a:lstStyle/>
          <a:p>
            <a:r>
              <a:rPr lang="en-US" sz="1600" dirty="0" smtClean="0"/>
              <a:t>Both </a:t>
            </a:r>
            <a:r>
              <a:rPr lang="en-US" sz="1600" dirty="0"/>
              <a:t>a precision water temperature control loop and a mechanical tuner system are being developed. The water system is based on proven hardware at DL and the mechanical tuner with air actuators was demonstrated at MTA. An improved version of the air actuator is being developed at LBNL for higher reliability. These two systems provide some duplication of function on similar time scales. On the plus side this could provide redundancy, but the feedback systems could also </a:t>
            </a:r>
            <a:r>
              <a:rPr lang="en-US" sz="1600" dirty="0" smtClean="0"/>
              <a:t>interact</a:t>
            </a:r>
          </a:p>
          <a:p>
            <a:r>
              <a:rPr lang="en-US" sz="1600" dirty="0" smtClean="0"/>
              <a:t>The </a:t>
            </a:r>
            <a:r>
              <a:rPr lang="en-US" sz="1600" dirty="0"/>
              <a:t>LLRF system for MICE is in the conceptual stage.  It is planned to use the proven LLRF4 board for the RF control part and develop a new </a:t>
            </a:r>
            <a:r>
              <a:rPr lang="en-US" sz="1600" dirty="0" err="1"/>
              <a:t>labview</a:t>
            </a:r>
            <a:r>
              <a:rPr lang="en-US" sz="1600" dirty="0"/>
              <a:t> based </a:t>
            </a:r>
            <a:r>
              <a:rPr lang="en-US" sz="1600" dirty="0" smtClean="0"/>
              <a:t>module, drawing on similar software used in the MTA test program,  </a:t>
            </a:r>
            <a:r>
              <a:rPr lang="en-US" sz="1600" dirty="0"/>
              <a:t>for the signal analysis and monitoring. </a:t>
            </a:r>
            <a:endParaRPr lang="en-US" sz="1600" dirty="0" smtClean="0"/>
          </a:p>
          <a:p>
            <a:r>
              <a:rPr lang="en-US" sz="1600" dirty="0" smtClean="0"/>
              <a:t>The </a:t>
            </a:r>
            <a:r>
              <a:rPr lang="en-US" sz="1600" dirty="0"/>
              <a:t>tuner control was shown as a separate function but might be also integrated into one or the other of these functional blocks. Loss of key personnel is a concern in this area and rebuilding this capability is urgent. </a:t>
            </a:r>
            <a:endParaRPr lang="en-US" sz="1600" dirty="0"/>
          </a:p>
          <a:p>
            <a:r>
              <a:rPr lang="en-US" sz="1600" dirty="0" smtClean="0"/>
              <a:t>Commissioning </a:t>
            </a:r>
            <a:r>
              <a:rPr lang="en-US" sz="1600" dirty="0"/>
              <a:t>of the RF modules off-line is very important to identify any problems before installation into the cooling channel. </a:t>
            </a:r>
            <a:r>
              <a:rPr lang="en-US" sz="1600" dirty="0" smtClean="0"/>
              <a:t>At least one fully operational RF system (including controls and interlocks) will be required to support this.  Neither </a:t>
            </a:r>
            <a:r>
              <a:rPr lang="en-US" sz="1600" dirty="0"/>
              <a:t>the cavities nor the new couplers will have been pre-commissioned so the first time they will see RF power will be in the hall. There are plenty of spare cavities and two spare couplers will be built, but once installed in MICE it will be very difficult to access to make any repairs</a:t>
            </a:r>
            <a:r>
              <a:rPr lang="en-US" sz="1600" dirty="0" smtClean="0"/>
              <a:t>.</a:t>
            </a:r>
            <a:endParaRPr lang="en-US" sz="1600" dirty="0"/>
          </a:p>
        </p:txBody>
      </p:sp>
    </p:spTree>
    <p:extLst>
      <p:ext uri="{BB962C8B-B14F-4D97-AF65-F5344CB8AC3E}">
        <p14:creationId xmlns:p14="http://schemas.microsoft.com/office/powerpoint/2010/main" val="307152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a:xfrm>
            <a:off x="457200" y="1193114"/>
            <a:ext cx="8229600" cy="4933049"/>
          </a:xfrm>
        </p:spPr>
        <p:txBody>
          <a:bodyPr>
            <a:normAutofit fontScale="25000" lnSpcReduction="20000"/>
          </a:bodyPr>
          <a:lstStyle/>
          <a:p>
            <a:pPr marL="0" indent="0">
              <a:buNone/>
            </a:pPr>
            <a:r>
              <a:rPr lang="en-US" dirty="0"/>
              <a:t> </a:t>
            </a:r>
            <a:endParaRPr lang="en-US" sz="2900" dirty="0"/>
          </a:p>
          <a:p>
            <a:r>
              <a:rPr lang="en-US" sz="7200" dirty="0"/>
              <a:t>Installation will require opening the insulating vacuum in the hall. A portable clean room and procedures such as used in the MTA will be used to minimize particulate intrusion into the vacuum space, which is connected to the cavities. The other beam line spaces and components must likewise be kept clean and treated in a similar manner. A slow pump down protocol may be needed to minimize the risk of particulate migration within the module due to turbulent flow</a:t>
            </a:r>
            <a:r>
              <a:rPr lang="en-US" sz="7200" dirty="0" smtClean="0"/>
              <a:t>.</a:t>
            </a:r>
            <a:endParaRPr lang="en-US" sz="3600" dirty="0" smtClean="0"/>
          </a:p>
          <a:p>
            <a:r>
              <a:rPr lang="en-US" sz="7200" dirty="0" smtClean="0"/>
              <a:t>The </a:t>
            </a:r>
            <a:r>
              <a:rPr lang="en-US" sz="7200" dirty="0"/>
              <a:t>TH116 power tube has a known good lifetime approaching 15,000 hours at ISIS.  With </a:t>
            </a:r>
            <a:r>
              <a:rPr lang="en-US" sz="7200" dirty="0" smtClean="0"/>
              <a:t>four </a:t>
            </a:r>
            <a:r>
              <a:rPr lang="en-US" sz="7200" dirty="0"/>
              <a:t>tubes in inventory, this should be adequate for the life of the program.  If there is no hot spare RF system, a full list of repair parts should be on site at RAL to allow repair of a broken RF </a:t>
            </a:r>
            <a:r>
              <a:rPr lang="en-US" sz="7200" dirty="0" smtClean="0"/>
              <a:t>system</a:t>
            </a:r>
            <a:r>
              <a:rPr lang="en-US" sz="7200" dirty="0"/>
              <a:t> </a:t>
            </a:r>
          </a:p>
          <a:p>
            <a:r>
              <a:rPr lang="en-US" sz="7200" dirty="0"/>
              <a:t>Rotatable flanges on the RF rigid coax should be employed at all critical connections.  As described, the only “flexible” sections are one-meter long </a:t>
            </a:r>
            <a:r>
              <a:rPr lang="en-US" sz="7200" dirty="0" err="1"/>
              <a:t>heliax</a:t>
            </a:r>
            <a:r>
              <a:rPr lang="en-US" sz="7200" dirty="0"/>
              <a:t>, which is not that flexible</a:t>
            </a:r>
            <a:r>
              <a:rPr lang="en-US" sz="7200" dirty="0" smtClean="0"/>
              <a:t>.</a:t>
            </a:r>
            <a:endParaRPr lang="en-US" sz="7200" dirty="0"/>
          </a:p>
          <a:p>
            <a:r>
              <a:rPr lang="en-US" sz="7200" dirty="0" smtClean="0"/>
              <a:t>The RF controls will </a:t>
            </a:r>
            <a:r>
              <a:rPr lang="en-US" sz="7200" dirty="0"/>
              <a:t>be based on </a:t>
            </a:r>
            <a:r>
              <a:rPr lang="en-US" sz="7200" dirty="0" err="1"/>
              <a:t>Labview</a:t>
            </a:r>
            <a:r>
              <a:rPr lang="en-US" sz="7200" dirty="0"/>
              <a:t> and </a:t>
            </a:r>
            <a:r>
              <a:rPr lang="en-US" sz="7200" dirty="0" smtClean="0"/>
              <a:t>will require an interface to the MICE EPICs control system.  </a:t>
            </a:r>
            <a:r>
              <a:rPr lang="en-US" sz="7200" dirty="0"/>
              <a:t>It may not be compatible with the operations of ISIS and that could be an issue if the ISIS operations crew is expected to monitor MICE on off shifts 24/7.  Software for a control system is also not trivial and could require significant investment of software professionals</a:t>
            </a:r>
            <a:r>
              <a:rPr lang="en-US" sz="7200" dirty="0" smtClean="0"/>
              <a:t>.</a:t>
            </a:r>
            <a:endParaRPr lang="en-US" sz="7200" dirty="0"/>
          </a:p>
          <a:p>
            <a:r>
              <a:rPr lang="en-US" sz="7200" dirty="0" smtClean="0"/>
              <a:t>The </a:t>
            </a:r>
            <a:r>
              <a:rPr lang="en-US" sz="7200" dirty="0"/>
              <a:t>construction of a second RF </a:t>
            </a:r>
            <a:r>
              <a:rPr lang="en-US" sz="7200" dirty="0" smtClean="0"/>
              <a:t>amplifier chain </a:t>
            </a:r>
            <a:r>
              <a:rPr lang="en-US" sz="7200" dirty="0"/>
              <a:t>that is identical to the prototype is projected to be 6 months.  This seems excessive unless the time is due to lack of resources</a:t>
            </a:r>
            <a:r>
              <a:rPr lang="en-US" sz="7200" dirty="0" smtClean="0"/>
              <a:t>.</a:t>
            </a:r>
            <a:endParaRPr lang="en-US" sz="7200" dirty="0"/>
          </a:p>
        </p:txBody>
      </p:sp>
    </p:spTree>
    <p:extLst>
      <p:ext uri="{BB962C8B-B14F-4D97-AF65-F5344CB8AC3E}">
        <p14:creationId xmlns:p14="http://schemas.microsoft.com/office/powerpoint/2010/main" val="195530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a:t>
            </a:r>
            <a:r>
              <a:rPr lang="en-US" dirty="0"/>
              <a:t>further run time beyond that presently scheduled were to be forthcoming it would be nice to see a configuration in which the absorber loss and RF gain were balanced</a:t>
            </a:r>
            <a:r>
              <a:rPr lang="en-US" dirty="0" smtClean="0"/>
              <a:t>.</a:t>
            </a:r>
          </a:p>
          <a:p>
            <a:r>
              <a:rPr lang="en-US" dirty="0"/>
              <a:t>It might be useful to add a “tune mode” state to the state machine in which RF is enabled and tune up can be performed but power is limited to a safe value</a:t>
            </a:r>
            <a:r>
              <a:rPr lang="en-US" dirty="0" smtClean="0"/>
              <a:t>.</a:t>
            </a:r>
          </a:p>
          <a:p>
            <a:r>
              <a:rPr lang="en-US" dirty="0"/>
              <a:t>A local phase detector between cavities with remote </a:t>
            </a:r>
            <a:r>
              <a:rPr lang="en-US" dirty="0" err="1"/>
              <a:t>readback</a:t>
            </a:r>
            <a:r>
              <a:rPr lang="en-US" dirty="0"/>
              <a:t> of error voltage could be a beneficial set point of the system and is totally passive</a:t>
            </a:r>
            <a:r>
              <a:rPr lang="en-US" dirty="0" smtClean="0"/>
              <a:t>.</a:t>
            </a:r>
          </a:p>
          <a:p>
            <a:r>
              <a:rPr lang="en-US" dirty="0"/>
              <a:t>The LLRF </a:t>
            </a:r>
            <a:r>
              <a:rPr lang="en-US" dirty="0" smtClean="0"/>
              <a:t>will use </a:t>
            </a:r>
            <a:r>
              <a:rPr lang="en-US" dirty="0"/>
              <a:t>FPGAs and the programming of such will require an expert.  This resource is currently being added to the collaboration.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609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normAutofit fontScale="55000" lnSpcReduction="20000"/>
          </a:bodyPr>
          <a:lstStyle/>
          <a:p>
            <a:r>
              <a:rPr lang="en-US" dirty="0"/>
              <a:t>If possible, when testing the RF cavities outside the beam line, they should be accessible from all sides.  Because a clean room is also planned, moving the test site away from the existing magnet lattice would allow space to install the clean room.</a:t>
            </a:r>
          </a:p>
          <a:p>
            <a:r>
              <a:rPr lang="en-US" dirty="0"/>
              <a:t>It is essential to calibrate all couplers and cables.  This should be very easy as the distance between input and output ports are all well within reach of calibration cables within the hall.</a:t>
            </a:r>
          </a:p>
          <a:p>
            <a:r>
              <a:rPr lang="en-US" dirty="0"/>
              <a:t>The LLRF should consider the implementation of a self-excited frequency loop, i.e. the frequency of the cavity is tracked by the LLRF to allow quicker tuning to a fixed frequency.  Both cavities must be run at the determined frequency and waiting for thermal equilibrium may be reached more quickly with such a loop.</a:t>
            </a:r>
          </a:p>
          <a:p>
            <a:r>
              <a:rPr lang="en-US" dirty="0"/>
              <a:t>The pulse width at MTA was limited by the RF system and well below the 1 </a:t>
            </a:r>
            <a:r>
              <a:rPr lang="en-US" dirty="0" err="1"/>
              <a:t>ms</a:t>
            </a:r>
            <a:r>
              <a:rPr lang="en-US" dirty="0"/>
              <a:t> pulse width required by MICE.  It is a well-known fact that spark rate increases exponentially with pulse width.  Understanding the effect of taking data based on a reduced pulse length to limit sparking should be examined</a:t>
            </a:r>
            <a:r>
              <a:rPr lang="en-US" dirty="0" smtClean="0"/>
              <a:t>.  This can only be accomplished in timely fashion as part of the offline testing of the cavities in the MICE Hall.</a:t>
            </a: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115149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RF system interlocks should be formalized as early as possible to allow the development of the state machine and interlock hardware configuration. </a:t>
            </a:r>
            <a:endParaRPr lang="en-US" dirty="0" smtClean="0"/>
          </a:p>
          <a:p>
            <a:r>
              <a:rPr lang="en-US" dirty="0" smtClean="0"/>
              <a:t>Mechanical and thermal tuning loops </a:t>
            </a:r>
            <a:r>
              <a:rPr lang="en-US" dirty="0"/>
              <a:t>should be modeled and, if necessary, the systems could be programmed to respond on different time scales, one reacting to long term drifts, the other to short term fluctuations. Transfer functions of both thermal and mechanical tuning are known from the MTA tests. </a:t>
            </a:r>
          </a:p>
          <a:p>
            <a:endParaRPr lang="en-US" dirty="0"/>
          </a:p>
        </p:txBody>
      </p:sp>
    </p:spTree>
    <p:extLst>
      <p:ext uri="{BB962C8B-B14F-4D97-AF65-F5344CB8AC3E}">
        <p14:creationId xmlns:p14="http://schemas.microsoft.com/office/powerpoint/2010/main" val="708159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TotalTime>
  <Words>1242</Words>
  <Application>Microsoft Macintosh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MICE RF System Review Closeout </vt:lpstr>
      <vt:lpstr>Committee</vt:lpstr>
      <vt:lpstr>Findings</vt:lpstr>
      <vt:lpstr>Findings</vt:lpstr>
      <vt:lpstr>Findings</vt:lpstr>
      <vt:lpstr>Findings</vt:lpstr>
      <vt:lpstr>Comments</vt:lpstr>
      <vt:lpstr>Comments</vt:lpstr>
      <vt:lpstr>Recommendations</vt:lpstr>
      <vt:lpstr>Recommendations</vt:lpstr>
      <vt:lpstr>Recommendations</vt:lpstr>
      <vt:lpstr>Recommendations</vt:lpstr>
    </vt:vector>
  </TitlesOfParts>
  <Company>Fermilab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MICE RF System Review Closeout </dc:title>
  <dc:creator>Mark Palmer</dc:creator>
  <cp:lastModifiedBy>Mark Palmer</cp:lastModifiedBy>
  <cp:revision>12</cp:revision>
  <dcterms:created xsi:type="dcterms:W3CDTF">2015-09-10T09:55:58Z</dcterms:created>
  <dcterms:modified xsi:type="dcterms:W3CDTF">2015-09-10T12:47:00Z</dcterms:modified>
</cp:coreProperties>
</file>