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0" r:id="rId3"/>
    <p:sldId id="357" r:id="rId4"/>
    <p:sldId id="264" r:id="rId5"/>
    <p:sldId id="314" r:id="rId6"/>
    <p:sldId id="358" r:id="rId7"/>
    <p:sldId id="359" r:id="rId8"/>
    <p:sldId id="360" r:id="rId9"/>
    <p:sldId id="361" r:id="rId10"/>
    <p:sldId id="363" r:id="rId11"/>
    <p:sldId id="364" r:id="rId12"/>
    <p:sldId id="362" r:id="rId13"/>
    <p:sldId id="392" r:id="rId14"/>
    <p:sldId id="367" r:id="rId15"/>
    <p:sldId id="368" r:id="rId16"/>
    <p:sldId id="383" r:id="rId17"/>
    <p:sldId id="343" r:id="rId18"/>
    <p:sldId id="342" r:id="rId19"/>
    <p:sldId id="344" r:id="rId20"/>
    <p:sldId id="324" r:id="rId21"/>
    <p:sldId id="325" r:id="rId22"/>
    <p:sldId id="369" r:id="rId23"/>
    <p:sldId id="374" r:id="rId24"/>
    <p:sldId id="375" r:id="rId25"/>
    <p:sldId id="378" r:id="rId26"/>
    <p:sldId id="379" r:id="rId27"/>
    <p:sldId id="381" r:id="rId28"/>
    <p:sldId id="382" r:id="rId29"/>
    <p:sldId id="347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6" autoAdjust="0"/>
    <p:restoredTop sz="95745" autoAdjust="0"/>
  </p:normalViewPr>
  <p:slideViewPr>
    <p:cSldViewPr>
      <p:cViewPr>
        <p:scale>
          <a:sx n="88" d="100"/>
          <a:sy n="88" d="100"/>
        </p:scale>
        <p:origin x="-108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CC89-3A5B-4564-89B7-3B4210BC9206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B5512-4977-4AB4-932A-76B7CAEA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5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B5512-4977-4AB4-932A-76B7CAEA0E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3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A90F-364D-4859-B7FE-ECBF6BAD4F6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9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B7D3-F568-4E17-A132-AACD1DB5E9C7}" type="datetime1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28FF-5892-4022-8CAF-56B4F11F7FF6}" type="datetime1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3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AB52-C9A9-4A42-B842-7F41CDBE6BBA}" type="datetime1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0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A8F7-1FB1-4CDA-815A-F0BC547EF401}" type="datetime1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6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729-6338-46DD-8393-2031EF82FF15}" type="datetime1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9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355-C198-400B-ADBB-9119EB958954}" type="datetime1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5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E9C2-5DCA-47AF-A168-187AB5D64AB3}" type="datetime1">
              <a:rPr lang="en-GB" smtClean="0"/>
              <a:t>09/09/2015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4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69FD-F733-41A1-898A-707E2F86CF5F}" type="datetime1">
              <a:rPr lang="en-GB" smtClean="0"/>
              <a:t>09/09/2015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4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A391-6339-49CA-A73F-9A735BFF2BA7}" type="datetime1">
              <a:rPr lang="en-GB" smtClean="0"/>
              <a:t>09/09/2015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0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C488-D1C0-409A-B25C-45EB7D168970}" type="datetime1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1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37A1-8570-443F-B625-FA29F0D3000F}" type="datetime1">
              <a:rPr lang="en-GB" smtClean="0"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7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424A-3A06-4B0E-B2C3-CC55ED072630}" type="datetime1">
              <a:rPr lang="en-GB" smtClean="0"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MICE RF Review, 9th September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1F6D-4AFB-491E-8D9C-0B62003E7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MICE RF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 Ronald, University of Strathclyde</a:t>
            </a:r>
          </a:p>
          <a:p>
            <a:r>
              <a:rPr lang="en-GB" dirty="0" smtClean="0"/>
              <a:t>For the MICE RF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7" y="5443"/>
            <a:ext cx="2021210" cy="20212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8248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RF drive chain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44" y="1044531"/>
            <a:ext cx="837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Tetrode Amplifier and modulator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pic>
        <p:nvPicPr>
          <p:cNvPr id="205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68446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44531"/>
            <a:ext cx="259715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8248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RF drive chain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44" y="1044531"/>
            <a:ext cx="837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Triode Amplifier and Modulator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pic>
        <p:nvPicPr>
          <p:cNvPr id="10" name="Imag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1244586"/>
            <a:ext cx="1988432" cy="2692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6411"/>
            <a:ext cx="6991754" cy="41228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40" y="27722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 Power Driver System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788" y="644062"/>
            <a:ext cx="40684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Amplifiers have achieved required performance</a:t>
            </a:r>
            <a:endParaRPr lang="en-GB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~</a:t>
            </a:r>
            <a:r>
              <a:rPr lang="en-GB" sz="1700" dirty="0" smtClean="0"/>
              <a:t>10dB gain </a:t>
            </a: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2.06MW </a:t>
            </a:r>
            <a:r>
              <a:rPr lang="en-GB" sz="1700" dirty="0" smtClean="0"/>
              <a:t>output RF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700" dirty="0" smtClean="0"/>
              <a:t>At required duty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34kV bias voltage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129A forward average current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>
                <a:latin typeface="Symbol" pitchFamily="18" charset="2"/>
              </a:rPr>
              <a:t>h</a:t>
            </a:r>
            <a:r>
              <a:rPr lang="en-GB" sz="1700" dirty="0" smtClean="0"/>
              <a:t>=46% (electronic)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Gain 10.8dB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Input port return loss -12.5dB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700" dirty="0" smtClean="0"/>
              <a:t>VSWR 1.6</a:t>
            </a:r>
            <a:endParaRPr lang="en-GB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Drive from </a:t>
            </a:r>
            <a:r>
              <a:rPr lang="en-GB" dirty="0" err="1" smtClean="0">
                <a:solidFill>
                  <a:srgbClr val="C00000"/>
                </a:solidFill>
              </a:rPr>
              <a:t>Tetrode</a:t>
            </a:r>
            <a:endParaRPr lang="en-GB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170kW output RF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18kV bias voltage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15.5A forward average current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>
                <a:latin typeface="Symbol" pitchFamily="18" charset="2"/>
              </a:rPr>
              <a:t>h</a:t>
            </a:r>
            <a:r>
              <a:rPr lang="en-GB" sz="1700" dirty="0" smtClean="0"/>
              <a:t>=61% </a:t>
            </a:r>
            <a:r>
              <a:rPr lang="en-GB" sz="1700" dirty="0"/>
              <a:t>(electronic</a:t>
            </a:r>
            <a:r>
              <a:rPr lang="en-GB" sz="17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Gain 19dB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Drive from SSPA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2.27kW</a:t>
            </a:r>
            <a:endParaRPr lang="en-GB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Drive from oscillator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3.7dBm</a:t>
            </a:r>
            <a:endParaRPr lang="en-GB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47401"/>
            <a:ext cx="4736713" cy="30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1420" y="3626745"/>
            <a:ext cx="1988432" cy="2692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26" y="3764601"/>
            <a:ext cx="2501730" cy="1797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55805" y="5554057"/>
            <a:ext cx="2949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1400" dirty="0" smtClean="0"/>
              <a:t>HT </a:t>
            </a:r>
            <a:r>
              <a:rPr lang="en-GB" sz="1400" dirty="0" err="1"/>
              <a:t>feedline</a:t>
            </a:r>
            <a:r>
              <a:rPr lang="en-GB" sz="1400" dirty="0"/>
              <a:t>, </a:t>
            </a:r>
            <a:endParaRPr lang="en-GB" sz="1400" dirty="0" smtClean="0"/>
          </a:p>
          <a:p>
            <a:pPr marL="342900" indent="-342900">
              <a:buAutoNum type="alphaLcParenR"/>
            </a:pPr>
            <a:r>
              <a:rPr lang="en-GB" sz="1400" dirty="0"/>
              <a:t>O</a:t>
            </a:r>
            <a:r>
              <a:rPr lang="en-GB" sz="1400" dirty="0" smtClean="0"/>
              <a:t>utput </a:t>
            </a:r>
            <a:r>
              <a:rPr lang="en-GB" sz="1400" dirty="0"/>
              <a:t>9 inch coaxial line, </a:t>
            </a:r>
            <a:endParaRPr lang="en-GB" sz="1400" dirty="0" smtClean="0"/>
          </a:p>
          <a:p>
            <a:pPr marL="342900" indent="-342900">
              <a:buAutoNum type="alphaLcParenR"/>
            </a:pPr>
            <a:r>
              <a:rPr lang="en-GB" sz="1400" dirty="0" smtClean="0"/>
              <a:t>Input </a:t>
            </a:r>
            <a:r>
              <a:rPr lang="en-GB" sz="1400" dirty="0"/>
              <a:t>3 inch 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60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40" y="27722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Installation at RAL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787" y="644062"/>
            <a:ext cx="858969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Status</a:t>
            </a:r>
            <a:endParaRPr lang="en-GB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First amplifier set have been constructed and installed in Daresbury test facility</a:t>
            </a:r>
            <a:r>
              <a:rPr lang="en-GB" sz="1700" dirty="0" smtClean="0"/>
              <a:t> </a:t>
            </a:r>
            <a:endParaRPr lang="en-GB" sz="1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First set of modulator racks completed and installed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Achieved required peak power levels</a:t>
            </a:r>
            <a:endParaRPr lang="en-GB" sz="17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700" dirty="0" smtClean="0"/>
              <a:t>At required duty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Key lessons: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700" dirty="0" smtClean="0"/>
              <a:t>Problems with the HT crowbar on the triode circuit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700" dirty="0" smtClean="0"/>
              <a:t>Resolved by changing the HT switch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700" dirty="0" smtClean="0"/>
              <a:t>However triode switch peak voltage spec marginal</a:t>
            </a:r>
            <a:endParaRPr lang="en-GB" sz="17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700" dirty="0"/>
              <a:t>S</a:t>
            </a:r>
            <a:r>
              <a:rPr lang="en-GB" sz="1700" dirty="0" smtClean="0"/>
              <a:t>olution- crowbars for both valve amplifiers will be changed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700" dirty="0" smtClean="0"/>
              <a:t>From </a:t>
            </a:r>
            <a:r>
              <a:rPr lang="en-GB" sz="1700" dirty="0" err="1" smtClean="0"/>
              <a:t>Thyratron</a:t>
            </a:r>
            <a:r>
              <a:rPr lang="en-GB" sz="1700" dirty="0" smtClean="0"/>
              <a:t>/Ignitron valves to solid state switches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700" dirty="0" smtClean="0"/>
              <a:t>Gives higher headroom (triode) and eliminates warm up delay (tetrode)</a:t>
            </a:r>
            <a:endParaRPr lang="en-GB" sz="17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Racks now back at Daresbury for commissioning of triode no 2.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700" dirty="0" smtClean="0"/>
              <a:t>Upgrades to modulators will happen during this commissioning phase</a:t>
            </a:r>
            <a:endParaRPr lang="en-GB" sz="17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6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New Crowbar </a:t>
            </a:r>
            <a:r>
              <a:rPr lang="en-GB" sz="2400" dirty="0" smtClean="0"/>
              <a:t>Tests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720079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Tests carried out:</a:t>
            </a:r>
          </a:p>
          <a:p>
            <a:pPr lvl="1"/>
            <a:r>
              <a:rPr lang="en-GB" dirty="0" smtClean="0"/>
              <a:t>Circuit tests using second switch as a load to trigger the crowbar and measure “arc” energy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767510" cy="278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72816"/>
            <a:ext cx="489654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Placeholder 3"/>
          <p:cNvSpPr txBox="1">
            <a:spLocks/>
          </p:cNvSpPr>
          <p:nvPr/>
        </p:nvSpPr>
        <p:spPr>
          <a:xfrm>
            <a:off x="395536" y="4653136"/>
            <a:ext cx="4392488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Test voltage: 	   24 kV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Capacitor:	   140 </a:t>
            </a:r>
            <a:r>
              <a:rPr lang="en-GB" sz="1000" dirty="0" err="1" smtClean="0"/>
              <a:t>uF</a:t>
            </a:r>
            <a:r>
              <a:rPr lang="en-GB" sz="1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Dump resistor: 	   5 ohms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Overcurrent set point:    180 A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FFC000"/>
                </a:solidFill>
              </a:rPr>
              <a:t>CH 1  </a:t>
            </a:r>
            <a:r>
              <a:rPr lang="en-GB" sz="1000" dirty="0" smtClean="0"/>
              <a:t>Overcurrent detector (trigger)   </a:t>
            </a:r>
            <a:r>
              <a:rPr lang="en-GB" sz="1000" dirty="0" smtClean="0">
                <a:solidFill>
                  <a:srgbClr val="00B0F0"/>
                </a:solidFill>
              </a:rPr>
              <a:t>CH 2  </a:t>
            </a:r>
            <a:r>
              <a:rPr lang="en-GB" sz="1000" dirty="0" smtClean="0"/>
              <a:t>Firing pulse to crowbar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7030A0"/>
                </a:solidFill>
              </a:rPr>
              <a:t>CH 3  </a:t>
            </a:r>
            <a:r>
              <a:rPr lang="en-GB" sz="1000" dirty="0" smtClean="0"/>
              <a:t>Capacitor current (10 dB)             </a:t>
            </a:r>
            <a:r>
              <a:rPr lang="en-GB" sz="1000" dirty="0" smtClean="0">
                <a:solidFill>
                  <a:srgbClr val="00B050"/>
                </a:solidFill>
              </a:rPr>
              <a:t>CH 4  </a:t>
            </a:r>
            <a:r>
              <a:rPr lang="en-GB" sz="1000" dirty="0" smtClean="0"/>
              <a:t>Current in Load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err="1" smtClean="0"/>
              <a:t>Timebase</a:t>
            </a:r>
            <a:r>
              <a:rPr lang="en-GB" sz="1000" dirty="0" smtClean="0"/>
              <a:t> 2.5 us / div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Peak current in crowbar:	   4.6 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/>
              <a:t>Peak current in load:	   1.2 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FF0000"/>
                </a:solidFill>
              </a:rPr>
              <a:t>Estimated energy into load: &lt;10J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40" y="27722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 Power Driver </a:t>
            </a:r>
            <a:r>
              <a:rPr lang="en-GB" sz="2400" dirty="0" smtClean="0"/>
              <a:t>System: RAL installation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787" y="644062"/>
            <a:ext cx="85896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Status</a:t>
            </a:r>
            <a:endParaRPr lang="en-GB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First amplifier set have been installed at RAL and tested at reduced power levels</a:t>
            </a:r>
            <a:endParaRPr lang="en-GB" sz="17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7" y="1750241"/>
            <a:ext cx="5112568" cy="25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7" y="4509121"/>
            <a:ext cx="250729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3041"/>
            <a:ext cx="122491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zrx27755\Desktop\Documents\MICE on MY C-DRIVE\PHOTOS!\TIARA success!\Compressed\End-stage 58k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28" y="1750241"/>
            <a:ext cx="2801620" cy="215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53058"/>
            <a:ext cx="4307820" cy="1906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37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9145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High Power RF Drive: System Status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96440"/>
            <a:ext cx="81369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MICE RF </a:t>
            </a:r>
            <a:r>
              <a:rPr lang="en-GB" dirty="0" smtClean="0">
                <a:solidFill>
                  <a:schemeClr val="accent2"/>
                </a:solidFill>
              </a:rPr>
              <a:t>drive systems </a:t>
            </a:r>
            <a:r>
              <a:rPr lang="en-GB" dirty="0" smtClean="0">
                <a:solidFill>
                  <a:schemeClr val="accent2"/>
                </a:solidFill>
              </a:rPr>
              <a:t>demonstrated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2MW, at 201.25MHz, for 1ms @ 1Hz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First amplifier tested in MICE hall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Triode amplifier (output stage) remains installed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/>
              <a:t>Tetrode and all modulator racks shipped to </a:t>
            </a:r>
            <a:r>
              <a:rPr lang="en-GB" sz="1600" dirty="0" smtClean="0"/>
              <a:t>Daresbury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New higher voltage solid state crowbar </a:t>
            </a:r>
            <a:r>
              <a:rPr lang="en-GB" dirty="0" smtClean="0">
                <a:solidFill>
                  <a:schemeClr val="accent2"/>
                </a:solidFill>
              </a:rPr>
              <a:t>tested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/>
              <a:t>Key lessons: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/>
              <a:t>Problems with the HT crowbar on the triode circuit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/>
              <a:t>Resolved by changing the HT switch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dirty="0"/>
              <a:t>However triode switch peak voltage spec marginal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/>
              <a:t>Solution- crowbars for both valve amplifier s will be changed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dirty="0"/>
              <a:t>From </a:t>
            </a:r>
            <a:r>
              <a:rPr lang="en-GB" sz="1600" dirty="0" err="1"/>
              <a:t>Thyratron</a:t>
            </a:r>
            <a:r>
              <a:rPr lang="en-GB" sz="1600" dirty="0"/>
              <a:t>/Ignitron valves to solid state switches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/>
              <a:t>Gives higher headroom (triode) and eliminates warm up delay (tetrode</a:t>
            </a:r>
            <a:r>
              <a:rPr lang="en-GB" sz="1600" dirty="0" smtClean="0"/>
              <a:t>)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Triode 2 will be tested using No. 1 tetrode and modulators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/>
              <a:t>U</a:t>
            </a:r>
            <a:r>
              <a:rPr lang="en-GB" sz="1600" dirty="0" smtClean="0"/>
              <a:t>se upgraded Triode No.1 modulator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Each major No. 1 subsystem will be swapped for No. 2 sequentially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/>
              <a:t>Make fault finding more rapid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Remote control system being developed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600" dirty="0" smtClean="0"/>
              <a:t>Test during commissioning of No. 2 valve </a:t>
            </a:r>
            <a:r>
              <a:rPr lang="en-GB" sz="1600" dirty="0" smtClean="0"/>
              <a:t>systems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Dependent on electrical engineering resource availability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No 1 tetrode </a:t>
            </a:r>
            <a:r>
              <a:rPr lang="en-GB" sz="1600" dirty="0" smtClean="0"/>
              <a:t>re-commissioning commenced at </a:t>
            </a:r>
            <a:r>
              <a:rPr lang="en-GB" sz="1600" dirty="0" smtClean="0"/>
              <a:t>DL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Triode No 2 testing with No 1 racks and </a:t>
            </a:r>
            <a:r>
              <a:rPr lang="en-GB" sz="1600" dirty="0" smtClean="0"/>
              <a:t>tetrode </a:t>
            </a:r>
            <a:r>
              <a:rPr lang="en-GB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autumn </a:t>
            </a:r>
            <a:r>
              <a:rPr lang="en-GB" sz="1600" dirty="0" smtClean="0">
                <a:solidFill>
                  <a:schemeClr val="accent1"/>
                </a:solidFill>
              </a:rPr>
              <a:t>2015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Design/Build Control Rack for No 1 PSU’s </a:t>
            </a:r>
            <a:r>
              <a:rPr lang="en-GB" sz="1600" dirty="0" smtClean="0">
                <a:solidFill>
                  <a:schemeClr val="accent1"/>
                </a:solidFill>
              </a:rPr>
              <a:t>autumn-winter 2015 </a:t>
            </a:r>
            <a:endParaRPr lang="en-GB" sz="16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0087" y="1209043"/>
            <a:ext cx="8549375" cy="5647681"/>
            <a:chOff x="36693" y="1209043"/>
            <a:chExt cx="8549375" cy="56476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1" y="1546716"/>
              <a:ext cx="8324497" cy="53100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46039" y="3060560"/>
              <a:ext cx="1079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Flexible coax</a:t>
              </a:r>
              <a:endParaRPr lang="en-GB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7650" y="5035014"/>
              <a:ext cx="1157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Line Trimmers</a:t>
              </a:r>
              <a:endParaRPr lang="en-GB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17501" y="2922060"/>
              <a:ext cx="1148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Hybrid Splitter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46604" y="3060561"/>
              <a:ext cx="925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Directional</a:t>
              </a:r>
            </a:p>
            <a:p>
              <a:r>
                <a:rPr lang="en-GB" sz="1200" dirty="0" smtClean="0"/>
                <a:t>Coupler in </a:t>
              </a:r>
            </a:p>
            <a:p>
              <a:r>
                <a:rPr lang="en-GB" sz="1200" dirty="0" smtClean="0"/>
                <a:t>each line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93" y="1480780"/>
              <a:ext cx="14377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4616 Pre Amplifier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001" y="5873268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TH116</a:t>
              </a:r>
            </a:p>
            <a:p>
              <a:r>
                <a:rPr lang="en-GB" sz="1200" dirty="0" smtClean="0"/>
                <a:t>Amplifier</a:t>
              </a:r>
              <a:endParaRPr lang="en-GB" sz="12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6893242" y="1490870"/>
              <a:ext cx="360040" cy="1534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1531807" y="4053700"/>
              <a:ext cx="51293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724128" y="2200860"/>
              <a:ext cx="72008" cy="72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6912260" y="3343499"/>
              <a:ext cx="504056" cy="1899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3519830" y="4617425"/>
              <a:ext cx="504054" cy="3748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3617702" y="3706892"/>
              <a:ext cx="674377" cy="295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863246" y="1209043"/>
              <a:ext cx="962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500kW Load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7042" y="4343184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Directional</a:t>
              </a:r>
            </a:p>
            <a:p>
              <a:r>
                <a:rPr lang="en-GB" sz="1200" dirty="0" smtClean="0"/>
                <a:t>Coupler 6 inch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899592" y="4750757"/>
              <a:ext cx="194900" cy="11225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980002" y="1757778"/>
              <a:ext cx="494457" cy="6816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19" y="0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RF </a:t>
            </a:r>
            <a:r>
              <a:rPr lang="en-GB" sz="2400" dirty="0"/>
              <a:t>n</a:t>
            </a:r>
            <a:r>
              <a:rPr lang="en-GB" sz="2400" dirty="0" smtClean="0"/>
              <a:t>etwork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03096" y="6356350"/>
            <a:ext cx="2133600" cy="365125"/>
          </a:xfrm>
        </p:spPr>
        <p:txBody>
          <a:bodyPr/>
          <a:lstStyle/>
          <a:p>
            <a:fld id="{6F001F6D-4AFB-491E-8D9C-0B62003E7F0A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31" y="457310"/>
            <a:ext cx="8891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Simplified distribution network- feasible to route overhead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Off-centre mounting of hybrid takes up phase shift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Orientation of load arbitrary- align with the 6” distribution line and share mountings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Minimised length of 4” line- minimises losses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700809"/>
            <a:ext cx="7585629" cy="4928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938" y="116632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RF network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2283" y="980728"/>
            <a:ext cx="3691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 amplifier moved to 3</a:t>
            </a:r>
            <a:r>
              <a:rPr lang="en-GB" baseline="30000" dirty="0" smtClean="0"/>
              <a:t>rd</a:t>
            </a:r>
            <a:r>
              <a:rPr lang="en-GB" dirty="0" smtClean="0"/>
              <a:t> position behind wall to ease installation in congested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With 2 RF amplifiers now relatively straightforward to place auxiliary systems (cooling)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Water cooling for load will need to route over the air gap on the transmission lines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92696"/>
            <a:ext cx="55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oad </a:t>
            </a:r>
            <a:r>
              <a:rPr lang="en-GB" dirty="0"/>
              <a:t>on </a:t>
            </a:r>
            <a:r>
              <a:rPr lang="en-GB" dirty="0" smtClean="0"/>
              <a:t>each splitter to absorb unbalanced reflections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Retracted crane </a:t>
            </a:r>
            <a:r>
              <a:rPr lang="en-GB" dirty="0"/>
              <a:t>hook </a:t>
            </a:r>
            <a:r>
              <a:rPr lang="en-GB" dirty="0" smtClean="0"/>
              <a:t>clears coax over the wall.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from present ‘shield wall’ and yoke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6" y="966774"/>
            <a:ext cx="8319412" cy="568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7608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RF network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Content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049881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The MICE experiment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Outline of the key features of the apparatus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Role of and requirements for the RF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MICE RF Cavities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Summary of key features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Brief statement </a:t>
            </a:r>
            <a:r>
              <a:rPr lang="en-GB" dirty="0" smtClean="0"/>
              <a:t>of </a:t>
            </a:r>
            <a:r>
              <a:rPr lang="en-GB" dirty="0" smtClean="0"/>
              <a:t>status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RF drive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Review of RF drive systems- key </a:t>
            </a:r>
            <a:r>
              <a:rPr lang="en-GB" dirty="0" smtClean="0"/>
              <a:t>components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RF and modulator systems</a:t>
            </a: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LLRF will be addressed by Andy Moss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Distribution network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Review of simplified ‘over the top’ configuration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Muon-RF phase </a:t>
            </a:r>
            <a:r>
              <a:rPr lang="en-GB" dirty="0" smtClean="0">
                <a:solidFill>
                  <a:schemeClr val="accent2"/>
                </a:solidFill>
              </a:rPr>
              <a:t>determination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Requirements and proposed solution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Power </a:t>
            </a:r>
            <a:r>
              <a:rPr lang="en-GB" sz="2400" dirty="0"/>
              <a:t>Distribution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764704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New experiment will demand higher power (1MW peak, 1kW average) in 4” lines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4” components rated to 1.12MW  peak in air at 1 bar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 full reflect (during cavity fill or spark) will double line voltage (eq. to 4MW)</a:t>
            </a:r>
          </a:p>
          <a:p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M</a:t>
            </a:r>
            <a:r>
              <a:rPr lang="en-GB" sz="2000" dirty="0" smtClean="0"/>
              <a:t>itigate with insulating gas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26188"/>
            <a:ext cx="4608512" cy="32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4015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Timing System, Desired Specification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86251"/>
            <a:ext cx="87849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We wish to know the difference between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Transit time of any of our </a:t>
            </a:r>
            <a:r>
              <a:rPr lang="en-GB" dirty="0" err="1" smtClean="0"/>
              <a:t>muons</a:t>
            </a:r>
            <a:r>
              <a:rPr lang="en-GB" dirty="0" smtClean="0"/>
              <a:t> (in essence through ToF1)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A zero crossing of the RF system in any cavity- choose the first cavity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pecification for RF timing is ~3x stricter than </a:t>
            </a:r>
            <a:r>
              <a:rPr lang="en-GB" sz="2000" dirty="0" err="1" smtClean="0"/>
              <a:t>ToF</a:t>
            </a:r>
            <a:r>
              <a:rPr lang="en-GB" sz="2000" dirty="0" smtClean="0"/>
              <a:t> resolution 50ps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21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2000933"/>
            <a:ext cx="8757978" cy="4617416"/>
            <a:chOff x="0" y="2000933"/>
            <a:chExt cx="8757978" cy="4617416"/>
          </a:xfrm>
        </p:grpSpPr>
        <p:sp>
          <p:nvSpPr>
            <p:cNvPr id="10" name="Rectangle 9"/>
            <p:cNvSpPr/>
            <p:nvPr/>
          </p:nvSpPr>
          <p:spPr>
            <a:xfrm>
              <a:off x="4732120" y="2980982"/>
              <a:ext cx="144016" cy="7679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24208" y="3100898"/>
              <a:ext cx="273440" cy="648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96416" y="5117122"/>
              <a:ext cx="1296144" cy="10081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325750" y="4325034"/>
              <a:ext cx="630506" cy="46704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>
              <a:off x="5650965" y="5621178"/>
              <a:ext cx="1745451" cy="0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3" idx="3"/>
            </p:cNvCxnSpPr>
            <p:nvPr/>
          </p:nvCxnSpPr>
          <p:spPr>
            <a:xfrm flipV="1">
              <a:off x="5641003" y="4792075"/>
              <a:ext cx="0" cy="829103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3" idx="0"/>
              <a:endCxn id="11" idx="4"/>
            </p:cNvCxnSpPr>
            <p:nvPr/>
          </p:nvCxnSpPr>
          <p:spPr>
            <a:xfrm flipV="1">
              <a:off x="5641003" y="3748970"/>
              <a:ext cx="19925" cy="576064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28152" y="3100898"/>
              <a:ext cx="564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/>
                <a:t>ToF</a:t>
              </a:r>
              <a:r>
                <a:rPr lang="en-GB" sz="1400" dirty="0" smtClean="0"/>
                <a:t> 1</a:t>
              </a:r>
              <a:endParaRPr lang="en-GB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3765" y="2886616"/>
              <a:ext cx="762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Cavity 1</a:t>
              </a:r>
              <a:endParaRPr lang="en-GB" sz="1400" dirty="0"/>
            </a:p>
          </p:txBody>
        </p:sp>
        <p:cxnSp>
          <p:nvCxnSpPr>
            <p:cNvPr id="19" name="Straight Arrow Connector 18"/>
            <p:cNvCxnSpPr>
              <a:stCxn id="11" idx="5"/>
            </p:cNvCxnSpPr>
            <p:nvPr/>
          </p:nvCxnSpPr>
          <p:spPr>
            <a:xfrm>
              <a:off x="5757604" y="3654062"/>
              <a:ext cx="501549" cy="1031012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59153" y="4685074"/>
              <a:ext cx="0" cy="648072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259153" y="5333146"/>
              <a:ext cx="1137263" cy="0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2835" y="427415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RF Amp 1</a:t>
              </a:r>
              <a:endParaRPr lang="en-GB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93995" y="5436512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LLRF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13806" y="3140969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Beamline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19257" y="3892986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HPRF</a:t>
              </a:r>
              <a:endParaRPr lang="en-GB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33291" y="5067180"/>
              <a:ext cx="788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RF Drive</a:t>
              </a:r>
              <a:endParaRPr lang="en-GB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7544" y="4688129"/>
              <a:ext cx="864096" cy="154918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7544" y="2000933"/>
              <a:ext cx="864096" cy="9960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0044" y="4821906"/>
              <a:ext cx="1246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LLRF Feedback</a:t>
              </a:r>
              <a:endParaRPr lang="en-GB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3568" y="5010164"/>
              <a:ext cx="400110" cy="89716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1400" dirty="0" smtClean="0"/>
                <a:t>TDC’s (</a:t>
              </a:r>
              <a:r>
                <a:rPr lang="en-GB" sz="1400" dirty="0" err="1" smtClean="0"/>
                <a:t>ToF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1575" y="3140969"/>
              <a:ext cx="864096" cy="144016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8309" y="3563337"/>
              <a:ext cx="400110" cy="82817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1400" dirty="0" smtClean="0"/>
                <a:t>TDC’s (RF)</a:t>
              </a:r>
              <a:endParaRPr lang="en-GB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3568" y="2109049"/>
              <a:ext cx="400110" cy="76412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1400" dirty="0" smtClean="0"/>
                <a:t>Digitisers</a:t>
              </a:r>
              <a:endParaRPr lang="en-GB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0084" y="6249017"/>
              <a:ext cx="1510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Datarecorders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05060" y="469398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RF</a:t>
              </a:r>
              <a:endParaRPr lang="en-GB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1331640" y="5907333"/>
              <a:ext cx="6064777" cy="0"/>
            </a:xfrm>
            <a:prstGeom prst="straightConnector1">
              <a:avLst/>
            </a:prstGeom>
            <a:ln w="254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059832" y="2935267"/>
              <a:ext cx="0" cy="2972067"/>
            </a:xfrm>
            <a:prstGeom prst="straightConnector1">
              <a:avLst/>
            </a:prstGeom>
            <a:ln w="254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1331640" y="2871522"/>
              <a:ext cx="1728192" cy="0"/>
            </a:xfrm>
            <a:prstGeom prst="straightConnector1">
              <a:avLst/>
            </a:prstGeom>
            <a:ln w="254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1331640" y="4325034"/>
              <a:ext cx="1728193" cy="0"/>
            </a:xfrm>
            <a:prstGeom prst="straightConnector1">
              <a:avLst/>
            </a:prstGeom>
            <a:ln w="254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1331640" y="5805844"/>
              <a:ext cx="6064777" cy="0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81" idx="1"/>
            </p:cNvCxnSpPr>
            <p:nvPr/>
          </p:nvCxnSpPr>
          <p:spPr>
            <a:xfrm flipV="1">
              <a:off x="3203848" y="2792581"/>
              <a:ext cx="10196" cy="3013264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331640" y="4200763"/>
              <a:ext cx="1872209" cy="0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1331640" y="2787318"/>
              <a:ext cx="1872208" cy="0"/>
            </a:xfrm>
            <a:prstGeom prst="straightConnector1">
              <a:avLst/>
            </a:prstGeom>
            <a:ln w="2540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932218" y="5945485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Clock</a:t>
              </a:r>
              <a:endParaRPr lang="en-GB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07787" y="5574865"/>
              <a:ext cx="688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Trigger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2677716" y="3935830"/>
              <a:ext cx="2093002" cy="13581"/>
            </a:xfrm>
            <a:prstGeom prst="straightConnector1">
              <a:avLst/>
            </a:prstGeom>
            <a:ln w="2540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699792" y="3942620"/>
              <a:ext cx="0" cy="1391794"/>
            </a:xfrm>
            <a:prstGeom prst="straightConnector1">
              <a:avLst/>
            </a:prstGeom>
            <a:ln w="2540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2348136" y="5333146"/>
              <a:ext cx="351656" cy="1268"/>
            </a:xfrm>
            <a:prstGeom prst="straightConnector1">
              <a:avLst/>
            </a:prstGeom>
            <a:ln w="2540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331640" y="5333146"/>
              <a:ext cx="152400" cy="0"/>
            </a:xfrm>
            <a:prstGeom prst="straightConnector1">
              <a:avLst/>
            </a:prstGeom>
            <a:ln w="2540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1499829" y="3140969"/>
              <a:ext cx="864096" cy="14401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1822" y="3111075"/>
              <a:ext cx="400110" cy="147085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1400" dirty="0" smtClean="0"/>
                <a:t>Discriminators (RF)</a:t>
              </a:r>
              <a:endParaRPr lang="en-GB" sz="1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84040" y="4693986"/>
              <a:ext cx="864096" cy="15433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16033" y="4693986"/>
              <a:ext cx="400110" cy="153984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1400" dirty="0" smtClean="0"/>
                <a:t>Discriminators (</a:t>
              </a:r>
              <a:r>
                <a:rPr lang="en-GB" sz="1400" dirty="0" err="1"/>
                <a:t>T</a:t>
              </a:r>
              <a:r>
                <a:rPr lang="en-GB" sz="1400" dirty="0" err="1" smtClean="0"/>
                <a:t>oF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43707" y="3679337"/>
              <a:ext cx="1499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solidFill>
                    <a:srgbClr val="C00000"/>
                  </a:solidFill>
                </a:rPr>
                <a:t>ToF</a:t>
              </a:r>
              <a:r>
                <a:rPr lang="en-GB" sz="1400" dirty="0" smtClean="0">
                  <a:solidFill>
                    <a:srgbClr val="C00000"/>
                  </a:solidFill>
                </a:rPr>
                <a:t> Signals RG213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4742835" y="5728754"/>
              <a:ext cx="2653581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4798461" y="4070971"/>
              <a:ext cx="5669" cy="1657783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2843808" y="4046874"/>
              <a:ext cx="1929018" cy="8366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843808" y="3654062"/>
              <a:ext cx="0" cy="392812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363926" y="3654062"/>
              <a:ext cx="479882" cy="0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1331640" y="3654062"/>
              <a:ext cx="152400" cy="0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1331640" y="2448291"/>
              <a:ext cx="3297170" cy="0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453999" y="5282623"/>
              <a:ext cx="17459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C000"/>
                  </a:solidFill>
                </a:rPr>
                <a:t>201.25 MHz LLRF MO</a:t>
              </a:r>
              <a:endParaRPr lang="en-GB" sz="1400" dirty="0">
                <a:solidFill>
                  <a:srgbClr val="FFC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69487" y="4023228"/>
              <a:ext cx="156158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C000"/>
                  </a:solidFill>
                </a:rPr>
                <a:t>MO Signal (RG213)</a:t>
              </a:r>
              <a:endParaRPr lang="en-GB" sz="1400" dirty="0">
                <a:solidFill>
                  <a:srgbClr val="FFC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341" y="2000933"/>
              <a:ext cx="323528" cy="4232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0" y="3819207"/>
              <a:ext cx="400110" cy="89364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Computers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363869" y="5333146"/>
              <a:ext cx="8770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363869" y="4046874"/>
              <a:ext cx="8770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363869" y="2627441"/>
              <a:ext cx="1036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6893076" y="3118571"/>
              <a:ext cx="273440" cy="648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7413982" y="4158589"/>
              <a:ext cx="630506" cy="46704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/>
            <p:cNvCxnSpPr>
              <a:endCxn id="70" idx="3"/>
            </p:cNvCxnSpPr>
            <p:nvPr/>
          </p:nvCxnSpPr>
          <p:spPr>
            <a:xfrm flipV="1">
              <a:off x="7729235" y="4625630"/>
              <a:ext cx="0" cy="491492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0"/>
              <a:endCxn id="69" idx="4"/>
            </p:cNvCxnSpPr>
            <p:nvPr/>
          </p:nvCxnSpPr>
          <p:spPr>
            <a:xfrm flipH="1" flipV="1">
              <a:off x="7029796" y="3766643"/>
              <a:ext cx="699439" cy="391946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880815" y="4200763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RF Amp 2</a:t>
              </a:r>
              <a:endParaRPr lang="en-GB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52424" y="3739097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HPRF</a:t>
              </a:r>
              <a:endParaRPr lang="en-GB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71593" y="2876676"/>
              <a:ext cx="762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Cavity 2</a:t>
              </a:r>
              <a:endParaRPr lang="en-GB" sz="1400" dirty="0"/>
            </a:p>
          </p:txBody>
        </p:sp>
        <p:cxnSp>
          <p:nvCxnSpPr>
            <p:cNvPr id="76" name="Straight Arrow Connector 75"/>
            <p:cNvCxnSpPr>
              <a:stCxn id="69" idx="3"/>
            </p:cNvCxnSpPr>
            <p:nvPr/>
          </p:nvCxnSpPr>
          <p:spPr>
            <a:xfrm>
              <a:off x="6933120" y="3671735"/>
              <a:ext cx="96940" cy="1534891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019307" y="5216606"/>
              <a:ext cx="354698" cy="0"/>
            </a:xfrm>
            <a:prstGeom prst="straightConnector1">
              <a:avLst/>
            </a:prstGeom>
            <a:ln w="28575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453404" y="4759403"/>
              <a:ext cx="788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RF Drive</a:t>
              </a:r>
              <a:endParaRPr lang="en-GB" sz="1400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4791837" y="3470399"/>
              <a:ext cx="0" cy="492217"/>
            </a:xfrm>
            <a:prstGeom prst="straightConnector1">
              <a:avLst/>
            </a:prstGeom>
            <a:ln w="2540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1331640" y="2655091"/>
              <a:ext cx="3297170" cy="0"/>
            </a:xfrm>
            <a:prstGeom prst="straightConnector1">
              <a:avLst/>
            </a:prstGeom>
            <a:ln w="25400" cmpd="sng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3214044" y="2638692"/>
              <a:ext cx="13951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C000"/>
                  </a:solidFill>
                </a:rPr>
                <a:t>Cavity 2 (RG213)</a:t>
              </a:r>
              <a:endParaRPr lang="en-GB" sz="1400" dirty="0">
                <a:solidFill>
                  <a:srgbClr val="FFC000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4683254" y="2655091"/>
              <a:ext cx="936744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4681588" y="2457419"/>
              <a:ext cx="2300002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7019307" y="2457419"/>
              <a:ext cx="0" cy="659799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5651906" y="2627441"/>
              <a:ext cx="9022" cy="523468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205080" y="2401129"/>
              <a:ext cx="13951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C000"/>
                  </a:solidFill>
                </a:rPr>
                <a:t>Cavity 1 (RG213)</a:t>
              </a:r>
              <a:endParaRPr lang="en-GB" sz="1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91680" y="548680"/>
            <a:ext cx="5760640" cy="720080"/>
          </a:xfrm>
        </p:spPr>
        <p:txBody>
          <a:bodyPr/>
          <a:lstStyle/>
          <a:p>
            <a:pPr algn="ctr"/>
            <a:r>
              <a:rPr lang="en-GB" sz="2800" dirty="0" smtClean="0"/>
              <a:t>Subsample Digitisation </a:t>
            </a:r>
            <a:r>
              <a:rPr lang="en-GB" sz="2800" dirty="0" smtClean="0"/>
              <a:t>of Signal</a:t>
            </a:r>
            <a:endParaRPr lang="en-GB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1700808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Artificially increase the sample rate of the under sampled signal</a:t>
            </a:r>
          </a:p>
          <a:p>
            <a:pPr lvl="1"/>
            <a:r>
              <a:rPr lang="en-GB" sz="1600" dirty="0" smtClean="0"/>
              <a:t>Reduces the initial recorded data </a:t>
            </a:r>
            <a:r>
              <a:rPr lang="en-GB" sz="1600" dirty="0" smtClean="0"/>
              <a:t>size reduced</a:t>
            </a:r>
          </a:p>
          <a:p>
            <a:endParaRPr lang="en-GB" dirty="0" smtClean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619672" y="3140968"/>
            <a:ext cx="1224136" cy="465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86290" y="2564904"/>
            <a:ext cx="377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Undersampled</a:t>
            </a:r>
            <a:r>
              <a:rPr lang="en-GB" sz="2400" dirty="0" smtClean="0"/>
              <a:t> Signal</a:t>
            </a:r>
            <a:endParaRPr lang="en-GB" sz="2400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22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5576"/>
            <a:ext cx="1249486" cy="176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231740" y="6381328"/>
            <a:ext cx="7560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40224" y="6381328"/>
            <a:ext cx="3876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87824" y="3501008"/>
            <a:ext cx="152400" cy="288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40224" y="3501008"/>
            <a:ext cx="0" cy="288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710033" y="3498108"/>
            <a:ext cx="72008" cy="2880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782041" y="3510734"/>
            <a:ext cx="88022" cy="2860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70063" y="6378428"/>
            <a:ext cx="7560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41981" y="6378428"/>
            <a:ext cx="4680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27884" y="6378428"/>
            <a:ext cx="3714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18043" y="6381328"/>
            <a:ext cx="401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23563" y="6379530"/>
            <a:ext cx="401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35996" y="435464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Reconstructed Signal</a:t>
            </a:r>
            <a:endParaRPr lang="en-GB" sz="2400" dirty="0"/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5580112" y="5185645"/>
            <a:ext cx="0" cy="8356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563" y="620688"/>
            <a:ext cx="7772400" cy="578495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Demonstration of subsample approach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1" y="1801390"/>
            <a:ext cx="4782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Butterworth Filter with flat 2MHz </a:t>
            </a:r>
            <a:r>
              <a:rPr lang="en-GB" dirty="0" smtClean="0"/>
              <a:t>passband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Very precise reproduction of </a:t>
            </a:r>
            <a:r>
              <a:rPr lang="en-GB" dirty="0" smtClean="0"/>
              <a:t>signal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Variation in phase difference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Between original and reconstruction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Sensitive to original sub-sampling rate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2" y="1854116"/>
            <a:ext cx="4166594" cy="2146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" y="4089006"/>
            <a:ext cx="4572000" cy="254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26" y="4156966"/>
            <a:ext cx="4327373" cy="2404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618257"/>
            <a:ext cx="7772400" cy="578495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Demonstration of subsample approach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048" y="1558533"/>
            <a:ext cx="879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Reconstructing by DSP gives high fidelity to filtered raw signal- filter completely suppresses the DC offset (blue is Raw, Red is DSP)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" y="2184842"/>
            <a:ext cx="4572000" cy="25403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2" y="3688914"/>
            <a:ext cx="6012160" cy="33404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3968" y="2649686"/>
            <a:ext cx="476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Phase offset </a:t>
            </a:r>
            <a:r>
              <a:rPr lang="en-GB" dirty="0" smtClean="0"/>
              <a:t>and slew </a:t>
            </a:r>
            <a:r>
              <a:rPr lang="en-GB" dirty="0" smtClean="0"/>
              <a:t>appears </a:t>
            </a:r>
            <a:r>
              <a:rPr lang="en-GB" dirty="0" smtClean="0"/>
              <a:t>to be a systematic function of (sub) sample rate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Random variation ~5ps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83" y="4625146"/>
            <a:ext cx="4067944" cy="2260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0225"/>
            <a:ext cx="7772400" cy="578495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Summary of Subsample approach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048" y="1530072"/>
            <a:ext cx="87914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Gives accurate reproduction of filtered real cavity signals from MTA tests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Can be implemented using VME instruments closely related to </a:t>
            </a:r>
            <a:r>
              <a:rPr lang="en-GB" dirty="0" smtClean="0"/>
              <a:t>the CAEN TDC’s used for the </a:t>
            </a:r>
            <a:r>
              <a:rPr lang="en-GB" dirty="0" err="1" smtClean="0"/>
              <a:t>ToF</a:t>
            </a:r>
            <a:r>
              <a:rPr lang="en-GB" dirty="0" smtClean="0"/>
              <a:t> detectors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Need to be able to synchronise </a:t>
            </a:r>
            <a:r>
              <a:rPr lang="en-GB" dirty="0" err="1" smtClean="0"/>
              <a:t>timebases</a:t>
            </a:r>
            <a:r>
              <a:rPr lang="en-GB" dirty="0" smtClean="0"/>
              <a:t> with TDC’s- at least fix t=0.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t=0 can be defined by an external trigger to zero all </a:t>
            </a:r>
            <a:r>
              <a:rPr lang="en-GB" dirty="0" err="1" smtClean="0"/>
              <a:t>timebases</a:t>
            </a: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This could be done just before accelerating gradient reaches maximum</a:t>
            </a:r>
          </a:p>
          <a:p>
            <a:pPr lvl="1"/>
            <a:r>
              <a:rPr lang="en-GB" dirty="0" smtClean="0"/>
              <a:t>OR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Just before start of RF pulse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Use a pulse generator to provide 40MHz clock, and provide trigger by logical AND between clock and trigger pulse- should sync start of </a:t>
            </a:r>
            <a:r>
              <a:rPr lang="en-GB" dirty="0" err="1" smtClean="0"/>
              <a:t>timebases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CAEN V1761 have external clock drive for acquisition rate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10 bit rather than 8 bit units currently recording MTA data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Facilitate interfacing with 40MHz clocks of TDC’s (requires programming of the clock controller)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Need to understand trigger jitter statement?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0225"/>
            <a:ext cx="7772400" cy="578495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TDC approach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048" y="1530072"/>
            <a:ext cx="879143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700" dirty="0" smtClean="0"/>
              <a:t>This is currently planning to use the TDC (CAEN 1290) that are already being used to record the </a:t>
            </a:r>
            <a:r>
              <a:rPr lang="en-GB" sz="1700" dirty="0" err="1" smtClean="0"/>
              <a:t>ToF</a:t>
            </a:r>
            <a:r>
              <a:rPr lang="en-GB" sz="1700" dirty="0" smtClean="0"/>
              <a:t> signals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7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700" dirty="0" smtClean="0"/>
              <a:t>RF signal driving discriminators, use TDC time stamps to find cavity ‘zero crossings’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25 </a:t>
            </a:r>
            <a:r>
              <a:rPr lang="en-GB" sz="1700" dirty="0" err="1" smtClean="0"/>
              <a:t>ps</a:t>
            </a:r>
            <a:r>
              <a:rPr lang="en-GB" sz="1700" dirty="0" smtClean="0"/>
              <a:t> bin size</a:t>
            </a:r>
          </a:p>
          <a:p>
            <a:endParaRPr lang="en-GB" sz="17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700" dirty="0" smtClean="0"/>
              <a:t>Same electronics enhances confidence that any drift in time accuracy will be similar</a:t>
            </a:r>
            <a:endParaRPr lang="en-GB" sz="17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Unfortunately </a:t>
            </a:r>
            <a:r>
              <a:rPr lang="en-GB" sz="1700" dirty="0" err="1" smtClean="0"/>
              <a:t>LeCroy</a:t>
            </a:r>
            <a:r>
              <a:rPr lang="en-GB" sz="1700" dirty="0" smtClean="0"/>
              <a:t> discriminators seem problematic at 200MHz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Input impedance wanders with frequency, at 201.25MHz, 98+j68</a:t>
            </a:r>
            <a:r>
              <a:rPr lang="en-GB" sz="1700" dirty="0" smtClean="0">
                <a:latin typeface="Symbol" panose="05050102010706020507" pitchFamily="18" charset="2"/>
              </a:rPr>
              <a:t>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/>
              <a:t>Could be matched with L-branch network, but still doesn’t fix rate problem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7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RF signal amplitude and spectrum is very well known: no need for a </a:t>
            </a:r>
            <a:r>
              <a:rPr lang="en-GB" dirty="0"/>
              <a:t>CFD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Threshold </a:t>
            </a:r>
            <a:r>
              <a:rPr lang="en-GB" dirty="0"/>
              <a:t>trigger system is much less </a:t>
            </a:r>
            <a:r>
              <a:rPr lang="en-GB" dirty="0" smtClean="0"/>
              <a:t>complex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Quote obtained from Phillips Scientific for updating and non-updating leading edge discriminators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3ns double event resolution and 300MHz bandwidth, &lt;30ps jitter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1497"/>
            <a:ext cx="7772400" cy="578495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Absolute Calibration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048" y="1628800"/>
            <a:ext cx="87914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Providing we can correlate the </a:t>
            </a:r>
            <a:r>
              <a:rPr lang="en-GB" dirty="0" err="1" smtClean="0"/>
              <a:t>ToF</a:t>
            </a:r>
            <a:r>
              <a:rPr lang="en-GB" dirty="0" smtClean="0"/>
              <a:t> to the RF with a random variation of &lt;</a:t>
            </a:r>
            <a:r>
              <a:rPr lang="en-GB" dirty="0" smtClean="0"/>
              <a:t>20ps </a:t>
            </a:r>
            <a:r>
              <a:rPr lang="en-GB" dirty="0" smtClean="0"/>
              <a:t>we will not  upset the time resolution from the </a:t>
            </a:r>
            <a:r>
              <a:rPr lang="en-GB" dirty="0" err="1" smtClean="0"/>
              <a:t>ToF</a:t>
            </a:r>
            <a:r>
              <a:rPr lang="en-GB" dirty="0" smtClean="0"/>
              <a:t> and Trackers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However both measurements have a number of unknown systematic delays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It is probably possible to figure these out with high fidelity for the RF system- not clear that all the particle detector systematics can be completely known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Simple MAUS simulations inject particles at defined entrance time- study effect of entrance time on the change of particle momentum and energy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Compare to estimates of the tracker resolution and hence infer potential calibration of phase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Simulation set up: Input </a:t>
            </a:r>
            <a:r>
              <a:rPr lang="en-GB" dirty="0"/>
              <a:t>Momentum: </a:t>
            </a:r>
            <a:r>
              <a:rPr lang="en-GB" dirty="0" smtClean="0"/>
              <a:t>228MeV/c, RF Gradient 10.2MV/m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Input Emittance 6mm, No</a:t>
            </a:r>
            <a:r>
              <a:rPr lang="en-GB" dirty="0"/>
              <a:t>. of spills: </a:t>
            </a:r>
            <a:r>
              <a:rPr lang="en-GB" dirty="0" smtClean="0"/>
              <a:t>200 (per injection time)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1497"/>
            <a:ext cx="7772400" cy="578495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Axial Energy/Momentum Variation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" y="1268641"/>
            <a:ext cx="4401444" cy="288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4077191"/>
            <a:ext cx="4404309" cy="288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6763" y="1480716"/>
            <a:ext cx="4395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Assume the trackers to have  a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z</a:t>
            </a:r>
            <a:r>
              <a:rPr lang="en-GB" dirty="0" smtClean="0"/>
              <a:t> resolution of about+/- 1.4 MeV/c 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Estimate ~ +/- 135ps uncertainty in absolute phase (+/- 2.7% of the cycle, </a:t>
            </a:r>
          </a:p>
          <a:p>
            <a:r>
              <a:rPr lang="en-GB" dirty="0"/>
              <a:t> </a:t>
            </a:r>
            <a:r>
              <a:rPr lang="en-GB" dirty="0" smtClean="0"/>
              <a:t>     ~ +/- 10</a:t>
            </a:r>
            <a:r>
              <a:rPr lang="en-GB" baseline="30000" dirty="0" smtClean="0"/>
              <a:t>o</a:t>
            </a:r>
            <a:r>
              <a:rPr lang="en-GB" dirty="0" smtClean="0"/>
              <a:t>)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Emittance reduction flat over this range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19" y="4072833"/>
            <a:ext cx="4300860" cy="281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20664" y="5569833"/>
            <a:ext cx="40773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189" y="5810943"/>
            <a:ext cx="40773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94792" y="4365104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90561" y="4408644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1497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Summary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44958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Cavities</a:t>
            </a:r>
            <a:endParaRPr lang="en-GB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RF cavities provide axial acceleration gradient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Anticipated gradient is 10.3 MV/m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Cavities tested (short pulse) to 14MV/m at MTA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Including in magnetic field- no evidence of relevant sparks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RF drive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Completed first High </a:t>
            </a:r>
            <a:r>
              <a:rPr lang="en-GB" dirty="0" smtClean="0"/>
              <a:t>Power </a:t>
            </a:r>
            <a:r>
              <a:rPr lang="en-GB" dirty="0" smtClean="0"/>
              <a:t>RF driver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Both valve amplifiers and modulators</a:t>
            </a:r>
            <a:r>
              <a:rPr lang="en-GB" dirty="0" smtClean="0"/>
              <a:t>, tested and installed in MICE hall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Upgrades to modulator crowbars planned and in hand</a:t>
            </a: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RF distribution network</a:t>
            </a:r>
            <a:endParaRPr lang="en-GB" dirty="0">
              <a:solidFill>
                <a:schemeClr val="accent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Simplification possible for new 2 cavity accelerator scheme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Overhead scheme eliminates both physical and schedule interference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Enhances accessibility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Now require insulation with SF</a:t>
            </a:r>
            <a:r>
              <a:rPr lang="en-GB" baseline="-25000" dirty="0" smtClean="0"/>
              <a:t>6</a:t>
            </a:r>
            <a:r>
              <a:rPr lang="en-GB" dirty="0" smtClean="0"/>
              <a:t> (or similar insulating gas)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RF – muon phase determination</a:t>
            </a:r>
            <a:endParaRPr lang="en-GB" dirty="0">
              <a:solidFill>
                <a:schemeClr val="accent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Sub sample approach appears promising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Variation in the precision affected by sample rate- attempting to understand</a:t>
            </a: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Inexpensive hardware procurement required to test TDC system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MICE Experiment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599" y="90872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MICE will demonstrate the reduction of the emittance of a muon beam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Transit of muons through low Z absorbers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One primary </a:t>
            </a:r>
            <a:r>
              <a:rPr lang="en-GB" dirty="0" err="1" smtClean="0"/>
              <a:t>LiH</a:t>
            </a:r>
            <a:r>
              <a:rPr lang="en-GB" dirty="0" smtClean="0"/>
              <a:t> absorber and two secondary absorbers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dirty="0" smtClean="0"/>
              <a:t>Secondary absorbers provide some cooling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dirty="0" smtClean="0"/>
              <a:t>Primarily present to protect detectors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Partial restoration of translational momentum by RF cavities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Measurement of the emittance both upstream and downstream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By scintillating fibre trackers in strong 4 T solenoid fields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Each particle measured separately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Particle flux is completely asynchronous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2" y="3912203"/>
            <a:ext cx="7913385" cy="22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RF network: STEP V/VI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9" y="4051614"/>
            <a:ext cx="4960662" cy="2234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2748" y="834347"/>
            <a:ext cx="471601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4 off 6 inch coax lines over wall</a:t>
            </a:r>
          </a:p>
          <a:p>
            <a:pPr marL="742950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Pressurised to increase power handlin</a:t>
            </a:r>
            <a:r>
              <a:rPr lang="en-GB" sz="1600" dirty="0"/>
              <a:t>g</a:t>
            </a: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Manually adjustable line trimmers installed at    </a:t>
            </a:r>
          </a:p>
          <a:p>
            <a:pPr>
              <a:buClr>
                <a:schemeClr val="tx1"/>
              </a:buClr>
            </a:pPr>
            <a:r>
              <a:rPr lang="en-GB" sz="1600" dirty="0" smtClean="0"/>
              <a:t>      cavity to take up assembly errors in coax length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Flexible coax final feeds</a:t>
            </a:r>
            <a:endParaRPr lang="en-GB" sz="1600" dirty="0"/>
          </a:p>
          <a:p>
            <a:pPr marL="742950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Allows for small misalignments</a:t>
            </a:r>
            <a:endParaRPr lang="en-GB" sz="16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10 hybrid splitters Split power for the opposed couplers of each cavity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600" dirty="0" smtClean="0"/>
              <a:t>Lines pressurised with 2Bar Nitrogen</a:t>
            </a:r>
            <a:endParaRPr lang="en-GB" sz="1600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9" y="1423740"/>
            <a:ext cx="4365039" cy="19660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7819" y="836712"/>
            <a:ext cx="448853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Arial" charset="0"/>
                <a:cs typeface="Arial" charset="0"/>
              </a:rPr>
              <a:t>Amplifiers behind Shield Wall</a:t>
            </a:r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7819" y="3375357"/>
            <a:ext cx="448853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Arial" charset="0"/>
                <a:cs typeface="Arial" charset="0"/>
              </a:rPr>
              <a:t>Distribution Network to MICE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MICE High Power RF systems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049881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MICE HPRF system requirements have changed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Only two cavities</a:t>
            </a:r>
            <a:r>
              <a:rPr lang="en-GB" dirty="0" smtClean="0"/>
              <a:t>, </a:t>
            </a:r>
            <a:r>
              <a:rPr lang="en-GB" dirty="0" smtClean="0"/>
              <a:t>no coupling </a:t>
            </a:r>
            <a:r>
              <a:rPr lang="en-GB" dirty="0" smtClean="0"/>
              <a:t>coil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Two cavities bracketed by two thin </a:t>
            </a:r>
            <a:r>
              <a:rPr lang="en-GB" dirty="0" err="1"/>
              <a:t>LiH</a:t>
            </a:r>
            <a:r>
              <a:rPr lang="en-GB" dirty="0"/>
              <a:t> absorbers, sandwiching main </a:t>
            </a:r>
            <a:r>
              <a:rPr lang="en-GB" dirty="0" smtClean="0"/>
              <a:t>absorber</a:t>
            </a: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Required operational date on the </a:t>
            </a:r>
            <a:r>
              <a:rPr lang="en-GB" dirty="0" err="1" smtClean="0"/>
              <a:t>beamline</a:t>
            </a:r>
            <a:r>
              <a:rPr lang="en-GB" dirty="0" smtClean="0"/>
              <a:t> is Summer 2017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Potential</a:t>
            </a:r>
            <a:r>
              <a:rPr lang="en-GB" dirty="0" smtClean="0"/>
              <a:t> to pre-commission </a:t>
            </a:r>
            <a:r>
              <a:rPr lang="en-GB" dirty="0" smtClean="0"/>
              <a:t>hardware: Starting Aug </a:t>
            </a:r>
            <a:r>
              <a:rPr lang="en-GB" dirty="0" smtClean="0"/>
              <a:t>2016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Exploit proposal for the RF cavities modules delivered UK Spring 2016</a:t>
            </a: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Enables demonstration of ionisation cooling with re-acceleration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First results complete before end US fiscal year 2017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2" y="3912203"/>
            <a:ext cx="7913385" cy="22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8248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MICE </a:t>
            </a:r>
            <a:r>
              <a:rPr lang="en-GB" sz="2400" dirty="0" smtClean="0"/>
              <a:t>RF </a:t>
            </a:r>
            <a:r>
              <a:rPr lang="en-GB" sz="2400" dirty="0" smtClean="0"/>
              <a:t>system: Accelerating gradient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44" y="1044531"/>
            <a:ext cx="83791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2MW </a:t>
            </a:r>
            <a:r>
              <a:rPr lang="en-GB" sz="2000" dirty="0">
                <a:solidFill>
                  <a:schemeClr val="accent2"/>
                </a:solidFill>
              </a:rPr>
              <a:t>peak output from RF drive </a:t>
            </a:r>
            <a:r>
              <a:rPr lang="en-GB" sz="2000" dirty="0" smtClean="0">
                <a:solidFill>
                  <a:schemeClr val="accent2"/>
                </a:solidFill>
              </a:rPr>
              <a:t>amplifiers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BUT assume</a:t>
            </a:r>
            <a:endParaRPr lang="en-GB" sz="2000" dirty="0">
              <a:solidFill>
                <a:schemeClr val="accent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LLRF ~</a:t>
            </a:r>
            <a:r>
              <a:rPr lang="en-GB" dirty="0"/>
              <a:t>10 % overhead to achieve regulation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Estimated </a:t>
            </a:r>
            <a:r>
              <a:rPr lang="en-GB" dirty="0"/>
              <a:t>&lt;</a:t>
            </a:r>
            <a:r>
              <a:rPr lang="en-GB" dirty="0" smtClean="0"/>
              <a:t>10 </a:t>
            </a:r>
            <a:r>
              <a:rPr lang="en-GB" dirty="0"/>
              <a:t>% </a:t>
            </a:r>
            <a:r>
              <a:rPr lang="en-GB" dirty="0" smtClean="0"/>
              <a:t>reduction </a:t>
            </a:r>
            <a:r>
              <a:rPr lang="en-GB" dirty="0"/>
              <a:t>in </a:t>
            </a:r>
            <a:r>
              <a:rPr lang="en-GB" dirty="0" smtClean="0"/>
              <a:t>operating into transmission line and reactive load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Power </a:t>
            </a:r>
            <a:r>
              <a:rPr lang="en-GB" dirty="0"/>
              <a:t>delivered to each cavity 1.62 </a:t>
            </a:r>
            <a:r>
              <a:rPr lang="en-GB" dirty="0" smtClean="0"/>
              <a:t>MW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44" y="3063929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Each cavity fed from two couplers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/>
              <a:t>Output from each amplifier split in 90</a:t>
            </a:r>
            <a:r>
              <a:rPr lang="en-GB" baseline="30000" dirty="0"/>
              <a:t>o</a:t>
            </a:r>
            <a:r>
              <a:rPr lang="en-GB" dirty="0"/>
              <a:t> hybrids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/>
              <a:t>Line lengths balance 90</a:t>
            </a:r>
            <a:r>
              <a:rPr lang="en-GB" baseline="30000" dirty="0"/>
              <a:t>o</a:t>
            </a:r>
            <a:r>
              <a:rPr lang="en-GB" dirty="0"/>
              <a:t> phase shifts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Anticipated gradient in each cavity 10.3 MV/m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/>
              <a:t>Slight uplift in gradient from 7.2 MV/m in each ‘STEP V’ cavity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/>
              <a:t>Cavity Q and shunt impedance from simulation</a:t>
            </a: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742835" y="2866711"/>
            <a:ext cx="4015143" cy="3248558"/>
            <a:chOff x="4742835" y="2876676"/>
            <a:chExt cx="4015143" cy="3248558"/>
          </a:xfrm>
        </p:grpSpPr>
        <p:sp>
          <p:nvSpPr>
            <p:cNvPr id="10" name="Oval 9"/>
            <p:cNvSpPr/>
            <p:nvPr/>
          </p:nvSpPr>
          <p:spPr>
            <a:xfrm>
              <a:off x="5524208" y="3100898"/>
              <a:ext cx="273440" cy="648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6416" y="5117122"/>
              <a:ext cx="1296144" cy="10081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325750" y="4325034"/>
              <a:ext cx="630506" cy="46704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>
              <a:off x="5650965" y="5621178"/>
              <a:ext cx="1745451" cy="0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2" idx="3"/>
            </p:cNvCxnSpPr>
            <p:nvPr/>
          </p:nvCxnSpPr>
          <p:spPr>
            <a:xfrm flipV="1">
              <a:off x="5641003" y="4792075"/>
              <a:ext cx="0" cy="829103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0"/>
              <a:endCxn id="10" idx="4"/>
            </p:cNvCxnSpPr>
            <p:nvPr/>
          </p:nvCxnSpPr>
          <p:spPr>
            <a:xfrm flipV="1">
              <a:off x="5641003" y="3748970"/>
              <a:ext cx="19925" cy="576064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93765" y="2886616"/>
              <a:ext cx="762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Cavity 1</a:t>
              </a:r>
              <a:endParaRPr lang="en-GB" sz="1400" dirty="0"/>
            </a:p>
          </p:txBody>
        </p:sp>
        <p:cxnSp>
          <p:nvCxnSpPr>
            <p:cNvPr id="17" name="Straight Arrow Connector 16"/>
            <p:cNvCxnSpPr>
              <a:stCxn id="10" idx="5"/>
            </p:cNvCxnSpPr>
            <p:nvPr/>
          </p:nvCxnSpPr>
          <p:spPr>
            <a:xfrm>
              <a:off x="5757604" y="3654062"/>
              <a:ext cx="501549" cy="1031012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59153" y="4685074"/>
              <a:ext cx="0" cy="648072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59153" y="5333146"/>
              <a:ext cx="1137263" cy="0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42835" y="427415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RF Amp 1</a:t>
              </a:r>
              <a:endParaRPr lang="en-GB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93995" y="5436512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LLRF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13806" y="3140969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Beamline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19257" y="3892986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HPRF</a:t>
              </a:r>
              <a:endParaRPr lang="en-GB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3291" y="5067180"/>
              <a:ext cx="788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RF Drive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0044" y="4821906"/>
              <a:ext cx="1246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LLRF Feedback</a:t>
              </a:r>
              <a:endParaRPr lang="en-GB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5060" y="469398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RF</a:t>
              </a:r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893076" y="3118571"/>
              <a:ext cx="273440" cy="6480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413982" y="4158589"/>
              <a:ext cx="630506" cy="467041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/>
            <p:cNvCxnSpPr>
              <a:endCxn id="28" idx="3"/>
            </p:cNvCxnSpPr>
            <p:nvPr/>
          </p:nvCxnSpPr>
          <p:spPr>
            <a:xfrm flipV="1">
              <a:off x="7729235" y="4625630"/>
              <a:ext cx="0" cy="491492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8" idx="0"/>
              <a:endCxn id="27" idx="4"/>
            </p:cNvCxnSpPr>
            <p:nvPr/>
          </p:nvCxnSpPr>
          <p:spPr>
            <a:xfrm flipH="1" flipV="1">
              <a:off x="7029796" y="3766643"/>
              <a:ext cx="699439" cy="391946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880815" y="4200763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RF Amp 2</a:t>
              </a:r>
              <a:endParaRPr lang="en-GB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52424" y="3739097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HPRF</a:t>
              </a:r>
              <a:endParaRPr lang="en-GB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1593" y="2876676"/>
              <a:ext cx="762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Cavity 2</a:t>
              </a:r>
              <a:endParaRPr lang="en-GB" sz="1400" dirty="0"/>
            </a:p>
          </p:txBody>
        </p:sp>
        <p:cxnSp>
          <p:nvCxnSpPr>
            <p:cNvPr id="34" name="Straight Arrow Connector 33"/>
            <p:cNvCxnSpPr>
              <a:stCxn id="27" idx="3"/>
            </p:cNvCxnSpPr>
            <p:nvPr/>
          </p:nvCxnSpPr>
          <p:spPr>
            <a:xfrm>
              <a:off x="6933120" y="3671735"/>
              <a:ext cx="96940" cy="1534891"/>
            </a:xfrm>
            <a:prstGeom prst="straightConnector1">
              <a:avLst/>
            </a:prstGeom>
            <a:ln w="2540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019307" y="5216606"/>
              <a:ext cx="354698" cy="0"/>
            </a:xfrm>
            <a:prstGeom prst="straightConnector1">
              <a:avLst/>
            </a:prstGeom>
            <a:ln w="22225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453404" y="4759403"/>
              <a:ext cx="788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RF Drive</a:t>
              </a:r>
              <a:endParaRPr lang="en-GB" sz="1400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5682163" y="2598802"/>
            <a:ext cx="0" cy="535818"/>
          </a:xfrm>
          <a:prstGeom prst="straightConnector1">
            <a:avLst/>
          </a:prstGeom>
          <a:ln w="25400" cmpd="sng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93765" y="2598802"/>
            <a:ext cx="0" cy="1055260"/>
          </a:xfrm>
          <a:prstGeom prst="straightConnector1">
            <a:avLst/>
          </a:prstGeom>
          <a:ln w="25400" cmpd="sng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093765" y="2598802"/>
            <a:ext cx="526233" cy="0"/>
          </a:xfrm>
          <a:prstGeom prst="straightConnector1">
            <a:avLst/>
          </a:prstGeom>
          <a:ln w="25400" cmpd="sng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93765" y="3654062"/>
            <a:ext cx="567163" cy="723411"/>
          </a:xfrm>
          <a:prstGeom prst="straightConnector1">
            <a:avLst/>
          </a:prstGeom>
          <a:ln w="25400" cmpd="sng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030060" y="2580510"/>
            <a:ext cx="0" cy="535818"/>
          </a:xfrm>
          <a:prstGeom prst="straightConnector1">
            <a:avLst/>
          </a:prstGeom>
          <a:ln w="25400" cmpd="sng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8" idx="0"/>
          </p:cNvCxnSpPr>
          <p:nvPr/>
        </p:nvCxnSpPr>
        <p:spPr>
          <a:xfrm>
            <a:off x="7715668" y="2588837"/>
            <a:ext cx="13567" cy="1559787"/>
          </a:xfrm>
          <a:prstGeom prst="straightConnector1">
            <a:avLst/>
          </a:prstGeom>
          <a:ln w="25400" cmpd="sng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67896" y="2580510"/>
            <a:ext cx="761339" cy="0"/>
          </a:xfrm>
          <a:prstGeom prst="straightConnector1">
            <a:avLst/>
          </a:prstGeom>
          <a:ln w="25400" cmpd="sng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8248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MICE High Power RF </a:t>
            </a:r>
            <a:r>
              <a:rPr lang="en-GB" sz="2400" dirty="0" smtClean="0"/>
              <a:t>cavities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44" y="692696"/>
            <a:ext cx="837917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RF cavities and couplers</a:t>
            </a:r>
            <a:endParaRPr lang="en-GB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The cavities are large room temperature copper cavities built by LBNL</a:t>
            </a:r>
            <a:endParaRPr lang="en-GB" sz="1600" dirty="0" smtClean="0">
              <a:solidFill>
                <a:srgbClr val="C0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Feature large aperture with very thin Be ‘beam’ window for Muon transit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/>
              <a:t>Mechanically tuned by mechanical elastic deformation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err="1" smtClean="0"/>
              <a:t>Electropolised</a:t>
            </a:r>
            <a:r>
              <a:rPr lang="en-GB" dirty="0" smtClean="0"/>
              <a:t> to enhance surface quality- mitigate breakdown risk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High Q- 50,000, Shunt impedance implies 8 MV/m for 1 MW of input power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Fill time ~200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s, </a:t>
            </a:r>
            <a:endParaRPr lang="en-GB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1.62 MW of input power implies 10.3 MV/m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This is estimate of power available from a single amplifier chain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Only feasible to  complete two amplifier chains (one per cavity) in time for operation in 2017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Pragmatically defines the achievable gradient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Couplers and RF windows are evolved from the </a:t>
            </a:r>
            <a:r>
              <a:rPr lang="en-GB" dirty="0" err="1" smtClean="0">
                <a:solidFill>
                  <a:srgbClr val="C00000"/>
                </a:solidFill>
              </a:rPr>
              <a:t>MuCool</a:t>
            </a:r>
            <a:r>
              <a:rPr lang="en-GB" dirty="0" smtClean="0">
                <a:solidFill>
                  <a:srgbClr val="C00000"/>
                </a:solidFill>
              </a:rPr>
              <a:t> cavity prototypes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Two magnetic loop couplers are required- installed on ‘equatorial’ ports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Revised design and coatings inhibits sparking (even in B field)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Tested at MTA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Production couplers will be further revised to make easier to obtain critical coupling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107" name="Footer Placeholder 1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13484"/>
            <a:ext cx="609328" cy="69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9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8248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/>
              <a:t>MICE High Power RF cavities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44" y="1044531"/>
            <a:ext cx="837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Cavities and Couplers</a:t>
            </a:r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pic>
        <p:nvPicPr>
          <p:cNvPr id="8" name="Picture 7" descr="EP d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77" y="1948751"/>
            <a:ext cx="2372311" cy="1728193"/>
          </a:xfrm>
          <a:prstGeom prst="rect">
            <a:avLst/>
          </a:prstGeom>
        </p:spPr>
      </p:pic>
      <p:pic>
        <p:nvPicPr>
          <p:cNvPr id="10" name="Picture 9" descr="EP don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0157" y="1948751"/>
            <a:ext cx="2329727" cy="172819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64" y="1948751"/>
            <a:ext cx="1705157" cy="1743287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1" y="1948751"/>
            <a:ext cx="2114645" cy="17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91" y="3789040"/>
            <a:ext cx="3284375" cy="24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4" y="3804877"/>
            <a:ext cx="3134222" cy="207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26" y="3893712"/>
            <a:ext cx="2521869" cy="18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13483"/>
            <a:ext cx="971600" cy="111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8248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/>
              <a:t>MICE High Power RF cavities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44" y="1044531"/>
            <a:ext cx="83791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Cavities and Couplers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Operation experience at MTA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/>
              <a:t>Showed couplers were not easy to tune- now redesigned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2000" dirty="0" smtClean="0"/>
              <a:t>Relatively minor change to the flange location</a:t>
            </a:r>
            <a:endParaRPr lang="en-GB" sz="2000" dirty="0" smtClean="0"/>
          </a:p>
          <a:p>
            <a:pPr marL="1200150" lvl="2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/>
              <a:t>Showed minor issues associated with tuner actuators- redesigned to remove gas drive chambers from vacuum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/>
              <a:t>Tuners shown to be able to keep cavity on frequency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/>
              <a:t>Tests to 14MV/m with and without strong magnetic fields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2000" dirty="0" smtClean="0"/>
              <a:t>No evidence of breakdown with upgraded components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2000" dirty="0" smtClean="0"/>
              <a:t>B fields are broadly comparable to those at MICE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</a:rPr>
              <a:t>At relatively short pulses (MICE 1ms </a:t>
            </a:r>
            <a:r>
              <a:rPr lang="en-GB" sz="2000" dirty="0" err="1" smtClean="0">
                <a:solidFill>
                  <a:srgbClr val="C00000"/>
                </a:solidFill>
              </a:rPr>
              <a:t>cf</a:t>
            </a:r>
            <a:r>
              <a:rPr lang="en-GB" sz="2000" dirty="0" smtClean="0">
                <a:solidFill>
                  <a:srgbClr val="C00000"/>
                </a:solidFill>
              </a:rPr>
              <a:t> MTA 250</a:t>
            </a:r>
            <a:r>
              <a:rPr lang="en-GB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GB" sz="2000" dirty="0" smtClean="0">
                <a:solidFill>
                  <a:srgbClr val="C00000"/>
                </a:solidFill>
              </a:rPr>
              <a:t>s)</a:t>
            </a:r>
            <a:r>
              <a:rPr lang="en-GB" sz="2000" dirty="0" smtClean="0">
                <a:solidFill>
                  <a:srgbClr val="C00000"/>
                </a:solidFill>
              </a:rPr>
              <a:t> 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13483"/>
            <a:ext cx="971600" cy="111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3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mplifier block diagram of daresbury test setup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44754" y="3285334"/>
            <a:ext cx="4124782" cy="30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8248"/>
            <a:ext cx="7772400" cy="578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RF drive chain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244" y="1044531"/>
            <a:ext cx="8379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Complex Chain of Amplifiers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Source (LLRF) will drive an SSPA (~4kW)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accent2"/>
                </a:solidFill>
              </a:rPr>
              <a:t>SSPA drives a tetrode valve pre-amplifier (250kW)</a:t>
            </a:r>
            <a:endParaRPr lang="en-GB" sz="2000" dirty="0" smtClean="0">
              <a:solidFill>
                <a:schemeClr val="accent2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err="1" smtClean="0"/>
              <a:t>Burle</a:t>
            </a:r>
            <a:r>
              <a:rPr lang="en-GB" sz="2000" dirty="0" smtClean="0"/>
              <a:t>/</a:t>
            </a:r>
            <a:r>
              <a:rPr lang="en-GB" sz="2000" dirty="0" err="1" smtClean="0"/>
              <a:t>Photonis</a:t>
            </a:r>
            <a:r>
              <a:rPr lang="en-GB" sz="2000" dirty="0" smtClean="0"/>
              <a:t> 4616 based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</a:rPr>
              <a:t>Tetrode amplifier drives triode valve amplifier (2MW)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/>
              <a:t>Thales TH116 based system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/>
              <a:t>MICE has four ‘New’ TH116 valves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dirty="0" smtClean="0"/>
              <a:t>Production of more could be ‘difficult’</a:t>
            </a:r>
            <a:endParaRPr lang="en-GB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MICE RF Review, 9th September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15008</TotalTime>
  <Words>2323</Words>
  <Application>Microsoft Office PowerPoint</Application>
  <PresentationFormat>On-screen Show (4:3)</PresentationFormat>
  <Paragraphs>421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MICE RF System</vt:lpstr>
      <vt:lpstr>Content</vt:lpstr>
      <vt:lpstr>MICE Experiment</vt:lpstr>
      <vt:lpstr>MICE High Power RF systems</vt:lpstr>
      <vt:lpstr>MICE RF system: Accelerating gradient</vt:lpstr>
      <vt:lpstr>MICE High Power RF cavities</vt:lpstr>
      <vt:lpstr>MICE High Power RF cavities</vt:lpstr>
      <vt:lpstr>MICE High Power RF cavities</vt:lpstr>
      <vt:lpstr>RF drive chain</vt:lpstr>
      <vt:lpstr>RF drive chain</vt:lpstr>
      <vt:lpstr>RF drive chain</vt:lpstr>
      <vt:lpstr>High Power Driver System</vt:lpstr>
      <vt:lpstr>Installation at RAL</vt:lpstr>
      <vt:lpstr>New Crowbar Tests</vt:lpstr>
      <vt:lpstr>High Power Driver System: RAL installation</vt:lpstr>
      <vt:lpstr>High Power RF Drive: System Status</vt:lpstr>
      <vt:lpstr>RF network</vt:lpstr>
      <vt:lpstr>RF network</vt:lpstr>
      <vt:lpstr>RF network</vt:lpstr>
      <vt:lpstr>Power Distribution Network</vt:lpstr>
      <vt:lpstr>Timing System, Desired Specification</vt:lpstr>
      <vt:lpstr>Subsample Digitisation of Signal</vt:lpstr>
      <vt:lpstr>Demonstration of subsample approach</vt:lpstr>
      <vt:lpstr>Demonstration of subsample approach</vt:lpstr>
      <vt:lpstr>Summary of Subsample approach</vt:lpstr>
      <vt:lpstr>TDC approach</vt:lpstr>
      <vt:lpstr>Absolute Calibration</vt:lpstr>
      <vt:lpstr>Axial Energy/Momentum Variation</vt:lpstr>
      <vt:lpstr>Summary</vt:lpstr>
      <vt:lpstr>RF network: STEP V/VI</vt:lpstr>
    </vt:vector>
  </TitlesOfParts>
  <Company>uos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Muon- RF Phase Determination</dc:title>
  <dc:creator>a</dc:creator>
  <cp:lastModifiedBy>kevin</cp:lastModifiedBy>
  <cp:revision>208</cp:revision>
  <dcterms:created xsi:type="dcterms:W3CDTF">2013-11-07T06:23:47Z</dcterms:created>
  <dcterms:modified xsi:type="dcterms:W3CDTF">2015-09-09T05:43:38Z</dcterms:modified>
</cp:coreProperties>
</file>