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60" r:id="rId3"/>
    <p:sldId id="261" r:id="rId4"/>
    <p:sldId id="289" r:id="rId5"/>
    <p:sldId id="275" r:id="rId6"/>
    <p:sldId id="262" r:id="rId7"/>
    <p:sldId id="263" r:id="rId8"/>
    <p:sldId id="273" r:id="rId9"/>
    <p:sldId id="276" r:id="rId10"/>
    <p:sldId id="280" r:id="rId11"/>
    <p:sldId id="281" r:id="rId12"/>
    <p:sldId id="282" r:id="rId13"/>
    <p:sldId id="283" r:id="rId14"/>
    <p:sldId id="290" r:id="rId15"/>
    <p:sldId id="291" r:id="rId16"/>
    <p:sldId id="292" r:id="rId17"/>
    <p:sldId id="293" r:id="rId18"/>
    <p:sldId id="277" r:id="rId19"/>
    <p:sldId id="278" r:id="rId20"/>
    <p:sldId id="279" r:id="rId21"/>
    <p:sldId id="264" r:id="rId22"/>
    <p:sldId id="284" r:id="rId23"/>
    <p:sldId id="285" r:id="rId24"/>
    <p:sldId id="286" r:id="rId25"/>
    <p:sldId id="287" r:id="rId26"/>
    <p:sldId id="265" r:id="rId27"/>
    <p:sldId id="288" r:id="rId28"/>
    <p:sldId id="266" r:id="rId29"/>
    <p:sldId id="267" r:id="rId30"/>
    <p:sldId id="268" r:id="rId31"/>
    <p:sldId id="269" r:id="rId32"/>
    <p:sldId id="270" r:id="rId33"/>
    <p:sldId id="271" r:id="rId34"/>
    <p:sldId id="272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967" autoAdjust="0"/>
  </p:normalViewPr>
  <p:slideViewPr>
    <p:cSldViewPr snapToGrid="0" snapToObjects="1">
      <p:cViewPr varScale="1">
        <p:scale>
          <a:sx n="89" d="100"/>
          <a:sy n="89" d="100"/>
        </p:scale>
        <p:origin x="-173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25969-F28A-5B45-81BD-4249DB00ECC9}" type="datetimeFigureOut">
              <a:rPr lang="en-US" smtClean="0"/>
              <a:t>9/7/15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EA74B-60AA-9446-BCE8-2D7E559A5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748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9E8B9-3152-EB45-ADCF-F80FE96F9BA8}" type="datetimeFigureOut">
              <a:rPr lang="en-US" smtClean="0"/>
              <a:t>9/7/15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2B8F9-5099-7F44-AD13-E00D74E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1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3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6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732895" cy="285745"/>
          </a:xfrm>
        </p:spPr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8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4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6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8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5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3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1399" y="-3192"/>
            <a:ext cx="7219417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53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8" y="6558965"/>
            <a:ext cx="1732895" cy="28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September 9,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2895" y="6547616"/>
            <a:ext cx="5674901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Derun Li | MICE RF Review, RAL, UK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07796" y="6547616"/>
            <a:ext cx="1736203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2700" y="4233"/>
            <a:ext cx="977900" cy="977900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290845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7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800" b="1" dirty="0" smtClean="0"/>
              <a:t>RF Module Overview</a:t>
            </a:r>
            <a:endParaRPr lang="en-US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87400" y="3886200"/>
            <a:ext cx="7670800" cy="17526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Derun</a:t>
            </a:r>
            <a:r>
              <a:rPr lang="en-US" dirty="0" smtClean="0"/>
              <a:t> Li</a:t>
            </a:r>
          </a:p>
          <a:p>
            <a:r>
              <a:rPr lang="en-US" i="1" dirty="0" smtClean="0"/>
              <a:t>Lawrence Berkeley National Laboratory</a:t>
            </a:r>
            <a:endParaRPr lang="en-US" i="1" dirty="0" smtClean="0"/>
          </a:p>
          <a:p>
            <a:r>
              <a:rPr lang="en-US" i="1" dirty="0" smtClean="0"/>
              <a:t>September 9, 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1740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954" y="-3192"/>
            <a:ext cx="7270330" cy="987967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High Power Testing of the 1</a:t>
            </a:r>
            <a:r>
              <a:rPr lang="en-US" sz="3200" baseline="30000" dirty="0" smtClean="0">
                <a:solidFill>
                  <a:srgbClr val="FF0000"/>
                </a:solidFill>
              </a:rPr>
              <a:t>st</a:t>
            </a:r>
            <a:r>
              <a:rPr lang="en-US" sz="3200" dirty="0" smtClean="0">
                <a:solidFill>
                  <a:srgbClr val="FF0000"/>
                </a:solidFill>
              </a:rPr>
              <a:t> MICE </a:t>
            </a:r>
            <a:r>
              <a:rPr lang="en-US" sz="3200" dirty="0" smtClean="0">
                <a:solidFill>
                  <a:srgbClr val="FF0000"/>
                </a:solidFill>
              </a:rPr>
              <a:t>Prototype Cavity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4787" y="1002705"/>
            <a:ext cx="8822029" cy="5316675"/>
          </a:xfrm>
        </p:spPr>
        <p:txBody>
          <a:bodyPr>
            <a:normAutofit/>
          </a:bodyPr>
          <a:lstStyle/>
          <a:p>
            <a:pPr marL="400050" lvl="1" indent="-400050">
              <a:lnSpc>
                <a:spcPct val="80000"/>
              </a:lnSpc>
              <a:spcBef>
                <a:spcPts val="200"/>
              </a:spcBef>
            </a:pPr>
            <a:r>
              <a:rPr lang="en-US" b="1" dirty="0" smtClean="0">
                <a:solidFill>
                  <a:schemeClr val="tx1"/>
                </a:solidFill>
                <a:latin typeface="Calibri" pitchFamily="34" charset="0"/>
              </a:rPr>
              <a:t>Single Cavity Test Vessel</a:t>
            </a:r>
          </a:p>
          <a:p>
            <a:pPr marL="685800" lvl="2" indent="-285750">
              <a:spcBef>
                <a:spcPts val="200"/>
              </a:spcBef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Same dimensions and features that a MICE RFM vacuum vessel would have</a:t>
            </a:r>
          </a:p>
          <a:p>
            <a:pPr marL="685800" lvl="2" indent="-285750">
              <a:spcBef>
                <a:spcPts val="200"/>
              </a:spcBef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Installation fixtures and cavity handling procedures + hands-on experience</a:t>
            </a:r>
          </a:p>
          <a:p>
            <a:pPr marL="685800" lvl="2" indent="-285750">
              <a:spcBef>
                <a:spcPts val="200"/>
              </a:spcBef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SCRF-style post-processing, handling and assembly</a:t>
            </a:r>
          </a:p>
          <a:p>
            <a:pPr marL="685800" lvl="2" indent="-285750">
              <a:spcBef>
                <a:spcPts val="200"/>
              </a:spcBef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RF commissioning and testing with external magnetic field</a:t>
            </a:r>
          </a:p>
          <a:p>
            <a:pPr marL="685800" lvl="2" indent="-285750">
              <a:spcBef>
                <a:spcPts val="200"/>
              </a:spcBef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Cavity can be installed close to the 5-T superconducting solenoid magnet at MTA, very similar to MICE configuration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8" name="Picture 2" descr="C:\Users\Derun\Documents\MICE Collaboration\Single Vessel Images\SINGLE_CAVITY_VAC_VESSEL_CAVITY_ORIENTATION_OUTER_FRONT_MTA_2011011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441336" y="3448490"/>
            <a:ext cx="4321421" cy="2952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SCVV.jpg"/>
          <p:cNvPicPr>
            <a:picLocks noChangeAspect="1"/>
          </p:cNvPicPr>
          <p:nvPr/>
        </p:nvPicPr>
        <p:blipFill>
          <a:blip r:embed="rId3" cstate="screen">
            <a:lum bright="-10000"/>
          </a:blip>
          <a:stretch>
            <a:fillRect/>
          </a:stretch>
        </p:blipFill>
        <p:spPr>
          <a:xfrm>
            <a:off x="192107" y="3444435"/>
            <a:ext cx="2215134" cy="2953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1" descr="Tuner section view Xa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 bwMode="auto">
          <a:xfrm>
            <a:off x="5886139" y="5521147"/>
            <a:ext cx="855598" cy="87504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16858" y="5999546"/>
            <a:ext cx="1972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Single cavity vessel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88808" y="3468356"/>
            <a:ext cx="35942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Configuration of cavity and the vessel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516850" y="4287179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Loop coupler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50861" y="4285690"/>
            <a:ext cx="1218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Loop coupler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7671" y="6077260"/>
            <a:ext cx="13254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Vacuum pump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/>
          <p:cNvCxnSpPr>
            <a:stCxn id="16" idx="0"/>
          </p:cNvCxnSpPr>
          <p:nvPr/>
        </p:nvCxnSpPr>
        <p:spPr>
          <a:xfrm flipV="1">
            <a:off x="3060417" y="5819794"/>
            <a:ext cx="1311553" cy="257466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582289" y="5256925"/>
            <a:ext cx="880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6 Tuners</a:t>
            </a:r>
            <a:endParaRPr lang="en-US" sz="1400" dirty="0">
              <a:solidFill>
                <a:srgbClr val="FFFF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5061853" y="4338894"/>
            <a:ext cx="891924" cy="929040"/>
          </a:xfrm>
          <a:prstGeom prst="straightConnector1">
            <a:avLst/>
          </a:prstGeom>
          <a:ln w="1905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30737" y="3449306"/>
            <a:ext cx="2203927" cy="295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808" y="-3192"/>
            <a:ext cx="7286476" cy="987967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 MICE </a:t>
            </a:r>
            <a:r>
              <a:rPr lang="en-US" dirty="0" smtClean="0">
                <a:solidFill>
                  <a:srgbClr val="FF0000"/>
                </a:solidFill>
              </a:rPr>
              <a:t>Prototype </a:t>
            </a:r>
            <a:r>
              <a:rPr lang="en-US" dirty="0" smtClean="0">
                <a:solidFill>
                  <a:srgbClr val="FF0000"/>
                </a:solidFill>
              </a:rPr>
              <a:t>Cavity Testing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400" b="1" dirty="0" smtClean="0">
                <a:latin typeface="Calibri" pitchFamily="34" charset="0"/>
              </a:rPr>
              <a:t>Single cavity module next to 5-T superconducting solenoid magnet</a:t>
            </a:r>
          </a:p>
          <a:p>
            <a:endParaRPr lang="en-US" sz="2400" b="1" dirty="0" smtClean="0">
              <a:latin typeface="Calibri" pitchFamily="34" charset="0"/>
            </a:endParaRPr>
          </a:p>
          <a:p>
            <a:endParaRPr lang="en-US" sz="2400" b="1" dirty="0" smtClean="0">
              <a:latin typeface="Calibri" pitchFamily="34" charset="0"/>
            </a:endParaRPr>
          </a:p>
          <a:p>
            <a:endParaRPr lang="en-US" sz="2400" b="1" dirty="0" smtClean="0">
              <a:latin typeface="Calibri" pitchFamily="34" charset="0"/>
            </a:endParaRPr>
          </a:p>
          <a:p>
            <a:endParaRPr lang="en-US" sz="2400" b="1" dirty="0" smtClean="0">
              <a:latin typeface="Calibri" pitchFamily="34" charset="0"/>
            </a:endParaRPr>
          </a:p>
          <a:p>
            <a:endParaRPr lang="en-US" sz="2400" b="1" dirty="0" smtClean="0">
              <a:latin typeface="Calibri" pitchFamily="34" charset="0"/>
            </a:endParaRPr>
          </a:p>
          <a:p>
            <a:endParaRPr lang="en-US" sz="2400" b="1" dirty="0" smtClean="0">
              <a:latin typeface="Calibri" pitchFamily="34" charset="0"/>
            </a:endParaRPr>
          </a:p>
          <a:p>
            <a:endParaRPr lang="en-US" sz="2400" b="1" dirty="0" smtClean="0">
              <a:latin typeface="Calibri" pitchFamily="34" charset="0"/>
            </a:endParaRPr>
          </a:p>
          <a:p>
            <a:endParaRPr lang="en-US" sz="2400" b="1" dirty="0" smtClean="0">
              <a:latin typeface="Calibri" pitchFamily="34" charset="0"/>
            </a:endParaRPr>
          </a:p>
          <a:p>
            <a:endParaRPr lang="en-US" sz="2400" b="1" dirty="0" smtClean="0">
              <a:latin typeface="Calibri" pitchFamily="34" charset="0"/>
            </a:endParaRPr>
          </a:p>
          <a:p>
            <a:endParaRPr lang="en-US" sz="2400" b="1" dirty="0" smtClean="0">
              <a:latin typeface="Calibri" pitchFamily="34" charset="0"/>
            </a:endParaRPr>
          </a:p>
          <a:p>
            <a:r>
              <a:rPr lang="en-US" sz="2400" b="1" dirty="0" smtClean="0">
                <a:latin typeface="Calibri" pitchFamily="34" charset="0"/>
              </a:rPr>
              <a:t>Magnetic fields in the cavity:</a:t>
            </a:r>
          </a:p>
          <a:p>
            <a:pPr lvl="1"/>
            <a:r>
              <a:rPr lang="en-US" sz="2000" b="1" dirty="0" smtClean="0">
                <a:latin typeface="Calibri" pitchFamily="34" charset="0"/>
              </a:rPr>
              <a:t>0.1 Tesla at downstream wall; 0.17 Tesla in the center and 0.33 Tesla at the upstream wall</a:t>
            </a:r>
            <a:endParaRPr lang="en-US" sz="2000" b="1" dirty="0">
              <a:latin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82808" y="1515968"/>
            <a:ext cx="7012098" cy="394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413" y="-3192"/>
            <a:ext cx="7298871" cy="9879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Cavity </a:t>
            </a:r>
            <a:r>
              <a:rPr lang="en-US" dirty="0" smtClean="0">
                <a:solidFill>
                  <a:srgbClr val="FF0000"/>
                </a:solidFill>
              </a:rPr>
              <a:t>Testing </a:t>
            </a:r>
            <a:r>
              <a:rPr lang="en-US" dirty="0" smtClean="0">
                <a:solidFill>
                  <a:srgbClr val="FF0000"/>
                </a:solidFill>
              </a:rPr>
              <a:t>Results with </a:t>
            </a:r>
            <a:r>
              <a:rPr lang="en-US" b="1" i="1" dirty="0" smtClean="0">
                <a:solidFill>
                  <a:srgbClr val="FF0000"/>
                </a:solidFill>
              </a:rPr>
              <a:t>B=0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200"/>
              </a:spcBef>
            </a:pP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The cavity reached to 8 MV/m (MICE) without conditioning in </a:t>
            </a:r>
            <a:b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</a:b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</a:rPr>
              <a:t>3 days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(early August 2014) !</a:t>
            </a:r>
          </a:p>
          <a:p>
            <a:pPr>
              <a:spcBef>
                <a:spcPts val="200"/>
              </a:spcBef>
            </a:pPr>
            <a:r>
              <a:rPr lang="en-US" sz="2400" b="1" dirty="0" smtClean="0">
                <a:latin typeface="Calibri" pitchFamily="34" charset="0"/>
              </a:rPr>
              <a:t>B = 0 with Cu windows </a:t>
            </a:r>
            <a:r>
              <a:rPr lang="en-US" sz="2400" dirty="0" smtClean="0">
                <a:latin typeface="Calibri" pitchFamily="34" charset="0"/>
              </a:rPr>
              <a:t>(Sept. 15 – Nov. 26 2014)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Achieved RF gradients of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</a:rPr>
              <a:t>13.5 MV/m </a:t>
            </a:r>
            <a:r>
              <a:rPr lang="en-US" sz="2000" dirty="0" smtClean="0">
                <a:latin typeface="Calibri" pitchFamily="34" charset="0"/>
              </a:rPr>
              <a:t>with breakdown probability of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→ 10</a:t>
            </a:r>
            <a:r>
              <a:rPr lang="en-US" sz="2000" baseline="30000" dirty="0" smtClean="0">
                <a:latin typeface="Calibri" pitchFamily="34" charset="0"/>
              </a:rPr>
              <a:t>-6</a:t>
            </a:r>
            <a:r>
              <a:rPr lang="en-US" sz="2000" dirty="0" smtClean="0">
                <a:latin typeface="Calibri" pitchFamily="34" charset="0"/>
              </a:rPr>
              <a:t>, only recorded total of 32 breakdown events </a:t>
            </a:r>
          </a:p>
          <a:p>
            <a:pPr>
              <a:spcBef>
                <a:spcPts val="200"/>
              </a:spcBef>
            </a:pPr>
            <a:r>
              <a:rPr lang="en-US" sz="2400" b="1" dirty="0" smtClean="0">
                <a:latin typeface="Calibri" pitchFamily="34" charset="0"/>
              </a:rPr>
              <a:t>B = 0 run with curved Be windows </a:t>
            </a:r>
            <a:r>
              <a:rPr lang="en-US" sz="2400" dirty="0" smtClean="0">
                <a:latin typeface="Calibri" pitchFamily="34" charset="0"/>
              </a:rPr>
              <a:t>(March 18 – April 6, 2015)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0.5 millions + pulses at &gt; 11 MV/m (≈ 1.6 MW input power)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Dose rate comfortably below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tracker damage threshold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No breakdown events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Up to 14 MV/m for short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periods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No issues with the cavity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or services (vacuum, water)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All instrumentation and </a:t>
            </a:r>
            <a:br>
              <a:rPr lang="en-US" sz="2000" dirty="0" smtClean="0">
                <a:latin typeface="Calibri" pitchFamily="34" charset="0"/>
              </a:rPr>
            </a:br>
            <a:r>
              <a:rPr lang="en-US" sz="2000" dirty="0" smtClean="0">
                <a:latin typeface="Calibri" pitchFamily="34" charset="0"/>
              </a:rPr>
              <a:t>DAQ worked well </a:t>
            </a:r>
          </a:p>
          <a:p>
            <a:pPr>
              <a:spcBef>
                <a:spcPts val="200"/>
              </a:spcBef>
            </a:pPr>
            <a:endParaRPr lang="en-US" sz="2400" dirty="0">
              <a:latin typeface="Calibri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60" y="3680773"/>
            <a:ext cx="4917671" cy="278082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142" y="-3192"/>
            <a:ext cx="7313142" cy="98796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Cavity </a:t>
            </a:r>
            <a:r>
              <a:rPr lang="en-US" dirty="0" smtClean="0">
                <a:solidFill>
                  <a:srgbClr val="FF0000"/>
                </a:solidFill>
              </a:rPr>
              <a:t>Testing </a:t>
            </a:r>
            <a:r>
              <a:rPr lang="en-US" dirty="0" smtClean="0">
                <a:solidFill>
                  <a:srgbClr val="FF0000"/>
                </a:solidFill>
              </a:rPr>
              <a:t>Results with </a:t>
            </a:r>
            <a:r>
              <a:rPr lang="en-US" b="1" i="1" dirty="0" smtClean="0">
                <a:solidFill>
                  <a:srgbClr val="FF0000"/>
                </a:solidFill>
              </a:rPr>
              <a:t>B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3" y="952444"/>
            <a:ext cx="8915813" cy="5557072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000" b="1" dirty="0" smtClean="0">
                <a:latin typeface="Calibri" pitchFamily="34" charset="0"/>
              </a:rPr>
              <a:t>B = 5 T run with Be windows </a:t>
            </a:r>
            <a:r>
              <a:rPr lang="en-US" sz="2000" dirty="0" smtClean="0">
                <a:latin typeface="Calibri" pitchFamily="34" charset="0"/>
              </a:rPr>
              <a:t>(April 24 – May 15, 2015)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Detectors and other components moved, rebuilt as needed.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1 M+ pulses at &gt; 8 MV/m (≈ 1 MW input power)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3 M+ pulses at &gt;11 MV/m (~1.6 MW input power)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Dose rate comfortably below tracker damage threshold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No issues with the cavity or magnet operation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No breakdown events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Up to 14 MV/m; held at 13.5 MV/m for 3 M+ pulses </a:t>
            </a:r>
          </a:p>
          <a:p>
            <a:pPr>
              <a:spcBef>
                <a:spcPts val="200"/>
              </a:spcBef>
            </a:pPr>
            <a:r>
              <a:rPr lang="en-US" sz="2000" b="1" dirty="0" smtClean="0">
                <a:latin typeface="Calibri" pitchFamily="34" charset="0"/>
              </a:rPr>
              <a:t>B field scan and Tuner System Test with Be windows </a:t>
            </a:r>
            <a:br>
              <a:rPr lang="en-US" sz="2000" b="1" dirty="0" smtClean="0">
                <a:latin typeface="Calibri" pitchFamily="34" charset="0"/>
              </a:rPr>
            </a:br>
            <a:r>
              <a:rPr lang="en-US" sz="2000" b="1" dirty="0" smtClean="0">
                <a:latin typeface="Calibri" pitchFamily="34" charset="0"/>
              </a:rPr>
              <a:t>			</a:t>
            </a:r>
            <a:r>
              <a:rPr lang="en-US" sz="2000" dirty="0" smtClean="0">
                <a:latin typeface="Calibri" pitchFamily="34" charset="0"/>
              </a:rPr>
              <a:t>(May 25 – June 5, 2015) 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Tuner System Test at MICE operation frequencies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Collected 0.25 M + pulses at 1MW power at B=0 and 10 Hz rep rate;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0.5 M+ pulses at 2 MW at B=5 Tesla and 5 Hz rep rate (</a:t>
            </a: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</a:rPr>
              <a:t>MICE: 1 Hz rep rate</a:t>
            </a:r>
            <a:r>
              <a:rPr lang="en-US" sz="2000" dirty="0" smtClean="0">
                <a:latin typeface="Calibri" pitchFamily="34" charset="0"/>
              </a:rPr>
              <a:t>);</a:t>
            </a:r>
          </a:p>
          <a:p>
            <a:pPr lvl="1">
              <a:spcBef>
                <a:spcPts val="200"/>
              </a:spcBef>
            </a:pPr>
            <a:r>
              <a:rPr lang="en-US" sz="2000" dirty="0" smtClean="0">
                <a:latin typeface="Calibri" pitchFamily="34" charset="0"/>
              </a:rPr>
              <a:t>Detector calibration to observe dependencies of various signals on: </a:t>
            </a:r>
          </a:p>
          <a:p>
            <a:pPr lvl="2">
              <a:spcBef>
                <a:spcPts val="200"/>
              </a:spcBef>
            </a:pPr>
            <a:r>
              <a:rPr lang="en-US" sz="1800" dirty="0" smtClean="0">
                <a:latin typeface="Calibri" pitchFamily="34" charset="0"/>
              </a:rPr>
              <a:t>Magnetic field </a:t>
            </a:r>
          </a:p>
          <a:p>
            <a:pPr lvl="2">
              <a:spcBef>
                <a:spcPts val="200"/>
              </a:spcBef>
            </a:pPr>
            <a:r>
              <a:rPr lang="en-US" sz="1800" dirty="0" smtClean="0">
                <a:latin typeface="Calibri" pitchFamily="34" charset="0"/>
              </a:rPr>
              <a:t>RF gradient</a:t>
            </a:r>
          </a:p>
          <a:p>
            <a:pPr lvl="2">
              <a:spcBef>
                <a:spcPts val="200"/>
              </a:spcBef>
            </a:pPr>
            <a:r>
              <a:rPr lang="en-US" sz="1800" dirty="0" smtClean="0">
                <a:latin typeface="Calibri" pitchFamily="34" charset="0"/>
              </a:rPr>
              <a:t>Calibration with known radiation sources.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145" y="2666091"/>
            <a:ext cx="7968590" cy="1362075"/>
          </a:xfrm>
        </p:spPr>
        <p:txBody>
          <a:bodyPr/>
          <a:lstStyle/>
          <a:p>
            <a:pPr algn="ctr"/>
            <a:r>
              <a:rPr lang="en-US" dirty="0" smtClean="0"/>
              <a:t>MICE RF Cavity Production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08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95" y="-3192"/>
            <a:ext cx="7263826" cy="987967"/>
          </a:xfrm>
        </p:spPr>
        <p:txBody>
          <a:bodyPr/>
          <a:lstStyle/>
          <a:p>
            <a:r>
              <a:rPr lang="en-US" dirty="0" smtClean="0"/>
              <a:t>RF Cavity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Ten MICE 201-MHz cavities have been built</a:t>
            </a:r>
          </a:p>
          <a:p>
            <a:r>
              <a:rPr lang="en-US" dirty="0" smtClean="0"/>
              <a:t>The first MICE prototype cavity </a:t>
            </a:r>
            <a:r>
              <a:rPr lang="en-US" dirty="0" smtClean="0"/>
              <a:t>has been high power</a:t>
            </a:r>
            <a:r>
              <a:rPr lang="en-US" dirty="0" smtClean="0"/>
              <a:t> </a:t>
            </a:r>
            <a:r>
              <a:rPr lang="en-US" dirty="0" smtClean="0"/>
              <a:t>tested </a:t>
            </a:r>
            <a:r>
              <a:rPr lang="en-US" dirty="0" smtClean="0"/>
              <a:t>at MTA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b="1" dirty="0" smtClean="0">
                <a:solidFill>
                  <a:srgbClr val="FF0000"/>
                </a:solidFill>
              </a:rPr>
              <a:t>excellent results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Select four cavities (two spares) for MICE</a:t>
            </a:r>
          </a:p>
          <a:p>
            <a:pPr lvl="1"/>
            <a:r>
              <a:rPr lang="en-US" dirty="0" smtClean="0"/>
              <a:t>Inner surface finish (visual inspection) </a:t>
            </a:r>
          </a:p>
          <a:p>
            <a:pPr lvl="1"/>
            <a:r>
              <a:rPr lang="en-US" dirty="0" smtClean="0"/>
              <a:t>Frequency measurements of cavity bodies </a:t>
            </a:r>
          </a:p>
          <a:p>
            <a:pPr lvl="1"/>
            <a:r>
              <a:rPr lang="en-US" dirty="0" smtClean="0"/>
              <a:t>Location of water cooling lines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30,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Tianhuan Luo &amp; Derun Li | MICE RFM Fabriation Readiness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435" y="4501987"/>
            <a:ext cx="2514600" cy="16630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372" y="4493654"/>
            <a:ext cx="2360786" cy="1664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961" y="4493654"/>
            <a:ext cx="2401161" cy="1664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616503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Small scratches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214750" y="616503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Oxidation marks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67961" y="616874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Small cracks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265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228" y="-3192"/>
            <a:ext cx="7166020" cy="987967"/>
          </a:xfrm>
        </p:spPr>
        <p:txBody>
          <a:bodyPr/>
          <a:lstStyle/>
          <a:p>
            <a:r>
              <a:rPr lang="en-US" dirty="0" smtClean="0"/>
              <a:t>RF Cavity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30,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Tianhuan Luo &amp; Derun Li | MICE RFM Fabriation Readiness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16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716725" y="1379304"/>
            <a:ext cx="685800" cy="1981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Delay 5"/>
          <p:cNvSpPr/>
          <p:nvPr/>
        </p:nvSpPr>
        <p:spPr>
          <a:xfrm>
            <a:off x="2402525" y="1912704"/>
            <a:ext cx="228600" cy="914400"/>
          </a:xfrm>
          <a:prstGeom prst="flowChartDelay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Delay 6"/>
          <p:cNvSpPr/>
          <p:nvPr/>
        </p:nvSpPr>
        <p:spPr>
          <a:xfrm flipH="1">
            <a:off x="1469540" y="1912704"/>
            <a:ext cx="247185" cy="914400"/>
          </a:xfrm>
          <a:prstGeom prst="flowChartDelay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316925" y="1381163"/>
            <a:ext cx="685800" cy="1981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069525" y="1381163"/>
            <a:ext cx="685800" cy="1981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669725" y="1381163"/>
            <a:ext cx="685800" cy="1981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Delay 10"/>
          <p:cNvSpPr/>
          <p:nvPr/>
        </p:nvSpPr>
        <p:spPr>
          <a:xfrm>
            <a:off x="4002725" y="1912704"/>
            <a:ext cx="228600" cy="914400"/>
          </a:xfrm>
          <a:prstGeom prst="flowChartDelay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elay 11"/>
          <p:cNvSpPr/>
          <p:nvPr/>
        </p:nvSpPr>
        <p:spPr>
          <a:xfrm>
            <a:off x="3316925" y="1912704"/>
            <a:ext cx="228600" cy="914400"/>
          </a:xfrm>
          <a:prstGeom prst="flowChartDelay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Delay 14"/>
          <p:cNvSpPr/>
          <p:nvPr/>
        </p:nvSpPr>
        <p:spPr>
          <a:xfrm flipH="1">
            <a:off x="4822340" y="1912704"/>
            <a:ext cx="247185" cy="914400"/>
          </a:xfrm>
          <a:prstGeom prst="flowChartDelay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lowchart: Delay 15"/>
          <p:cNvSpPr/>
          <p:nvPr/>
        </p:nvSpPr>
        <p:spPr>
          <a:xfrm flipH="1">
            <a:off x="5508140" y="1914563"/>
            <a:ext cx="247185" cy="914400"/>
          </a:xfrm>
          <a:prstGeom prst="flowChartDelay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Delay 16"/>
          <p:cNvSpPr/>
          <p:nvPr/>
        </p:nvSpPr>
        <p:spPr>
          <a:xfrm flipH="1">
            <a:off x="7108340" y="1910845"/>
            <a:ext cx="247185" cy="914400"/>
          </a:xfrm>
          <a:prstGeom prst="flowChartDelay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Delay 18"/>
          <p:cNvSpPr/>
          <p:nvPr/>
        </p:nvSpPr>
        <p:spPr>
          <a:xfrm>
            <a:off x="6669725" y="1914563"/>
            <a:ext cx="228600" cy="914400"/>
          </a:xfrm>
          <a:prstGeom prst="flowChartDelay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14146" y="3589490"/>
            <a:ext cx="83795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Cavity frequency:  cavity body frequency plus the frequency perturbation from curved Be windows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Curved-out window  increases the frequency ; Curved-in window  decreases.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For a cavity body and a pair of Be windows, we can measure three different configurations and solve the cavity body frequency and the two Be window frequency perturbations. </a:t>
            </a:r>
            <a:endParaRPr lang="en-US" sz="2000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631241"/>
              </p:ext>
            </p:extLst>
          </p:nvPr>
        </p:nvGraphicFramePr>
        <p:xfrm>
          <a:off x="2860081" y="4352795"/>
          <a:ext cx="3481451" cy="489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3" imgW="1714320" imgH="241200" progId="Equation.3">
                  <p:embed/>
                </p:oleObj>
              </mc:Choice>
              <mc:Fallback>
                <p:oleObj name="Equation" r:id="rId3" imgW="171432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0081" y="4352795"/>
                        <a:ext cx="3481451" cy="489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3398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092" y="-3192"/>
            <a:ext cx="7166020" cy="987967"/>
          </a:xfrm>
        </p:spPr>
        <p:txBody>
          <a:bodyPr/>
          <a:lstStyle/>
          <a:p>
            <a:r>
              <a:rPr lang="en-US" dirty="0" smtClean="0"/>
              <a:t>Measurement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April 30,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Tianhuan Luo &amp; Derun Li | MICE RFM Fabriation Readiness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7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9763342"/>
              </p:ext>
            </p:extLst>
          </p:nvPr>
        </p:nvGraphicFramePr>
        <p:xfrm>
          <a:off x="304800" y="1371600"/>
          <a:ext cx="4584700" cy="3505201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850900"/>
                <a:gridCol w="1143000"/>
                <a:gridCol w="1371600"/>
                <a:gridCol w="1219200"/>
              </a:tblGrid>
              <a:tr h="500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Cavity #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Type 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Body </a:t>
                      </a:r>
                      <a:r>
                        <a:rPr lang="en-US" sz="1800" i="1" u="none" strike="noStrike" dirty="0">
                          <a:effectLst/>
                        </a:rPr>
                        <a:t>f </a:t>
                      </a:r>
                      <a:r>
                        <a:rPr lang="en-US" sz="1800" u="none" strike="noStrike" dirty="0">
                          <a:effectLst/>
                        </a:rPr>
                        <a:t>(MHz)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 err="1">
                          <a:effectLst/>
                        </a:rPr>
                        <a:t>df</a:t>
                      </a:r>
                      <a:r>
                        <a:rPr lang="en-US" sz="1800" u="none" strike="noStrike" dirty="0">
                          <a:effectLst/>
                        </a:rPr>
                        <a:t> (MHz)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500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201.510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0.260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500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200.976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-0.274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500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outer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200.675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-0.575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500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inter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200.874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-0.376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500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inter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</a:rPr>
                        <a:t>200.970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-</a:t>
                      </a:r>
                      <a:r>
                        <a:rPr lang="en-US" sz="1800" u="none" strike="noStrike" dirty="0" smtClean="0">
                          <a:effectLst/>
                        </a:rPr>
                        <a:t>0.280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500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inter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200.999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-0.251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2958772"/>
              </p:ext>
            </p:extLst>
          </p:nvPr>
        </p:nvGraphicFramePr>
        <p:xfrm>
          <a:off x="5410201" y="1371600"/>
          <a:ext cx="3397306" cy="4809526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050076"/>
                <a:gridCol w="782410"/>
                <a:gridCol w="708917"/>
                <a:gridCol w="855903"/>
              </a:tblGrid>
              <a:tr h="4409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Window #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>
                          <a:effectLst/>
                        </a:rPr>
                        <a:t>f </a:t>
                      </a:r>
                      <a:r>
                        <a:rPr lang="en-US" sz="1600" u="none" strike="noStrike" dirty="0">
                          <a:effectLst/>
                        </a:rPr>
                        <a:t>(MHz)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i="1" u="none" strike="noStrike" dirty="0" smtClean="0">
                          <a:effectLst/>
                        </a:rPr>
                        <a:t>f </a:t>
                      </a:r>
                      <a:r>
                        <a:rPr lang="en-US" sz="1600" i="0" u="none" strike="noStrike" dirty="0" smtClean="0">
                          <a:effectLst/>
                        </a:rPr>
                        <a:t>(</a:t>
                      </a:r>
                      <a:r>
                        <a:rPr lang="en-US" sz="1600" u="none" strike="noStrike" dirty="0" smtClean="0">
                          <a:effectLst/>
                        </a:rPr>
                        <a:t>MHz)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436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0.691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436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0.581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0.591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436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0.640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0.659</a:t>
                      </a:r>
                      <a:endParaRPr lang="en-US" sz="16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436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0.537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436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0.517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436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0.550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0.557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436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0.537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0.541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436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0.623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436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0.623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  <a:tr h="43685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0.663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350" marR="6350" marT="6350" marB="0" anchor="b"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08710" y="5009292"/>
            <a:ext cx="48768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i="1" dirty="0" err="1" smtClean="0"/>
              <a:t>df</a:t>
            </a:r>
            <a:r>
              <a:rPr lang="en-US" sz="2000" dirty="0" smtClean="0"/>
              <a:t> = Body </a:t>
            </a:r>
            <a:r>
              <a:rPr lang="en-US" sz="2000" i="1" dirty="0" smtClean="0"/>
              <a:t>f</a:t>
            </a:r>
            <a:r>
              <a:rPr lang="en-US" sz="2000" dirty="0" smtClean="0"/>
              <a:t> (MHz) – 201.25 MHz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The results in red were measured in 2010 at LBNL. They are consistent with recent measurements.</a:t>
            </a:r>
            <a:endParaRPr lang="en-US" sz="2000" dirty="0"/>
          </a:p>
        </p:txBody>
      </p:sp>
      <p:sp>
        <p:nvSpPr>
          <p:cNvPr id="10" name="Rounded Rectangle 9"/>
          <p:cNvSpPr/>
          <p:nvPr/>
        </p:nvSpPr>
        <p:spPr>
          <a:xfrm>
            <a:off x="181100" y="3451435"/>
            <a:ext cx="4876800" cy="1452978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181100" y="2402198"/>
            <a:ext cx="4876800" cy="56603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395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Handling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772" y="1026193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3905" y="5784604"/>
            <a:ext cx="4884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Cavity assembly fixtures developed at FNAL,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shipped to LBNL and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was used for MICE RFM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99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EP at LBNL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084" y="1047410"/>
            <a:ext cx="7315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11503" y="6072145"/>
            <a:ext cx="2755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n w="1905"/>
                <a:solidFill>
                  <a:srgbClr val="FFFF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EP setup at LBNL </a:t>
            </a:r>
            <a:endParaRPr lang="en-US" sz="2400" b="1" dirty="0">
              <a:ln w="1905"/>
              <a:solidFill>
                <a:srgbClr val="FFFF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1559" y="1587663"/>
            <a:ext cx="20943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EDED00"/>
                </a:solidFill>
              </a:rPr>
              <a:t>Improved stand </a:t>
            </a:r>
          </a:p>
          <a:p>
            <a:r>
              <a:rPr lang="en-US" sz="2000" b="1" dirty="0" smtClean="0">
                <a:solidFill>
                  <a:srgbClr val="EDED00"/>
                </a:solidFill>
              </a:rPr>
              <a:t>and grounding</a:t>
            </a:r>
            <a:endParaRPr lang="en-US" sz="2000" b="1" dirty="0">
              <a:solidFill>
                <a:srgbClr val="EDED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12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684" y="-3192"/>
            <a:ext cx="7284432" cy="987967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Re-baseline MICE Cooling Channel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273" y="3693034"/>
            <a:ext cx="8915813" cy="2854582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sz="2000" b="1" dirty="0" smtClean="0">
                <a:solidFill>
                  <a:srgbClr val="C00000"/>
                </a:solidFill>
              </a:rPr>
              <a:t>New </a:t>
            </a:r>
            <a:r>
              <a:rPr lang="en-US" sz="2000" b="1" dirty="0" smtClean="0">
                <a:solidFill>
                  <a:srgbClr val="C00000"/>
                </a:solidFill>
              </a:rPr>
              <a:t>re-baseline MICE </a:t>
            </a:r>
            <a:r>
              <a:rPr lang="en-US" sz="2000" b="1" dirty="0" smtClean="0">
                <a:solidFill>
                  <a:srgbClr val="C00000"/>
                </a:solidFill>
              </a:rPr>
              <a:t>cooling channel needs two RF modules</a:t>
            </a:r>
          </a:p>
          <a:p>
            <a:pPr>
              <a:spcBef>
                <a:spcPts val="200"/>
              </a:spcBef>
            </a:pPr>
            <a:r>
              <a:rPr lang="en-US" sz="2000" b="1" dirty="0" smtClean="0">
                <a:solidFill>
                  <a:srgbClr val="C00000"/>
                </a:solidFill>
              </a:rPr>
              <a:t>Each MICE RF module has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One 201 MHz RF cavity 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Two Beryllium windows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Two RF power couplers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One vacuum vessel hosting the </a:t>
            </a:r>
            <a:r>
              <a:rPr lang="en-US" sz="1600" dirty="0" smtClean="0">
                <a:solidFill>
                  <a:schemeClr val="tx2"/>
                </a:solidFill>
              </a:rPr>
              <a:t>RF </a:t>
            </a:r>
            <a:r>
              <a:rPr lang="en-US" sz="1600" dirty="0" smtClean="0">
                <a:solidFill>
                  <a:schemeClr val="tx2"/>
                </a:solidFill>
              </a:rPr>
              <a:t>cavity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Six tuner arms and six actuators 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Cavity support struts 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Vacuum pump system and water cooling</a:t>
            </a:r>
          </a:p>
          <a:p>
            <a:pPr lvl="1">
              <a:spcBef>
                <a:spcPts val="200"/>
              </a:spcBef>
            </a:pPr>
            <a:r>
              <a:rPr lang="en-US" sz="1600" dirty="0" smtClean="0">
                <a:solidFill>
                  <a:schemeClr val="tx2"/>
                </a:solidFill>
              </a:rPr>
              <a:t>Diagnostics and bypass lines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563" y="998581"/>
            <a:ext cx="8186287" cy="27220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12827" y="1587660"/>
            <a:ext cx="704049" cy="1988026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439669" y="1601929"/>
            <a:ext cx="704049" cy="1988026"/>
          </a:xfrm>
          <a:prstGeom prst="rect">
            <a:avLst/>
          </a:prstGeom>
          <a:noFill/>
          <a:ln w="349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1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EP Finished MICE Cavity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11" y="1026193"/>
            <a:ext cx="7315200" cy="54864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01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53" y="-3192"/>
            <a:ext cx="8150231" cy="987967"/>
          </a:xfrm>
        </p:spPr>
        <p:txBody>
          <a:bodyPr/>
          <a:lstStyle/>
          <a:p>
            <a:r>
              <a:rPr lang="en-US" dirty="0" smtClean="0"/>
              <a:t>MICE RF Cavity Bodies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3" y="1012912"/>
            <a:ext cx="8915813" cy="5557072"/>
          </a:xfrm>
        </p:spPr>
        <p:txBody>
          <a:bodyPr>
            <a:normAutofit/>
          </a:bodyPr>
          <a:lstStyle/>
          <a:p>
            <a:pPr marL="690563" lvl="1" indent="-455613"/>
            <a:r>
              <a:rPr lang="en-US" sz="2400" b="1" dirty="0" smtClean="0">
                <a:solidFill>
                  <a:srgbClr val="00B050"/>
                </a:solidFill>
              </a:rPr>
              <a:t>Cavity </a:t>
            </a:r>
            <a:r>
              <a:rPr lang="en-US" sz="2400" b="1" dirty="0">
                <a:solidFill>
                  <a:srgbClr val="00B050"/>
                </a:solidFill>
              </a:rPr>
              <a:t>(with beryllium windows) selection </a:t>
            </a:r>
            <a:r>
              <a:rPr lang="en-US" sz="2400" b="1" dirty="0" smtClean="0">
                <a:solidFill>
                  <a:srgbClr val="00B050"/>
                </a:solidFill>
              </a:rPr>
              <a:t>complete</a:t>
            </a:r>
          </a:p>
          <a:p>
            <a:pPr marL="1090613" lvl="2" indent="-455613"/>
            <a:r>
              <a:rPr lang="en-US" sz="2000" dirty="0" smtClean="0">
                <a:solidFill>
                  <a:schemeClr val="tx2"/>
                </a:solidFill>
              </a:rPr>
              <a:t>Four cavities selected (two spares)</a:t>
            </a:r>
          </a:p>
          <a:p>
            <a:pPr marL="1090613" lvl="2" indent="-455613"/>
            <a:r>
              <a:rPr lang="en-US" sz="2000" dirty="0" smtClean="0">
                <a:solidFill>
                  <a:schemeClr val="tx2"/>
                </a:solidFill>
              </a:rPr>
              <a:t>In combination with different Be windows, additional ~ </a:t>
            </a:r>
            <a:r>
              <a:rPr lang="en-US" sz="2000" dirty="0" smtClean="0">
                <a:solidFill>
                  <a:srgbClr val="C00000"/>
                </a:solidFill>
              </a:rPr>
              <a:t>100 kHz </a:t>
            </a:r>
            <a:r>
              <a:rPr lang="en-US" sz="2000" dirty="0" smtClean="0">
                <a:solidFill>
                  <a:schemeClr val="tx2"/>
                </a:solidFill>
              </a:rPr>
              <a:t>frequency tuning range</a:t>
            </a:r>
          </a:p>
          <a:p>
            <a:pPr marL="690563" lvl="1" indent="-455613"/>
            <a:r>
              <a:rPr lang="en-US" sz="2400" b="1" dirty="0" smtClean="0">
                <a:solidFill>
                  <a:srgbClr val="00B050"/>
                </a:solidFill>
              </a:rPr>
              <a:t>EP of the four cavities complete</a:t>
            </a:r>
          </a:p>
          <a:p>
            <a:pPr marL="690563" lvl="1" indent="-455613"/>
            <a:r>
              <a:rPr lang="en-US" sz="2400" b="1" dirty="0" smtClean="0">
                <a:solidFill>
                  <a:srgbClr val="00B050"/>
                </a:solidFill>
              </a:rPr>
              <a:t>All cavities are stored near assembly shop at LBNL</a:t>
            </a:r>
            <a:endParaRPr lang="en-US" sz="2400" b="1" dirty="0">
              <a:solidFill>
                <a:srgbClr val="00B05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11" y="3425924"/>
            <a:ext cx="4098755" cy="307406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001" y="3416541"/>
            <a:ext cx="4096511" cy="3072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490081" y="6124575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DED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July 8, 2015</a:t>
            </a:r>
            <a:endParaRPr lang="en-US" sz="1600" dirty="0">
              <a:solidFill>
                <a:srgbClr val="EDED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6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22222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RF Power couplers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418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Coupler Design Update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Coupler Slots 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6" y="3061595"/>
            <a:ext cx="5847638" cy="3432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46" y="1027540"/>
            <a:ext cx="898262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Vacuum issue with the old coupler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/>
              <a:t>Vacuum conduction between good and bad vacuum</a:t>
            </a:r>
            <a:endParaRPr lang="en-US" sz="20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chemeClr val="tx2"/>
                </a:solidFill>
              </a:rPr>
              <a:t>Update: cover the opening with a copper plate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Once </a:t>
            </a:r>
            <a:r>
              <a:rPr lang="en-US" sz="2000" dirty="0" smtClean="0">
                <a:solidFill>
                  <a:schemeClr val="tx2"/>
                </a:solidFill>
              </a:rPr>
              <a:t>the tubes are in their final position the cover plate is pushed into its final position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The plate is welded to the coax tube 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 smtClean="0">
                <a:solidFill>
                  <a:schemeClr val="tx2"/>
                </a:solidFill>
              </a:rPr>
              <a:t>Test welding complete </a:t>
            </a:r>
            <a:r>
              <a:rPr lang="en-US" sz="2000" dirty="0" smtClean="0">
                <a:solidFill>
                  <a:schemeClr val="tx2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chemeClr val="tx2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chemeClr val="tx2"/>
                </a:solidFill>
                <a:sym typeface="Wingdings"/>
              </a:rPr>
              <a:t>vacuum leak tight</a:t>
            </a:r>
            <a:endParaRPr lang="en-US" sz="2000" dirty="0" smtClean="0">
              <a:solidFill>
                <a:schemeClr val="tx2"/>
              </a:solidFill>
            </a:endParaRPr>
          </a:p>
        </p:txBody>
      </p:sp>
      <p:cxnSp>
        <p:nvCxnSpPr>
          <p:cNvPr id="9" name="Straight Arrow Connector 8"/>
          <p:cNvCxnSpPr>
            <a:stCxn id="8" idx="2"/>
          </p:cNvCxnSpPr>
          <p:nvPr/>
        </p:nvCxnSpPr>
        <p:spPr>
          <a:xfrm flipH="1">
            <a:off x="3479295" y="3397420"/>
            <a:ext cx="1077064" cy="31539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Coupler change.t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645" y="2625738"/>
            <a:ext cx="2679192" cy="2135936"/>
          </a:xfrm>
          <a:prstGeom prst="rect">
            <a:avLst/>
          </a:prstGeom>
        </p:spPr>
      </p:pic>
      <p:pic>
        <p:nvPicPr>
          <p:cNvPr id="11" name="Picture 10" descr="Cover for slots soldered in place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9645" y="4672264"/>
            <a:ext cx="2677124" cy="18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657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 Coupler Design Update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 descr="SCVV_COUPLER_TO_CAVITY Close-u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06" y="3788490"/>
            <a:ext cx="6003939" cy="2651760"/>
          </a:xfrm>
          <a:prstGeom prst="rect">
            <a:avLst/>
          </a:prstGeom>
        </p:spPr>
      </p:pic>
      <p:pic>
        <p:nvPicPr>
          <p:cNvPr id="8" name="Picture 7" descr="HXU-32 spring closed gap closeu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81" y="1079538"/>
            <a:ext cx="6003941" cy="265176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277881" y="1156071"/>
            <a:ext cx="2806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 smtClean="0">
                <a:solidFill>
                  <a:schemeClr val="tx1"/>
                </a:solidFill>
              </a:rPr>
              <a:t>The Coupler Flange will </a:t>
            </a:r>
            <a:r>
              <a:rPr lang="en-US" sz="2000" dirty="0">
                <a:solidFill>
                  <a:schemeClr val="tx1"/>
                </a:solidFill>
              </a:rPr>
              <a:t>h</a:t>
            </a:r>
            <a:r>
              <a:rPr lang="en-US" sz="2000" dirty="0" smtClean="0">
                <a:solidFill>
                  <a:schemeClr val="tx1"/>
                </a:solidFill>
              </a:rPr>
              <a:t>ave </a:t>
            </a:r>
            <a:r>
              <a:rPr lang="en-US" sz="2000" dirty="0">
                <a:solidFill>
                  <a:schemeClr val="tx1"/>
                </a:solidFill>
              </a:rPr>
              <a:t>a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l</a:t>
            </a:r>
            <a:r>
              <a:rPr lang="en-US" sz="2000" dirty="0" smtClean="0">
                <a:solidFill>
                  <a:schemeClr val="tx1"/>
                </a:solidFill>
              </a:rPr>
              <a:t>ip </a:t>
            </a:r>
            <a:r>
              <a:rPr lang="en-US" sz="2000" dirty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o </a:t>
            </a:r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apture </a:t>
            </a:r>
            <a:r>
              <a:rPr lang="en-US" sz="2000" dirty="0">
                <a:solidFill>
                  <a:schemeClr val="tx1"/>
                </a:solidFill>
              </a:rPr>
              <a:t>t</a:t>
            </a:r>
            <a:r>
              <a:rPr lang="en-US" sz="2000" dirty="0" smtClean="0">
                <a:solidFill>
                  <a:schemeClr val="tx1"/>
                </a:solidFill>
              </a:rPr>
              <a:t>he </a:t>
            </a:r>
            <a:r>
              <a:rPr lang="en-US" sz="2000" dirty="0">
                <a:solidFill>
                  <a:schemeClr val="tx1"/>
                </a:solidFill>
              </a:rPr>
              <a:t>c</a:t>
            </a:r>
            <a:r>
              <a:rPr lang="en-US" sz="2000" dirty="0" smtClean="0">
                <a:solidFill>
                  <a:schemeClr val="tx1"/>
                </a:solidFill>
              </a:rPr>
              <a:t>avity </a:t>
            </a:r>
            <a:r>
              <a:rPr lang="en-US" sz="2000" dirty="0">
                <a:solidFill>
                  <a:schemeClr val="tx1"/>
                </a:solidFill>
              </a:rPr>
              <a:t>f</a:t>
            </a:r>
            <a:r>
              <a:rPr lang="en-US" sz="2000" dirty="0" smtClean="0">
                <a:solidFill>
                  <a:schemeClr val="tx1"/>
                </a:solidFill>
              </a:rPr>
              <a:t>lange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827120" y="913332"/>
            <a:ext cx="990600" cy="990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10" idx="4"/>
            <a:endCxn id="7" idx="0"/>
          </p:cNvCxnSpPr>
          <p:nvPr/>
        </p:nvCxnSpPr>
        <p:spPr>
          <a:xfrm flipH="1">
            <a:off x="3168176" y="1903931"/>
            <a:ext cx="154244" cy="1884559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87494" y="2763862"/>
            <a:ext cx="2616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flange lip will fit over the cavity flange O.D. to provide a connection for rotating the coupler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(modification to the vacuum vessel)</a:t>
            </a:r>
          </a:p>
          <a:p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315104" y="5247613"/>
            <a:ext cx="2589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cavity flange remains un-modified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52017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Ports for Coupler Access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Vacuum Vessel with Extra Ports 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9400" y="3394752"/>
            <a:ext cx="6244870" cy="3110329"/>
          </a:xfrm>
          <a:prstGeom prst="rect">
            <a:avLst/>
          </a:prstGeom>
        </p:spPr>
      </p:pic>
      <p:pic>
        <p:nvPicPr>
          <p:cNvPr id="8" name="Content Placeholder 3" descr="HXU-32 spring closed gap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37" y="1107150"/>
            <a:ext cx="2543303" cy="3089794"/>
          </a:xfrm>
        </p:spPr>
      </p:pic>
      <p:pic>
        <p:nvPicPr>
          <p:cNvPr id="9" name="Picture 8" descr="HXU-32 spring closed gap closeup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4729" y="1087242"/>
            <a:ext cx="4693657" cy="2258249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49226" y="1978027"/>
            <a:ext cx="817456" cy="769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8064" y="1065732"/>
            <a:ext cx="36213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Extra ports to access the coupler/cavity interface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51855" y="4468722"/>
            <a:ext cx="24572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Port will look in from above and below on the coupler to cavity joint</a:t>
            </a:r>
            <a:endParaRPr lang="en-US" sz="2400" dirty="0"/>
          </a:p>
        </p:txBody>
      </p:sp>
      <p:cxnSp>
        <p:nvCxnSpPr>
          <p:cNvPr id="13" name="Straight Arrow Connector 12"/>
          <p:cNvCxnSpPr>
            <a:stCxn id="12" idx="3"/>
          </p:cNvCxnSpPr>
          <p:nvPr/>
        </p:nvCxnSpPr>
        <p:spPr>
          <a:xfrm flipV="1">
            <a:off x="2609122" y="4804395"/>
            <a:ext cx="2885216" cy="6338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993020" y="1896729"/>
            <a:ext cx="690244" cy="6949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65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514" y="-3192"/>
            <a:ext cx="7166020" cy="987967"/>
          </a:xfrm>
        </p:spPr>
        <p:txBody>
          <a:bodyPr/>
          <a:lstStyle/>
          <a:p>
            <a:r>
              <a:rPr lang="en-US" dirty="0" smtClean="0"/>
              <a:t>Coupler Fabrication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</a:rPr>
              <a:t>Coupler fabrication started in June 2015</a:t>
            </a:r>
          </a:p>
          <a:p>
            <a:pPr marL="685800" lvl="1" indent="-342900"/>
            <a:r>
              <a:rPr lang="en-US" sz="1800" dirty="0" smtClean="0">
                <a:solidFill>
                  <a:schemeClr val="tx2"/>
                </a:solidFill>
              </a:rPr>
              <a:t>Materials and parts arrived LBNL</a:t>
            </a:r>
          </a:p>
          <a:p>
            <a:pPr marL="685800" lvl="1" indent="-342900"/>
            <a:r>
              <a:rPr lang="en-US" sz="1800" dirty="0" smtClean="0">
                <a:solidFill>
                  <a:schemeClr val="tx2"/>
                </a:solidFill>
              </a:rPr>
              <a:t>Copper tubes complete, cleaned and </a:t>
            </a:r>
            <a:r>
              <a:rPr lang="en-US" sz="1800" dirty="0" smtClean="0">
                <a:solidFill>
                  <a:schemeClr val="tx2"/>
                </a:solidFill>
              </a:rPr>
              <a:t>sent out for e-beam welding of adapters </a:t>
            </a:r>
            <a:r>
              <a:rPr lang="en-US" sz="1800" dirty="0" smtClean="0">
                <a:solidFill>
                  <a:schemeClr val="tx2"/>
                </a:solidFill>
              </a:rPr>
              <a:t> 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685800" lvl="1" indent="-342900"/>
            <a:r>
              <a:rPr lang="en-US" sz="1800" dirty="0" smtClean="0">
                <a:solidFill>
                  <a:schemeClr val="tx2"/>
                </a:solidFill>
              </a:rPr>
              <a:t>Machining of other parts </a:t>
            </a:r>
            <a:r>
              <a:rPr lang="en-US" sz="1800" dirty="0" smtClean="0">
                <a:solidFill>
                  <a:schemeClr val="tx2"/>
                </a:solidFill>
              </a:rPr>
              <a:t>complete</a:t>
            </a:r>
            <a:endParaRPr lang="en-US" sz="1800" dirty="0" smtClean="0">
              <a:solidFill>
                <a:schemeClr val="tx2"/>
              </a:solidFill>
            </a:endParaRPr>
          </a:p>
          <a:p>
            <a:pPr marL="685800" lvl="1" indent="-342900"/>
            <a:r>
              <a:rPr lang="en-US" sz="1800" dirty="0" err="1" smtClean="0">
                <a:solidFill>
                  <a:srgbClr val="800000"/>
                </a:solidFill>
              </a:rPr>
              <a:t>TiN</a:t>
            </a:r>
            <a:r>
              <a:rPr lang="en-US" sz="1800" dirty="0" smtClean="0">
                <a:solidFill>
                  <a:srgbClr val="800000"/>
                </a:solidFill>
              </a:rPr>
              <a:t> coating </a:t>
            </a:r>
            <a:r>
              <a:rPr lang="en-US" sz="1800" dirty="0" smtClean="0">
                <a:solidFill>
                  <a:srgbClr val="800000"/>
                </a:solidFill>
              </a:rPr>
              <a:t>in progress</a:t>
            </a:r>
            <a:r>
              <a:rPr lang="en-US" sz="1800" dirty="0" smtClean="0">
                <a:solidFill>
                  <a:srgbClr val="800000"/>
                </a:solidFill>
              </a:rPr>
              <a:t> </a:t>
            </a:r>
            <a:r>
              <a:rPr lang="en-US" sz="1800" dirty="0" smtClean="0">
                <a:solidFill>
                  <a:srgbClr val="800000"/>
                </a:solidFill>
              </a:rPr>
              <a:t>at LBNL Plasma Application Group</a:t>
            </a:r>
          </a:p>
          <a:p>
            <a:pPr marL="685800" lvl="1" indent="-342900"/>
            <a:r>
              <a:rPr lang="en-US" sz="1800" dirty="0" err="1" smtClean="0">
                <a:solidFill>
                  <a:schemeClr val="tx2"/>
                </a:solidFill>
              </a:rPr>
              <a:t>TiN</a:t>
            </a:r>
            <a:r>
              <a:rPr lang="en-US" sz="1800" dirty="0" smtClean="0">
                <a:solidFill>
                  <a:schemeClr val="tx2"/>
                </a:solidFill>
              </a:rPr>
              <a:t> coating on ceramic window assembly started</a:t>
            </a:r>
          </a:p>
          <a:p>
            <a:pPr marL="285750"/>
            <a:r>
              <a:rPr lang="en-US" sz="2000" b="1" dirty="0" smtClean="0">
                <a:solidFill>
                  <a:srgbClr val="00B050"/>
                </a:solidFill>
              </a:rPr>
              <a:t>Fabrication to be completed by end of </a:t>
            </a:r>
            <a:r>
              <a:rPr lang="en-US" sz="2000" b="1" dirty="0" smtClean="0">
                <a:solidFill>
                  <a:srgbClr val="00B050"/>
                </a:solidFill>
              </a:rPr>
              <a:t>October</a:t>
            </a: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r>
              <a:rPr lang="en-US" sz="2000" b="1" dirty="0" smtClean="0">
                <a:solidFill>
                  <a:srgbClr val="00B050"/>
                </a:solidFill>
              </a:rPr>
              <a:t>2015 </a:t>
            </a:r>
            <a:endParaRPr lang="en-US" sz="2000" b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3224" y="3449765"/>
            <a:ext cx="3997325" cy="299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8426" y="3458052"/>
            <a:ext cx="3998976" cy="2999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319989" y="6105525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DED00"/>
                </a:solidFill>
              </a:rPr>
              <a:t>July 9, 2015</a:t>
            </a:r>
            <a:endParaRPr lang="en-US" sz="1600" dirty="0">
              <a:solidFill>
                <a:srgbClr val="EDED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52661" y="3458052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DED00"/>
                </a:solidFill>
              </a:rPr>
              <a:t>July 9, 2015</a:t>
            </a:r>
            <a:endParaRPr lang="en-US" sz="1600" dirty="0">
              <a:solidFill>
                <a:srgbClr val="EDED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042" y="3522222"/>
            <a:ext cx="7772400" cy="1362075"/>
          </a:xfrm>
        </p:spPr>
        <p:txBody>
          <a:bodyPr/>
          <a:lstStyle/>
          <a:p>
            <a:pPr algn="ctr"/>
            <a:r>
              <a:rPr lang="en-US" dirty="0" smtClean="0"/>
              <a:t>Tuner Actuators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178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53" y="-3192"/>
            <a:ext cx="8150231" cy="987967"/>
          </a:xfrm>
        </p:spPr>
        <p:txBody>
          <a:bodyPr/>
          <a:lstStyle/>
          <a:p>
            <a:r>
              <a:rPr lang="en-US" dirty="0" smtClean="0"/>
              <a:t>Actuator for Tuners  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19053" y="990544"/>
            <a:ext cx="8915813" cy="555707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rgbClr val="00B050"/>
                </a:solidFill>
              </a:rPr>
              <a:t>New design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Re-use bellows we already have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Simpler parts to make</a:t>
            </a:r>
          </a:p>
          <a:p>
            <a:pPr lvl="1">
              <a:spcBef>
                <a:spcPts val="0"/>
              </a:spcBef>
            </a:pPr>
            <a:r>
              <a:rPr lang="en-US" sz="1800" dirty="0" smtClean="0"/>
              <a:t>Easier assembly</a:t>
            </a:r>
          </a:p>
          <a:p>
            <a:pPr lvl="1">
              <a:spcBef>
                <a:spcPts val="0"/>
              </a:spcBef>
              <a:buFont typeface="Wingdings" charset="2"/>
              <a:buChar char="Ø"/>
            </a:pPr>
            <a:r>
              <a:rPr lang="en-US" sz="1800" b="1" dirty="0" smtClean="0">
                <a:solidFill>
                  <a:srgbClr val="C00000"/>
                </a:solidFill>
              </a:rPr>
              <a:t>More reliable operation</a:t>
            </a: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rgbClr val="00B050"/>
                </a:solidFill>
              </a:rPr>
              <a:t>Prototyping, functional and lifetime testing complete </a:t>
            </a:r>
            <a:r>
              <a:rPr lang="en-US" sz="2000" b="1" dirty="0" smtClean="0">
                <a:solidFill>
                  <a:srgbClr val="00B050"/>
                </a:solidFill>
                <a:ea typeface="Wingdings"/>
                <a:cs typeface="Wingdings"/>
                <a:sym typeface="Wingdings"/>
              </a:rPr>
              <a:t></a:t>
            </a:r>
            <a:r>
              <a:rPr lang="en-US" sz="2000" b="1" dirty="0" smtClean="0">
                <a:solidFill>
                  <a:srgbClr val="00B05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successful!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338" y="2948511"/>
            <a:ext cx="2083462" cy="3566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967258" y="3866212"/>
            <a:ext cx="128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Old design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Picture 11" descr="Untitled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3632" y="2925345"/>
            <a:ext cx="2573162" cy="3566160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45" y="3053285"/>
            <a:ext cx="3991430" cy="3236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5855221" y="30384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47115" y="36173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12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684" y="-3192"/>
            <a:ext cx="7284600" cy="987967"/>
          </a:xfrm>
        </p:spPr>
        <p:txBody>
          <a:bodyPr/>
          <a:lstStyle/>
          <a:p>
            <a:r>
              <a:rPr lang="en-US" dirty="0" smtClean="0"/>
              <a:t>Actuator Parts Before Assembly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78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96" y="-3192"/>
            <a:ext cx="7241788" cy="9879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Current Status of MICE RF Module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008000"/>
                </a:solidFill>
              </a:rPr>
              <a:t>Vacuum </a:t>
            </a:r>
            <a:r>
              <a:rPr lang="en-US" b="1" dirty="0" smtClean="0">
                <a:solidFill>
                  <a:srgbClr val="008000"/>
                </a:solidFill>
              </a:rPr>
              <a:t>vessel </a:t>
            </a:r>
            <a:r>
              <a:rPr lang="en-US" b="1" dirty="0" smtClean="0">
                <a:solidFill>
                  <a:srgbClr val="008000"/>
                </a:solidFill>
              </a:rPr>
              <a:t>of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 smtClean="0">
                <a:solidFill>
                  <a:srgbClr val="008000"/>
                </a:solidFill>
              </a:rPr>
              <a:t>the RF Module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tx2"/>
                </a:solidFill>
              </a:rPr>
              <a:t>Design complete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tx2"/>
                </a:solidFill>
              </a:rPr>
              <a:t>Fabrication contract awarded to Kelly Technologies in early August, 2015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solidFill>
                  <a:schemeClr val="tx2"/>
                </a:solidFill>
              </a:rPr>
              <a:t>Delivery to LBNL at mid-December 2015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>
                <a:solidFill>
                  <a:srgbClr val="800000"/>
                </a:solidFill>
              </a:rPr>
              <a:t>Vacuum system design (Terry Anderson’s presentation) 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>
                <a:solidFill>
                  <a:srgbClr val="008000"/>
                </a:solidFill>
              </a:rPr>
              <a:t>RF cavity measurement and selection and EP </a:t>
            </a:r>
            <a:r>
              <a:rPr lang="en-US" b="1" dirty="0" smtClean="0">
                <a:solidFill>
                  <a:srgbClr val="008000"/>
                </a:solidFill>
              </a:rPr>
              <a:t>complete</a:t>
            </a:r>
            <a:endParaRPr lang="en-US" b="1" dirty="0" smtClean="0">
              <a:solidFill>
                <a:srgbClr val="008000"/>
              </a:solidFill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008000"/>
                </a:solidFill>
              </a:rPr>
              <a:t>RF </a:t>
            </a:r>
            <a:r>
              <a:rPr lang="en-US" b="1" dirty="0" smtClean="0">
                <a:solidFill>
                  <a:srgbClr val="008000"/>
                </a:solidFill>
              </a:rPr>
              <a:t>power coupler fabrication started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Updated </a:t>
            </a:r>
            <a:r>
              <a:rPr lang="en-US" dirty="0" smtClean="0"/>
              <a:t>design complete, addressed the </a:t>
            </a:r>
            <a:r>
              <a:rPr lang="en-US" dirty="0" smtClean="0"/>
              <a:t>issues identified at MTA assembly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Fabrication </a:t>
            </a:r>
            <a:r>
              <a:rPr lang="en-US" dirty="0" smtClean="0"/>
              <a:t>started, all parts in hands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err="1" smtClean="0"/>
              <a:t>TiN</a:t>
            </a:r>
            <a:r>
              <a:rPr lang="en-US" dirty="0" smtClean="0"/>
              <a:t>-coating in progress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008000"/>
                </a:solidFill>
              </a:rPr>
              <a:t>New tuner actuator design, prototype and fabrication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Prototyping complete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Function testing (both functional and lifetime) </a:t>
            </a:r>
            <a:r>
              <a:rPr lang="en-US" dirty="0" smtClean="0"/>
              <a:t>complete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Fabrication started</a:t>
            </a:r>
            <a:r>
              <a:rPr lang="en-US" dirty="0"/>
              <a:t> </a:t>
            </a:r>
            <a:r>
              <a:rPr lang="en-US" dirty="0" smtClean="0"/>
              <a:t>(outside and in house)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008000"/>
                </a:solidFill>
              </a:rPr>
              <a:t>25 tuner </a:t>
            </a:r>
            <a:r>
              <a:rPr lang="en-US" b="1" dirty="0" smtClean="0">
                <a:solidFill>
                  <a:srgbClr val="008000"/>
                </a:solidFill>
              </a:rPr>
              <a:t>arms received </a:t>
            </a:r>
            <a:r>
              <a:rPr lang="en-US" b="1" dirty="0" smtClean="0">
                <a:solidFill>
                  <a:srgbClr val="008000"/>
                </a:solidFill>
              </a:rPr>
              <a:t>from University of Miss. to </a:t>
            </a:r>
            <a:r>
              <a:rPr lang="en-US" b="1" dirty="0" smtClean="0">
                <a:solidFill>
                  <a:srgbClr val="008000"/>
                </a:solidFill>
              </a:rPr>
              <a:t>LBNL</a:t>
            </a: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39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225" y="-3192"/>
            <a:ext cx="7256059" cy="987967"/>
          </a:xfrm>
        </p:spPr>
        <p:txBody>
          <a:bodyPr/>
          <a:lstStyle/>
          <a:p>
            <a:r>
              <a:rPr lang="en-US" dirty="0" smtClean="0"/>
              <a:t>Functional Test of the Actuator 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2921" y="2112279"/>
            <a:ext cx="1261185" cy="204324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9053" y="1076842"/>
            <a:ext cx="9024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 smtClean="0">
                <a:solidFill>
                  <a:schemeClr val="accent1"/>
                </a:solidFill>
              </a:rPr>
              <a:t>Agree well with previous testing results at </a:t>
            </a:r>
            <a:r>
              <a:rPr lang="en-US" b="1" dirty="0" err="1" smtClean="0">
                <a:solidFill>
                  <a:schemeClr val="accent1"/>
                </a:solidFill>
              </a:rPr>
              <a:t>Fermilab</a:t>
            </a:r>
            <a:r>
              <a:rPr lang="en-US" b="1" dirty="0" smtClean="0">
                <a:solidFill>
                  <a:schemeClr val="accent1"/>
                </a:solidFill>
              </a:rPr>
              <a:t>, lifetime testing started early May, but a leak was developed at one of the bellows after 1200 cycles at ± 80 psi (± ~ 200 kHz).  A more meaningful and realistic testing plan is being developed/defined and the testing resume in June 2015.</a:t>
            </a:r>
            <a:endParaRPr lang="en-US" b="1" dirty="0">
              <a:solidFill>
                <a:schemeClr val="accent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2" y="2350570"/>
            <a:ext cx="5817278" cy="4124065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630" y="4238360"/>
            <a:ext cx="3027344" cy="22379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763935" y="2523666"/>
            <a:ext cx="19736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/>
                </a:solidFill>
              </a:rPr>
              <a:t>The actuator has</a:t>
            </a:r>
            <a:br>
              <a:rPr lang="en-US" sz="1600" b="1" dirty="0" smtClean="0">
                <a:solidFill>
                  <a:schemeClr val="tx2"/>
                </a:solidFill>
              </a:rPr>
            </a:br>
            <a:r>
              <a:rPr lang="en-US" sz="1600" b="1" dirty="0" smtClean="0">
                <a:solidFill>
                  <a:schemeClr val="tx2"/>
                </a:solidFill>
              </a:rPr>
              <a:t>been repaired:</a:t>
            </a:r>
          </a:p>
          <a:p>
            <a:r>
              <a:rPr lang="en-US" sz="1600" b="1" dirty="0">
                <a:solidFill>
                  <a:schemeClr val="tx2"/>
                </a:solidFill>
              </a:rPr>
              <a:t>b</a:t>
            </a:r>
            <a:r>
              <a:rPr lang="en-US" sz="1600" b="1" dirty="0" smtClean="0">
                <a:solidFill>
                  <a:schemeClr val="tx2"/>
                </a:solidFill>
              </a:rPr>
              <a:t>roken bellows</a:t>
            </a:r>
            <a:br>
              <a:rPr lang="en-US" sz="1600" b="1" dirty="0" smtClean="0">
                <a:solidFill>
                  <a:schemeClr val="tx2"/>
                </a:solidFill>
              </a:rPr>
            </a:br>
            <a:r>
              <a:rPr lang="en-US" sz="1600" b="1" dirty="0" smtClean="0">
                <a:solidFill>
                  <a:schemeClr val="tx2"/>
                </a:solidFill>
              </a:rPr>
              <a:t>has been replaced</a:t>
            </a:r>
            <a:br>
              <a:rPr lang="en-US" sz="1600" b="1" dirty="0" smtClean="0">
                <a:solidFill>
                  <a:schemeClr val="tx2"/>
                </a:solidFill>
              </a:rPr>
            </a:br>
            <a:r>
              <a:rPr lang="en-US" sz="1600" b="1" dirty="0" smtClean="0">
                <a:solidFill>
                  <a:schemeClr val="tx2"/>
                </a:solidFill>
              </a:rPr>
              <a:t>and welded.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4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225" y="-3192"/>
            <a:ext cx="7256059" cy="9879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Lifetime Testing of the New Actuator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Testing setup at LBNL 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7" name="Content Placeholder 5"/>
          <p:cNvPicPr>
            <a:picLocks noChangeAspect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22" y="1552575"/>
            <a:ext cx="7388155" cy="4926013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-3192"/>
            <a:ext cx="7840659" cy="987967"/>
          </a:xfrm>
        </p:spPr>
        <p:txBody>
          <a:bodyPr/>
          <a:lstStyle/>
          <a:p>
            <a:r>
              <a:rPr lang="en-US" dirty="0" smtClean="0"/>
              <a:t>Successful </a:t>
            </a:r>
            <a:r>
              <a:rPr lang="en-US" dirty="0" smtClean="0"/>
              <a:t>Lifetime</a:t>
            </a:r>
            <a:r>
              <a:rPr lang="en-US" dirty="0" smtClean="0"/>
              <a:t> </a:t>
            </a:r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3" y="990544"/>
            <a:ext cx="8915813" cy="555707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  <a:latin typeface="+mj-lt"/>
              </a:rPr>
              <a:t>Lifetime testing programs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  <a:latin typeface="+mj-lt"/>
              </a:rPr>
              <a:t>± 20 psi (± 50 kHz) at base pressure of 0, 15 and 30 psi for 10,000 cycles (each compartment) + 40 hours operation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  <a:latin typeface="+mj-lt"/>
              </a:rPr>
              <a:t>Base pressure equivalent to a frequency offset 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  <a:latin typeface="+mj-lt"/>
              </a:rPr>
              <a:t>Pressure variation </a:t>
            </a:r>
            <a:r>
              <a:rPr lang="en-US" sz="1800" dirty="0" smtClean="0">
                <a:solidFill>
                  <a:srgbClr val="C00000"/>
                </a:solidFill>
                <a:latin typeface="+mj-lt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 smtClean="0">
                <a:solidFill>
                  <a:srgbClr val="C00000"/>
                </a:solidFill>
                <a:latin typeface="+mj-lt"/>
                <a:sym typeface="Wingdings"/>
              </a:rPr>
              <a:t> dynamic tuning 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  <a:latin typeface="+mj-lt"/>
                <a:sym typeface="Wingdings"/>
              </a:rPr>
              <a:t>All 3 sets of the testing complete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  <a:latin typeface="+mj-lt"/>
                <a:sym typeface="Wingdings"/>
              </a:rPr>
              <a:t>Very smooth operation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  <a:latin typeface="+mj-lt"/>
                <a:sym typeface="Wingdings"/>
              </a:rPr>
              <a:t>No hysteresis observed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  <a:latin typeface="+mj-lt"/>
                <a:sym typeface="Wingdings"/>
              </a:rPr>
              <a:t>4</a:t>
            </a: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0 hours lifetime test</a:t>
            </a:r>
            <a:r>
              <a:rPr lang="en-US" sz="2000" dirty="0" smtClean="0">
                <a:solidFill>
                  <a:schemeClr val="tx2"/>
                </a:solidFill>
                <a:latin typeface="+mj-lt"/>
                <a:sym typeface="Wingdings"/>
              </a:rPr>
              <a:t> complete &amp; successful</a:t>
            </a:r>
            <a:endParaRPr lang="en-US" sz="2000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786" y="1981200"/>
            <a:ext cx="2165339" cy="1755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est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60" y="4598832"/>
            <a:ext cx="2371010" cy="1899124"/>
          </a:xfrm>
          <a:prstGeom prst="rect">
            <a:avLst/>
          </a:prstGeom>
        </p:spPr>
      </p:pic>
      <p:pic>
        <p:nvPicPr>
          <p:cNvPr id="9" name="Picture 8" descr="test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r="14841"/>
          <a:stretch/>
        </p:blipFill>
        <p:spPr>
          <a:xfrm>
            <a:off x="6222001" y="3943350"/>
            <a:ext cx="2668946" cy="25165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8650" y="4304212"/>
            <a:ext cx="2217274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Base pressure = 0 psi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Dynamic range = ± 20 psi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3865" y="4299122"/>
            <a:ext cx="2217274" cy="523220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Base pressure = 15 psi</a:t>
            </a:r>
          </a:p>
          <a:p>
            <a:r>
              <a:rPr lang="en-US" sz="1400" dirty="0" smtClean="0">
                <a:solidFill>
                  <a:srgbClr val="00B050"/>
                </a:solidFill>
              </a:rPr>
              <a:t>Dynamic range = ± 20 psi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514" y="-3192"/>
            <a:ext cx="7166020" cy="987967"/>
          </a:xfrm>
        </p:spPr>
        <p:txBody>
          <a:bodyPr/>
          <a:lstStyle/>
          <a:p>
            <a:r>
              <a:rPr lang="en-US" dirty="0" smtClean="0"/>
              <a:t>Preparation for RFM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03" y="990544"/>
            <a:ext cx="8915813" cy="5557072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00B050"/>
                </a:solidFill>
              </a:rPr>
              <a:t>Assembly of the RFM will start in </a:t>
            </a:r>
            <a:r>
              <a:rPr lang="en-US" sz="2400" b="1" dirty="0" smtClean="0">
                <a:solidFill>
                  <a:srgbClr val="00B050"/>
                </a:solidFill>
              </a:rPr>
              <a:t>January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smtClean="0">
                <a:solidFill>
                  <a:srgbClr val="00B050"/>
                </a:solidFill>
              </a:rPr>
              <a:t>2016</a:t>
            </a:r>
            <a:endParaRPr lang="en-US" sz="2400" b="1" dirty="0" smtClean="0">
              <a:solidFill>
                <a:srgbClr val="00B050"/>
              </a:solidFill>
            </a:endParaRP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Coordination of LBNL resources (manpower + facilities) started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Support from LBNL management 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Technicians and assembly areas </a:t>
            </a: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The assembly will be at LBNL assembly shop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Access to crane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Machine shop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Plating shop (cleaning)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Tools </a:t>
            </a:r>
            <a:endParaRPr lang="en-US" sz="2000" dirty="0" smtClean="0">
              <a:solidFill>
                <a:srgbClr val="C00000"/>
              </a:solidFill>
            </a:endParaRPr>
          </a:p>
          <a:p>
            <a:pPr lvl="1"/>
            <a:r>
              <a:rPr lang="en-US" sz="2000" dirty="0" smtClean="0">
                <a:solidFill>
                  <a:schemeClr val="tx2"/>
                </a:solidFill>
              </a:rPr>
              <a:t>A portable clean room has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been identified, possibly 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another larger one available</a:t>
            </a:r>
          </a:p>
          <a:p>
            <a:pPr lvl="2"/>
            <a:r>
              <a:rPr lang="en-US" sz="1800" dirty="0" smtClean="0">
                <a:solidFill>
                  <a:srgbClr val="C00000"/>
                </a:solidFill>
              </a:rPr>
              <a:t>Will add </a:t>
            </a:r>
            <a:r>
              <a:rPr lang="en-US" sz="1800" dirty="0" smtClean="0">
                <a:solidFill>
                  <a:srgbClr val="C00000"/>
                </a:solidFill>
              </a:rPr>
              <a:t>new </a:t>
            </a:r>
            <a:r>
              <a:rPr lang="en-US" sz="1800" dirty="0" smtClean="0">
                <a:solidFill>
                  <a:srgbClr val="C00000"/>
                </a:solidFill>
              </a:rPr>
              <a:t>filters </a:t>
            </a:r>
            <a:endParaRPr lang="en-US" sz="18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9574" y="2912268"/>
            <a:ext cx="4752975" cy="3564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424764" y="6086475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EDED00"/>
                </a:solidFill>
              </a:rPr>
              <a:t>July 8, 2015</a:t>
            </a:r>
            <a:endParaRPr lang="en-US" sz="1600" dirty="0">
              <a:solidFill>
                <a:srgbClr val="EDED00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053" y="-3192"/>
            <a:ext cx="8150231" cy="987967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3" y="1004350"/>
            <a:ext cx="8915813" cy="555707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00B050"/>
                </a:solidFill>
              </a:rPr>
              <a:t>MICE RF module design complete</a:t>
            </a:r>
            <a:endParaRPr lang="en-US" b="1" dirty="0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00B050"/>
                </a:solidFill>
              </a:rPr>
              <a:t>RFM fabrication </a:t>
            </a:r>
            <a:r>
              <a:rPr lang="en-US" b="1" dirty="0" smtClean="0">
                <a:solidFill>
                  <a:srgbClr val="00B050"/>
                </a:solidFill>
              </a:rPr>
              <a:t>start</a:t>
            </a:r>
            <a:r>
              <a:rPr lang="en-US" altLang="zh-CN" b="1" dirty="0" smtClean="0">
                <a:solidFill>
                  <a:srgbClr val="00B050"/>
                </a:solidFill>
              </a:rPr>
              <a:t>ed</a:t>
            </a:r>
            <a:endParaRPr lang="en-US" b="1" dirty="0" smtClean="0">
              <a:solidFill>
                <a:srgbClr val="00B050"/>
              </a:solidFill>
            </a:endParaRP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00B050"/>
                </a:solidFill>
              </a:rPr>
              <a:t>Delivery </a:t>
            </a:r>
            <a:r>
              <a:rPr lang="en-US" b="1" dirty="0">
                <a:solidFill>
                  <a:srgbClr val="00B050"/>
                </a:solidFill>
              </a:rPr>
              <a:t>date of two </a:t>
            </a:r>
            <a:r>
              <a:rPr lang="en-US" b="1" dirty="0" smtClean="0">
                <a:solidFill>
                  <a:srgbClr val="00B050"/>
                </a:solidFill>
              </a:rPr>
              <a:t>RF </a:t>
            </a:r>
            <a:r>
              <a:rPr lang="en-US" b="1" dirty="0">
                <a:solidFill>
                  <a:srgbClr val="00B050"/>
                </a:solidFill>
              </a:rPr>
              <a:t>modules to </a:t>
            </a:r>
            <a:r>
              <a:rPr lang="en-US" b="1" dirty="0" smtClean="0">
                <a:solidFill>
                  <a:srgbClr val="00B050"/>
                </a:solidFill>
              </a:rPr>
              <a:t>RAL:</a:t>
            </a:r>
            <a:endParaRPr lang="en-US" b="1" dirty="0">
              <a:solidFill>
                <a:srgbClr val="00B050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in May and 2</a:t>
            </a:r>
            <a:r>
              <a:rPr lang="en-US" baseline="30000" dirty="0" smtClean="0"/>
              <a:t>nd</a:t>
            </a:r>
            <a:r>
              <a:rPr lang="en-US" dirty="0" smtClean="0"/>
              <a:t> in June </a:t>
            </a:r>
            <a:r>
              <a:rPr lang="en-US" dirty="0"/>
              <a:t>2016 (details in MICE WBS) 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n-US" b="1" dirty="0" smtClean="0">
                <a:solidFill>
                  <a:srgbClr val="00B050"/>
                </a:solidFill>
              </a:rPr>
              <a:t>Two RF </a:t>
            </a:r>
            <a:r>
              <a:rPr lang="en-US" b="1" dirty="0">
                <a:solidFill>
                  <a:srgbClr val="00B050"/>
                </a:solidFill>
              </a:rPr>
              <a:t>module assembly </a:t>
            </a:r>
            <a:r>
              <a:rPr lang="en-US" b="1" dirty="0" smtClean="0">
                <a:solidFill>
                  <a:srgbClr val="00B050"/>
                </a:solidFill>
              </a:rPr>
              <a:t>will start</a:t>
            </a:r>
            <a:r>
              <a:rPr lang="en-US" b="1" dirty="0" smtClean="0">
                <a:solidFill>
                  <a:srgbClr val="00B050"/>
                </a:solidFill>
              </a:rPr>
              <a:t> </a:t>
            </a:r>
            <a:r>
              <a:rPr lang="en-US" b="1" dirty="0" smtClean="0">
                <a:solidFill>
                  <a:srgbClr val="00B050"/>
                </a:solidFill>
              </a:rPr>
              <a:t>at LBNL in </a:t>
            </a:r>
            <a:r>
              <a:rPr lang="en-US" b="1" dirty="0" smtClean="0">
                <a:solidFill>
                  <a:srgbClr val="00B050"/>
                </a:solidFill>
              </a:rPr>
              <a:t>January of</a:t>
            </a:r>
            <a:r>
              <a:rPr lang="en-US" b="1" dirty="0" smtClean="0">
                <a:solidFill>
                  <a:srgbClr val="00B050"/>
                </a:solidFill>
              </a:rPr>
              <a:t> 2016</a:t>
            </a:r>
            <a:endParaRPr lang="en-US" b="1" dirty="0">
              <a:solidFill>
                <a:srgbClr val="00B050"/>
              </a:solidFill>
            </a:endParaRP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First one or two RF power couplers </a:t>
            </a:r>
            <a:r>
              <a:rPr lang="en-US" dirty="0" smtClean="0"/>
              <a:t>will</a:t>
            </a:r>
            <a:r>
              <a:rPr lang="en-US" dirty="0" smtClean="0"/>
              <a:t> </a:t>
            </a:r>
            <a:r>
              <a:rPr lang="en-US" dirty="0" smtClean="0"/>
              <a:t>be </a:t>
            </a:r>
            <a:r>
              <a:rPr lang="en-US" dirty="0" smtClean="0"/>
              <a:t>high power tested </a:t>
            </a:r>
            <a:r>
              <a:rPr lang="en-US" dirty="0" smtClean="0"/>
              <a:t>at MTA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All </a:t>
            </a:r>
            <a:r>
              <a:rPr lang="en-US" dirty="0"/>
              <a:t>hardware components </a:t>
            </a:r>
            <a:r>
              <a:rPr lang="en-US" dirty="0" smtClean="0"/>
              <a:t>must be ready </a:t>
            </a:r>
            <a:r>
              <a:rPr lang="en-US" dirty="0"/>
              <a:t>by </a:t>
            </a:r>
            <a:r>
              <a:rPr lang="en-US" dirty="0" smtClean="0"/>
              <a:t>end of December of</a:t>
            </a:r>
            <a:r>
              <a:rPr lang="en-US" dirty="0" smtClean="0"/>
              <a:t> </a:t>
            </a:r>
            <a:r>
              <a:rPr lang="en-US" dirty="0"/>
              <a:t>2015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/>
              <a:t>Full characterization tests of tuners, low power RF measurement and coupler tuning to be conducted after final </a:t>
            </a:r>
            <a:r>
              <a:rPr lang="en-US" dirty="0" smtClean="0"/>
              <a:t>assembly</a:t>
            </a:r>
          </a:p>
          <a:p>
            <a:pPr lvl="1">
              <a:lnSpc>
                <a:spcPct val="110000"/>
              </a:lnSpc>
              <a:spcBef>
                <a:spcPts val="600"/>
              </a:spcBef>
            </a:pPr>
            <a:r>
              <a:rPr lang="en-US" dirty="0" smtClean="0"/>
              <a:t>Vacuum system testing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56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07" y="3037081"/>
            <a:ext cx="8109402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RF Module and vacuum design update and fabrication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88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Update of the RF Module 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2418" y="1018156"/>
            <a:ext cx="9057650" cy="555707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MICE RF module (RFM) is very similar to the single cavity test module (SCTM) currently under high power RF testing at MTA, </a:t>
            </a:r>
            <a:r>
              <a:rPr lang="en-US" dirty="0" smtClean="0"/>
              <a:t>FNAL and experience learned </a:t>
            </a:r>
            <a:endParaRPr lang="en-US" dirty="0" smtClean="0"/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Integration to MICE cooling channel, </a:t>
            </a:r>
            <a:r>
              <a:rPr lang="en-US" dirty="0" smtClean="0">
                <a:solidFill>
                  <a:srgbClr val="FF0000"/>
                </a:solidFill>
              </a:rPr>
              <a:t>including vacuum sys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Necessary improvement and modification to the RFM &amp; components design made to address issues and </a:t>
            </a:r>
            <a:r>
              <a:rPr lang="en-US" dirty="0"/>
              <a:t>e</a:t>
            </a:r>
            <a:r>
              <a:rPr lang="en-US" dirty="0" smtClean="0"/>
              <a:t>xperience learned from SCTM at MTA  </a:t>
            </a:r>
          </a:p>
          <a:p>
            <a:pPr lvl="1">
              <a:lnSpc>
                <a:spcPct val="120000"/>
              </a:lnSpc>
              <a:spcBef>
                <a:spcPts val="600"/>
              </a:spcBef>
            </a:pPr>
            <a:r>
              <a:rPr lang="en-US" dirty="0" smtClean="0">
                <a:solidFill>
                  <a:srgbClr val="FF0000"/>
                </a:solidFill>
              </a:rPr>
              <a:t>Vacuum issues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Modification to the vessel design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RF coupler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Actuator design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Vacuum port and bypass lines </a:t>
            </a:r>
          </a:p>
          <a:p>
            <a:pPr lvl="2">
              <a:lnSpc>
                <a:spcPct val="120000"/>
              </a:lnSpc>
              <a:spcBef>
                <a:spcPts val="600"/>
              </a:spcBef>
            </a:pPr>
            <a:r>
              <a:rPr lang="en-US" dirty="0" smtClean="0"/>
              <a:t>Water cooling lines</a:t>
            </a:r>
          </a:p>
        </p:txBody>
      </p:sp>
      <p:pic>
        <p:nvPicPr>
          <p:cNvPr id="5" name="Picture 13" descr="SINGLE_CAVITY_VAC_VESSEL_CAVITY_ORIENTATION_OUTER_FRONT_MTA_201101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7063" y="4127915"/>
            <a:ext cx="3441590" cy="235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97063" y="4141717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Original SCTM 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75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496" y="-3192"/>
            <a:ext cx="7242786" cy="987967"/>
          </a:xfrm>
        </p:spPr>
        <p:txBody>
          <a:bodyPr>
            <a:normAutofit/>
          </a:bodyPr>
          <a:lstStyle/>
          <a:p>
            <a:r>
              <a:rPr lang="en-US" dirty="0" smtClean="0"/>
              <a:t>Updated RF Module</a:t>
            </a:r>
            <a:r>
              <a:rPr lang="en-US" dirty="0" smtClean="0"/>
              <a:t> </a:t>
            </a:r>
            <a:r>
              <a:rPr lang="en-US" dirty="0" smtClean="0"/>
              <a:t>Design</a:t>
            </a:r>
            <a:endParaRPr lang="en-US" dirty="0"/>
          </a:p>
        </p:txBody>
      </p:sp>
      <p:pic>
        <p:nvPicPr>
          <p:cNvPr id="3" name="Picture 2" descr="image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708" y="1032111"/>
            <a:ext cx="7400574" cy="5486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9994" y="1159674"/>
            <a:ext cx="419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Exploded view of the new MICE RFM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5903" y="5149521"/>
            <a:ext cx="3369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Will add view ports at end-plates</a:t>
            </a:r>
            <a:br>
              <a:rPr lang="en-US" sz="1600" b="1" dirty="0" smtClean="0">
                <a:solidFill>
                  <a:srgbClr val="00B050"/>
                </a:solidFill>
              </a:rPr>
            </a:br>
            <a:r>
              <a:rPr lang="en-US" sz="1600" b="1" dirty="0" smtClean="0">
                <a:solidFill>
                  <a:srgbClr val="00B050"/>
                </a:solidFill>
              </a:rPr>
              <a:t>for inspection of Be windows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39450" y="5080497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B050"/>
                </a:solidFill>
              </a:rPr>
              <a:t>Preliminary </a:t>
            </a:r>
            <a:r>
              <a:rPr lang="en-US" sz="1600" b="1" dirty="0">
                <a:solidFill>
                  <a:srgbClr val="00B050"/>
                </a:solidFill>
              </a:rPr>
              <a:t>s</a:t>
            </a:r>
            <a:r>
              <a:rPr lang="en-US" sz="1600" b="1" dirty="0" smtClean="0">
                <a:solidFill>
                  <a:srgbClr val="00B050"/>
                </a:solidFill>
              </a:rPr>
              <a:t>tand design </a:t>
            </a:r>
            <a:endParaRPr lang="en-US" sz="1600" b="1" dirty="0">
              <a:solidFill>
                <a:srgbClr val="00B05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02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225" y="-3192"/>
            <a:ext cx="6828108" cy="987967"/>
          </a:xfrm>
        </p:spPr>
        <p:txBody>
          <a:bodyPr>
            <a:normAutofit/>
          </a:bodyPr>
          <a:lstStyle/>
          <a:p>
            <a:r>
              <a:rPr lang="en-US" dirty="0" smtClean="0"/>
              <a:t>Vacuum Vessel </a:t>
            </a:r>
            <a:r>
              <a:rPr lang="en-US" dirty="0" smtClean="0"/>
              <a:t>Fabrication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97063" y="4141717"/>
            <a:ext cx="14285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Original SCTM 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2682" y="984774"/>
            <a:ext cx="7576468" cy="5539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85758" y="5595586"/>
            <a:ext cx="4326826" cy="92333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Fabrication contract awarded to Kelly </a:t>
            </a:r>
            <a:br>
              <a:rPr lang="en-US" b="1" dirty="0" smtClean="0">
                <a:solidFill>
                  <a:srgbClr val="800000"/>
                </a:solidFill>
              </a:rPr>
            </a:br>
            <a:r>
              <a:rPr lang="en-US" b="1" dirty="0" smtClean="0">
                <a:solidFill>
                  <a:srgbClr val="800000"/>
                </a:solidFill>
              </a:rPr>
              <a:t>Technologies in early August 2015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Delivery date: Mid-December 2015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66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tx2"/>
                </a:solidFill>
              </a:rPr>
              <a:t>MICE Vacuum Schematic Layout</a:t>
            </a:r>
            <a:endParaRPr lang="en-US" sz="3200" b="1" dirty="0">
              <a:solidFill>
                <a:schemeClr val="tx2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04546" y="1006068"/>
            <a:ext cx="7891604" cy="5543370"/>
            <a:chOff x="547462" y="991799"/>
            <a:chExt cx="7891603" cy="554337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1721579" y="-182318"/>
              <a:ext cx="5543370" cy="7891603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4" name="TextBox 3"/>
            <p:cNvSpPr txBox="1"/>
            <p:nvPr/>
          </p:nvSpPr>
          <p:spPr>
            <a:xfrm>
              <a:off x="2197696" y="1141511"/>
              <a:ext cx="43194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800000"/>
                  </a:solidFill>
                </a:rPr>
                <a:t>Terry Anderson’s talk for more details</a:t>
              </a:r>
              <a:endParaRPr lang="en-US" b="1" dirty="0">
                <a:solidFill>
                  <a:srgbClr val="800000"/>
                </a:solidFill>
              </a:endParaRPr>
            </a:p>
          </p:txBody>
        </p:sp>
      </p:grp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30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958" y="2482795"/>
            <a:ext cx="8039944" cy="2330165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MICE RF Cavity Production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800" dirty="0" smtClean="0">
                <a:solidFill>
                  <a:srgbClr val="008000"/>
                </a:solidFill>
              </a:rPr>
              <a:t>Recent MTA testing of 1</a:t>
            </a:r>
            <a:r>
              <a:rPr lang="en-US" sz="2800" baseline="30000" dirty="0" smtClean="0">
                <a:solidFill>
                  <a:srgbClr val="008000"/>
                </a:solidFill>
              </a:rPr>
              <a:t>st</a:t>
            </a:r>
            <a:r>
              <a:rPr lang="en-US" sz="2800" dirty="0" smtClean="0">
                <a:solidFill>
                  <a:srgbClr val="008000"/>
                </a:solidFill>
              </a:rPr>
              <a:t> MICE Prototype RF Cavity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9,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Derun Li | MICE RF Review, RAL, 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6455"/>
      </p:ext>
    </p:extLst>
  </p:cSld>
  <p:clrMapOvr>
    <a:masterClrMapping/>
  </p:clrMapOvr>
</p:sld>
</file>

<file path=ppt/theme/theme1.xml><?xml version="1.0" encoding="utf-8"?>
<a:theme xmlns:a="http://schemas.openxmlformats.org/drawingml/2006/main" name="2014_DOE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2014_DOE_Review_Template.potx</Template>
  <TotalTime>5350</TotalTime>
  <Words>1969</Words>
  <Application>Microsoft Macintosh PowerPoint</Application>
  <PresentationFormat>On-screen Show (4:3)</PresentationFormat>
  <Paragraphs>382</Paragraphs>
  <Slides>34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2014_DOE_Review_Template</vt:lpstr>
      <vt:lpstr>Equation</vt:lpstr>
      <vt:lpstr>RF Module Overview</vt:lpstr>
      <vt:lpstr>Re-baseline MICE Cooling Channel</vt:lpstr>
      <vt:lpstr>Current Status of MICE RF Module</vt:lpstr>
      <vt:lpstr>RF Module and vacuum design update and fabrication</vt:lpstr>
      <vt:lpstr>Design Update of the RF Module </vt:lpstr>
      <vt:lpstr>Updated RF Module Design</vt:lpstr>
      <vt:lpstr>Vacuum Vessel Fabrication</vt:lpstr>
      <vt:lpstr>MICE Vacuum Schematic Layout</vt:lpstr>
      <vt:lpstr>MICE RF Cavity Production  Recent MTA testing of 1st MICE Prototype RF Cavity</vt:lpstr>
      <vt:lpstr>High Power Testing of the 1st MICE Prototype Cavity</vt:lpstr>
      <vt:lpstr>1st MICE Prototype Cavity Testing</vt:lpstr>
      <vt:lpstr> Cavity Testing Results with B=0</vt:lpstr>
      <vt:lpstr> Cavity Testing Results with B</vt:lpstr>
      <vt:lpstr>MICE RF Cavity Production</vt:lpstr>
      <vt:lpstr>RF Cavity Selection</vt:lpstr>
      <vt:lpstr>RF Cavity Measurements</vt:lpstr>
      <vt:lpstr>Measurement Results</vt:lpstr>
      <vt:lpstr>Cavity Handling </vt:lpstr>
      <vt:lpstr>EP at LBNL</vt:lpstr>
      <vt:lpstr>1st EP Finished MICE Cavity </vt:lpstr>
      <vt:lpstr>MICE RF Cavity Bodies</vt:lpstr>
      <vt:lpstr>RF Power couplers</vt:lpstr>
      <vt:lpstr>RF Coupler Design Update</vt:lpstr>
      <vt:lpstr>RF Coupler Design Update</vt:lpstr>
      <vt:lpstr>Extra Ports for Coupler Access </vt:lpstr>
      <vt:lpstr>Coupler Fabrication Status</vt:lpstr>
      <vt:lpstr>Tuner Actuators </vt:lpstr>
      <vt:lpstr>Actuator for Tuners  </vt:lpstr>
      <vt:lpstr>Actuator Parts Before Assembly</vt:lpstr>
      <vt:lpstr>Functional Test of the Actuator </vt:lpstr>
      <vt:lpstr>Lifetime Testing of the New Actuator</vt:lpstr>
      <vt:lpstr>Successful Lifetime Testing</vt:lpstr>
      <vt:lpstr>Preparation for RFM Assembly</vt:lpstr>
      <vt:lpstr>Summary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Palmer</dc:creator>
  <cp:lastModifiedBy>Derun Li</cp:lastModifiedBy>
  <cp:revision>48</cp:revision>
  <dcterms:created xsi:type="dcterms:W3CDTF">2012-06-15T14:46:19Z</dcterms:created>
  <dcterms:modified xsi:type="dcterms:W3CDTF">2015-09-09T06:38:32Z</dcterms:modified>
</cp:coreProperties>
</file>