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6" r:id="rId3"/>
    <p:sldId id="267" r:id="rId4"/>
    <p:sldId id="268" r:id="rId5"/>
    <p:sldId id="269" r:id="rId6"/>
    <p:sldId id="270" r:id="rId7"/>
    <p:sldId id="276" r:id="rId8"/>
    <p:sldId id="277" r:id="rId9"/>
    <p:sldId id="275" r:id="rId10"/>
    <p:sldId id="258" r:id="rId11"/>
    <p:sldId id="265" r:id="rId12"/>
    <p:sldId id="279" r:id="rId13"/>
    <p:sldId id="280" r:id="rId14"/>
    <p:sldId id="282" r:id="rId15"/>
    <p:sldId id="278" r:id="rId16"/>
    <p:sldId id="283" r:id="rId17"/>
    <p:sldId id="263" r:id="rId18"/>
    <p:sldId id="260" r:id="rId19"/>
    <p:sldId id="262" r:id="rId20"/>
    <p:sldId id="259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2720F-36B7-4641-8BE8-B1336FCB51E8}" type="datetimeFigureOut">
              <a:rPr lang="en-US" smtClean="0"/>
              <a:t>3/19/16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534EE-FB3E-2340-B62E-BBFD39BDA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10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40846-7B38-5F4E-8020-0115DAF378DC}" type="datetimeFigureOut">
              <a:rPr lang="en-US" smtClean="0"/>
              <a:t>3/19/16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A9A66-681E-1848-AB2E-E39B600CA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866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4DBA2-1AAC-374F-B7D5-4F9A2909E810}" type="slidenum">
              <a:rPr lang="en-US"/>
              <a:pPr/>
              <a:t>10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131CC1-B721-E048-A0D8-497378FFB96B}" type="slidenum">
              <a:rPr lang="en-GB"/>
              <a:pPr/>
              <a:t>18</a:t>
            </a:fld>
            <a:endParaRPr lang="en-GB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301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361" y="4342535"/>
            <a:ext cx="5483879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DEAAD0-49BF-984C-A77F-EF0FFC8ECB98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269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Liquid Scintillator Vessels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Frank </a:t>
            </a:r>
            <a:r>
              <a:rPr lang="en-US" dirty="0" err="1" smtClean="0">
                <a:latin typeface="Garamond"/>
                <a:cs typeface="Garamond"/>
              </a:rPr>
              <a:t>Calaprice</a:t>
            </a:r>
            <a:endParaRPr lang="en-US" dirty="0">
              <a:latin typeface="Garamond"/>
              <a:cs typeface="Garamond"/>
            </a:endParaRPr>
          </a:p>
          <a:p>
            <a:r>
              <a:rPr lang="en-US" dirty="0" smtClean="0">
                <a:latin typeface="Garamond"/>
                <a:cs typeface="Garamond"/>
              </a:rPr>
              <a:t>Princeton University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2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Garamond"/>
                <a:cs typeface="Garamond"/>
              </a:rPr>
              <a:t>Nylon Scintillator Containment Vessel</a:t>
            </a:r>
            <a:endParaRPr lang="en-US" sz="2700" dirty="0">
              <a:solidFill>
                <a:srgbClr val="FFFFFF"/>
              </a:solidFill>
              <a:latin typeface="Garamond"/>
              <a:cs typeface="Garamond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8546-5E52-384E-BEF7-13D36C054F1C}" type="slidenum">
              <a:rPr lang="en-US" smtClean="0"/>
              <a:t>10</a:t>
            </a:fld>
            <a:endParaRPr lang="en-US"/>
          </a:p>
        </p:txBody>
      </p:sp>
      <p:pic>
        <p:nvPicPr>
          <p:cNvPr id="473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591" y="2133600"/>
            <a:ext cx="5867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092" name="Text Box 4"/>
          <p:cNvSpPr txBox="1">
            <a:spLocks noChangeArrowheads="1"/>
          </p:cNvSpPr>
          <p:nvPr/>
        </p:nvSpPr>
        <p:spPr bwMode="auto">
          <a:xfrm>
            <a:off x="7045846" y="1468438"/>
            <a:ext cx="1717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John </a:t>
            </a:r>
            <a:r>
              <a:rPr lang="en-US" sz="2400" dirty="0" err="1">
                <a:latin typeface="Garamond"/>
                <a:cs typeface="Garamond"/>
              </a:rPr>
              <a:t>Bahcall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473093" name="Line 5"/>
          <p:cNvSpPr>
            <a:spLocks noChangeShapeType="1"/>
          </p:cNvSpPr>
          <p:nvPr/>
        </p:nvSpPr>
        <p:spPr bwMode="auto">
          <a:xfrm flipH="1">
            <a:off x="4673600" y="1930103"/>
            <a:ext cx="2235200" cy="131790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036" y="2144888"/>
            <a:ext cx="3312187" cy="4493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Garamond"/>
                <a:cs typeface="Garamond"/>
              </a:rPr>
              <a:t>First hermetically sealed</a:t>
            </a:r>
          </a:p>
          <a:p>
            <a:r>
              <a:rPr lang="en-US" sz="2200" dirty="0" smtClean="0">
                <a:latin typeface="Garamond"/>
                <a:cs typeface="Garamond"/>
              </a:rPr>
              <a:t>cleanroom with low-radon</a:t>
            </a:r>
          </a:p>
          <a:p>
            <a:r>
              <a:rPr lang="en-US" sz="2200" dirty="0" smtClean="0">
                <a:latin typeface="Garamond"/>
                <a:cs typeface="Garamond"/>
              </a:rPr>
              <a:t>air.</a:t>
            </a:r>
          </a:p>
          <a:p>
            <a:endParaRPr lang="en-US" sz="2200" dirty="0" smtClean="0">
              <a:latin typeface="Garamond"/>
              <a:cs typeface="Garamond"/>
            </a:endParaRPr>
          </a:p>
          <a:p>
            <a:r>
              <a:rPr lang="en-US" sz="2200" dirty="0" smtClean="0">
                <a:latin typeface="Garamond"/>
                <a:cs typeface="Garamond"/>
              </a:rPr>
              <a:t>Reduces radioactivity due</a:t>
            </a:r>
          </a:p>
          <a:p>
            <a:r>
              <a:rPr lang="en-US" sz="2200" dirty="0" smtClean="0">
                <a:latin typeface="Garamond"/>
                <a:cs typeface="Garamond"/>
              </a:rPr>
              <a:t>to dust and </a:t>
            </a:r>
            <a:r>
              <a:rPr lang="en-US" sz="2200" baseline="30000" dirty="0" smtClean="0">
                <a:latin typeface="Garamond"/>
                <a:cs typeface="Garamond"/>
              </a:rPr>
              <a:t>222</a:t>
            </a:r>
            <a:r>
              <a:rPr lang="en-US" sz="2200" dirty="0" smtClean="0">
                <a:latin typeface="Garamond"/>
                <a:cs typeface="Garamond"/>
              </a:rPr>
              <a:t>Rn daughters</a:t>
            </a:r>
            <a:endParaRPr lang="en-US" sz="2200" dirty="0">
              <a:latin typeface="Garamond"/>
              <a:cs typeface="Garamond"/>
            </a:endParaRPr>
          </a:p>
          <a:p>
            <a:r>
              <a:rPr lang="en-US" sz="2200" dirty="0" smtClean="0">
                <a:latin typeface="Garamond"/>
                <a:cs typeface="Garamond"/>
              </a:rPr>
              <a:t>    </a:t>
            </a:r>
            <a:r>
              <a:rPr lang="en-US" sz="2200" dirty="0" smtClean="0">
                <a:latin typeface="Zapf Dingbats"/>
                <a:ea typeface="Zapf Dingbats"/>
                <a:cs typeface="Zapf Dingbats"/>
                <a:sym typeface="Zapf Dingbats"/>
              </a:rPr>
              <a:t>★ </a:t>
            </a:r>
            <a:r>
              <a:rPr lang="en-US" sz="2200" baseline="30000" dirty="0" smtClean="0">
                <a:latin typeface="Garamond"/>
                <a:cs typeface="Garamond"/>
              </a:rPr>
              <a:t>210</a:t>
            </a:r>
            <a:r>
              <a:rPr lang="en-US" sz="2200" dirty="0" smtClean="0">
                <a:latin typeface="Garamond"/>
                <a:cs typeface="Garamond"/>
              </a:rPr>
              <a:t>Pb (22 </a:t>
            </a:r>
            <a:r>
              <a:rPr lang="en-US" sz="2200" dirty="0" err="1" smtClean="0">
                <a:latin typeface="Garamond"/>
                <a:cs typeface="Garamond"/>
              </a:rPr>
              <a:t>yr</a:t>
            </a:r>
            <a:r>
              <a:rPr lang="en-US" sz="2200" dirty="0" smtClean="0">
                <a:latin typeface="Garamond"/>
                <a:cs typeface="Garamond"/>
              </a:rPr>
              <a:t>)</a:t>
            </a:r>
          </a:p>
          <a:p>
            <a:endParaRPr lang="en-US" sz="2200" dirty="0" smtClean="0">
              <a:latin typeface="Garamond"/>
              <a:cs typeface="Garamond"/>
            </a:endParaRPr>
          </a:p>
          <a:p>
            <a:r>
              <a:rPr lang="en-US" sz="2200" dirty="0" smtClean="0">
                <a:latin typeface="Garamond"/>
                <a:cs typeface="Garamond"/>
              </a:rPr>
              <a:t>Nylon film developed for</a:t>
            </a:r>
          </a:p>
          <a:p>
            <a:r>
              <a:rPr lang="en-US" sz="2200" dirty="0">
                <a:latin typeface="Garamond"/>
                <a:cs typeface="Garamond"/>
              </a:rPr>
              <a:t>l</a:t>
            </a:r>
            <a:r>
              <a:rPr lang="en-US" sz="2200" dirty="0" smtClean="0">
                <a:latin typeface="Garamond"/>
                <a:cs typeface="Garamond"/>
              </a:rPr>
              <a:t>ow background use.</a:t>
            </a:r>
          </a:p>
          <a:p>
            <a:r>
              <a:rPr lang="en-US" sz="2200" dirty="0" smtClean="0">
                <a:latin typeface="Garamond"/>
                <a:cs typeface="Garamond"/>
              </a:rPr>
              <a:t>Fabricated in first low-radon</a:t>
            </a:r>
          </a:p>
          <a:p>
            <a:r>
              <a:rPr lang="en-US" sz="2200" dirty="0">
                <a:latin typeface="Garamond"/>
                <a:cs typeface="Garamond"/>
              </a:rPr>
              <a:t>c</a:t>
            </a:r>
            <a:r>
              <a:rPr lang="en-US" sz="2200" dirty="0" smtClean="0">
                <a:latin typeface="Garamond"/>
                <a:cs typeface="Garamond"/>
              </a:rPr>
              <a:t>leanroom of its kind.</a:t>
            </a:r>
          </a:p>
          <a:p>
            <a:endParaRPr lang="en-US" sz="2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31713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Ultrasonic cleaner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 descr="Ultrsonic cleaner for fil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89" y="2409217"/>
            <a:ext cx="60071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29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 the Film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Cutting the fil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90" y="1739291"/>
            <a:ext cx="6455332" cy="46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0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clamps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Setting the clamps p10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15" y="1638180"/>
            <a:ext cx="6352111" cy="473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0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cap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14</a:t>
            </a:fld>
            <a:endParaRPr lang="en-US"/>
          </a:p>
        </p:txBody>
      </p:sp>
      <p:pic>
        <p:nvPicPr>
          <p:cNvPr id="9" name="Content Placeholder 8" descr="IV End-cap structur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6" b="52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941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 Testing the Vessels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Leak testing with SF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59" y="1440220"/>
            <a:ext cx="6191922" cy="470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04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Shipping the vessel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Shipping the vess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21" y="1616630"/>
            <a:ext cx="6180914" cy="464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35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Full Scale Test Vessel </a:t>
            </a:r>
            <a:r>
              <a:rPr lang="en-US" dirty="0" smtClean="0"/>
              <a:t>in Princeton </a:t>
            </a:r>
            <a:r>
              <a:rPr lang="en-US" dirty="0" smtClean="0"/>
              <a:t>Gym</a:t>
            </a:r>
            <a:endParaRPr lang="en-US" dirty="0"/>
          </a:p>
        </p:txBody>
      </p:sp>
      <p:pic>
        <p:nvPicPr>
          <p:cNvPr id="4" name="Content Placeholder 3" descr="Vessel in gym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2" b="9042"/>
          <a:stretch>
            <a:fillRect/>
          </a:stretch>
        </p:blipFill>
        <p:spPr/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74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362"/>
            <a:ext cx="8229600" cy="780727"/>
          </a:xfrm>
          <a:ln/>
        </p:spPr>
        <p:txBody>
          <a:bodyPr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</a:pPr>
            <a:r>
              <a:rPr lang="en-GB" dirty="0" smtClean="0">
                <a:latin typeface="Garamond"/>
                <a:cs typeface="Garamond"/>
              </a:rPr>
              <a:t>Vessel </a:t>
            </a:r>
            <a:r>
              <a:rPr lang="en-GB" dirty="0">
                <a:latin typeface="Garamond"/>
                <a:cs typeface="Garamond"/>
              </a:rPr>
              <a:t>Installation / Inflation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604963"/>
            <a:ext cx="4014788" cy="4694237"/>
          </a:xfrm>
          <a:ln/>
        </p:spPr>
        <p:txBody>
          <a:bodyPr>
            <a:spAutoFit/>
          </a:bodyPr>
          <a:lstStyle/>
          <a:p>
            <a:pPr>
              <a:tabLst>
                <a:tab pos="411163" algn="l"/>
                <a:tab pos="827088" algn="l"/>
                <a:tab pos="1241425" algn="l"/>
                <a:tab pos="1655763" algn="l"/>
                <a:tab pos="2070100" algn="l"/>
                <a:tab pos="2486025" algn="l"/>
                <a:tab pos="2900363" algn="l"/>
                <a:tab pos="3314700" algn="l"/>
                <a:tab pos="3729038" algn="l"/>
                <a:tab pos="4144963" algn="l"/>
                <a:tab pos="4559300" algn="l"/>
                <a:tab pos="4973638" algn="l"/>
                <a:tab pos="5387975" algn="l"/>
                <a:tab pos="5803900" algn="l"/>
                <a:tab pos="6218238" algn="l"/>
                <a:tab pos="6632575" algn="l"/>
                <a:tab pos="7046913" algn="l"/>
                <a:tab pos="7462838" algn="l"/>
                <a:tab pos="7877175" algn="l"/>
                <a:tab pos="8291513" algn="l"/>
              </a:tabLst>
            </a:pPr>
            <a:r>
              <a:rPr lang="en-GB" sz="2900" dirty="0">
                <a:latin typeface="Garamond"/>
                <a:cs typeface="Garamond"/>
              </a:rPr>
              <a:t>Despite laboratory upgrades and the ban on fluid use, work on </a:t>
            </a:r>
            <a:r>
              <a:rPr lang="en-GB" sz="2900" dirty="0" err="1">
                <a:latin typeface="Garamond"/>
                <a:cs typeface="Garamond"/>
              </a:rPr>
              <a:t>Borexino</a:t>
            </a:r>
            <a:r>
              <a:rPr lang="en-GB" sz="2900" dirty="0">
                <a:latin typeface="Garamond"/>
                <a:cs typeface="Garamond"/>
              </a:rPr>
              <a:t> progressed.</a:t>
            </a:r>
          </a:p>
          <a:p>
            <a:pPr>
              <a:lnSpc>
                <a:spcPct val="88000"/>
              </a:lnSpc>
              <a:tabLst>
                <a:tab pos="411163" algn="l"/>
                <a:tab pos="827088" algn="l"/>
                <a:tab pos="1241425" algn="l"/>
                <a:tab pos="1655763" algn="l"/>
                <a:tab pos="2070100" algn="l"/>
                <a:tab pos="2486025" algn="l"/>
                <a:tab pos="2900363" algn="l"/>
                <a:tab pos="3314700" algn="l"/>
                <a:tab pos="3729038" algn="l"/>
                <a:tab pos="4144963" algn="l"/>
                <a:tab pos="4559300" algn="l"/>
                <a:tab pos="4973638" algn="l"/>
                <a:tab pos="5387975" algn="l"/>
                <a:tab pos="5803900" algn="l"/>
                <a:tab pos="6218238" algn="l"/>
                <a:tab pos="6632575" algn="l"/>
                <a:tab pos="7046913" algn="l"/>
                <a:tab pos="7462838" algn="l"/>
                <a:tab pos="7877175" algn="l"/>
                <a:tab pos="8291513" algn="l"/>
              </a:tabLst>
            </a:pPr>
            <a:r>
              <a:rPr lang="en-GB" sz="2900" dirty="0">
                <a:latin typeface="Garamond"/>
                <a:cs typeface="Garamond"/>
              </a:rPr>
              <a:t>2004 was a watershed year: the scintillator containment vessels, built over one year at Princeton, were installed and inflated to spherical shape.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18</a:t>
            </a:fld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1658938"/>
            <a:ext cx="3316288" cy="221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3940175"/>
            <a:ext cx="20732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3940175"/>
            <a:ext cx="2074863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9540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PC-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15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94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8546-5E52-384E-BEF7-13D36C054F1C}" type="slidenum">
              <a:rPr lang="en-US" smtClean="0"/>
              <a:t>2</a:t>
            </a:fld>
            <a:endParaRPr lang="en-US"/>
          </a:p>
        </p:txBody>
      </p:sp>
      <p:pic>
        <p:nvPicPr>
          <p:cNvPr id="10" name="Content Placeholder 3" descr="Borexino detector.pdf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3" r="-813"/>
          <a:stretch/>
        </p:blipFill>
        <p:spPr>
          <a:xfrm>
            <a:off x="1309830" y="307022"/>
            <a:ext cx="6632575" cy="4525963"/>
          </a:xfrm>
        </p:spPr>
      </p:pic>
      <p:sp>
        <p:nvSpPr>
          <p:cNvPr id="11" name="TextBox 10"/>
          <p:cNvSpPr txBox="1"/>
          <p:nvPr/>
        </p:nvSpPr>
        <p:spPr>
          <a:xfrm>
            <a:off x="1905000" y="4832985"/>
            <a:ext cx="5150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thin nylon vessels were developed for </a:t>
            </a:r>
            <a:r>
              <a:rPr lang="en-US" dirty="0" err="1" smtClean="0"/>
              <a:t>Borexino</a:t>
            </a:r>
            <a:r>
              <a:rPr lang="en-US" dirty="0" smtClean="0"/>
              <a:t>  to contain the liquid scintillator.</a:t>
            </a:r>
          </a:p>
          <a:p>
            <a:r>
              <a:rPr lang="en-US" dirty="0" smtClean="0"/>
              <a:t>	Inner Vessel:  	 8.5 m diameter</a:t>
            </a:r>
          </a:p>
          <a:p>
            <a:r>
              <a:rPr lang="en-US" dirty="0" smtClean="0"/>
              <a:t>	Outer Vessel:	11.0 m diameter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1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 Performance of Nylon Vessels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sz="2800" dirty="0" smtClean="0">
                <a:latin typeface="Garamond"/>
                <a:cs typeface="Garamond"/>
              </a:rPr>
              <a:t>Low rate of gamma rays from vessel.</a:t>
            </a:r>
          </a:p>
          <a:p>
            <a:pPr marL="0" indent="0">
              <a:buNone/>
            </a:pPr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sz="2800" dirty="0" smtClean="0">
                <a:latin typeface="Garamond"/>
                <a:cs typeface="Garamond"/>
                <a:sym typeface="Zapf Dingbats"/>
              </a:rPr>
              <a:t>L</a:t>
            </a:r>
            <a:r>
              <a:rPr lang="en-US" sz="2800" dirty="0" smtClean="0">
                <a:latin typeface="Garamond"/>
                <a:cs typeface="Garamond"/>
              </a:rPr>
              <a:t>ow rate of radioactivity from surface particulates, “dirt”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aramond"/>
                <a:cs typeface="Garamond"/>
              </a:rPr>
              <a:t>Demonstrated with low rate of ~10cpd of </a:t>
            </a:r>
            <a:r>
              <a:rPr lang="en-US" baseline="30000" dirty="0" smtClean="0">
                <a:latin typeface="Garamond"/>
                <a:cs typeface="Garamond"/>
              </a:rPr>
              <a:t>214</a:t>
            </a:r>
            <a:r>
              <a:rPr lang="en-US" dirty="0" smtClean="0">
                <a:latin typeface="Garamond"/>
                <a:cs typeface="Garamond"/>
              </a:rPr>
              <a:t>Bi-</a:t>
            </a:r>
            <a:r>
              <a:rPr lang="en-US" baseline="30000" dirty="0" smtClean="0">
                <a:latin typeface="Garamond"/>
                <a:cs typeface="Garamond"/>
              </a:rPr>
              <a:t>214</a:t>
            </a:r>
            <a:r>
              <a:rPr lang="en-US" dirty="0" smtClean="0">
                <a:latin typeface="Garamond"/>
                <a:cs typeface="Garamond"/>
              </a:rPr>
              <a:t>Po near vessel. 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aramond"/>
                <a:cs typeface="Garamond"/>
              </a:rPr>
              <a:t>No events in FV in more than one year. </a:t>
            </a:r>
          </a:p>
          <a:p>
            <a:pPr>
              <a:buFont typeface="Zapf Dingbats" charset="0"/>
              <a:buChar char="✕"/>
            </a:pPr>
            <a:r>
              <a:rPr lang="en-US" sz="2800" dirty="0" smtClean="0">
                <a:latin typeface="Garamond"/>
                <a:cs typeface="Garamond"/>
                <a:sym typeface="Zapf Dingbats"/>
              </a:rPr>
              <a:t>High r</a:t>
            </a:r>
            <a:r>
              <a:rPr lang="en-US" sz="2800" dirty="0" smtClean="0">
                <a:latin typeface="Garamond"/>
                <a:cs typeface="Garamond"/>
              </a:rPr>
              <a:t>ate of </a:t>
            </a:r>
            <a:r>
              <a:rPr lang="en-US" sz="2800" baseline="30000" dirty="0" smtClean="0">
                <a:latin typeface="Garamond"/>
                <a:cs typeface="Garamond"/>
              </a:rPr>
              <a:t>210</a:t>
            </a:r>
            <a:r>
              <a:rPr lang="en-US" sz="2800" dirty="0" smtClean="0">
                <a:latin typeface="Garamond"/>
                <a:cs typeface="Garamond"/>
              </a:rPr>
              <a:t>Pb on nylon surface.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aramond"/>
                <a:cs typeface="Garamond"/>
              </a:rPr>
              <a:t>Much higher rate than expected from exposure to low-radon air during fabrication. </a:t>
            </a: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Rate is 100’s decays/day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aramond"/>
                <a:cs typeface="Garamond"/>
              </a:rPr>
              <a:t>Likely sources are water used for first filling and unusual fluid operations to mitigate vessel leak.</a:t>
            </a:r>
          </a:p>
          <a:p>
            <a:pPr lvl="2">
              <a:buFont typeface="Arial"/>
              <a:buChar char="•"/>
            </a:pPr>
            <a:r>
              <a:rPr lang="en-US" dirty="0">
                <a:latin typeface="Garamond"/>
                <a:cs typeface="Garamond"/>
              </a:rPr>
              <a:t>S</a:t>
            </a:r>
            <a:r>
              <a:rPr lang="en-US" dirty="0" smtClean="0">
                <a:latin typeface="Garamond"/>
                <a:cs typeface="Garamond"/>
              </a:rPr>
              <a:t>tandard </a:t>
            </a:r>
            <a:r>
              <a:rPr lang="en-US" dirty="0">
                <a:latin typeface="Garamond"/>
                <a:cs typeface="Garamond"/>
              </a:rPr>
              <a:t>water </a:t>
            </a:r>
            <a:r>
              <a:rPr lang="en-US" dirty="0" smtClean="0">
                <a:latin typeface="Garamond"/>
                <a:cs typeface="Garamond"/>
              </a:rPr>
              <a:t>purification methods have poor efficiency to remove radon daughters in ground water.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8546-5E52-384E-BEF7-13D36C054F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81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7997" y="35582"/>
            <a:ext cx="8672659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Inner Vessel Performance : Excellent!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9882"/>
            <a:ext cx="8229600" cy="51845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aramond"/>
                <a:cs typeface="Garamond"/>
              </a:rPr>
              <a:t>Light yield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 Unchanged during 9 years of operation.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Scintillator was thoroughly de-gassed by N</a:t>
            </a:r>
            <a:r>
              <a:rPr lang="en-US" baseline="-25000" dirty="0" smtClean="0">
                <a:latin typeface="Garamond"/>
                <a:cs typeface="Garamond"/>
              </a:rPr>
              <a:t>2</a:t>
            </a:r>
            <a:r>
              <a:rPr lang="en-US" dirty="0" smtClean="0">
                <a:latin typeface="Garamond"/>
                <a:cs typeface="Garamond"/>
              </a:rPr>
              <a:t> stripping.</a:t>
            </a:r>
          </a:p>
          <a:p>
            <a:r>
              <a:rPr lang="en-US" dirty="0" smtClean="0">
                <a:latin typeface="Garamond"/>
                <a:cs typeface="Garamond"/>
              </a:rPr>
              <a:t>Decay rate of </a:t>
            </a:r>
            <a:r>
              <a:rPr lang="en-US" baseline="30000" dirty="0" smtClean="0">
                <a:latin typeface="Garamond"/>
                <a:cs typeface="Garamond"/>
              </a:rPr>
              <a:t>222</a:t>
            </a:r>
            <a:r>
              <a:rPr lang="en-US" dirty="0" smtClean="0">
                <a:latin typeface="Garamond"/>
                <a:cs typeface="Garamond"/>
              </a:rPr>
              <a:t>Rn (</a:t>
            </a:r>
            <a:r>
              <a:rPr lang="en-US" baseline="30000" dirty="0" smtClean="0">
                <a:latin typeface="Garamond"/>
                <a:cs typeface="Garamond"/>
              </a:rPr>
              <a:t>214</a:t>
            </a:r>
            <a:r>
              <a:rPr lang="en-US" dirty="0" smtClean="0">
                <a:latin typeface="Garamond"/>
                <a:cs typeface="Garamond"/>
              </a:rPr>
              <a:t>Bi-</a:t>
            </a:r>
            <a:r>
              <a:rPr lang="en-US" baseline="30000" dirty="0" smtClean="0">
                <a:latin typeface="Garamond"/>
                <a:cs typeface="Garamond"/>
              </a:rPr>
              <a:t>214</a:t>
            </a:r>
            <a:r>
              <a:rPr lang="en-US" dirty="0" smtClean="0">
                <a:latin typeface="Garamond"/>
                <a:cs typeface="Garamond"/>
              </a:rPr>
              <a:t>Po)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In </a:t>
            </a:r>
            <a:r>
              <a:rPr lang="en-US" dirty="0" err="1" smtClean="0">
                <a:latin typeface="Garamond"/>
                <a:cs typeface="Garamond"/>
              </a:rPr>
              <a:t>Fiducial</a:t>
            </a:r>
            <a:r>
              <a:rPr lang="en-US" dirty="0" smtClean="0">
                <a:latin typeface="Garamond"/>
                <a:cs typeface="Garamond"/>
              </a:rPr>
              <a:t> Volume:       &lt; 1 c/</a:t>
            </a:r>
            <a:r>
              <a:rPr lang="en-US" dirty="0" err="1" smtClean="0">
                <a:latin typeface="Garamond"/>
                <a:cs typeface="Garamond"/>
              </a:rPr>
              <a:t>yr</a:t>
            </a:r>
            <a:endParaRPr lang="en-US" dirty="0" smtClean="0">
              <a:latin typeface="Garamond"/>
              <a:cs typeface="Garamond"/>
            </a:endParaRPr>
          </a:p>
          <a:p>
            <a:pPr lvl="1"/>
            <a:r>
              <a:rPr lang="en-US" dirty="0" smtClean="0">
                <a:latin typeface="Garamond"/>
                <a:cs typeface="Garamond"/>
              </a:rPr>
              <a:t>In whole vessel: events are near the vessel surface.</a:t>
            </a:r>
          </a:p>
          <a:p>
            <a:pPr lvl="2"/>
            <a:r>
              <a:rPr lang="en-US" dirty="0" smtClean="0">
                <a:latin typeface="Garamond"/>
                <a:cs typeface="Garamond"/>
              </a:rPr>
              <a:t>Before N</a:t>
            </a:r>
            <a:r>
              <a:rPr lang="en-US" baseline="-25000" dirty="0" smtClean="0">
                <a:latin typeface="Garamond"/>
                <a:cs typeface="Garamond"/>
              </a:rPr>
              <a:t>2</a:t>
            </a:r>
            <a:r>
              <a:rPr lang="en-US" dirty="0" smtClean="0">
                <a:latin typeface="Garamond"/>
                <a:cs typeface="Garamond"/>
              </a:rPr>
              <a:t> stripping reduced water:	</a:t>
            </a: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                ~10 </a:t>
            </a:r>
            <a:r>
              <a:rPr lang="en-US" dirty="0" err="1" smtClean="0">
                <a:latin typeface="Garamond"/>
                <a:cs typeface="Garamond"/>
              </a:rPr>
              <a:t>cpd</a:t>
            </a:r>
            <a:endParaRPr lang="en-US" dirty="0" smtClean="0">
              <a:latin typeface="Garamond"/>
              <a:cs typeface="Garamond"/>
            </a:endParaRPr>
          </a:p>
          <a:p>
            <a:pPr lvl="2"/>
            <a:r>
              <a:rPr lang="en-US" dirty="0" smtClean="0">
                <a:latin typeface="Garamond"/>
                <a:cs typeface="Garamond"/>
              </a:rPr>
              <a:t>After </a:t>
            </a:r>
            <a:r>
              <a:rPr lang="en-US" dirty="0">
                <a:latin typeface="Garamond"/>
                <a:cs typeface="Garamond"/>
              </a:rPr>
              <a:t>N</a:t>
            </a:r>
            <a:r>
              <a:rPr lang="en-US" baseline="-25000" dirty="0">
                <a:latin typeface="Garamond"/>
                <a:cs typeface="Garamond"/>
              </a:rPr>
              <a:t>2</a:t>
            </a:r>
            <a:r>
              <a:rPr lang="en-US" dirty="0">
                <a:latin typeface="Garamond"/>
                <a:cs typeface="Garamond"/>
              </a:rPr>
              <a:t> stripping that </a:t>
            </a:r>
            <a:r>
              <a:rPr lang="en-US" dirty="0" smtClean="0">
                <a:latin typeface="Garamond"/>
                <a:cs typeface="Garamond"/>
              </a:rPr>
              <a:t>reduced water by half:       ~ 5 </a:t>
            </a:r>
            <a:r>
              <a:rPr lang="en-US" dirty="0" err="1" smtClean="0">
                <a:latin typeface="Garamond"/>
                <a:cs typeface="Garamond"/>
              </a:rPr>
              <a:t>cpd</a:t>
            </a:r>
            <a:endParaRPr lang="en-US" dirty="0" smtClean="0">
              <a:latin typeface="Garamond"/>
              <a:cs typeface="Garamond"/>
            </a:endParaRPr>
          </a:p>
          <a:p>
            <a:pPr lvl="1"/>
            <a:r>
              <a:rPr lang="en-US" dirty="0" smtClean="0">
                <a:latin typeface="Garamond"/>
                <a:cs typeface="Garamond"/>
              </a:rPr>
              <a:t> </a:t>
            </a:r>
            <a:r>
              <a:rPr lang="en-US" baseline="30000" dirty="0" smtClean="0">
                <a:latin typeface="Garamond"/>
                <a:cs typeface="Garamond"/>
              </a:rPr>
              <a:t>222</a:t>
            </a:r>
            <a:r>
              <a:rPr lang="en-US" dirty="0" smtClean="0">
                <a:latin typeface="Garamond"/>
                <a:cs typeface="Garamond"/>
              </a:rPr>
              <a:t>Rn rates agree with expected emanation from film with  0.75 </a:t>
            </a:r>
            <a:r>
              <a:rPr lang="en-US" dirty="0" err="1" smtClean="0">
                <a:latin typeface="Garamond"/>
                <a:cs typeface="Garamond"/>
              </a:rPr>
              <a:t>ppt</a:t>
            </a:r>
            <a:r>
              <a:rPr lang="en-US" dirty="0" smtClean="0">
                <a:latin typeface="Garamond"/>
                <a:cs typeface="Garamond"/>
              </a:rPr>
              <a:t> U, close to measured value of ~1 </a:t>
            </a:r>
            <a:r>
              <a:rPr lang="en-US" dirty="0" err="1" smtClean="0">
                <a:latin typeface="Garamond"/>
                <a:cs typeface="Garamond"/>
              </a:rPr>
              <a:t>ppt</a:t>
            </a:r>
            <a:endParaRPr lang="en-US" dirty="0" smtClean="0">
              <a:latin typeface="Garamond"/>
              <a:cs typeface="Garamond"/>
            </a:endParaRPr>
          </a:p>
          <a:p>
            <a:pPr lvl="1"/>
            <a:r>
              <a:rPr lang="en-US" dirty="0" smtClean="0">
                <a:latin typeface="Garamond"/>
                <a:cs typeface="Garamond"/>
              </a:rPr>
              <a:t>The low </a:t>
            </a:r>
            <a:r>
              <a:rPr lang="en-US" baseline="30000" dirty="0" smtClean="0">
                <a:latin typeface="Garamond"/>
                <a:cs typeface="Garamond"/>
              </a:rPr>
              <a:t>222</a:t>
            </a:r>
            <a:r>
              <a:rPr lang="en-US" dirty="0" smtClean="0">
                <a:latin typeface="Garamond"/>
                <a:cs typeface="Garamond"/>
              </a:rPr>
              <a:t>Rn rate in agreement with emanation from nylon film shows that emanation from particulates is negligible.  No sign of particulates! </a:t>
            </a:r>
          </a:p>
          <a:p>
            <a:pPr lvl="1"/>
            <a:endParaRPr lang="en-US" dirty="0">
              <a:latin typeface="Garamond"/>
              <a:cs typeface="Garamond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FROST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C3EE1-8904-684C-A0E6-67CE408F32A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45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Future Vessels?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We produced enough  film to make two sets of vessels for </a:t>
            </a:r>
            <a:r>
              <a:rPr lang="en-US" dirty="0" err="1" smtClean="0">
                <a:latin typeface="Garamond"/>
                <a:cs typeface="Garamond"/>
              </a:rPr>
              <a:t>Borexinoin</a:t>
            </a:r>
            <a:r>
              <a:rPr lang="en-US" dirty="0" smtClean="0">
                <a:latin typeface="Garamond"/>
                <a:cs typeface="Garamond"/>
              </a:rPr>
              <a:t> case of failure.</a:t>
            </a:r>
          </a:p>
          <a:p>
            <a:r>
              <a:rPr lang="en-US" dirty="0" smtClean="0">
                <a:latin typeface="Garamond"/>
                <a:cs typeface="Garamond"/>
              </a:rPr>
              <a:t>The film is in storage.</a:t>
            </a:r>
          </a:p>
          <a:p>
            <a:r>
              <a:rPr lang="en-US" dirty="0" smtClean="0">
                <a:latin typeface="Garamond"/>
                <a:cs typeface="Garamond"/>
              </a:rPr>
              <a:t>The clean room is operational.</a:t>
            </a:r>
          </a:p>
          <a:p>
            <a:r>
              <a:rPr lang="en-US" dirty="0" smtClean="0">
                <a:latin typeface="Garamond"/>
                <a:cs typeface="Garamond"/>
              </a:rPr>
              <a:t>The equipment to fabricate vessel is available.</a:t>
            </a:r>
          </a:p>
          <a:p>
            <a:r>
              <a:rPr lang="en-US" dirty="0" smtClean="0">
                <a:latin typeface="Garamond"/>
                <a:cs typeface="Garamond"/>
              </a:rPr>
              <a:t>The team is mostly gone.</a:t>
            </a:r>
          </a:p>
          <a:p>
            <a:r>
              <a:rPr lang="en-US" dirty="0" smtClean="0">
                <a:latin typeface="Garamond"/>
                <a:cs typeface="Garamond"/>
              </a:rPr>
              <a:t>A vessel sized for SNO+ is possible if people are available. 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2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634269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The End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02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aramond"/>
                <a:cs typeface="Garamond"/>
              </a:rPr>
              <a:t> Short History of The </a:t>
            </a:r>
            <a:r>
              <a:rPr lang="en-US" dirty="0" err="1" smtClean="0">
                <a:latin typeface="Garamond"/>
                <a:cs typeface="Garamond"/>
              </a:rPr>
              <a:t>Borexino</a:t>
            </a:r>
            <a:r>
              <a:rPr lang="en-US" dirty="0" smtClean="0">
                <a:latin typeface="Garamond"/>
                <a:cs typeface="Garamond"/>
              </a:rPr>
              <a:t> Vessels</a:t>
            </a:r>
            <a:br>
              <a:rPr lang="en-US" dirty="0" smtClean="0">
                <a:latin typeface="Garamond"/>
                <a:cs typeface="Garamond"/>
              </a:rPr>
            </a:br>
            <a:r>
              <a:rPr lang="en-US" sz="3100" dirty="0" smtClean="0">
                <a:latin typeface="Garamond"/>
                <a:cs typeface="Garamond"/>
              </a:rPr>
              <a:t>~1990</a:t>
            </a:r>
            <a:endParaRPr lang="en-US" sz="3100" dirty="0">
              <a:latin typeface="Garamond"/>
              <a:cs typeface="Garamond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86439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Garamond"/>
                <a:cs typeface="Garamond"/>
              </a:rPr>
              <a:t>The original plan to contain the scintillator was a thick acrylic vessel in water with an open structure to support the PMTs,  identical to the SNO</a:t>
            </a: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>design.</a:t>
            </a:r>
          </a:p>
          <a:p>
            <a:r>
              <a:rPr lang="en-US" dirty="0" smtClean="0">
                <a:latin typeface="Garamond"/>
                <a:cs typeface="Garamond"/>
              </a:rPr>
              <a:t>Because pure PC attacks acrylic, the idea was to protect the inside surface with a thin film of </a:t>
            </a:r>
            <a:r>
              <a:rPr lang="en-US" dirty="0" err="1" smtClean="0">
                <a:latin typeface="Garamond"/>
                <a:cs typeface="Garamond"/>
              </a:rPr>
              <a:t>Tedlar</a:t>
            </a:r>
            <a:r>
              <a:rPr lang="en-US" dirty="0" smtClean="0">
                <a:latin typeface="Garamond"/>
                <a:cs typeface="Garamond"/>
              </a:rPr>
              <a:t>, an inert transparent </a:t>
            </a:r>
            <a:r>
              <a:rPr lang="en-US" dirty="0" err="1" smtClean="0">
                <a:latin typeface="Garamond"/>
                <a:cs typeface="Garamond"/>
              </a:rPr>
              <a:t>fluoro</a:t>
            </a:r>
            <a:r>
              <a:rPr lang="en-US" dirty="0" smtClean="0">
                <a:latin typeface="Garamond"/>
                <a:cs typeface="Garamond"/>
              </a:rPr>
              <a:t>-carbon.</a:t>
            </a:r>
          </a:p>
          <a:p>
            <a:r>
              <a:rPr lang="en-US" dirty="0" smtClean="0">
                <a:latin typeface="Garamond"/>
                <a:cs typeface="Garamond"/>
              </a:rPr>
              <a:t>A vessel had been ordered for the CTF from the Reynolds </a:t>
            </a:r>
            <a:r>
              <a:rPr lang="en-US" dirty="0">
                <a:latin typeface="Garamond"/>
                <a:cs typeface="Garamond"/>
              </a:rPr>
              <a:t>C</a:t>
            </a:r>
            <a:r>
              <a:rPr lang="en-US" dirty="0" smtClean="0">
                <a:latin typeface="Garamond"/>
                <a:cs typeface="Garamond"/>
              </a:rPr>
              <a:t>ompany that was building the SNO acrylic vessel.</a:t>
            </a:r>
          </a:p>
          <a:p>
            <a:r>
              <a:rPr lang="en-US" dirty="0" smtClean="0">
                <a:latin typeface="Garamond"/>
                <a:cs typeface="Garamond"/>
              </a:rPr>
              <a:t>Since Reynolds was based in Huntington Beach CA, near my family, I volunteered to check on this order so I could enjoy time occasional visits with my family. </a:t>
            </a:r>
          </a:p>
          <a:p>
            <a:r>
              <a:rPr lang="en-US" dirty="0" smtClean="0">
                <a:latin typeface="Garamond"/>
                <a:cs typeface="Garamond"/>
              </a:rPr>
              <a:t>BAD IDEA!  </a:t>
            </a:r>
            <a:r>
              <a:rPr lang="en-US" dirty="0" err="1" smtClean="0">
                <a:latin typeface="Garamond"/>
                <a:cs typeface="Garamond"/>
              </a:rPr>
              <a:t>Tedlar</a:t>
            </a:r>
            <a:r>
              <a:rPr lang="en-US" dirty="0" smtClean="0">
                <a:latin typeface="Garamond"/>
                <a:cs typeface="Garamond"/>
              </a:rPr>
              <a:t> didn’t bond well to the acrylic, and Reynolds got fed up with </a:t>
            </a:r>
            <a:r>
              <a:rPr lang="en-US" dirty="0" err="1" smtClean="0">
                <a:latin typeface="Garamond"/>
                <a:cs typeface="Garamond"/>
              </a:rPr>
              <a:t>Borexino</a:t>
            </a:r>
            <a:r>
              <a:rPr lang="en-US" dirty="0" smtClean="0">
                <a:latin typeface="Garamond"/>
                <a:cs typeface="Garamond"/>
              </a:rPr>
              <a:t>. </a:t>
            </a:r>
          </a:p>
          <a:p>
            <a:r>
              <a:rPr lang="en-US" dirty="0" smtClean="0">
                <a:latin typeface="Garamond"/>
                <a:cs typeface="Garamond"/>
              </a:rPr>
              <a:t>Thus began a long saga, first many months looking for a different cover for acrylic (a failed effort), and eventually embarking on a totally different plan for a transparent vessel that would be safe with PC.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1291"/>
            <a:ext cx="2133600" cy="365125"/>
          </a:xfrm>
        </p:spPr>
        <p:txBody>
          <a:bodyPr/>
          <a:lstStyle/>
          <a:p>
            <a:fld id="{0FB56013-B943-42BA-886F-6F9D4EB85E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1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Bob </a:t>
            </a:r>
            <a:r>
              <a:rPr lang="en-US" dirty="0" err="1" smtClean="0">
                <a:latin typeface="Garamond"/>
                <a:cs typeface="Garamond"/>
              </a:rPr>
              <a:t>Parsells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118"/>
            <a:ext cx="8229600" cy="48860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Garamond"/>
                <a:cs typeface="Garamond"/>
              </a:rPr>
              <a:t>Bob is a friend and engineer who thinks out of the box and had the crazy idea of making a thin “balloon” instead of a rigid vessel.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aramond"/>
                <a:cs typeface="Garamond"/>
              </a:rPr>
              <a:t>Thin films can be very clear if haze can be avoided.</a:t>
            </a:r>
          </a:p>
          <a:p>
            <a:pPr lvl="2">
              <a:buFont typeface="Arial"/>
              <a:buChar char="•"/>
            </a:pPr>
            <a:r>
              <a:rPr lang="en-US" dirty="0">
                <a:latin typeface="Garamond"/>
                <a:cs typeface="Garamond"/>
              </a:rPr>
              <a:t>M</a:t>
            </a:r>
            <a:r>
              <a:rPr lang="en-US" dirty="0" smtClean="0">
                <a:latin typeface="Garamond"/>
                <a:cs typeface="Garamond"/>
              </a:rPr>
              <a:t>ore materials that are inert can be considered.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aramond"/>
                <a:cs typeface="Garamond"/>
              </a:rPr>
              <a:t>Thin vessel will produce less background than thick vessel with same radioactivity per kg. 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Garamond"/>
                <a:cs typeface="Garamond"/>
              </a:rPr>
              <a:t>T</a:t>
            </a:r>
            <a:r>
              <a:rPr lang="en-US" dirty="0" smtClean="0">
                <a:latin typeface="Garamond"/>
                <a:cs typeface="Garamond"/>
              </a:rPr>
              <a:t>hin vessel can be made in a clean room, then folded up, shipped and installed underground.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Garamond"/>
                <a:cs typeface="Garamond"/>
              </a:rPr>
              <a:t>A thin vessel is weak, which makes it difficult to contain 300 tons of scintillator.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9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The Stainless Steel Sphere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613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Garamond"/>
                <a:cs typeface="Garamond"/>
              </a:rPr>
              <a:t>For the 4-ton CTF detector we were able to extrude clear nylon film with no haze with a thickness of 0.5 mm.  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With hold-down ropes PC+PPO scintillator inside, this vessel could operate in water that is ~10% more dense than PC.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Bruce </a:t>
            </a:r>
            <a:r>
              <a:rPr lang="en-US" dirty="0" err="1" smtClean="0">
                <a:latin typeface="Garamond"/>
                <a:cs typeface="Garamond"/>
              </a:rPr>
              <a:t>Vogelaar</a:t>
            </a:r>
            <a:r>
              <a:rPr lang="en-US" dirty="0" smtClean="0">
                <a:latin typeface="Garamond"/>
                <a:cs typeface="Garamond"/>
              </a:rPr>
              <a:t>, then at Princeton, led the CTF vessel effort.</a:t>
            </a:r>
          </a:p>
          <a:p>
            <a:r>
              <a:rPr lang="en-US" dirty="0" smtClean="0">
                <a:latin typeface="Garamond"/>
                <a:cs typeface="Garamond"/>
              </a:rPr>
              <a:t>For the 300-ton </a:t>
            </a:r>
            <a:r>
              <a:rPr lang="en-US" dirty="0" err="1" smtClean="0">
                <a:latin typeface="Garamond"/>
                <a:cs typeface="Garamond"/>
              </a:rPr>
              <a:t>Borexino</a:t>
            </a:r>
            <a:r>
              <a:rPr lang="en-US" dirty="0" smtClean="0">
                <a:latin typeface="Garamond"/>
                <a:cs typeface="Garamond"/>
              </a:rPr>
              <a:t> scintillator the thin vessel requires nearly the same fluid density inside and outside.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Thus the scintillator and buffer fluids are both PC, but the Inner Vessel has PPO wavelength shifter, whereas the buffers have DMP, a quencher suggested by then postdoc Mark Chen.</a:t>
            </a:r>
          </a:p>
          <a:p>
            <a:r>
              <a:rPr lang="en-US" dirty="0" smtClean="0">
                <a:latin typeface="Garamond"/>
                <a:cs typeface="Garamond"/>
              </a:rPr>
              <a:t>These fluids are then held in a Stainless Steel Sphere that also serves as the support structure for the </a:t>
            </a:r>
            <a:r>
              <a:rPr lang="en-US" dirty="0" err="1" smtClean="0">
                <a:latin typeface="Garamond"/>
                <a:cs typeface="Garamond"/>
              </a:rPr>
              <a:t>PMTs.</a:t>
            </a:r>
            <a:endParaRPr lang="en-US" dirty="0" smtClean="0">
              <a:latin typeface="Garamond"/>
              <a:cs typeface="Garamond"/>
            </a:endParaRPr>
          </a:p>
          <a:p>
            <a:pPr lvl="1"/>
            <a:r>
              <a:rPr lang="en-US" dirty="0" smtClean="0">
                <a:latin typeface="Garamond"/>
                <a:cs typeface="Garamond"/>
              </a:rPr>
              <a:t>A film with thickness of 0.1 mm was used to allow the vessel to be folded and put in a hermetic box for shipping.</a:t>
            </a:r>
          </a:p>
          <a:p>
            <a:pPr lvl="1"/>
            <a:endParaRPr lang="en-US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dirty="0">
              <a:latin typeface="Garamond"/>
              <a:cs typeface="Garamond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6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With Radical Change, much R&amp;D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Develop extrusion of film without haze.</a:t>
            </a:r>
          </a:p>
          <a:p>
            <a:pPr lvl="1"/>
            <a:r>
              <a:rPr lang="en-US" dirty="0" smtClean="0"/>
              <a:t>Amorphous, not crystalline</a:t>
            </a:r>
          </a:p>
          <a:p>
            <a:r>
              <a:rPr lang="en-US" dirty="0" smtClean="0"/>
              <a:t>Develop solvent bonding to join panels.</a:t>
            </a:r>
          </a:p>
          <a:p>
            <a:pPr lvl="1"/>
            <a:r>
              <a:rPr lang="en-US" dirty="0" smtClean="0"/>
              <a:t>Resorcinol  solvent</a:t>
            </a:r>
          </a:p>
          <a:p>
            <a:r>
              <a:rPr lang="en-US" dirty="0"/>
              <a:t>Develop first “radon free” clean room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Develop “vacuum swing” filter </a:t>
            </a:r>
            <a:endParaRPr lang="en-US" dirty="0"/>
          </a:p>
          <a:p>
            <a:r>
              <a:rPr lang="en-US" dirty="0" smtClean="0"/>
              <a:t>Fabricate two vessels</a:t>
            </a:r>
          </a:p>
          <a:p>
            <a:pPr lvl="1"/>
            <a:r>
              <a:rPr lang="en-US" dirty="0" smtClean="0"/>
              <a:t>About 6 people in cleanroom for one year.</a:t>
            </a:r>
          </a:p>
          <a:p>
            <a:pPr lvl="1"/>
            <a:r>
              <a:rPr lang="en-US" dirty="0" smtClean="0"/>
              <a:t>Develop SF</a:t>
            </a:r>
            <a:r>
              <a:rPr lang="en-US" baseline="-25000" dirty="0" smtClean="0"/>
              <a:t>6</a:t>
            </a:r>
            <a:r>
              <a:rPr lang="en-US" dirty="0" smtClean="0"/>
              <a:t> leak test of final vessels.</a:t>
            </a:r>
          </a:p>
          <a:p>
            <a:r>
              <a:rPr lang="en-US" dirty="0" smtClean="0"/>
              <a:t>Research ropes to hold vessel</a:t>
            </a:r>
          </a:p>
          <a:p>
            <a:pPr lvl="1"/>
            <a:r>
              <a:rPr lang="en-US" dirty="0" smtClean="0"/>
              <a:t>Multi-strand </a:t>
            </a:r>
            <a:r>
              <a:rPr lang="en-US" dirty="0" err="1" smtClean="0"/>
              <a:t>Tensylon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Develop method to measure U, </a:t>
            </a:r>
            <a:r>
              <a:rPr lang="en-US" dirty="0" err="1" smtClean="0"/>
              <a:t>Th</a:t>
            </a:r>
            <a:r>
              <a:rPr lang="en-US" dirty="0" smtClean="0"/>
              <a:t>, K in nylon pellets.</a:t>
            </a:r>
          </a:p>
          <a:p>
            <a:pPr lvl="1"/>
            <a:r>
              <a:rPr lang="en-US" dirty="0" smtClean="0"/>
              <a:t>Tosoh company in Japan</a:t>
            </a:r>
          </a:p>
          <a:p>
            <a:r>
              <a:rPr lang="en-US" dirty="0" smtClean="0"/>
              <a:t>Measure diffusivity of radon in nylon. </a:t>
            </a:r>
          </a:p>
          <a:p>
            <a:pPr lvl="1"/>
            <a:r>
              <a:rPr lang="en-US" dirty="0" smtClean="0"/>
              <a:t>Film thickness chosen to be similar to diffusion length of </a:t>
            </a:r>
            <a:r>
              <a:rPr lang="en-US" baseline="30000" dirty="0" smtClean="0"/>
              <a:t>222</a:t>
            </a:r>
            <a:r>
              <a:rPr lang="en-US" dirty="0" smtClean="0"/>
              <a:t>Rn in 5-day mean life.</a:t>
            </a:r>
          </a:p>
          <a:p>
            <a:r>
              <a:rPr lang="en-US" dirty="0"/>
              <a:t>Develop numerical methods to calculate membrane stress</a:t>
            </a:r>
          </a:p>
          <a:p>
            <a:pPr lvl="1"/>
            <a:r>
              <a:rPr lang="en-US" dirty="0"/>
              <a:t>Safe density difference ~ 0.1</a:t>
            </a:r>
            <a:r>
              <a:rPr lang="en-US" dirty="0" smtClean="0"/>
              <a:t>% (1 C)</a:t>
            </a:r>
            <a:endParaRPr lang="en-US" dirty="0"/>
          </a:p>
          <a:p>
            <a:pPr lvl="1"/>
            <a:r>
              <a:rPr lang="en-US" dirty="0" smtClean="0"/>
              <a:t>Laura </a:t>
            </a:r>
            <a:r>
              <a:rPr lang="en-US" dirty="0" err="1" smtClean="0"/>
              <a:t>Cadonati</a:t>
            </a:r>
            <a:r>
              <a:rPr lang="en-US" dirty="0" smtClean="0"/>
              <a:t> (grad student) and NASA mathematician</a:t>
            </a:r>
          </a:p>
          <a:p>
            <a:r>
              <a:rPr lang="en-US" dirty="0" smtClean="0"/>
              <a:t>Measure mechanical strength of film, joints, and </a:t>
            </a:r>
            <a:r>
              <a:rPr lang="en-US" dirty="0" err="1" smtClean="0"/>
              <a:t>endcaps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5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CTF </a:t>
            </a:r>
            <a:r>
              <a:rPr lang="en-US" dirty="0" smtClean="0">
                <a:latin typeface="Garamond"/>
                <a:cs typeface="Garamond"/>
              </a:rPr>
              <a:t>Vessel</a:t>
            </a:r>
            <a:r>
              <a:rPr lang="en-US" dirty="0" smtClean="0"/>
              <a:t> and PMTs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 descr="CTF photo without wat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99" y="1230230"/>
            <a:ext cx="5121963" cy="5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5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CTF Vessel </a:t>
            </a:r>
            <a:r>
              <a:rPr lang="en-US" dirty="0" err="1" smtClean="0"/>
              <a:t>Closeup</a:t>
            </a:r>
            <a:endParaRPr lang="en-US" dirty="0"/>
          </a:p>
        </p:txBody>
      </p:sp>
      <p:pic>
        <p:nvPicPr>
          <p:cNvPr id="7" name="Content Placeholder 6" descr="CTF vessel closeup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57" r="-12457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4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CTF3- 2 Vessels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3/19/16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FROST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CTF3 with outer ballo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84" y="1630024"/>
            <a:ext cx="6727763" cy="453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0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959</TotalTime>
  <Words>1172</Words>
  <Application>Microsoft Macintosh PowerPoint</Application>
  <PresentationFormat>On-screen Show (4:3)</PresentationFormat>
  <Paragraphs>175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Black</vt:lpstr>
      <vt:lpstr>Liquid Scintillator Vessels</vt:lpstr>
      <vt:lpstr>PowerPoint Presentation</vt:lpstr>
      <vt:lpstr> Short History of The Borexino Vessels ~1990</vt:lpstr>
      <vt:lpstr>Bob Parsells</vt:lpstr>
      <vt:lpstr>The Stainless Steel Sphere</vt:lpstr>
      <vt:lpstr>With Radical Change, much R&amp;D</vt:lpstr>
      <vt:lpstr>The CTF Vessel and PMTs</vt:lpstr>
      <vt:lpstr>CTF Vessel Closeup</vt:lpstr>
      <vt:lpstr>CTF3- 2 Vessels</vt:lpstr>
      <vt:lpstr>Nylon Scintillator Containment Vessel</vt:lpstr>
      <vt:lpstr>Ultrasonic cleaner</vt:lpstr>
      <vt:lpstr>Cutting the Film</vt:lpstr>
      <vt:lpstr>Setting the clamps</vt:lpstr>
      <vt:lpstr>End cap structure</vt:lpstr>
      <vt:lpstr>Leak Testing the Vessels</vt:lpstr>
      <vt:lpstr>Shipping the vessel</vt:lpstr>
      <vt:lpstr>Full Scale Test Vessel in Princeton Gym</vt:lpstr>
      <vt:lpstr>Vessel Installation / Inflation</vt:lpstr>
      <vt:lpstr>PowerPoint Presentation</vt:lpstr>
      <vt:lpstr> Performance of Nylon Vessels</vt:lpstr>
      <vt:lpstr>Inner Vessel Performance : Excellent!</vt:lpstr>
      <vt:lpstr>Future Vessels?</vt:lpstr>
      <vt:lpstr>The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Liquid Scintillator Vessels</dc:title>
  <dc:creator>Administrator</dc:creator>
  <cp:lastModifiedBy>Administrator</cp:lastModifiedBy>
  <cp:revision>39</cp:revision>
  <dcterms:created xsi:type="dcterms:W3CDTF">2016-03-19T13:22:11Z</dcterms:created>
  <dcterms:modified xsi:type="dcterms:W3CDTF">2016-03-20T13:59:21Z</dcterms:modified>
</cp:coreProperties>
</file>