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2"/>
  </p:notesMasterIdLst>
  <p:handoutMasterIdLst>
    <p:handoutMasterId r:id="rId23"/>
  </p:handoutMasterIdLst>
  <p:sldIdLst>
    <p:sldId id="265" r:id="rId3"/>
    <p:sldId id="289" r:id="rId4"/>
    <p:sldId id="266" r:id="rId5"/>
    <p:sldId id="278" r:id="rId6"/>
    <p:sldId id="279" r:id="rId7"/>
    <p:sldId id="280" r:id="rId8"/>
    <p:sldId id="281" r:id="rId9"/>
    <p:sldId id="270" r:id="rId10"/>
    <p:sldId id="284" r:id="rId11"/>
    <p:sldId id="275" r:id="rId12"/>
    <p:sldId id="287" r:id="rId13"/>
    <p:sldId id="277" r:id="rId14"/>
    <p:sldId id="272" r:id="rId15"/>
    <p:sldId id="290" r:id="rId16"/>
    <p:sldId id="276" r:id="rId17"/>
    <p:sldId id="273" r:id="rId18"/>
    <p:sldId id="286" r:id="rId19"/>
    <p:sldId id="282" r:id="rId20"/>
    <p:sldId id="283" r:id="rId2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404040"/>
    <a:srgbClr val="0000FF"/>
    <a:srgbClr val="50505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7" autoAdjust="0"/>
    <p:restoredTop sz="94660"/>
  </p:normalViewPr>
  <p:slideViewPr>
    <p:cSldViewPr snapToGrid="0" snapToObjects="1">
      <p:cViewPr varScale="1">
        <p:scale>
          <a:sx n="102" d="100"/>
          <a:sy n="102" d="100"/>
        </p:scale>
        <p:origin x="114" y="11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10/6/2015</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10/6/2015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298206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15</a:t>
            </a:fld>
            <a:endParaRPr lang="en-US" altLang="en-US"/>
          </a:p>
        </p:txBody>
      </p:sp>
    </p:spTree>
    <p:extLst>
      <p:ext uri="{BB962C8B-B14F-4D97-AF65-F5344CB8AC3E}">
        <p14:creationId xmlns:p14="http://schemas.microsoft.com/office/powerpoint/2010/main" val="137617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Delivery Ring Tune Measurement  </a:t>
            </a:r>
          </a:p>
          <a:p>
            <a:r>
              <a:rPr lang="en-US" dirty="0"/>
              <a:t>The Delivery Ring is a resonant extraction machine that will require a tune measurement system. The delivery ring tune measurement system will need to measure the average tune and the tune spectrum through the entire 56 </a:t>
            </a:r>
            <a:r>
              <a:rPr lang="en-US" dirty="0" err="1"/>
              <a:t>ms</a:t>
            </a:r>
            <a:r>
              <a:rPr lang="en-US" dirty="0"/>
              <a:t> resonant extraction cycle. These tune measurements will have a resolution of 0.001 at 600 Hz and 0.0001 using averaging. In addition to measuring tune, the system will measure transverse </a:t>
            </a:r>
            <a:r>
              <a:rPr lang="en-US" dirty="0" err="1"/>
              <a:t>emittance</a:t>
            </a:r>
            <a:r>
              <a:rPr lang="en-US" dirty="0"/>
              <a:t> using information from the tune spectrum.</a:t>
            </a:r>
          </a:p>
          <a:p>
            <a:r>
              <a:rPr lang="en-US" dirty="0"/>
              <a:t> </a:t>
            </a:r>
          </a:p>
          <a:p>
            <a:r>
              <a:rPr lang="en-US" dirty="0"/>
              <a:t>The delivery ring tune measurements will consist of </a:t>
            </a:r>
            <a:r>
              <a:rPr lang="en-US" dirty="0" smtClean="0"/>
              <a:t>a </a:t>
            </a:r>
            <a:r>
              <a:rPr lang="en-US" dirty="0" err="1"/>
              <a:t>Schottky</a:t>
            </a:r>
            <a:r>
              <a:rPr lang="en-US" dirty="0"/>
              <a:t> detector </a:t>
            </a:r>
            <a:r>
              <a:rPr lang="en-US" dirty="0" smtClean="0"/>
              <a:t>system,</a:t>
            </a:r>
            <a:r>
              <a:rPr lang="en-US" baseline="0" dirty="0" smtClean="0"/>
              <a:t> which has the advantage of being </a:t>
            </a:r>
            <a:r>
              <a:rPr lang="en-US" dirty="0" smtClean="0"/>
              <a:t>non-destructive </a:t>
            </a:r>
            <a:r>
              <a:rPr lang="en-US" dirty="0"/>
              <a:t>to the </a:t>
            </a:r>
            <a:r>
              <a:rPr lang="en-US" dirty="0" smtClean="0"/>
              <a:t>beam</a:t>
            </a:r>
            <a:r>
              <a:rPr lang="en-US" baseline="0" dirty="0" smtClean="0"/>
              <a:t> and</a:t>
            </a:r>
            <a:r>
              <a:rPr lang="en-US" dirty="0" smtClean="0"/>
              <a:t> </a:t>
            </a:r>
            <a:r>
              <a:rPr lang="en-US" dirty="0"/>
              <a:t>can measure transverse </a:t>
            </a:r>
            <a:r>
              <a:rPr lang="en-US" dirty="0" smtClean="0"/>
              <a:t>emittance.</a:t>
            </a:r>
            <a:r>
              <a:rPr lang="en-US" baseline="0" dirty="0" smtClean="0"/>
              <a:t>  The </a:t>
            </a:r>
            <a:r>
              <a:rPr lang="en-US" dirty="0" smtClean="0"/>
              <a:t>challenge is </a:t>
            </a:r>
            <a:r>
              <a:rPr lang="en-US" dirty="0"/>
              <a:t>achieving the desired accuracy at an adequately fast update rate. </a:t>
            </a:r>
          </a:p>
          <a:p>
            <a:r>
              <a:rPr lang="en-US" dirty="0"/>
              <a:t> </a:t>
            </a:r>
          </a:p>
          <a:p>
            <a:r>
              <a:rPr lang="en-US" dirty="0"/>
              <a:t>The </a:t>
            </a:r>
            <a:r>
              <a:rPr lang="en-US" dirty="0" err="1"/>
              <a:t>Schottky</a:t>
            </a:r>
            <a:r>
              <a:rPr lang="en-US" dirty="0"/>
              <a:t> detector system consists of 21.4 MHz resonant pickups taken from the decommissioned </a:t>
            </a:r>
            <a:r>
              <a:rPr lang="en-US" dirty="0" err="1"/>
              <a:t>Tevatron</a:t>
            </a:r>
            <a:r>
              <a:rPr lang="en-US" dirty="0"/>
              <a:t> accelerator as well as its receiver </a:t>
            </a:r>
            <a:r>
              <a:rPr lang="en-US" dirty="0" smtClean="0"/>
              <a:t>electronics. </a:t>
            </a:r>
            <a:r>
              <a:rPr lang="en-US" dirty="0"/>
              <a:t>The 21.4 MHz resonant pickups are two separate horizontal and vertical units with one meter long copper electrodes with stepper motor driven adjustable aperture. </a:t>
            </a:r>
            <a:r>
              <a:rPr lang="en-US" dirty="0" smtClean="0"/>
              <a:t>The</a:t>
            </a:r>
            <a:r>
              <a:rPr lang="en-US" baseline="0" dirty="0" smtClean="0"/>
              <a:t> picture above </a:t>
            </a:r>
            <a:r>
              <a:rPr lang="en-US" dirty="0" smtClean="0"/>
              <a:t>shows </a:t>
            </a:r>
            <a:r>
              <a:rPr lang="en-US" dirty="0"/>
              <a:t>the vertical pickup unit with attached 21.4 MHz resonator. The </a:t>
            </a:r>
            <a:r>
              <a:rPr lang="en-US" dirty="0" err="1"/>
              <a:t>Schottky</a:t>
            </a:r>
            <a:r>
              <a:rPr lang="en-US" dirty="0"/>
              <a:t> system will measure the tune spectrum and transverse </a:t>
            </a:r>
            <a:r>
              <a:rPr lang="en-US" dirty="0" err="1"/>
              <a:t>emittance</a:t>
            </a:r>
            <a:r>
              <a:rPr lang="en-US" dirty="0"/>
              <a:t>.</a:t>
            </a:r>
          </a:p>
          <a:p>
            <a:endParaRPr lang="en-US" dirty="0"/>
          </a:p>
          <a:p>
            <a:pPr defTabSz="472968">
              <a:defRPr/>
            </a:pPr>
            <a:r>
              <a:rPr lang="en-US" dirty="0"/>
              <a:t>A period of beam studies will be required to optimize the </a:t>
            </a:r>
            <a:r>
              <a:rPr lang="en-US" dirty="0" err="1"/>
              <a:t>Schottky</a:t>
            </a:r>
            <a:r>
              <a:rPr lang="en-US" dirty="0"/>
              <a:t> detectors for Delivery Ring operation.  Optimal tune measurement will require selection of appropriate band pass filters (BPFs).  A block diagram of the electronics setup is shown </a:t>
            </a:r>
            <a:r>
              <a:rPr lang="en-US" dirty="0" smtClean="0"/>
              <a:t>above.  </a:t>
            </a:r>
            <a:r>
              <a:rPr lang="en-US" dirty="0"/>
              <a:t>Both upper and lower sidebands for the horizontal and vertical tunes fall far enough away from the revolution harmonics to allow valid tune measurements with appropriately chosen band pass filters. </a:t>
            </a:r>
          </a:p>
          <a:p>
            <a:pPr defTabSz="472968">
              <a:defRPr/>
            </a:pPr>
            <a:endParaRPr lang="en-US" dirty="0"/>
          </a:p>
          <a:p>
            <a:r>
              <a:rPr lang="en-US" sz="2400" dirty="0"/>
              <a:t>Filter out revolution harmonics</a:t>
            </a:r>
          </a:p>
          <a:p>
            <a:r>
              <a:rPr lang="en-US" sz="2400" dirty="0"/>
              <a:t>Down convert from 36</a:t>
            </a:r>
            <a:r>
              <a:rPr lang="en-US" sz="2400" baseline="30000" dirty="0"/>
              <a:t>th</a:t>
            </a:r>
            <a:r>
              <a:rPr lang="en-US" sz="2400" dirty="0"/>
              <a:t>/37</a:t>
            </a:r>
            <a:r>
              <a:rPr lang="en-US" sz="2400" baseline="30000" dirty="0"/>
              <a:t>th</a:t>
            </a:r>
            <a:r>
              <a:rPr lang="en-US" sz="2400" dirty="0"/>
              <a:t> harmonics to 1</a:t>
            </a:r>
            <a:r>
              <a:rPr lang="en-US" sz="2400" baseline="30000" dirty="0"/>
              <a:t>st</a:t>
            </a:r>
            <a:r>
              <a:rPr lang="en-US" sz="2400" dirty="0"/>
              <a:t> harmonic (0 to 590 KHz)</a:t>
            </a:r>
          </a:p>
          <a:p>
            <a:r>
              <a:rPr lang="en-US" sz="2400" dirty="0"/>
              <a:t>Use 24-bit ADC to sample signal</a:t>
            </a:r>
          </a:p>
          <a:p>
            <a:pPr lvl="1"/>
            <a:r>
              <a:rPr lang="en-US" sz="2000" dirty="0"/>
              <a:t>2 to 4 MHz sampling</a:t>
            </a:r>
          </a:p>
          <a:p>
            <a:pPr lvl="1"/>
            <a:r>
              <a:rPr lang="en-US" sz="2000" dirty="0"/>
              <a:t>100 </a:t>
            </a:r>
            <a:r>
              <a:rPr lang="en-US" sz="2000" dirty="0" err="1"/>
              <a:t>db</a:t>
            </a:r>
            <a:r>
              <a:rPr lang="en-US" sz="2000" dirty="0"/>
              <a:t> dynamic range</a:t>
            </a:r>
          </a:p>
          <a:p>
            <a:r>
              <a:rPr lang="en-US" dirty="0" smtClean="0"/>
              <a:t>Use digital signal processing to produce tunes</a:t>
            </a:r>
          </a:p>
          <a:p>
            <a:pPr lvl="1"/>
            <a:r>
              <a:rPr lang="en-US" dirty="0" smtClean="0"/>
              <a:t>0.001 tunes at 590 Hz</a:t>
            </a:r>
          </a:p>
          <a:p>
            <a:pPr lvl="1"/>
            <a:r>
              <a:rPr lang="en-US" dirty="0" smtClean="0"/>
              <a:t>0.0001 tunes with averaging over many spills</a:t>
            </a:r>
          </a:p>
          <a:p>
            <a:pPr defTabSz="472968">
              <a:defRPr/>
            </a:pPr>
            <a:endParaRPr lang="en-US" dirty="0"/>
          </a:p>
          <a:p>
            <a:r>
              <a:rPr lang="en-US" dirty="0" smtClean="0">
                <a:solidFill>
                  <a:srgbClr val="0070C0"/>
                </a:solidFill>
              </a:rPr>
              <a:t>Beam Parameters:</a:t>
            </a:r>
          </a:p>
          <a:p>
            <a:r>
              <a:rPr lang="en-US" sz="2000" dirty="0"/>
              <a:t>Peak intensity: 1e12 protons</a:t>
            </a:r>
          </a:p>
          <a:p>
            <a:r>
              <a:rPr lang="en-US" sz="2000" dirty="0"/>
              <a:t>Beam energy: 8 </a:t>
            </a:r>
            <a:r>
              <a:rPr lang="en-US" sz="2000" dirty="0" err="1"/>
              <a:t>GeV</a:t>
            </a:r>
            <a:endParaRPr lang="en-US" sz="2000" dirty="0"/>
          </a:p>
          <a:p>
            <a:r>
              <a:rPr lang="en-US" sz="2000" dirty="0"/>
              <a:t>Bunch structure: Single 2.5 MHz bunch</a:t>
            </a:r>
          </a:p>
          <a:p>
            <a:r>
              <a:rPr lang="en-US" sz="2000" dirty="0"/>
              <a:t>Nominal bunch length: 40 ns</a:t>
            </a:r>
          </a:p>
          <a:p>
            <a:r>
              <a:rPr lang="en-US" sz="2000" dirty="0"/>
              <a:t>Bunch base width: 200 ns</a:t>
            </a:r>
          </a:p>
          <a:p>
            <a:r>
              <a:rPr lang="en-US" sz="2000" dirty="0"/>
              <a:t>Resonant slow-spill extraction over 58 </a:t>
            </a:r>
            <a:r>
              <a:rPr lang="en-US" sz="2000" dirty="0" err="1"/>
              <a:t>ms</a:t>
            </a:r>
            <a:endParaRPr lang="en-US" sz="2000" dirty="0"/>
          </a:p>
          <a:p>
            <a:pPr lvl="1"/>
            <a:r>
              <a:rPr lang="en-US" sz="1800" dirty="0"/>
              <a:t>30e6 protons extracted per turn</a:t>
            </a:r>
          </a:p>
          <a:p>
            <a:pPr defTabSz="472968">
              <a:defRPr/>
            </a:pPr>
            <a:endParaRPr lang="en-US" dirty="0"/>
          </a:p>
          <a:p>
            <a:pPr defTabSz="472968">
              <a:defRPr/>
            </a:pPr>
            <a:endParaRPr lang="en-US" dirty="0"/>
          </a:p>
          <a:p>
            <a:r>
              <a:rPr lang="en-US" dirty="0" smtClean="0">
                <a:solidFill>
                  <a:srgbClr val="0070C0"/>
                </a:solidFill>
              </a:rPr>
              <a:t>Tune Parameters:</a:t>
            </a:r>
          </a:p>
          <a:p>
            <a:r>
              <a:rPr lang="en-US" sz="1800" dirty="0"/>
              <a:t>Nominal tunes</a:t>
            </a:r>
          </a:p>
          <a:p>
            <a:pPr lvl="1"/>
            <a:r>
              <a:rPr lang="en-US" sz="2000" dirty="0" err="1">
                <a:latin typeface="Symbol" pitchFamily="18" charset="2"/>
              </a:rPr>
              <a:t>n</a:t>
            </a:r>
            <a:r>
              <a:rPr lang="en-US" sz="2900" baseline="-25000" dirty="0" err="1"/>
              <a:t>x</a:t>
            </a:r>
            <a:r>
              <a:rPr lang="en-US" sz="1600" dirty="0"/>
              <a:t> </a:t>
            </a:r>
            <a:r>
              <a:rPr lang="en-US" sz="1800" dirty="0"/>
              <a:t>= 9.653</a:t>
            </a:r>
            <a:endParaRPr lang="en-US" sz="1600" dirty="0"/>
          </a:p>
          <a:p>
            <a:pPr lvl="1"/>
            <a:r>
              <a:rPr lang="en-US" sz="2000" dirty="0" err="1">
                <a:latin typeface="Symbol" pitchFamily="18" charset="2"/>
              </a:rPr>
              <a:t>n</a:t>
            </a:r>
            <a:r>
              <a:rPr lang="en-US" sz="2900" baseline="-25000" dirty="0" err="1"/>
              <a:t>y</a:t>
            </a:r>
            <a:r>
              <a:rPr lang="en-US" sz="1600" dirty="0"/>
              <a:t> </a:t>
            </a:r>
            <a:r>
              <a:rPr lang="en-US" sz="1800" dirty="0"/>
              <a:t>= 9.735</a:t>
            </a:r>
            <a:endParaRPr lang="en-US" sz="1600" dirty="0"/>
          </a:p>
          <a:p>
            <a:r>
              <a:rPr lang="en-US" sz="1800" dirty="0" err="1"/>
              <a:t>Buncher</a:t>
            </a:r>
            <a:r>
              <a:rPr lang="en-US" sz="1800" dirty="0"/>
              <a:t> revolution </a:t>
            </a:r>
            <a:r>
              <a:rPr lang="en-US" sz="1800" dirty="0" err="1"/>
              <a:t>freq</a:t>
            </a:r>
            <a:r>
              <a:rPr lang="en-US" sz="1800" dirty="0"/>
              <a:t>: 590.018 KHz</a:t>
            </a:r>
          </a:p>
          <a:p>
            <a:endParaRPr lang="en-US" sz="1400" dirty="0">
              <a:solidFill>
                <a:srgbClr val="0070C0"/>
              </a:solidFill>
            </a:endParaRPr>
          </a:p>
          <a:p>
            <a:r>
              <a:rPr lang="en-US" dirty="0" smtClean="0">
                <a:solidFill>
                  <a:srgbClr val="0070C0"/>
                </a:solidFill>
              </a:rPr>
              <a:t>Measurement Requirements:</a:t>
            </a:r>
            <a:endParaRPr lang="en-US" dirty="0" smtClean="0"/>
          </a:p>
          <a:p>
            <a:r>
              <a:rPr lang="en-US" sz="1800" dirty="0"/>
              <a:t>Measure tune and transverse </a:t>
            </a:r>
            <a:r>
              <a:rPr lang="en-US" sz="1800" dirty="0" err="1"/>
              <a:t>emittance</a:t>
            </a:r>
            <a:endParaRPr lang="en-US" sz="1800" dirty="0"/>
          </a:p>
          <a:p>
            <a:pPr lvl="1"/>
            <a:r>
              <a:rPr lang="en-US" sz="1800" dirty="0"/>
              <a:t>Measure tune throughout slow-spill</a:t>
            </a:r>
          </a:p>
          <a:p>
            <a:r>
              <a:rPr lang="en-US" sz="1800" dirty="0"/>
              <a:t>Tune resolution: </a:t>
            </a:r>
          </a:p>
          <a:p>
            <a:pPr lvl="1"/>
            <a:r>
              <a:rPr lang="en-US" sz="1800" dirty="0"/>
              <a:t>0.0001 (with averaging)</a:t>
            </a:r>
          </a:p>
          <a:p>
            <a:pPr lvl="1"/>
            <a:r>
              <a:rPr lang="en-US" sz="1800" dirty="0"/>
              <a:t>0.001 @ 600 Hz</a:t>
            </a:r>
          </a:p>
          <a:p>
            <a:pPr defTabSz="472968">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16</a:t>
            </a:fld>
            <a:endParaRPr lang="en-US" dirty="0"/>
          </a:p>
        </p:txBody>
      </p:sp>
    </p:spTree>
    <p:extLst>
      <p:ext uri="{BB962C8B-B14F-4D97-AF65-F5344CB8AC3E}">
        <p14:creationId xmlns:p14="http://schemas.microsoft.com/office/powerpoint/2010/main" val="263668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Delivery Ring Tune Measurement  </a:t>
            </a:r>
          </a:p>
          <a:p>
            <a:r>
              <a:rPr lang="en-US" dirty="0"/>
              <a:t>The Delivery Ring is a resonant extraction machine that will require a tune measurement system. The delivery ring tune measurement system will need to measure the average tune and the tune spectrum through the entire 56 </a:t>
            </a:r>
            <a:r>
              <a:rPr lang="en-US" dirty="0" err="1"/>
              <a:t>ms</a:t>
            </a:r>
            <a:r>
              <a:rPr lang="en-US" dirty="0"/>
              <a:t> resonant extraction cycle. These tune measurements will have a resolution of 0.001 at 600 Hz and 0.0001 using averaging. In addition to measuring tune, the system will measure transverse </a:t>
            </a:r>
            <a:r>
              <a:rPr lang="en-US" dirty="0" err="1"/>
              <a:t>emittance</a:t>
            </a:r>
            <a:r>
              <a:rPr lang="en-US" dirty="0"/>
              <a:t> using information from the tune spectrum.</a:t>
            </a:r>
          </a:p>
          <a:p>
            <a:r>
              <a:rPr lang="en-US" dirty="0"/>
              <a:t> </a:t>
            </a:r>
          </a:p>
          <a:p>
            <a:r>
              <a:rPr lang="en-US" dirty="0"/>
              <a:t>The delivery ring tune measurements will consist of </a:t>
            </a:r>
            <a:r>
              <a:rPr lang="en-US" dirty="0" smtClean="0"/>
              <a:t>a </a:t>
            </a:r>
            <a:r>
              <a:rPr lang="en-US" dirty="0" err="1"/>
              <a:t>Schottky</a:t>
            </a:r>
            <a:r>
              <a:rPr lang="en-US" dirty="0"/>
              <a:t> detector </a:t>
            </a:r>
            <a:r>
              <a:rPr lang="en-US" dirty="0" smtClean="0"/>
              <a:t>system,</a:t>
            </a:r>
            <a:r>
              <a:rPr lang="en-US" baseline="0" dirty="0" smtClean="0"/>
              <a:t> which has the advantage of being </a:t>
            </a:r>
            <a:r>
              <a:rPr lang="en-US" dirty="0" smtClean="0"/>
              <a:t>non-destructive </a:t>
            </a:r>
            <a:r>
              <a:rPr lang="en-US" dirty="0"/>
              <a:t>to the </a:t>
            </a:r>
            <a:r>
              <a:rPr lang="en-US" dirty="0" smtClean="0"/>
              <a:t>beam</a:t>
            </a:r>
            <a:r>
              <a:rPr lang="en-US" baseline="0" dirty="0" smtClean="0"/>
              <a:t> and</a:t>
            </a:r>
            <a:r>
              <a:rPr lang="en-US" dirty="0" smtClean="0"/>
              <a:t> </a:t>
            </a:r>
            <a:r>
              <a:rPr lang="en-US" dirty="0"/>
              <a:t>can measure transverse </a:t>
            </a:r>
            <a:r>
              <a:rPr lang="en-US" dirty="0" smtClean="0"/>
              <a:t>emittance.</a:t>
            </a:r>
            <a:r>
              <a:rPr lang="en-US" baseline="0" dirty="0" smtClean="0"/>
              <a:t>  The </a:t>
            </a:r>
            <a:r>
              <a:rPr lang="en-US" dirty="0" smtClean="0"/>
              <a:t>challenge is </a:t>
            </a:r>
            <a:r>
              <a:rPr lang="en-US" dirty="0"/>
              <a:t>achieving the desired accuracy at an adequately fast update rate. </a:t>
            </a:r>
          </a:p>
          <a:p>
            <a:r>
              <a:rPr lang="en-US" dirty="0"/>
              <a:t> </a:t>
            </a:r>
          </a:p>
          <a:p>
            <a:r>
              <a:rPr lang="en-US" dirty="0"/>
              <a:t>The </a:t>
            </a:r>
            <a:r>
              <a:rPr lang="en-US" dirty="0" err="1"/>
              <a:t>Schottky</a:t>
            </a:r>
            <a:r>
              <a:rPr lang="en-US" dirty="0"/>
              <a:t> detector system consists of 21.4 MHz resonant pickups taken from the decommissioned </a:t>
            </a:r>
            <a:r>
              <a:rPr lang="en-US" dirty="0" err="1"/>
              <a:t>Tevatron</a:t>
            </a:r>
            <a:r>
              <a:rPr lang="en-US" dirty="0"/>
              <a:t> accelerator as well as its receiver </a:t>
            </a:r>
            <a:r>
              <a:rPr lang="en-US" dirty="0" smtClean="0"/>
              <a:t>electronics. </a:t>
            </a:r>
            <a:r>
              <a:rPr lang="en-US" dirty="0"/>
              <a:t>The 21.4 MHz resonant pickups are two separate horizontal and vertical units with one meter long copper electrodes with stepper motor driven adjustable aperture. </a:t>
            </a:r>
            <a:r>
              <a:rPr lang="en-US" dirty="0" smtClean="0"/>
              <a:t>The</a:t>
            </a:r>
            <a:r>
              <a:rPr lang="en-US" baseline="0" dirty="0" smtClean="0"/>
              <a:t> picture above </a:t>
            </a:r>
            <a:r>
              <a:rPr lang="en-US" dirty="0" smtClean="0"/>
              <a:t>shows </a:t>
            </a:r>
            <a:r>
              <a:rPr lang="en-US" dirty="0"/>
              <a:t>the vertical pickup unit with attached 21.4 MHz resonator. The </a:t>
            </a:r>
            <a:r>
              <a:rPr lang="en-US" dirty="0" err="1"/>
              <a:t>Schottky</a:t>
            </a:r>
            <a:r>
              <a:rPr lang="en-US" dirty="0"/>
              <a:t> system will measure the tune spectrum and transverse </a:t>
            </a:r>
            <a:r>
              <a:rPr lang="en-US" dirty="0" err="1"/>
              <a:t>emittance</a:t>
            </a:r>
            <a:r>
              <a:rPr lang="en-US" dirty="0"/>
              <a:t>.</a:t>
            </a:r>
          </a:p>
          <a:p>
            <a:endParaRPr lang="en-US" dirty="0"/>
          </a:p>
          <a:p>
            <a:pPr defTabSz="472968">
              <a:defRPr/>
            </a:pPr>
            <a:r>
              <a:rPr lang="en-US" dirty="0"/>
              <a:t>A period of beam studies will be required to optimize the </a:t>
            </a:r>
            <a:r>
              <a:rPr lang="en-US" dirty="0" err="1"/>
              <a:t>Schottky</a:t>
            </a:r>
            <a:r>
              <a:rPr lang="en-US" dirty="0"/>
              <a:t> detectors for Delivery Ring operation.  Optimal tune measurement will require selection of appropriate band pass filters (BPFs).  A block diagram of the electronics setup is shown </a:t>
            </a:r>
            <a:r>
              <a:rPr lang="en-US" dirty="0" smtClean="0"/>
              <a:t>above.  </a:t>
            </a:r>
            <a:r>
              <a:rPr lang="en-US" dirty="0"/>
              <a:t>Both upper and lower sidebands for the horizontal and vertical tunes fall far enough away from the revolution harmonics to allow valid tune measurements with appropriately chosen band pass filters. </a:t>
            </a:r>
          </a:p>
          <a:p>
            <a:pPr defTabSz="472968">
              <a:defRPr/>
            </a:pPr>
            <a:endParaRPr lang="en-US" dirty="0"/>
          </a:p>
          <a:p>
            <a:r>
              <a:rPr lang="en-US" sz="2400" dirty="0"/>
              <a:t>Filter out revolution harmonics</a:t>
            </a:r>
          </a:p>
          <a:p>
            <a:r>
              <a:rPr lang="en-US" sz="2400" dirty="0"/>
              <a:t>Down convert from 36</a:t>
            </a:r>
            <a:r>
              <a:rPr lang="en-US" sz="2400" baseline="30000" dirty="0"/>
              <a:t>th</a:t>
            </a:r>
            <a:r>
              <a:rPr lang="en-US" sz="2400" dirty="0"/>
              <a:t>/37</a:t>
            </a:r>
            <a:r>
              <a:rPr lang="en-US" sz="2400" baseline="30000" dirty="0"/>
              <a:t>th</a:t>
            </a:r>
            <a:r>
              <a:rPr lang="en-US" sz="2400" dirty="0"/>
              <a:t> harmonics to 1</a:t>
            </a:r>
            <a:r>
              <a:rPr lang="en-US" sz="2400" baseline="30000" dirty="0"/>
              <a:t>st</a:t>
            </a:r>
            <a:r>
              <a:rPr lang="en-US" sz="2400" dirty="0"/>
              <a:t> harmonic (0 to 590 KHz)</a:t>
            </a:r>
          </a:p>
          <a:p>
            <a:r>
              <a:rPr lang="en-US" sz="2400" dirty="0"/>
              <a:t>Use 24-bit ADC to sample signal</a:t>
            </a:r>
          </a:p>
          <a:p>
            <a:pPr lvl="1"/>
            <a:r>
              <a:rPr lang="en-US" sz="2000" dirty="0"/>
              <a:t>2 to 4 MHz sampling</a:t>
            </a:r>
          </a:p>
          <a:p>
            <a:pPr lvl="1"/>
            <a:r>
              <a:rPr lang="en-US" sz="2000" dirty="0"/>
              <a:t>100 </a:t>
            </a:r>
            <a:r>
              <a:rPr lang="en-US" sz="2000" dirty="0" err="1"/>
              <a:t>db</a:t>
            </a:r>
            <a:r>
              <a:rPr lang="en-US" sz="2000" dirty="0"/>
              <a:t> dynamic range</a:t>
            </a:r>
          </a:p>
          <a:p>
            <a:r>
              <a:rPr lang="en-US" dirty="0" smtClean="0"/>
              <a:t>Use digital signal processing to produce tunes</a:t>
            </a:r>
          </a:p>
          <a:p>
            <a:pPr lvl="1"/>
            <a:r>
              <a:rPr lang="en-US" dirty="0" smtClean="0"/>
              <a:t>0.001 tunes at 590 Hz</a:t>
            </a:r>
          </a:p>
          <a:p>
            <a:pPr lvl="1"/>
            <a:r>
              <a:rPr lang="en-US" dirty="0" smtClean="0"/>
              <a:t>0.0001 tunes with averaging over many spills</a:t>
            </a:r>
          </a:p>
          <a:p>
            <a:pPr defTabSz="472968">
              <a:defRPr/>
            </a:pPr>
            <a:endParaRPr lang="en-US" dirty="0"/>
          </a:p>
          <a:p>
            <a:r>
              <a:rPr lang="en-US" dirty="0" smtClean="0">
                <a:solidFill>
                  <a:srgbClr val="0070C0"/>
                </a:solidFill>
              </a:rPr>
              <a:t>Beam Parameters:</a:t>
            </a:r>
          </a:p>
          <a:p>
            <a:r>
              <a:rPr lang="en-US" sz="2000" dirty="0"/>
              <a:t>Peak intensity: 1e12 protons</a:t>
            </a:r>
          </a:p>
          <a:p>
            <a:r>
              <a:rPr lang="en-US" sz="2000" dirty="0"/>
              <a:t>Beam energy: 8 </a:t>
            </a:r>
            <a:r>
              <a:rPr lang="en-US" sz="2000" dirty="0" err="1"/>
              <a:t>GeV</a:t>
            </a:r>
            <a:endParaRPr lang="en-US" sz="2000" dirty="0"/>
          </a:p>
          <a:p>
            <a:r>
              <a:rPr lang="en-US" sz="2000" dirty="0"/>
              <a:t>Bunch structure: Single 2.5 MHz bunch</a:t>
            </a:r>
          </a:p>
          <a:p>
            <a:r>
              <a:rPr lang="en-US" sz="2000" dirty="0"/>
              <a:t>Nominal bunch length: 40 ns</a:t>
            </a:r>
          </a:p>
          <a:p>
            <a:r>
              <a:rPr lang="en-US" sz="2000" dirty="0"/>
              <a:t>Bunch base width: 200 ns</a:t>
            </a:r>
          </a:p>
          <a:p>
            <a:r>
              <a:rPr lang="en-US" sz="2000" dirty="0"/>
              <a:t>Resonant slow-spill extraction over 58 </a:t>
            </a:r>
            <a:r>
              <a:rPr lang="en-US" sz="2000" dirty="0" err="1"/>
              <a:t>ms</a:t>
            </a:r>
            <a:endParaRPr lang="en-US" sz="2000" dirty="0"/>
          </a:p>
          <a:p>
            <a:pPr lvl="1"/>
            <a:r>
              <a:rPr lang="en-US" sz="1800" dirty="0"/>
              <a:t>30e6 protons extracted per turn</a:t>
            </a:r>
          </a:p>
          <a:p>
            <a:pPr defTabSz="472968">
              <a:defRPr/>
            </a:pPr>
            <a:endParaRPr lang="en-US" dirty="0"/>
          </a:p>
          <a:p>
            <a:pPr defTabSz="472968">
              <a:defRPr/>
            </a:pPr>
            <a:endParaRPr lang="en-US" dirty="0"/>
          </a:p>
          <a:p>
            <a:r>
              <a:rPr lang="en-US" dirty="0" smtClean="0">
                <a:solidFill>
                  <a:srgbClr val="0070C0"/>
                </a:solidFill>
              </a:rPr>
              <a:t>Tune Parameters:</a:t>
            </a:r>
          </a:p>
          <a:p>
            <a:r>
              <a:rPr lang="en-US" sz="1800" dirty="0"/>
              <a:t>Nominal tunes</a:t>
            </a:r>
          </a:p>
          <a:p>
            <a:pPr lvl="1"/>
            <a:r>
              <a:rPr lang="en-US" sz="2000" dirty="0" err="1">
                <a:latin typeface="Symbol" pitchFamily="18" charset="2"/>
              </a:rPr>
              <a:t>n</a:t>
            </a:r>
            <a:r>
              <a:rPr lang="en-US" sz="2900" baseline="-25000" dirty="0" err="1"/>
              <a:t>x</a:t>
            </a:r>
            <a:r>
              <a:rPr lang="en-US" sz="1600" dirty="0"/>
              <a:t> </a:t>
            </a:r>
            <a:r>
              <a:rPr lang="en-US" sz="1800" dirty="0"/>
              <a:t>= 9.653</a:t>
            </a:r>
            <a:endParaRPr lang="en-US" sz="1600" dirty="0"/>
          </a:p>
          <a:p>
            <a:pPr lvl="1"/>
            <a:r>
              <a:rPr lang="en-US" sz="2000" dirty="0" err="1">
                <a:latin typeface="Symbol" pitchFamily="18" charset="2"/>
              </a:rPr>
              <a:t>n</a:t>
            </a:r>
            <a:r>
              <a:rPr lang="en-US" sz="2900" baseline="-25000" dirty="0" err="1"/>
              <a:t>y</a:t>
            </a:r>
            <a:r>
              <a:rPr lang="en-US" sz="1600" dirty="0"/>
              <a:t> </a:t>
            </a:r>
            <a:r>
              <a:rPr lang="en-US" sz="1800" dirty="0"/>
              <a:t>= 9.735</a:t>
            </a:r>
            <a:endParaRPr lang="en-US" sz="1600" dirty="0"/>
          </a:p>
          <a:p>
            <a:r>
              <a:rPr lang="en-US" sz="1800" dirty="0" err="1"/>
              <a:t>Buncher</a:t>
            </a:r>
            <a:r>
              <a:rPr lang="en-US" sz="1800" dirty="0"/>
              <a:t> revolution </a:t>
            </a:r>
            <a:r>
              <a:rPr lang="en-US" sz="1800" dirty="0" err="1"/>
              <a:t>freq</a:t>
            </a:r>
            <a:r>
              <a:rPr lang="en-US" sz="1800" dirty="0"/>
              <a:t>: 590.018 KHz</a:t>
            </a:r>
          </a:p>
          <a:p>
            <a:endParaRPr lang="en-US" sz="1400" dirty="0">
              <a:solidFill>
                <a:srgbClr val="0070C0"/>
              </a:solidFill>
            </a:endParaRPr>
          </a:p>
          <a:p>
            <a:r>
              <a:rPr lang="en-US" dirty="0" smtClean="0">
                <a:solidFill>
                  <a:srgbClr val="0070C0"/>
                </a:solidFill>
              </a:rPr>
              <a:t>Measurement Requirements:</a:t>
            </a:r>
            <a:endParaRPr lang="en-US" dirty="0" smtClean="0"/>
          </a:p>
          <a:p>
            <a:r>
              <a:rPr lang="en-US" sz="1800" dirty="0"/>
              <a:t>Measure tune and transverse </a:t>
            </a:r>
            <a:r>
              <a:rPr lang="en-US" sz="1800" dirty="0" err="1"/>
              <a:t>emittance</a:t>
            </a:r>
            <a:endParaRPr lang="en-US" sz="1800" dirty="0"/>
          </a:p>
          <a:p>
            <a:pPr lvl="1"/>
            <a:r>
              <a:rPr lang="en-US" sz="1800" dirty="0"/>
              <a:t>Measure tune throughout slow-spill</a:t>
            </a:r>
          </a:p>
          <a:p>
            <a:r>
              <a:rPr lang="en-US" sz="1800" dirty="0"/>
              <a:t>Tune resolution: </a:t>
            </a:r>
          </a:p>
          <a:p>
            <a:pPr lvl="1"/>
            <a:r>
              <a:rPr lang="en-US" sz="1800" dirty="0"/>
              <a:t>0.0001 (with averaging)</a:t>
            </a:r>
          </a:p>
          <a:p>
            <a:pPr lvl="1"/>
            <a:r>
              <a:rPr lang="en-US" sz="1800" dirty="0"/>
              <a:t>0.001 @ 600 Hz</a:t>
            </a:r>
          </a:p>
          <a:p>
            <a:pPr defTabSz="472968">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17</a:t>
            </a:fld>
            <a:endParaRPr lang="en-US" dirty="0"/>
          </a:p>
        </p:txBody>
      </p:sp>
    </p:spTree>
    <p:extLst>
      <p:ext uri="{BB962C8B-B14F-4D97-AF65-F5344CB8AC3E}">
        <p14:creationId xmlns:p14="http://schemas.microsoft.com/office/powerpoint/2010/main" val="190551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307575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19</a:t>
            </a:fld>
            <a:endParaRPr lang="en-US" altLang="en-US"/>
          </a:p>
        </p:txBody>
      </p:sp>
    </p:spTree>
    <p:extLst>
      <p:ext uri="{BB962C8B-B14F-4D97-AF65-F5344CB8AC3E}">
        <p14:creationId xmlns:p14="http://schemas.microsoft.com/office/powerpoint/2010/main" val="109257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374558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186822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8</a:t>
            </a:fld>
            <a:endParaRPr lang="en-US" altLang="en-US"/>
          </a:p>
        </p:txBody>
      </p:sp>
    </p:spTree>
    <p:extLst>
      <p:ext uri="{BB962C8B-B14F-4D97-AF65-F5344CB8AC3E}">
        <p14:creationId xmlns:p14="http://schemas.microsoft.com/office/powerpoint/2010/main" val="84663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9</a:t>
            </a:fld>
            <a:endParaRPr lang="en-US" altLang="en-US"/>
          </a:p>
        </p:txBody>
      </p:sp>
    </p:spTree>
    <p:extLst>
      <p:ext uri="{BB962C8B-B14F-4D97-AF65-F5344CB8AC3E}">
        <p14:creationId xmlns:p14="http://schemas.microsoft.com/office/powerpoint/2010/main" val="731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10</a:t>
            </a:fld>
            <a:endParaRPr lang="en-US" altLang="en-US"/>
          </a:p>
        </p:txBody>
      </p:sp>
    </p:spTree>
    <p:extLst>
      <p:ext uri="{BB962C8B-B14F-4D97-AF65-F5344CB8AC3E}">
        <p14:creationId xmlns:p14="http://schemas.microsoft.com/office/powerpoint/2010/main" val="266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271964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Beam Intensity Monitors (DCCT)</a:t>
            </a:r>
          </a:p>
          <a:p>
            <a:r>
              <a:rPr lang="en-US" dirty="0"/>
              <a:t>A DC current transformer (DCCT) is a device used to measure the quantity of circulating beam with high precision. D:BEAM will become the beam intensity read back for the Delivery Ring. The Accumulator DCCT becomes a spare [2] [6].   Both systems have a full-scale range of 400mA (400e10). Measurements have shown nonlinear errors approaching ~2% for DC currents greater than 200mA. To maximize linearity, calibration procedure focus on doing a least square fit between 0-200mA. The system has an accuracy of one part in 10</a:t>
            </a:r>
            <a:r>
              <a:rPr lang="en-US" baseline="30000" dirty="0"/>
              <a:t>5</a:t>
            </a:r>
            <a:r>
              <a:rPr lang="en-US" dirty="0"/>
              <a:t> over the range of 1 x 10</a:t>
            </a:r>
            <a:r>
              <a:rPr lang="en-US" baseline="30000" dirty="0"/>
              <a:t>10</a:t>
            </a:r>
            <a:r>
              <a:rPr lang="en-US" dirty="0"/>
              <a:t> to 2 x 10</a:t>
            </a:r>
            <a:r>
              <a:rPr lang="en-US" baseline="30000" dirty="0"/>
              <a:t>12</a:t>
            </a:r>
            <a:r>
              <a:rPr lang="en-US" dirty="0"/>
              <a:t> particles with a noise floor of 2 x 10</a:t>
            </a:r>
            <a:r>
              <a:rPr lang="en-US" baseline="30000" dirty="0"/>
              <a:t>9</a:t>
            </a:r>
            <a:r>
              <a:rPr lang="en-US" dirty="0"/>
              <a:t>.</a:t>
            </a:r>
          </a:p>
          <a:p>
            <a:endParaRPr lang="en-US" dirty="0" smtClean="0"/>
          </a:p>
          <a:p>
            <a:r>
              <a:rPr lang="en-US" dirty="0"/>
              <a:t>The existing tunnel device in the Delivery Ring can be reused, after applying some modifications. The Delivery Ring DCCT will not require any specific changes to the physical detector, but will need its analog conditioning and VME electronics modified for Mu2e operation.   The Accumulator unit will become a working spare.</a:t>
            </a:r>
          </a:p>
          <a:p>
            <a:r>
              <a:rPr lang="en-US" dirty="0"/>
              <a:t> </a:t>
            </a:r>
          </a:p>
          <a:p>
            <a:r>
              <a:rPr lang="en-US" dirty="0"/>
              <a:t>The pickups consist of two sets of </a:t>
            </a:r>
            <a:r>
              <a:rPr lang="en-US" dirty="0" err="1"/>
              <a:t>supermalloy</a:t>
            </a:r>
            <a:r>
              <a:rPr lang="en-US" dirty="0"/>
              <a:t> tape-wound </a:t>
            </a:r>
            <a:r>
              <a:rPr lang="en-US" dirty="0" err="1"/>
              <a:t>toroidal</a:t>
            </a:r>
            <a:r>
              <a:rPr lang="en-US" dirty="0"/>
              <a:t> cores with laminations, which act to reduce eddy currents. Beam goes through the hole of the donut and acts as a single turn on both toroid sets. The beam sensing electronics are attached to wire windings on each of the toroid sets. One set of cores (T1 &amp; T2) is driven into saturation with 800Hz sinusoidal drive signal. Passing beam induces net magnetic flux on this set of cores, and a second harmonic of the drive signal is detected in the sense winding. The electronics processes this signal and produces an equal and opposite current that minimizes the harmonic and thus keeps the net toroid flux at zero. The second set of cores (T3) is not driven into saturations and follows classical transformer theory. This signal detected processed by the electronics to extend the bandwidth of the entire system. The combination of the resulting signal from processing each sense winding produces the complete feedback signal.  </a:t>
            </a:r>
          </a:p>
          <a:p>
            <a:endParaRPr lang="en-US" dirty="0" smtClean="0"/>
          </a:p>
          <a:p>
            <a:r>
              <a:rPr lang="en-US" dirty="0"/>
              <a:t>As shown in 6, the receiver chassis provides 3 different sets of analog outputs. Each has a different voltage range and bandwidth, based on modification in the receiver electronics. In order to best measure both the injected and leftover Delivery Ring beam, the following configurations were chosen.</a:t>
            </a:r>
          </a:p>
          <a:p>
            <a:pPr lvl="0"/>
            <a:r>
              <a:rPr lang="en-US" dirty="0"/>
              <a:t>1 Hz bandwidth with 40 mA/V scale.  This output is routed to a </a:t>
            </a:r>
            <a:r>
              <a:rPr lang="en-US" dirty="0" err="1"/>
              <a:t>Keithley</a:t>
            </a:r>
            <a:r>
              <a:rPr lang="en-US" dirty="0"/>
              <a:t> digital voltmeter (DVM) located in a rack in the AP10 control room.  The </a:t>
            </a:r>
            <a:r>
              <a:rPr lang="en-US" dirty="0" err="1"/>
              <a:t>Keithley</a:t>
            </a:r>
            <a:r>
              <a:rPr lang="en-US" dirty="0"/>
              <a:t> DVM is a GPIB device that talks to the control system through the AP1001 front end, resulting in the D:IBEAM </a:t>
            </a:r>
            <a:r>
              <a:rPr lang="en-US" dirty="0" err="1"/>
              <a:t>readback</a:t>
            </a:r>
            <a:r>
              <a:rPr lang="en-US" dirty="0"/>
              <a:t> that updates once per second with a scale in the mA particle range. Due to the slow 1 Hz sample rate, D:IBEAM is not useful to measure Mu2e slow extracted beam, but will be used for circulating beam studies, diagnostic studies, or calibrations. Maintaining this device also will provide backward compatibility to other intensity algorithms running on AP1001.</a:t>
            </a:r>
          </a:p>
          <a:p>
            <a:pPr lvl="0"/>
            <a:r>
              <a:rPr lang="en-US" dirty="0"/>
              <a:t>400Hz bandwidth with 40 mA/V scale. This output will simultaneously provide 2 </a:t>
            </a:r>
            <a:r>
              <a:rPr lang="en-US" dirty="0" err="1"/>
              <a:t>readback</a:t>
            </a:r>
            <a:r>
              <a:rPr lang="en-US" dirty="0"/>
              <a:t> devices in the control system. One device, D:IBEAMB, is processed through an MADC, using the standard CAMAC 190 card communicating through the </a:t>
            </a:r>
            <a:r>
              <a:rPr lang="en-US" dirty="0" err="1"/>
              <a:t>Pbar</a:t>
            </a:r>
            <a:r>
              <a:rPr lang="en-US" dirty="0"/>
              <a:t> CAMAC front end. At a 720Hz update rate, this 12bit </a:t>
            </a:r>
            <a:r>
              <a:rPr lang="en-US" dirty="0" err="1"/>
              <a:t>readback</a:t>
            </a:r>
            <a:r>
              <a:rPr lang="en-US" dirty="0"/>
              <a:t> effectively provides 40 samples of beam intensity measurements in the mA particle range over the 56msec spill. Although this device would allow us to measure the injected beam and beam through the slow spill cycle, D:IBEAMB is primarily intended for  diagnostic purposes. In addition, this output will provide a second device, D:BEAM, which output is sampled by a VME front end after  conditioned thru a buffer amplifier (see later description of PBEAM). D:BEAM is intended to be primary measurement of the injected beam and the beam through the slow spill cycle. </a:t>
            </a:r>
          </a:p>
          <a:p>
            <a:pPr lvl="0"/>
            <a:r>
              <a:rPr lang="en-US" dirty="0"/>
              <a:t>400Hz bandwidth with 5 mA/V scale. This output, D:IBEAMV will drive a buffer amplifier, whose output is sampled by a VME front end (see later description of PBEAM).  This intensity </a:t>
            </a:r>
            <a:r>
              <a:rPr lang="en-US" dirty="0" err="1"/>
              <a:t>readback</a:t>
            </a:r>
            <a:r>
              <a:rPr lang="en-US" dirty="0"/>
              <a:t> in the </a:t>
            </a:r>
            <a:r>
              <a:rPr lang="en-US" dirty="0" err="1"/>
              <a:t>uA</a:t>
            </a:r>
            <a:r>
              <a:rPr lang="en-US" dirty="0"/>
              <a:t> range will provide the best measurement the leftover beam after slow spill has finished.</a:t>
            </a:r>
          </a:p>
          <a:p>
            <a:endParaRPr lang="en-US" dirty="0" smtClean="0"/>
          </a:p>
          <a:p>
            <a:r>
              <a:rPr lang="en-US" dirty="0"/>
              <a:t>The DCCT noise levels are essentially the same in these outputs. The noise of the </a:t>
            </a:r>
            <a:r>
              <a:rPr lang="en-US" dirty="0" err="1"/>
              <a:t>Debuncher</a:t>
            </a:r>
            <a:r>
              <a:rPr lang="en-US" dirty="0"/>
              <a:t> DCCT is about 1.4uA </a:t>
            </a:r>
            <a:r>
              <a:rPr lang="en-US" dirty="0" err="1"/>
              <a:t>rms</a:t>
            </a:r>
            <a:r>
              <a:rPr lang="en-US" dirty="0"/>
              <a:t> for both the 5 and 40mA/V outputs   (square root of the sum of the squares from 1 to 58Hz).  The Accumulator measures 2.2uA rms. </a:t>
            </a:r>
          </a:p>
          <a:p>
            <a:r>
              <a:rPr lang="en-US" dirty="0"/>
              <a:t> </a:t>
            </a:r>
          </a:p>
          <a:p>
            <a:r>
              <a:rPr lang="en-US" dirty="0"/>
              <a:t>PBEAM is a VME front end located in AP10. The front end includes a five-slot VME crate with a Motorola MVME-2401 controller.  An ICS-110BL-8B provides 4 differential 24 bit ADC channels delivering 18 bits of accuracy. A PMC-UCD provides TCLK and allows ACNET channels that track beam intensity measured on event.  (MDAT can also be supported if desired.) Originally, it instrumented such that a single input to the digitizer was from each </a:t>
            </a:r>
            <a:r>
              <a:rPr lang="en-US" dirty="0" err="1"/>
              <a:t>pbar</a:t>
            </a:r>
            <a:r>
              <a:rPr lang="en-US" dirty="0"/>
              <a:t> DCCT systems (i.e. one for </a:t>
            </a:r>
            <a:r>
              <a:rPr lang="en-US" dirty="0" err="1"/>
              <a:t>Debuncher</a:t>
            </a:r>
            <a:r>
              <a:rPr lang="en-US" dirty="0"/>
              <a:t> and another for Accumulator). Since the Accumulator now becomes a spare system, the VME front end will be modified so that both inputs to the digitizer will be from one DCCT system (i.e. </a:t>
            </a:r>
            <a:r>
              <a:rPr lang="en-US" dirty="0" err="1"/>
              <a:t>Debuncher</a:t>
            </a:r>
            <a:r>
              <a:rPr lang="en-US" dirty="0"/>
              <a:t>). One channel will be feed from the 40mA/V receiver chassis output, while the other from 5mA/V. A conditioning amplifier would be used for filtering and to provide a differential inputs to the ADC. The </a:t>
            </a:r>
            <a:r>
              <a:rPr lang="en-US" dirty="0" err="1"/>
              <a:t>Debuncher</a:t>
            </a:r>
            <a:r>
              <a:rPr lang="en-US" dirty="0"/>
              <a:t> signals would be filtered, amplified and driven differentially to the ADC about 50 feet away, located above the Accumulator DCCT.  The digitizer oversamples the 400 Hz DCCT outputs at 720 Hz and can provide </a:t>
            </a:r>
            <a:r>
              <a:rPr lang="en-US" dirty="0" err="1"/>
              <a:t>readbacks</a:t>
            </a:r>
            <a:r>
              <a:rPr lang="en-US" dirty="0"/>
              <a:t> with a resolution on the order of a sliding average of twelve 720 Hz samples. Digital signal processing will allow us to measure the injected beam and beam through the slow spill cycle as well as measure the leftover beam after slow spill has finished. The proposed digitizer has the dynamic range to measure the full 400mA range while providing ½ </a:t>
            </a:r>
            <a:r>
              <a:rPr lang="en-US" dirty="0" err="1"/>
              <a:t>uA</a:t>
            </a:r>
            <a:r>
              <a:rPr lang="en-US" dirty="0"/>
              <a:t> </a:t>
            </a:r>
            <a:r>
              <a:rPr lang="en-US" dirty="0" err="1"/>
              <a:t>rms</a:t>
            </a:r>
            <a:r>
              <a:rPr lang="en-US" dirty="0"/>
              <a:t> resolution.  Processing the signals digitally will also improve accuracy.  The DCCT’s provide between 1 and 2 </a:t>
            </a:r>
            <a:r>
              <a:rPr lang="en-US" dirty="0" err="1"/>
              <a:t>uA</a:t>
            </a:r>
            <a:r>
              <a:rPr lang="en-US" dirty="0"/>
              <a:t> </a:t>
            </a:r>
            <a:r>
              <a:rPr lang="en-US" dirty="0" err="1"/>
              <a:t>rms</a:t>
            </a:r>
            <a:r>
              <a:rPr lang="en-US" dirty="0"/>
              <a:t> provided the 60Hz harmonics are removed.</a:t>
            </a:r>
          </a:p>
          <a:p>
            <a:r>
              <a:rPr lang="en-US" dirty="0"/>
              <a:t> </a:t>
            </a:r>
          </a:p>
          <a:p>
            <a:r>
              <a:rPr lang="en-US" dirty="0"/>
              <a:t>PBEAM was designed to provide stable </a:t>
            </a:r>
            <a:r>
              <a:rPr lang="en-US" dirty="0" err="1"/>
              <a:t>readback</a:t>
            </a:r>
            <a:r>
              <a:rPr lang="en-US" dirty="0"/>
              <a:t> that is fast enough to sample Delivery Ring beam at various times during the slow spill cycle. D:BEAM is the Delivery Ring Beam Current or main intensity device and is used to derive other arrayed data.  PBEAM also provides two other sets of devices that records beam measurements on event. One type is called the fixed-event devices. These will be labeled as D: BEAMXX, where XX is the TCLK reset event. Fixed-event devices will be an array device, containing up to 6 devices. Another time of device is a variable-triggered-event device. It is also an arrayed device, which will be labeled as D:BEAMx. This </a:t>
            </a:r>
            <a:r>
              <a:rPr lang="en-US" dirty="0" err="1"/>
              <a:t>deivce</a:t>
            </a:r>
            <a:r>
              <a:rPr lang="en-US" dirty="0"/>
              <a:t> contains 10 elements, and x will represent the index. Each element will have a settable TCLK event and delay, measured in seconds. The TCLK event is set via the “Timer Reference” selection on a parameter page. The delay is the D/A setting and the intensity </a:t>
            </a:r>
            <a:r>
              <a:rPr lang="en-US" dirty="0" err="1"/>
              <a:t>readback</a:t>
            </a:r>
            <a:r>
              <a:rPr lang="en-US" dirty="0"/>
              <a:t> is the A/D reading.</a:t>
            </a:r>
          </a:p>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13</a:t>
            </a:fld>
            <a:endParaRPr lang="en-US" dirty="0"/>
          </a:p>
        </p:txBody>
      </p:sp>
    </p:spTree>
    <p:extLst>
      <p:ext uri="{BB962C8B-B14F-4D97-AF65-F5344CB8AC3E}">
        <p14:creationId xmlns:p14="http://schemas.microsoft.com/office/powerpoint/2010/main" val="417750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Beam Intensity Monitors (DCCT)</a:t>
            </a:r>
          </a:p>
          <a:p>
            <a:r>
              <a:rPr lang="en-US" dirty="0"/>
              <a:t>A DC current transformer (DCCT) is a device used to measure the quantity of circulating beam with high precision. D:BEAM will become the beam intensity read back for the Delivery Ring. The Accumulator DCCT becomes a spare [2] [6].   Both systems have a full-scale range of 400mA (400e10). Measurements have shown nonlinear errors approaching ~2% for DC currents greater than 200mA. To maximize linearity, calibration procedure focus on doing a least square fit between 0-200mA. The system has an accuracy of one part in 10</a:t>
            </a:r>
            <a:r>
              <a:rPr lang="en-US" baseline="30000" dirty="0"/>
              <a:t>5</a:t>
            </a:r>
            <a:r>
              <a:rPr lang="en-US" dirty="0"/>
              <a:t> over the range of 1 x 10</a:t>
            </a:r>
            <a:r>
              <a:rPr lang="en-US" baseline="30000" dirty="0"/>
              <a:t>10</a:t>
            </a:r>
            <a:r>
              <a:rPr lang="en-US" dirty="0"/>
              <a:t> to 2 x 10</a:t>
            </a:r>
            <a:r>
              <a:rPr lang="en-US" baseline="30000" dirty="0"/>
              <a:t>12</a:t>
            </a:r>
            <a:r>
              <a:rPr lang="en-US" dirty="0"/>
              <a:t> particles with a noise floor of 2 x 10</a:t>
            </a:r>
            <a:r>
              <a:rPr lang="en-US" baseline="30000" dirty="0"/>
              <a:t>9</a:t>
            </a:r>
            <a:r>
              <a:rPr lang="en-US" dirty="0"/>
              <a:t>.</a:t>
            </a:r>
          </a:p>
          <a:p>
            <a:endParaRPr lang="en-US" dirty="0" smtClean="0"/>
          </a:p>
          <a:p>
            <a:r>
              <a:rPr lang="en-US" dirty="0"/>
              <a:t>The existing tunnel device in the Delivery Ring can be reused, after applying some modifications. The Delivery Ring DCCT will not require any specific changes to the physical detector, but will need its analog conditioning and VME electronics modified for Mu2e operation.   The Accumulator unit will become a working spare.</a:t>
            </a:r>
          </a:p>
          <a:p>
            <a:r>
              <a:rPr lang="en-US" dirty="0"/>
              <a:t> </a:t>
            </a:r>
          </a:p>
          <a:p>
            <a:r>
              <a:rPr lang="en-US" dirty="0"/>
              <a:t>The pickups consist of two sets of </a:t>
            </a:r>
            <a:r>
              <a:rPr lang="en-US" dirty="0" err="1"/>
              <a:t>supermalloy</a:t>
            </a:r>
            <a:r>
              <a:rPr lang="en-US" dirty="0"/>
              <a:t> tape-wound </a:t>
            </a:r>
            <a:r>
              <a:rPr lang="en-US" dirty="0" err="1"/>
              <a:t>toroidal</a:t>
            </a:r>
            <a:r>
              <a:rPr lang="en-US" dirty="0"/>
              <a:t> cores with laminations, which act to reduce eddy currents. Beam goes through the hole of the donut and acts as a single turn on both toroid sets. The beam sensing electronics are attached to wire windings on each of the toroid sets. One set of cores (T1 &amp; T2) is driven into saturation with 800Hz sinusoidal drive signal. Passing beam induces net magnetic flux on this set of cores, and a second harmonic of the drive signal is detected in the sense winding. The electronics processes this signal and produces an equal and opposite current that minimizes the harmonic and thus keeps the net toroid flux at zero. The second set of cores (T3) is not driven into saturations and follows classical transformer theory. This signal detected processed by the electronics to extend the bandwidth of the entire system. The combination of the resulting signal from processing each sense winding produces the complete feedback signal.  </a:t>
            </a:r>
          </a:p>
          <a:p>
            <a:endParaRPr lang="en-US" dirty="0" smtClean="0"/>
          </a:p>
          <a:p>
            <a:r>
              <a:rPr lang="en-US" dirty="0"/>
              <a:t>As shown in 6, the receiver chassis provides 3 different sets of analog outputs. Each has a different voltage range and bandwidth, based on modification in the receiver electronics. In order to best measure both the injected and leftover Delivery Ring beam, the following configurations were chosen.</a:t>
            </a:r>
          </a:p>
          <a:p>
            <a:pPr lvl="0"/>
            <a:r>
              <a:rPr lang="en-US" dirty="0"/>
              <a:t>1 Hz bandwidth with 40 mA/V scale.  This output is routed to a </a:t>
            </a:r>
            <a:r>
              <a:rPr lang="en-US" dirty="0" err="1"/>
              <a:t>Keithley</a:t>
            </a:r>
            <a:r>
              <a:rPr lang="en-US" dirty="0"/>
              <a:t> digital voltmeter (DVM) located in a rack in the AP10 control room.  The </a:t>
            </a:r>
            <a:r>
              <a:rPr lang="en-US" dirty="0" err="1"/>
              <a:t>Keithley</a:t>
            </a:r>
            <a:r>
              <a:rPr lang="en-US" dirty="0"/>
              <a:t> DVM is a GPIB device that talks to the control system through the AP1001 front end, resulting in the D:IBEAM </a:t>
            </a:r>
            <a:r>
              <a:rPr lang="en-US" dirty="0" err="1"/>
              <a:t>readback</a:t>
            </a:r>
            <a:r>
              <a:rPr lang="en-US" dirty="0"/>
              <a:t> that updates once per second with a scale in the mA particle range. Due to the slow 1 Hz sample rate, D:IBEAM is not useful to measure Mu2e slow extracted beam, but will be used for circulating beam studies, diagnostic studies, or calibrations. Maintaining this device also will provide backward compatibility to other intensity algorithms running on AP1001.</a:t>
            </a:r>
          </a:p>
          <a:p>
            <a:pPr lvl="0"/>
            <a:r>
              <a:rPr lang="en-US" dirty="0"/>
              <a:t>400Hz bandwidth with 40 mA/V scale. This output will simultaneously provide 2 </a:t>
            </a:r>
            <a:r>
              <a:rPr lang="en-US" dirty="0" err="1"/>
              <a:t>readback</a:t>
            </a:r>
            <a:r>
              <a:rPr lang="en-US" dirty="0"/>
              <a:t> devices in the control system. One device, D:IBEAMB, is processed through an MADC, using the standard CAMAC 190 card communicating through the </a:t>
            </a:r>
            <a:r>
              <a:rPr lang="en-US" dirty="0" err="1"/>
              <a:t>Pbar</a:t>
            </a:r>
            <a:r>
              <a:rPr lang="en-US" dirty="0"/>
              <a:t> CAMAC front end. At a 720Hz update rate, this 12bit </a:t>
            </a:r>
            <a:r>
              <a:rPr lang="en-US" dirty="0" err="1"/>
              <a:t>readback</a:t>
            </a:r>
            <a:r>
              <a:rPr lang="en-US" dirty="0"/>
              <a:t> effectively provides 40 samples of beam intensity measurements in the mA particle range over the 56msec spill. Although this device would allow us to measure the injected beam and beam through the slow spill cycle, D:IBEAMB is primarily intended for  diagnostic purposes. In addition, this output will provide a second device, D:BEAM, which output is sampled by a VME front end after  conditioned thru a buffer amplifier (see later description of PBEAM). D:BEAM is intended to be primary measurement of the injected beam and the beam through the slow spill cycle. </a:t>
            </a:r>
          </a:p>
          <a:p>
            <a:pPr lvl="0"/>
            <a:r>
              <a:rPr lang="en-US" dirty="0"/>
              <a:t>400Hz bandwidth with 5 mA/V scale. This output, D:IBEAMV will drive a buffer amplifier, whose output is sampled by a VME front end (see later description of PBEAM).  This intensity </a:t>
            </a:r>
            <a:r>
              <a:rPr lang="en-US" dirty="0" err="1"/>
              <a:t>readback</a:t>
            </a:r>
            <a:r>
              <a:rPr lang="en-US" dirty="0"/>
              <a:t> in the </a:t>
            </a:r>
            <a:r>
              <a:rPr lang="en-US" dirty="0" err="1"/>
              <a:t>uA</a:t>
            </a:r>
            <a:r>
              <a:rPr lang="en-US" dirty="0"/>
              <a:t> range will provide the best measurement the leftover beam after slow spill has finished.</a:t>
            </a:r>
          </a:p>
          <a:p>
            <a:endParaRPr lang="en-US" dirty="0" smtClean="0"/>
          </a:p>
          <a:p>
            <a:r>
              <a:rPr lang="en-US" dirty="0"/>
              <a:t>The DCCT noise levels are essentially the same in these outputs. The noise of the </a:t>
            </a:r>
            <a:r>
              <a:rPr lang="en-US" dirty="0" err="1"/>
              <a:t>Debuncher</a:t>
            </a:r>
            <a:r>
              <a:rPr lang="en-US" dirty="0"/>
              <a:t> DCCT is about 1.4uA </a:t>
            </a:r>
            <a:r>
              <a:rPr lang="en-US" dirty="0" err="1"/>
              <a:t>rms</a:t>
            </a:r>
            <a:r>
              <a:rPr lang="en-US" dirty="0"/>
              <a:t> for both the 5 and 40mA/V outputs   (square root of the sum of the squares from 1 to 58Hz).  The Accumulator measures 2.2uA rms. </a:t>
            </a:r>
          </a:p>
          <a:p>
            <a:r>
              <a:rPr lang="en-US" dirty="0"/>
              <a:t> </a:t>
            </a:r>
          </a:p>
          <a:p>
            <a:r>
              <a:rPr lang="en-US" dirty="0"/>
              <a:t>PBEAM is a VME front end located in AP10. The front end includes a five-slot VME crate with a Motorola MVME-2401 controller.  An ICS-110BL-8B provides 4 differential 24 bit ADC channels delivering 18 bits of accuracy. A PMC-UCD provides TCLK and allows ACNET channels that track beam intensity measured on event.  (MDAT can also be supported if desired.) Originally, it instrumented such that a single input to the digitizer was from each </a:t>
            </a:r>
            <a:r>
              <a:rPr lang="en-US" dirty="0" err="1"/>
              <a:t>pbar</a:t>
            </a:r>
            <a:r>
              <a:rPr lang="en-US" dirty="0"/>
              <a:t> DCCT systems (i.e. one for </a:t>
            </a:r>
            <a:r>
              <a:rPr lang="en-US" dirty="0" err="1"/>
              <a:t>Debuncher</a:t>
            </a:r>
            <a:r>
              <a:rPr lang="en-US" dirty="0"/>
              <a:t> and another for Accumulator). Since the Accumulator now becomes a spare system, the VME front end will be modified so that both inputs to the digitizer will be from one DCCT system (i.e. </a:t>
            </a:r>
            <a:r>
              <a:rPr lang="en-US" dirty="0" err="1"/>
              <a:t>Debuncher</a:t>
            </a:r>
            <a:r>
              <a:rPr lang="en-US" dirty="0"/>
              <a:t>). One channel will be feed from the 40mA/V receiver chassis output, while the other from 5mA/V. A conditioning amplifier would be used for filtering and to provide a differential inputs to the ADC. The </a:t>
            </a:r>
            <a:r>
              <a:rPr lang="en-US" dirty="0" err="1"/>
              <a:t>Debuncher</a:t>
            </a:r>
            <a:r>
              <a:rPr lang="en-US" dirty="0"/>
              <a:t> signals would be filtered, amplified and driven differentially to the ADC about 50 feet away, located above the Accumulator DCCT.  The digitizer oversamples the 400 Hz DCCT outputs at 720 Hz and can provide </a:t>
            </a:r>
            <a:r>
              <a:rPr lang="en-US" dirty="0" err="1"/>
              <a:t>readbacks</a:t>
            </a:r>
            <a:r>
              <a:rPr lang="en-US" dirty="0"/>
              <a:t> with a resolution on the order of a sliding average of twelve 720 Hz samples. Digital signal processing will allow us to measure the injected beam and beam through the slow spill cycle as well as measure the leftover beam after slow spill has finished. The proposed digitizer has the dynamic range to measure the full 400mA range while providing ½ </a:t>
            </a:r>
            <a:r>
              <a:rPr lang="en-US" dirty="0" err="1"/>
              <a:t>uA</a:t>
            </a:r>
            <a:r>
              <a:rPr lang="en-US" dirty="0"/>
              <a:t> </a:t>
            </a:r>
            <a:r>
              <a:rPr lang="en-US" dirty="0" err="1"/>
              <a:t>rms</a:t>
            </a:r>
            <a:r>
              <a:rPr lang="en-US" dirty="0"/>
              <a:t> resolution.  Processing the signals digitally will also improve accuracy.  The DCCT’s provide between 1 and 2 </a:t>
            </a:r>
            <a:r>
              <a:rPr lang="en-US" dirty="0" err="1"/>
              <a:t>uA</a:t>
            </a:r>
            <a:r>
              <a:rPr lang="en-US" dirty="0"/>
              <a:t> </a:t>
            </a:r>
            <a:r>
              <a:rPr lang="en-US" dirty="0" err="1"/>
              <a:t>rms</a:t>
            </a:r>
            <a:r>
              <a:rPr lang="en-US" dirty="0"/>
              <a:t> provided the 60Hz harmonics are removed.</a:t>
            </a:r>
          </a:p>
          <a:p>
            <a:r>
              <a:rPr lang="en-US" dirty="0"/>
              <a:t> </a:t>
            </a:r>
          </a:p>
          <a:p>
            <a:r>
              <a:rPr lang="en-US" dirty="0"/>
              <a:t>PBEAM was designed to provide stable </a:t>
            </a:r>
            <a:r>
              <a:rPr lang="en-US" dirty="0" err="1"/>
              <a:t>readback</a:t>
            </a:r>
            <a:r>
              <a:rPr lang="en-US" dirty="0"/>
              <a:t> that is fast enough to sample Delivery Ring beam at various times during the slow spill cycle. D:BEAM is the Delivery Ring Beam Current or main intensity device and is used to derive other arrayed data.  PBEAM also provides two other sets of devices that records beam measurements on event. One type is called the fixed-event devices. These will be labeled as D: BEAMXX, where XX is the TCLK reset event. Fixed-event devices will be an array device, containing up to 6 devices. Another time of device is a variable-triggered-event device. It is also an arrayed device, which will be labeled as D:BEAMx. This </a:t>
            </a:r>
            <a:r>
              <a:rPr lang="en-US" dirty="0" err="1"/>
              <a:t>deivce</a:t>
            </a:r>
            <a:r>
              <a:rPr lang="en-US" dirty="0"/>
              <a:t> contains 10 elements, and x will represent the index. Each element will have a settable TCLK event and delay, measured in seconds. The TCLK event is set via the “Timer Reference” selection on a parameter page. The delay is the D/A setting and the intensity </a:t>
            </a:r>
            <a:r>
              <a:rPr lang="en-US" dirty="0" err="1"/>
              <a:t>readback</a:t>
            </a:r>
            <a:r>
              <a:rPr lang="en-US" dirty="0"/>
              <a:t> is the A/D reading.</a:t>
            </a:r>
          </a:p>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14</a:t>
            </a:fld>
            <a:endParaRPr lang="en-US" dirty="0"/>
          </a:p>
        </p:txBody>
      </p:sp>
    </p:spTree>
    <p:extLst>
      <p:ext uri="{BB962C8B-B14F-4D97-AF65-F5344CB8AC3E}">
        <p14:creationId xmlns:p14="http://schemas.microsoft.com/office/powerpoint/2010/main" val="1706114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10/06/2015</a:t>
            </a:r>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Instrumentation for Slow Extraction</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10/06/2015</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V.Nagaslaev | Instrumentation for Slow Extraction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10/06/2015</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V.Nagaslaev | Instrumentation for Slow Extraction</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10/06/2015</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V.Nagaslaev | Instrumentation for Slow Extraction</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10/06/2015</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V.Nagaslaev | Instrumentation for Slow Extraction</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latin typeface="+mn-lt"/>
              </a:defRPr>
            </a:lvl1pPr>
            <a:lvl2pPr>
              <a:defRPr sz="2200">
                <a:solidFill>
                  <a:srgbClr val="404040"/>
                </a:solidFill>
                <a:latin typeface="+mn-lt"/>
              </a:defRPr>
            </a:lvl2pPr>
            <a:lvl3pPr>
              <a:defRPr sz="2000">
                <a:solidFill>
                  <a:srgbClr val="404040"/>
                </a:solidFill>
                <a:latin typeface="+mn-lt"/>
              </a:defRPr>
            </a:lvl3pPr>
            <a:lvl4pPr>
              <a:defRPr sz="1800">
                <a:solidFill>
                  <a:srgbClr val="404040"/>
                </a:solidFill>
                <a:latin typeface="+mn-lt"/>
              </a:defRPr>
            </a:lvl4pPr>
            <a:lvl5pPr marL="2057400" indent="-228600">
              <a:buFont typeface="Arial"/>
              <a:buChar char="•"/>
              <a:defRPr sz="1800">
                <a:solidFill>
                  <a:srgbClr val="404040"/>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atin typeface="+mn-lt"/>
              </a:defRPr>
            </a:lvl1pPr>
          </a:lstStyle>
          <a:p>
            <a:r>
              <a:rPr lang="en-US" altLang="en-US" dirty="0" smtClean="0"/>
              <a:t>8/6/2015</a:t>
            </a:r>
            <a:endParaRPr lang="en-US" altLang="en-US" dirty="0"/>
          </a:p>
        </p:txBody>
      </p:sp>
      <p:sp>
        <p:nvSpPr>
          <p:cNvPr id="5" name="Footer Placeholder 4"/>
          <p:cNvSpPr>
            <a:spLocks noGrp="1"/>
          </p:cNvSpPr>
          <p:nvPr>
            <p:ph type="ftr" sz="quarter" idx="11"/>
          </p:nvPr>
        </p:nvSpPr>
        <p:spPr/>
        <p:txBody>
          <a:bodyPr/>
          <a:lstStyle>
            <a:lvl1pPr>
              <a:defRPr sz="900">
                <a:solidFill>
                  <a:srgbClr val="004C97"/>
                </a:solidFill>
                <a:latin typeface="+mn-lt"/>
              </a:defRPr>
            </a:lvl1pPr>
          </a:lstStyle>
          <a:p>
            <a:r>
              <a:rPr lang="en-US" altLang="en-US" dirty="0" smtClean="0"/>
              <a:t>Randy Thurman-Keup | External Beamline &amp; Instrumentation Independent Design Review</a:t>
            </a:r>
            <a:endParaRPr lang="en-US" altLang="en-US" dirty="0"/>
          </a:p>
        </p:txBody>
      </p:sp>
      <p:sp>
        <p:nvSpPr>
          <p:cNvPr id="6" name="Slide Number Placeholder 5"/>
          <p:cNvSpPr>
            <a:spLocks noGrp="1"/>
          </p:cNvSpPr>
          <p:nvPr>
            <p:ph type="sldNum" sz="quarter" idx="12"/>
          </p:nvPr>
        </p:nvSpPr>
        <p:spPr/>
        <p:txBody>
          <a:bodyPr/>
          <a:lstStyle>
            <a:lvl1pPr>
              <a:defRPr>
                <a:latin typeface="+mn-lt"/>
              </a:defRPr>
            </a:lvl1pPr>
          </a:lstStyle>
          <a:p>
            <a:fld id="{0DA45632-DF86-4B59-A918-3230B66F0499}" type="slidenum">
              <a:rPr lang="en-US" altLang="en-US" smtClean="0"/>
              <a:pPr/>
              <a:t>‹#›</a:t>
            </a:fld>
            <a:endParaRPr lang="en-US" altLang="en-US"/>
          </a:p>
        </p:txBody>
      </p:sp>
    </p:spTree>
    <p:extLst>
      <p:ext uri="{BB962C8B-B14F-4D97-AF65-F5344CB8AC3E}">
        <p14:creationId xmlns:p14="http://schemas.microsoft.com/office/powerpoint/2010/main" val="41109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10/06/2015</a:t>
            </a:r>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Instrumentation for Slow Extraction</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10/06/2015</a:t>
            </a:r>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Instrumentation for Slow Extraction</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10/06/2015</a:t>
            </a: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Instrumentation for Slow Extraction</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10/06/2015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V.Nagaslaev | Instrumentation for Slow Extraction</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10/06/2015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V.Nagaslaev | Instrumentation for Slow Extraction</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303768"/>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t>Resonant Extraction Instrumentation</a:t>
            </a:r>
            <a:endParaRPr lang="en-US" altLang="en-US" dirty="0" smtClean="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712182" y="4438323"/>
            <a:ext cx="5870575" cy="2330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1400" dirty="0" smtClean="0">
                <a:latin typeface="Helvetica" panose="020B0604020202020204" pitchFamily="34" charset="0"/>
                <a:ea typeface="Geneva" pitchFamily="121" charset="-128"/>
              </a:rPr>
              <a:t>Vladimir Nagaslaev</a:t>
            </a:r>
          </a:p>
          <a:p>
            <a:pPr eaLnBrk="1" hangingPunct="1"/>
            <a:r>
              <a:rPr lang="en-US" altLang="en-US" sz="1400" dirty="0" smtClean="0">
                <a:latin typeface="Helvetica" panose="020B0604020202020204" pitchFamily="34" charset="0"/>
                <a:ea typeface="Geneva" pitchFamily="121" charset="-128"/>
              </a:rPr>
              <a:t>Contributions:   </a:t>
            </a:r>
            <a:r>
              <a:rPr lang="en-US" altLang="en-US" sz="1400" dirty="0" err="1" smtClean="0">
                <a:latin typeface="Helvetica" panose="020B0604020202020204" pitchFamily="34" charset="0"/>
                <a:ea typeface="Geneva" pitchFamily="121" charset="-128"/>
              </a:rPr>
              <a:t>P.Prieto</a:t>
            </a:r>
            <a:r>
              <a:rPr lang="en-US" altLang="en-US" sz="1400" dirty="0" smtClean="0">
                <a:latin typeface="Helvetica" panose="020B0604020202020204" pitchFamily="34" charset="0"/>
                <a:ea typeface="Geneva" pitchFamily="121" charset="-128"/>
              </a:rPr>
              <a:t>, </a:t>
            </a:r>
            <a:r>
              <a:rPr lang="en-US" altLang="en-US" sz="1400" dirty="0" err="1" smtClean="0">
                <a:latin typeface="Helvetica" panose="020B0604020202020204" pitchFamily="34" charset="0"/>
                <a:ea typeface="Geneva" pitchFamily="121" charset="-128"/>
              </a:rPr>
              <a:t>A.Ibrahim</a:t>
            </a:r>
            <a:r>
              <a:rPr lang="en-US" altLang="en-US" sz="1400" dirty="0" smtClean="0">
                <a:latin typeface="Helvetica" panose="020B0604020202020204" pitchFamily="34" charset="0"/>
                <a:ea typeface="Geneva" pitchFamily="121" charset="-128"/>
              </a:rPr>
              <a:t>, </a:t>
            </a:r>
            <a:r>
              <a:rPr lang="en-US" altLang="en-US" sz="1400" dirty="0" err="1" smtClean="0">
                <a:latin typeface="Helvetica" panose="020B0604020202020204" pitchFamily="34" charset="0"/>
                <a:ea typeface="Geneva" pitchFamily="121" charset="-128"/>
              </a:rPr>
              <a:t>V.Scarpine</a:t>
            </a:r>
            <a:r>
              <a:rPr lang="en-US" altLang="en-US" sz="1400" dirty="0" smtClean="0">
                <a:latin typeface="Helvetica" panose="020B0604020202020204" pitchFamily="34" charset="0"/>
                <a:ea typeface="Geneva" pitchFamily="121" charset="-128"/>
              </a:rPr>
              <a:t>, </a:t>
            </a:r>
            <a:r>
              <a:rPr lang="en-US" altLang="en-US" sz="1400" dirty="0" err="1" smtClean="0">
                <a:latin typeface="Helvetica" panose="020B0604020202020204" pitchFamily="34" charset="0"/>
                <a:ea typeface="Geneva" pitchFamily="121" charset="-128"/>
              </a:rPr>
              <a:t>B.Fellenz</a:t>
            </a:r>
            <a:r>
              <a:rPr lang="en-US" altLang="en-US" sz="1400" dirty="0" smtClean="0">
                <a:latin typeface="Helvetica" panose="020B0604020202020204" pitchFamily="34" charset="0"/>
                <a:ea typeface="Geneva" pitchFamily="121" charset="-128"/>
              </a:rPr>
              <a:t>, R. Thurman-</a:t>
            </a:r>
            <a:r>
              <a:rPr lang="en-US" altLang="en-US" sz="1400" dirty="0" err="1" smtClean="0">
                <a:latin typeface="Helvetica" panose="020B0604020202020204" pitchFamily="34" charset="0"/>
                <a:ea typeface="Geneva" pitchFamily="121" charset="-128"/>
              </a:rPr>
              <a:t>Keup</a:t>
            </a:r>
            <a:r>
              <a:rPr lang="en-US" altLang="en-US" sz="1400" dirty="0" smtClean="0">
                <a:latin typeface="Helvetica" panose="020B0604020202020204" pitchFamily="34" charset="0"/>
                <a:ea typeface="Geneva" pitchFamily="121" charset="-128"/>
              </a:rPr>
              <a:t>, </a:t>
            </a:r>
            <a:r>
              <a:rPr lang="en-US" altLang="en-US" sz="1400" dirty="0" err="1" smtClean="0">
                <a:latin typeface="Helvetica" panose="020B0604020202020204" pitchFamily="34" charset="0"/>
                <a:ea typeface="Geneva" pitchFamily="121" charset="-128"/>
              </a:rPr>
              <a:t>B.Drendel</a:t>
            </a:r>
            <a:endParaRPr lang="en-US" altLang="en-US" sz="1400" dirty="0" smtClean="0">
              <a:latin typeface="Helvetica" panose="020B0604020202020204" pitchFamily="34" charset="0"/>
              <a:ea typeface="Geneva" pitchFamily="121" charset="-128"/>
            </a:endParaRPr>
          </a:p>
          <a:p>
            <a:pPr eaLnBrk="1" hangingPunct="1"/>
            <a:endParaRPr lang="en-US" altLang="en-US" sz="1600" dirty="0" smtClean="0">
              <a:latin typeface="Helvetica" panose="020B0604020202020204" pitchFamily="34" charset="0"/>
              <a:ea typeface="Geneva" pitchFamily="121" charset="-128"/>
            </a:endParaRPr>
          </a:p>
          <a:p>
            <a:pPr eaLnBrk="1" hangingPunct="1"/>
            <a:r>
              <a:rPr lang="en-US" altLang="en-US" dirty="0" smtClean="0">
                <a:latin typeface="Helvetica" panose="020B0604020202020204" pitchFamily="34" charset="0"/>
                <a:ea typeface="Geneva" pitchFamily="121" charset="-128"/>
              </a:rPr>
              <a:t>Mu2e Technical Design Review for Beamlines, Controls and Instrumentation</a:t>
            </a:r>
          </a:p>
          <a:p>
            <a:pPr eaLnBrk="1" hangingPunct="1"/>
            <a:endParaRPr lang="en-US" altLang="en-US" sz="1600" dirty="0" smtClean="0">
              <a:latin typeface="Helvetica" panose="020B0604020202020204" pitchFamily="34" charset="0"/>
              <a:ea typeface="Geneva" pitchFamily="121" charset="-128"/>
            </a:endParaRPr>
          </a:p>
          <a:p>
            <a:pPr eaLnBrk="1" hangingPunct="1"/>
            <a:r>
              <a:rPr lang="en-US" altLang="en-US" sz="1600" dirty="0" smtClean="0">
                <a:latin typeface="Helvetica" panose="020B0604020202020204" pitchFamily="34" charset="0"/>
                <a:ea typeface="Geneva" pitchFamily="121" charset="-128"/>
              </a:rPr>
              <a:t>October 6, 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474634"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Localized and distributed losses due to SE</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10</a:t>
            </a:fld>
            <a:endParaRPr lang="en-US" altLang="en-US" sz="1200" dirty="0">
              <a:solidFill>
                <a:srgbClr val="004C97"/>
              </a:solidFill>
              <a:latin typeface="Helvetica" panose="020B0604020202020204" pitchFamily="34" charset="0"/>
            </a:endParaRPr>
          </a:p>
        </p:txBody>
      </p:sp>
      <p:sp>
        <p:nvSpPr>
          <p:cNvPr id="2" name="TextBox 1"/>
          <p:cNvSpPr txBox="1"/>
          <p:nvPr/>
        </p:nvSpPr>
        <p:spPr>
          <a:xfrm>
            <a:off x="278607" y="909374"/>
            <a:ext cx="3405701" cy="5016758"/>
          </a:xfrm>
          <a:prstGeom prst="rect">
            <a:avLst/>
          </a:prstGeom>
          <a:noFill/>
        </p:spPr>
        <p:txBody>
          <a:bodyPr wrap="square" rtlCol="0">
            <a:spAutoFit/>
          </a:bodyPr>
          <a:lstStyle/>
          <a:p>
            <a:r>
              <a:rPr lang="en-US" sz="2000" dirty="0" smtClean="0"/>
              <a:t>Total losses due to scattering in ESS1 1.5%</a:t>
            </a:r>
          </a:p>
          <a:p>
            <a:endParaRPr lang="en-US" sz="2000" dirty="0"/>
          </a:p>
          <a:p>
            <a:r>
              <a:rPr lang="en-US" sz="2000" dirty="0" smtClean="0"/>
              <a:t>More than half of that is lost at extraction channel, the rest – downstream</a:t>
            </a:r>
            <a:r>
              <a:rPr lang="en-US" sz="2000" dirty="0"/>
              <a:t> </a:t>
            </a:r>
            <a:r>
              <a:rPr lang="en-US" sz="2000" dirty="0" smtClean="0"/>
              <a:t>(DS).</a:t>
            </a:r>
          </a:p>
          <a:p>
            <a:endParaRPr lang="en-US" sz="2000" dirty="0"/>
          </a:p>
          <a:p>
            <a:r>
              <a:rPr lang="en-US" sz="2000" dirty="0" smtClean="0"/>
              <a:t>Most of DS losses </a:t>
            </a:r>
            <a:r>
              <a:rPr lang="en-US" sz="2000" dirty="0"/>
              <a:t>-</a:t>
            </a:r>
            <a:r>
              <a:rPr lang="en-US" sz="2000" dirty="0" smtClean="0"/>
              <a:t> in the ring</a:t>
            </a:r>
          </a:p>
          <a:p>
            <a:endParaRPr lang="en-US" sz="2000" dirty="0" smtClean="0"/>
          </a:p>
          <a:p>
            <a:r>
              <a:rPr lang="en-US" sz="2000" dirty="0" smtClean="0"/>
              <a:t>About 40% of ring losses occur at known narrow apertures.</a:t>
            </a:r>
          </a:p>
          <a:p>
            <a:endParaRPr lang="en-US" sz="2000" dirty="0"/>
          </a:p>
          <a:p>
            <a:r>
              <a:rPr lang="en-US" sz="2000" dirty="0" smtClean="0">
                <a:solidFill>
                  <a:srgbClr val="FF0000"/>
                </a:solidFill>
              </a:rPr>
              <a:t>Need to monitor and control losses better than 0.1</a:t>
            </a:r>
            <a:r>
              <a:rPr lang="en-US" sz="2000" dirty="0">
                <a:solidFill>
                  <a:srgbClr val="FF0000"/>
                </a:solidFill>
              </a:rPr>
              <a:t>% (1kHz)</a:t>
            </a:r>
          </a:p>
          <a:p>
            <a:endParaRPr lang="en-US" sz="2000" dirty="0" smtClean="0">
              <a:solidFill>
                <a:srgbClr val="FF0000"/>
              </a:solidFill>
            </a:endParaRPr>
          </a:p>
          <a:p>
            <a:endParaRPr lang="en-US" sz="2000" dirty="0"/>
          </a:p>
        </p:txBody>
      </p:sp>
      <p:pic>
        <p:nvPicPr>
          <p:cNvPr id="9" name="Picture 8"/>
          <p:cNvPicPr/>
          <p:nvPr/>
        </p:nvPicPr>
        <p:blipFill>
          <a:blip r:embed="rId3"/>
          <a:stretch>
            <a:fillRect/>
          </a:stretch>
        </p:blipFill>
        <p:spPr>
          <a:xfrm>
            <a:off x="6332819" y="1263259"/>
            <a:ext cx="2726148" cy="1792047"/>
          </a:xfrm>
          <a:prstGeom prst="rect">
            <a:avLst/>
          </a:prstGeom>
        </p:spPr>
      </p:pic>
      <p:pic>
        <p:nvPicPr>
          <p:cNvPr id="8" name="Picture 7"/>
          <p:cNvPicPr/>
          <p:nvPr/>
        </p:nvPicPr>
        <p:blipFill>
          <a:blip r:embed="rId4"/>
          <a:stretch>
            <a:fillRect/>
          </a:stretch>
        </p:blipFill>
        <p:spPr>
          <a:xfrm>
            <a:off x="3723327" y="1263259"/>
            <a:ext cx="2658166" cy="1769282"/>
          </a:xfrm>
          <a:prstGeom prst="rect">
            <a:avLst/>
          </a:prstGeom>
        </p:spPr>
      </p:pic>
      <p:sp>
        <p:nvSpPr>
          <p:cNvPr id="10" name="TextBox 9"/>
          <p:cNvSpPr txBox="1"/>
          <p:nvPr/>
        </p:nvSpPr>
        <p:spPr>
          <a:xfrm>
            <a:off x="3867150" y="926857"/>
            <a:ext cx="2514343" cy="307777"/>
          </a:xfrm>
          <a:prstGeom prst="rect">
            <a:avLst/>
          </a:prstGeom>
          <a:noFill/>
        </p:spPr>
        <p:txBody>
          <a:bodyPr wrap="none" rtlCol="0">
            <a:spAutoFit/>
          </a:bodyPr>
          <a:lstStyle/>
          <a:p>
            <a:r>
              <a:rPr lang="en-US" sz="1400" dirty="0" smtClean="0"/>
              <a:t>Phase space of circulating beam</a:t>
            </a:r>
            <a:endParaRPr lang="en-US" sz="1400" dirty="0"/>
          </a:p>
        </p:txBody>
      </p:sp>
      <p:sp>
        <p:nvSpPr>
          <p:cNvPr id="11" name="TextBox 10"/>
          <p:cNvSpPr txBox="1"/>
          <p:nvPr/>
        </p:nvSpPr>
        <p:spPr>
          <a:xfrm>
            <a:off x="6634058" y="933420"/>
            <a:ext cx="2449966" cy="307777"/>
          </a:xfrm>
          <a:prstGeom prst="rect">
            <a:avLst/>
          </a:prstGeom>
          <a:noFill/>
        </p:spPr>
        <p:txBody>
          <a:bodyPr wrap="none" rtlCol="0">
            <a:spAutoFit/>
          </a:bodyPr>
          <a:lstStyle/>
          <a:p>
            <a:r>
              <a:rPr lang="en-US" sz="1400" dirty="0" smtClean="0"/>
              <a:t>Phase space of extracted beam</a:t>
            </a:r>
            <a:endParaRPr lang="en-US" sz="1400" dirty="0"/>
          </a:p>
        </p:txBody>
      </p:sp>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4068008" y="3487584"/>
            <a:ext cx="4626970" cy="2426813"/>
          </a:xfrm>
          <a:prstGeom prst="rect">
            <a:avLst/>
          </a:prstGeom>
          <a:noFill/>
          <a:ln>
            <a:noFill/>
          </a:ln>
        </p:spPr>
      </p:pic>
      <p:cxnSp>
        <p:nvCxnSpPr>
          <p:cNvPr id="14" name="Straight Arrow Connector 13"/>
          <p:cNvCxnSpPr/>
          <p:nvPr/>
        </p:nvCxnSpPr>
        <p:spPr>
          <a:xfrm flipH="1" flipV="1">
            <a:off x="7524991" y="5136053"/>
            <a:ext cx="1130968" cy="1925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512771">
            <a:off x="7877170" y="4844452"/>
            <a:ext cx="731290" cy="369332"/>
          </a:xfrm>
          <a:prstGeom prst="rect">
            <a:avLst/>
          </a:prstGeom>
          <a:solidFill>
            <a:schemeClr val="bg1"/>
          </a:solidFill>
        </p:spPr>
        <p:txBody>
          <a:bodyPr wrap="none" rtlCol="0">
            <a:spAutoFit/>
          </a:bodyPr>
          <a:lstStyle/>
          <a:p>
            <a:r>
              <a:rPr lang="en-US" sz="1800" b="1" dirty="0" smtClean="0"/>
              <a:t>Beam</a:t>
            </a:r>
            <a:endParaRPr lang="en-US" sz="1800" b="1" dirty="0"/>
          </a:p>
        </p:txBody>
      </p:sp>
    </p:spTree>
    <p:extLst>
      <p:ext uri="{BB962C8B-B14F-4D97-AF65-F5344CB8AC3E}">
        <p14:creationId xmlns:p14="http://schemas.microsoft.com/office/powerpoint/2010/main" val="398474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Delivery Ring BLM  system (</a:t>
            </a:r>
            <a:r>
              <a:rPr lang="en-US" altLang="en-US" dirty="0">
                <a:latin typeface="Helvetica" panose="020B0604020202020204" pitchFamily="34" charset="0"/>
                <a:ea typeface="Geneva" pitchFamily="121" charset="-128"/>
              </a:rPr>
              <a:t>on DR AIP</a:t>
            </a:r>
            <a:r>
              <a:rPr lang="en-US" dirty="0" smtClean="0"/>
              <a:t>)</a:t>
            </a:r>
            <a:endParaRPr lang="en-US" dirty="0"/>
          </a:p>
        </p:txBody>
      </p:sp>
      <p:sp>
        <p:nvSpPr>
          <p:cNvPr id="3" name="Content Placeholder 2"/>
          <p:cNvSpPr>
            <a:spLocks noGrp="1"/>
          </p:cNvSpPr>
          <p:nvPr>
            <p:ph idx="1"/>
          </p:nvPr>
        </p:nvSpPr>
        <p:spPr>
          <a:xfrm>
            <a:off x="242887" y="3353892"/>
            <a:ext cx="4545929" cy="2750612"/>
          </a:xfrm>
        </p:spPr>
        <p:txBody>
          <a:bodyPr/>
          <a:lstStyle/>
          <a:p>
            <a:r>
              <a:rPr lang="en-US" sz="1800" dirty="0" smtClean="0">
                <a:latin typeface="Calibri" panose="020F0502020204030204" pitchFamily="34" charset="0"/>
              </a:rPr>
              <a:t>VME based</a:t>
            </a:r>
          </a:p>
          <a:p>
            <a:pPr lvl="1">
              <a:spcBef>
                <a:spcPts val="0"/>
              </a:spcBef>
              <a:spcAft>
                <a:spcPts val="0"/>
              </a:spcAft>
            </a:pPr>
            <a:r>
              <a:rPr lang="en-US" sz="1600" dirty="0" smtClean="0">
                <a:latin typeface="Calibri" panose="020F0502020204030204" pitchFamily="34" charset="0"/>
              </a:rPr>
              <a:t>8 Digitizer Cards (4 </a:t>
            </a:r>
            <a:r>
              <a:rPr lang="en-US" sz="1600" dirty="0" err="1" smtClean="0">
                <a:latin typeface="Calibri" panose="020F0502020204030204" pitchFamily="34" charset="0"/>
              </a:rPr>
              <a:t>ch</a:t>
            </a:r>
            <a:r>
              <a:rPr lang="en-US" sz="1600" dirty="0" smtClean="0">
                <a:latin typeface="Calibri" panose="020F0502020204030204" pitchFamily="34" charset="0"/>
              </a:rPr>
              <a:t> / card)</a:t>
            </a:r>
          </a:p>
          <a:p>
            <a:pPr lvl="1">
              <a:spcBef>
                <a:spcPts val="0"/>
              </a:spcBef>
              <a:spcAft>
                <a:spcPts val="0"/>
              </a:spcAft>
            </a:pPr>
            <a:r>
              <a:rPr lang="en-US" sz="1600" dirty="0" smtClean="0">
                <a:latin typeface="Calibri" panose="020F0502020204030204" pitchFamily="34" charset="0"/>
              </a:rPr>
              <a:t>Timing Card</a:t>
            </a:r>
          </a:p>
          <a:p>
            <a:pPr lvl="1">
              <a:spcBef>
                <a:spcPts val="0"/>
              </a:spcBef>
              <a:spcAft>
                <a:spcPts val="0"/>
              </a:spcAft>
            </a:pPr>
            <a:r>
              <a:rPr lang="en-US" sz="1600" dirty="0" smtClean="0">
                <a:latin typeface="Calibri" panose="020F0502020204030204" pitchFamily="34" charset="0"/>
              </a:rPr>
              <a:t>Abort Card</a:t>
            </a:r>
          </a:p>
          <a:p>
            <a:pPr lvl="1">
              <a:spcBef>
                <a:spcPts val="0"/>
              </a:spcBef>
              <a:spcAft>
                <a:spcPts val="0"/>
              </a:spcAft>
            </a:pPr>
            <a:r>
              <a:rPr lang="en-US" sz="1600" dirty="0" smtClean="0">
                <a:latin typeface="Calibri" panose="020F0502020204030204" pitchFamily="34" charset="0"/>
              </a:rPr>
              <a:t>Control Card</a:t>
            </a:r>
          </a:p>
          <a:p>
            <a:pPr lvl="1">
              <a:spcBef>
                <a:spcPts val="0"/>
              </a:spcBef>
              <a:spcAft>
                <a:spcPts val="0"/>
              </a:spcAft>
            </a:pPr>
            <a:r>
              <a:rPr lang="en-US" sz="1600" dirty="0" smtClean="0">
                <a:latin typeface="Calibri" panose="020F0502020204030204" pitchFamily="34" charset="0"/>
              </a:rPr>
              <a:t>High Voltage Card</a:t>
            </a:r>
          </a:p>
          <a:p>
            <a:pPr lvl="1">
              <a:spcBef>
                <a:spcPts val="0"/>
              </a:spcBef>
              <a:spcAft>
                <a:spcPts val="0"/>
              </a:spcAft>
            </a:pPr>
            <a:r>
              <a:rPr lang="en-US" sz="1600" dirty="0" smtClean="0">
                <a:latin typeface="Calibri" panose="020F0502020204030204" pitchFamily="34" charset="0"/>
              </a:rPr>
              <a:t>Crate Controller</a:t>
            </a:r>
          </a:p>
          <a:p>
            <a:r>
              <a:rPr lang="en-US" sz="1800" dirty="0" smtClean="0">
                <a:latin typeface="Calibri" panose="020F0502020204030204" pitchFamily="34" charset="0"/>
              </a:rPr>
              <a:t>One crate in each of 3 service buildings</a:t>
            </a:r>
          </a:p>
          <a:p>
            <a:r>
              <a:rPr lang="en-US" sz="1800" dirty="0" smtClean="0">
                <a:latin typeface="Calibri" panose="020F0502020204030204" pitchFamily="34" charset="0"/>
              </a:rPr>
              <a:t>For more details see Randy’s talk</a:t>
            </a:r>
          </a:p>
        </p:txBody>
      </p:sp>
      <p:sp>
        <p:nvSpPr>
          <p:cNvPr id="4" name="Date Placeholder 3"/>
          <p:cNvSpPr>
            <a:spLocks noGrp="1"/>
          </p:cNvSpPr>
          <p:nvPr>
            <p:ph type="dt" sz="half" idx="10"/>
          </p:nvPr>
        </p:nvSpPr>
        <p:spPr/>
        <p:txBody>
          <a:bodyPr/>
          <a:lstStyle/>
          <a:p>
            <a:r>
              <a:rPr lang="en-US" altLang="en-US" smtClean="0"/>
              <a:t>8/6/2015</a:t>
            </a:r>
            <a:endParaRPr lang="en-US" altLang="en-US" dirty="0"/>
          </a:p>
        </p:txBody>
      </p:sp>
      <p:sp>
        <p:nvSpPr>
          <p:cNvPr id="5" name="Footer Placeholder 4"/>
          <p:cNvSpPr>
            <a:spLocks noGrp="1"/>
          </p:cNvSpPr>
          <p:nvPr>
            <p:ph type="ftr" sz="quarter" idx="11"/>
          </p:nvPr>
        </p:nvSpPr>
        <p:spPr/>
        <p:txBody>
          <a:bodyPr/>
          <a:lstStyle/>
          <a:p>
            <a:r>
              <a:rPr lang="en-US" altLang="en-US" smtClean="0"/>
              <a:t>Randy Thurman-Keup | External Beamline &amp; Instrumentation Independent Design Review</a:t>
            </a:r>
            <a:endParaRPr lang="en-US" altLang="en-US" dirty="0"/>
          </a:p>
        </p:txBody>
      </p:sp>
      <p:sp>
        <p:nvSpPr>
          <p:cNvPr id="6" name="Slide Number Placeholder 5"/>
          <p:cNvSpPr>
            <a:spLocks noGrp="1"/>
          </p:cNvSpPr>
          <p:nvPr>
            <p:ph type="sldNum" sz="quarter" idx="12"/>
          </p:nvPr>
        </p:nvSpPr>
        <p:spPr/>
        <p:txBody>
          <a:bodyPr/>
          <a:lstStyle/>
          <a:p>
            <a:fld id="{0DA45632-DF86-4B59-A918-3230B66F0499}" type="slidenum">
              <a:rPr lang="en-US" altLang="en-US" smtClean="0"/>
              <a:pPr/>
              <a:t>11</a:t>
            </a:fld>
            <a:endParaRPr lang="en-US" altLang="en-US"/>
          </a:p>
        </p:txBody>
      </p:sp>
      <p:pic>
        <p:nvPicPr>
          <p:cNvPr id="7" name="Picture 6"/>
          <p:cNvPicPr>
            <a:picLocks noChangeAspect="1"/>
          </p:cNvPicPr>
          <p:nvPr/>
        </p:nvPicPr>
        <p:blipFill>
          <a:blip r:embed="rId2"/>
          <a:stretch>
            <a:fillRect/>
          </a:stretch>
        </p:blipFill>
        <p:spPr>
          <a:xfrm>
            <a:off x="4980235" y="3401088"/>
            <a:ext cx="3481520" cy="2581597"/>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219" y="1021603"/>
            <a:ext cx="3513582" cy="179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141401" y="3163336"/>
            <a:ext cx="8534400" cy="490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1402" y="984410"/>
            <a:ext cx="4741684" cy="1908215"/>
          </a:xfrm>
          <a:prstGeom prst="rect">
            <a:avLst/>
          </a:prstGeom>
          <a:noFill/>
        </p:spPr>
        <p:txBody>
          <a:bodyPr wrap="square" rtlCol="0">
            <a:spAutoFit/>
          </a:bodyPr>
          <a:lstStyle/>
          <a:p>
            <a:r>
              <a:rPr lang="en-US" sz="2000" dirty="0" smtClean="0"/>
              <a:t>Reused from the </a:t>
            </a:r>
            <a:r>
              <a:rPr lang="en-US" sz="2000" dirty="0" err="1" smtClean="0"/>
              <a:t>Tevatron</a:t>
            </a:r>
            <a:endParaRPr lang="en-US" sz="2000" dirty="0" smtClean="0"/>
          </a:p>
          <a:p>
            <a:r>
              <a:rPr lang="en-US" sz="2000" dirty="0" smtClean="0"/>
              <a:t>60 LMs in the ring</a:t>
            </a:r>
          </a:p>
          <a:p>
            <a:r>
              <a:rPr lang="en-US" sz="2000" dirty="0" smtClean="0"/>
              <a:t>High sensitivity  at fast rates</a:t>
            </a:r>
          </a:p>
          <a:p>
            <a:r>
              <a:rPr lang="en-US" sz="2000" dirty="0"/>
              <a:t>Design of the </a:t>
            </a:r>
            <a:r>
              <a:rPr lang="en-US" sz="2000" dirty="0" smtClean="0"/>
              <a:t>BLM </a:t>
            </a:r>
            <a:r>
              <a:rPr lang="en-US" sz="2000" dirty="0"/>
              <a:t>system </a:t>
            </a:r>
            <a:r>
              <a:rPr lang="en-US" sz="2000" dirty="0" smtClean="0"/>
              <a:t>well understood</a:t>
            </a:r>
          </a:p>
          <a:p>
            <a:r>
              <a:rPr lang="en-US" sz="2000" dirty="0" smtClean="0"/>
              <a:t>Off the project</a:t>
            </a:r>
            <a:endParaRPr lang="en-US" sz="2000" dirty="0"/>
          </a:p>
          <a:p>
            <a:endParaRPr lang="en-US" sz="1800" dirty="0" smtClean="0"/>
          </a:p>
        </p:txBody>
      </p:sp>
    </p:spTree>
    <p:extLst>
      <p:ext uri="{BB962C8B-B14F-4D97-AF65-F5344CB8AC3E}">
        <p14:creationId xmlns:p14="http://schemas.microsoft.com/office/powerpoint/2010/main" val="70650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20952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Spill regulation</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pic>
        <p:nvPicPr>
          <p:cNvPr id="3" name="Picture 2"/>
          <p:cNvPicPr>
            <a:picLocks noChangeAspect="1"/>
          </p:cNvPicPr>
          <p:nvPr/>
        </p:nvPicPr>
        <p:blipFill>
          <a:blip r:embed="rId3"/>
          <a:stretch>
            <a:fillRect/>
          </a:stretch>
        </p:blipFill>
        <p:spPr>
          <a:xfrm>
            <a:off x="4081462" y="1312839"/>
            <a:ext cx="4581525" cy="2752725"/>
          </a:xfrm>
          <a:prstGeom prst="rect">
            <a:avLst/>
          </a:prstGeom>
        </p:spPr>
      </p:pic>
      <p:sp>
        <p:nvSpPr>
          <p:cNvPr id="4" name="TextBox 3"/>
          <p:cNvSpPr txBox="1"/>
          <p:nvPr/>
        </p:nvSpPr>
        <p:spPr>
          <a:xfrm>
            <a:off x="333097" y="1095375"/>
            <a:ext cx="3509963" cy="4955203"/>
          </a:xfrm>
          <a:prstGeom prst="rect">
            <a:avLst/>
          </a:prstGeom>
          <a:noFill/>
        </p:spPr>
        <p:txBody>
          <a:bodyPr wrap="square" rtlCol="0">
            <a:spAutoFit/>
          </a:bodyPr>
          <a:lstStyle/>
          <a:p>
            <a:r>
              <a:rPr lang="en-US" dirty="0" smtClean="0"/>
              <a:t>Spill variation  &lt; ±50%</a:t>
            </a:r>
          </a:p>
          <a:p>
            <a:endParaRPr lang="en-US" dirty="0"/>
          </a:p>
          <a:p>
            <a:pPr marL="457200" indent="-457200">
              <a:buFont typeface="+mj-lt"/>
              <a:buAutoNum type="arabicPeriod"/>
            </a:pPr>
            <a:r>
              <a:rPr lang="en-US" sz="2000" dirty="0" smtClean="0"/>
              <a:t>Average linear spill (LS) implemented through slow learning FF algorithm. </a:t>
            </a:r>
            <a:r>
              <a:rPr lang="en-US" sz="2000" dirty="0" smtClean="0">
                <a:solidFill>
                  <a:srgbClr val="FF0000"/>
                </a:solidFill>
              </a:rPr>
              <a:t>Use the DCCT to establish LS</a:t>
            </a:r>
          </a:p>
          <a:p>
            <a:pPr marL="457200" indent="-457200">
              <a:buFont typeface="+mj-lt"/>
              <a:buAutoNum type="arabicPeriod"/>
            </a:pPr>
            <a:r>
              <a:rPr lang="en-US" sz="2000" dirty="0" smtClean="0"/>
              <a:t>Spill-by-spill deviations from average are regulated with the PID FB loop</a:t>
            </a:r>
          </a:p>
          <a:p>
            <a:pPr marL="914400" lvl="1" indent="-457200">
              <a:buFont typeface="Arial" panose="020B0604020202020204" pitchFamily="34" charset="0"/>
              <a:buChar char="•"/>
            </a:pPr>
            <a:r>
              <a:rPr lang="en-US" sz="1800" dirty="0" smtClean="0"/>
              <a:t>Fast variations around average – “PD” loop, diagnosed by the </a:t>
            </a:r>
            <a:r>
              <a:rPr lang="en-US" sz="1800" dirty="0" smtClean="0">
                <a:solidFill>
                  <a:srgbClr val="FF0000"/>
                </a:solidFill>
              </a:rPr>
              <a:t>Spill Monitor</a:t>
            </a:r>
          </a:p>
          <a:p>
            <a:pPr marL="914400" lvl="1" indent="-457200">
              <a:buFont typeface="Arial" panose="020B0604020202020204" pitchFamily="34" charset="0"/>
              <a:buChar char="•"/>
            </a:pPr>
            <a:r>
              <a:rPr lang="en-US" sz="1800" dirty="0" smtClean="0"/>
              <a:t>Cumulative deviations from average – “I” loop, </a:t>
            </a:r>
            <a:r>
              <a:rPr lang="en-US" sz="1800" dirty="0" smtClean="0">
                <a:solidFill>
                  <a:srgbClr val="FF0000"/>
                </a:solidFill>
              </a:rPr>
              <a:t>may use DCCT as </a:t>
            </a:r>
            <a:r>
              <a:rPr lang="en-US" sz="2000" dirty="0" smtClean="0">
                <a:solidFill>
                  <a:srgbClr val="FF0000"/>
                </a:solidFill>
              </a:rPr>
              <a:t>input</a:t>
            </a:r>
          </a:p>
        </p:txBody>
      </p:sp>
      <p:sp>
        <p:nvSpPr>
          <p:cNvPr id="5" name="TextBox 4"/>
          <p:cNvSpPr txBox="1"/>
          <p:nvPr/>
        </p:nvSpPr>
        <p:spPr>
          <a:xfrm>
            <a:off x="7157482" y="2077312"/>
            <a:ext cx="1561068" cy="307777"/>
          </a:xfrm>
          <a:prstGeom prst="rect">
            <a:avLst/>
          </a:prstGeom>
          <a:noFill/>
        </p:spPr>
        <p:txBody>
          <a:bodyPr wrap="none" rtlCol="0">
            <a:spAutoFit/>
          </a:bodyPr>
          <a:lstStyle/>
          <a:p>
            <a:r>
              <a:rPr lang="en-US" sz="1400" dirty="0" smtClean="0"/>
              <a:t>Average linear spill</a:t>
            </a:r>
            <a:endParaRPr lang="en-US" sz="1400" dirty="0"/>
          </a:p>
        </p:txBody>
      </p:sp>
      <p:cxnSp>
        <p:nvCxnSpPr>
          <p:cNvPr id="7" name="Straight Arrow Connector 6"/>
          <p:cNvCxnSpPr/>
          <p:nvPr/>
        </p:nvCxnSpPr>
        <p:spPr>
          <a:xfrm flipH="1">
            <a:off x="6988175" y="2385089"/>
            <a:ext cx="955675" cy="405736"/>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28682" y="1476342"/>
            <a:ext cx="1897571" cy="523220"/>
          </a:xfrm>
          <a:prstGeom prst="rect">
            <a:avLst/>
          </a:prstGeom>
          <a:noFill/>
        </p:spPr>
        <p:txBody>
          <a:bodyPr wrap="none" rtlCol="0">
            <a:spAutoFit/>
          </a:bodyPr>
          <a:lstStyle/>
          <a:p>
            <a:r>
              <a:rPr lang="en-US" sz="1400" dirty="0" smtClean="0"/>
              <a:t>Fast spill rate variations</a:t>
            </a:r>
          </a:p>
          <a:p>
            <a:r>
              <a:rPr lang="en-US" sz="1400" dirty="0"/>
              <a:t> </a:t>
            </a:r>
            <a:r>
              <a:rPr lang="en-US" sz="1400" dirty="0" smtClean="0"/>
              <a:t>  “PD”  regulation loop</a:t>
            </a:r>
            <a:endParaRPr lang="en-US" sz="1400" dirty="0"/>
          </a:p>
        </p:txBody>
      </p:sp>
      <p:cxnSp>
        <p:nvCxnSpPr>
          <p:cNvPr id="9" name="Straight Arrow Connector 8"/>
          <p:cNvCxnSpPr/>
          <p:nvPr/>
        </p:nvCxnSpPr>
        <p:spPr>
          <a:xfrm flipH="1">
            <a:off x="5867400" y="1999562"/>
            <a:ext cx="409575" cy="2316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918614" y="2850443"/>
            <a:ext cx="1746184" cy="523220"/>
          </a:xfrm>
          <a:prstGeom prst="rect">
            <a:avLst/>
          </a:prstGeom>
          <a:noFill/>
        </p:spPr>
        <p:txBody>
          <a:bodyPr wrap="none" rtlCol="0">
            <a:spAutoFit/>
          </a:bodyPr>
          <a:lstStyle/>
          <a:p>
            <a:r>
              <a:rPr lang="en-US" sz="1400" dirty="0" smtClean="0"/>
              <a:t>Cumulative deviation</a:t>
            </a:r>
          </a:p>
          <a:p>
            <a:r>
              <a:rPr lang="en-US" sz="1400" dirty="0"/>
              <a:t> </a:t>
            </a:r>
            <a:r>
              <a:rPr lang="en-US" sz="1400" dirty="0" smtClean="0"/>
              <a:t>  “I”  regulation loop</a:t>
            </a:r>
            <a:endParaRPr lang="en-US" sz="1400" dirty="0"/>
          </a:p>
        </p:txBody>
      </p:sp>
      <p:cxnSp>
        <p:nvCxnSpPr>
          <p:cNvPr id="11" name="Straight Arrow Connector 10"/>
          <p:cNvCxnSpPr/>
          <p:nvPr/>
        </p:nvCxnSpPr>
        <p:spPr>
          <a:xfrm>
            <a:off x="6664798" y="3095625"/>
            <a:ext cx="80121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86350" y="4810125"/>
            <a:ext cx="3409950" cy="707886"/>
          </a:xfrm>
          <a:prstGeom prst="rect">
            <a:avLst/>
          </a:prstGeom>
          <a:noFill/>
        </p:spPr>
        <p:txBody>
          <a:bodyPr wrap="square" rtlCol="0">
            <a:spAutoFit/>
          </a:bodyPr>
          <a:lstStyle/>
          <a:p>
            <a:r>
              <a:rPr lang="en-US" sz="2000" dirty="0" smtClean="0">
                <a:solidFill>
                  <a:srgbClr val="FF0000"/>
                </a:solidFill>
              </a:rPr>
              <a:t>Need decent DCCT frequency performance</a:t>
            </a:r>
            <a:endParaRPr lang="en-US" sz="2000" dirty="0">
              <a:solidFill>
                <a:srgbClr val="FF0000"/>
              </a:solidFill>
            </a:endParaRPr>
          </a:p>
        </p:txBody>
      </p:sp>
    </p:spTree>
    <p:extLst>
      <p:ext uri="{BB962C8B-B14F-4D97-AF65-F5344CB8AC3E}">
        <p14:creationId xmlns:p14="http://schemas.microsoft.com/office/powerpoint/2010/main" val="253072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Spill Monitoring (on Mu2e Resonant Extraction)</a:t>
            </a:r>
            <a:endParaRPr lang="en-US" dirty="0"/>
          </a:p>
        </p:txBody>
      </p:sp>
      <p:sp>
        <p:nvSpPr>
          <p:cNvPr id="4" name="Date Placeholder 3"/>
          <p:cNvSpPr>
            <a:spLocks noGrp="1"/>
          </p:cNvSpPr>
          <p:nvPr>
            <p:ph type="dt" sz="half" idx="10"/>
          </p:nvPr>
        </p:nvSpPr>
        <p:spPr/>
        <p:txBody>
          <a:bodyPr/>
          <a:lstStyle/>
          <a:p>
            <a:pPr>
              <a:defRPr/>
            </a:pPr>
            <a:r>
              <a:rPr lang="en-US" smtClean="0"/>
              <a:t>10/06/2015</a:t>
            </a:r>
            <a:endParaRPr lang="en-US" dirty="0"/>
          </a:p>
        </p:txBody>
      </p:sp>
      <p:sp>
        <p:nvSpPr>
          <p:cNvPr id="5" name="Footer Placeholder 4"/>
          <p:cNvSpPr>
            <a:spLocks noGrp="1"/>
          </p:cNvSpPr>
          <p:nvPr>
            <p:ph type="ftr" sz="quarter" idx="11"/>
          </p:nvPr>
        </p:nvSpPr>
        <p:spPr/>
        <p:txBody>
          <a:bodyPr/>
          <a:lstStyle/>
          <a:p>
            <a:pPr>
              <a:defRPr/>
            </a:pPr>
            <a:r>
              <a:rPr lang="en-US" smtClean="0"/>
              <a:t>V.Nagaslaev | Instrumentation for Slow Extraction</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
        <p:nvSpPr>
          <p:cNvPr id="8" name="TextBox 7"/>
          <p:cNvSpPr txBox="1"/>
          <p:nvPr/>
        </p:nvSpPr>
        <p:spPr>
          <a:xfrm>
            <a:off x="381000" y="990600"/>
            <a:ext cx="806739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Fast spill rate monitoring is required for effective regulation.  A WCM Spill Monitor prototype has been built and </a:t>
            </a:r>
            <a:r>
              <a:rPr lang="en-US" sz="2000" dirty="0" smtClean="0"/>
              <a:t>tested.</a:t>
            </a:r>
          </a:p>
          <a:p>
            <a:pPr marL="285750" indent="-285750">
              <a:buFont typeface="Arial" panose="020B0604020202020204" pitchFamily="34" charset="0"/>
              <a:buChar char="•"/>
            </a:pPr>
            <a:r>
              <a:rPr lang="en-US" sz="2000" dirty="0" smtClean="0"/>
              <a:t>This device </a:t>
            </a:r>
            <a:r>
              <a:rPr lang="en-US" sz="2000" dirty="0"/>
              <a:t>will be used as a working </a:t>
            </a:r>
            <a:r>
              <a:rPr lang="en-US" sz="2000" dirty="0" smtClean="0"/>
              <a:t>module - no </a:t>
            </a:r>
            <a:r>
              <a:rPr lang="en-US" sz="2000" dirty="0"/>
              <a:t>new fabrication is needed. </a:t>
            </a:r>
            <a:endParaRPr lang="en-US" sz="2000" dirty="0" smtClean="0"/>
          </a:p>
          <a:p>
            <a:pPr marL="285750" indent="-285750">
              <a:buFont typeface="Arial" panose="020B0604020202020204" pitchFamily="34" charset="0"/>
              <a:buChar char="•"/>
            </a:pPr>
            <a:r>
              <a:rPr lang="en-US" sz="2000" dirty="0" smtClean="0"/>
              <a:t>Additional monitoring will be provided by the Extinction Monitor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76" y="2651146"/>
            <a:ext cx="4424337" cy="3318253"/>
          </a:xfrm>
          <a:prstGeom prst="rect">
            <a:avLst/>
          </a:prstGeom>
        </p:spPr>
      </p:pic>
    </p:spTree>
    <p:extLst>
      <p:ext uri="{BB962C8B-B14F-4D97-AF65-F5344CB8AC3E}">
        <p14:creationId xmlns:p14="http://schemas.microsoft.com/office/powerpoint/2010/main" val="3490279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Ring Instrumentation:  DCCT (on Mu2e)</a:t>
            </a:r>
            <a:endParaRPr lang="en-US" dirty="0"/>
          </a:p>
        </p:txBody>
      </p:sp>
      <p:sp>
        <p:nvSpPr>
          <p:cNvPr id="4" name="Date Placeholder 3"/>
          <p:cNvSpPr>
            <a:spLocks noGrp="1"/>
          </p:cNvSpPr>
          <p:nvPr>
            <p:ph type="dt" sz="half" idx="10"/>
          </p:nvPr>
        </p:nvSpPr>
        <p:spPr/>
        <p:txBody>
          <a:bodyPr/>
          <a:lstStyle/>
          <a:p>
            <a:pPr>
              <a:defRPr/>
            </a:pPr>
            <a:r>
              <a:rPr lang="en-US" smtClean="0"/>
              <a:t>10/06/2015</a:t>
            </a:r>
            <a:endParaRPr lang="en-US" dirty="0"/>
          </a:p>
        </p:txBody>
      </p:sp>
      <p:sp>
        <p:nvSpPr>
          <p:cNvPr id="5" name="Footer Placeholder 4"/>
          <p:cNvSpPr>
            <a:spLocks noGrp="1"/>
          </p:cNvSpPr>
          <p:nvPr>
            <p:ph type="ftr" sz="quarter" idx="11"/>
          </p:nvPr>
        </p:nvSpPr>
        <p:spPr/>
        <p:txBody>
          <a:bodyPr/>
          <a:lstStyle/>
          <a:p>
            <a:pPr>
              <a:defRPr/>
            </a:pPr>
            <a:r>
              <a:rPr lang="en-US" smtClean="0"/>
              <a:t>V.Nagaslaev | Instrumentation for Slow Extraction</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
        <p:nvSpPr>
          <p:cNvPr id="10" name="Content Placeholder 2"/>
          <p:cNvSpPr txBox="1">
            <a:spLocks/>
          </p:cNvSpPr>
          <p:nvPr/>
        </p:nvSpPr>
        <p:spPr>
          <a:xfrm>
            <a:off x="228599" y="1187642"/>
            <a:ext cx="5616019" cy="243225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Delivery Ring DCCT hardware repurposed.</a:t>
            </a:r>
          </a:p>
          <a:p>
            <a:endParaRPr lang="en-US" sz="2000" dirty="0" smtClean="0"/>
          </a:p>
          <a:p>
            <a:r>
              <a:rPr lang="en-US" sz="2000" dirty="0"/>
              <a:t>A</a:t>
            </a:r>
            <a:r>
              <a:rPr lang="en-US" sz="2000" dirty="0" smtClean="0"/>
              <a:t>nalog conditioning and VME electronics modified for Mu2e operation.   </a:t>
            </a:r>
          </a:p>
          <a:p>
            <a:endParaRPr lang="en-US" sz="2000" dirty="0" smtClean="0"/>
          </a:p>
          <a:p>
            <a:r>
              <a:rPr lang="en-US" sz="2000" dirty="0" smtClean="0"/>
              <a:t>Measured </a:t>
            </a:r>
            <a:r>
              <a:rPr lang="en-US" sz="2000" dirty="0" err="1" smtClean="0"/>
              <a:t>rms</a:t>
            </a:r>
            <a:r>
              <a:rPr lang="en-US" sz="2000" dirty="0" smtClean="0"/>
              <a:t> 1e7 @ 100Hz</a:t>
            </a:r>
          </a:p>
          <a:p>
            <a:endParaRPr lang="en-US" sz="2000" dirty="0"/>
          </a:p>
          <a:p>
            <a:r>
              <a:rPr lang="en-US" sz="2000" dirty="0" smtClean="0"/>
              <a:t>Limited performance in the end </a:t>
            </a:r>
            <a:br>
              <a:rPr lang="en-US" sz="2000" dirty="0" smtClean="0"/>
            </a:br>
            <a:r>
              <a:rPr lang="en-US" sz="2000" dirty="0" smtClean="0"/>
              <a:t>of spill</a:t>
            </a:r>
          </a:p>
          <a:p>
            <a:endParaRPr lang="en-US" sz="2000" dirty="0"/>
          </a:p>
          <a:p>
            <a:r>
              <a:rPr lang="en-US" sz="2000" dirty="0" smtClean="0"/>
              <a:t>Existing design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693" y="2441541"/>
            <a:ext cx="4694548" cy="3520911"/>
          </a:xfrm>
          <a:prstGeom prst="rect">
            <a:avLst/>
          </a:prstGeom>
        </p:spPr>
      </p:pic>
    </p:spTree>
    <p:extLst>
      <p:ext uri="{BB962C8B-B14F-4D97-AF65-F5344CB8AC3E}">
        <p14:creationId xmlns:p14="http://schemas.microsoft.com/office/powerpoint/2010/main" val="1756328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474634"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Tune control (on Mu2e)</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15</a:t>
            </a:fld>
            <a:endParaRPr lang="en-US" altLang="en-US" sz="1200">
              <a:solidFill>
                <a:srgbClr val="004C97"/>
              </a:solidFill>
              <a:latin typeface="Helvetica" panose="020B0604020202020204" pitchFamily="34" charset="0"/>
            </a:endParaRPr>
          </a:p>
        </p:txBody>
      </p:sp>
      <p:sp>
        <p:nvSpPr>
          <p:cNvPr id="2" name="TextBox 1"/>
          <p:cNvSpPr txBox="1"/>
          <p:nvPr/>
        </p:nvSpPr>
        <p:spPr>
          <a:xfrm>
            <a:off x="366712" y="1033066"/>
            <a:ext cx="4005263" cy="5016758"/>
          </a:xfrm>
          <a:prstGeom prst="rect">
            <a:avLst/>
          </a:prstGeom>
          <a:noFill/>
        </p:spPr>
        <p:txBody>
          <a:bodyPr wrap="square" rtlCol="0">
            <a:spAutoFit/>
          </a:bodyPr>
          <a:lstStyle/>
          <a:p>
            <a:r>
              <a:rPr lang="en-US" sz="2000" dirty="0" smtClean="0"/>
              <a:t>Spill is controlled by ramping the circuit of 3 CQA quads. The ramp curve is formed to create a uniform spill.</a:t>
            </a:r>
          </a:p>
          <a:p>
            <a:endParaRPr lang="en-US" sz="2000" dirty="0" smtClean="0"/>
          </a:p>
          <a:p>
            <a:r>
              <a:rPr lang="en-US" sz="2000" dirty="0" smtClean="0"/>
              <a:t>SE is extremely sensitive to the machine tune errors.</a:t>
            </a:r>
          </a:p>
          <a:p>
            <a:endParaRPr lang="en-US" sz="2000" dirty="0"/>
          </a:p>
          <a:p>
            <a:r>
              <a:rPr lang="en-US" sz="2000" dirty="0" smtClean="0"/>
              <a:t>Need to monitor the tune ramp </a:t>
            </a:r>
          </a:p>
          <a:p>
            <a:endParaRPr lang="en-US" sz="2000" dirty="0"/>
          </a:p>
          <a:p>
            <a:r>
              <a:rPr lang="en-US" sz="2000" dirty="0"/>
              <a:t>A</a:t>
            </a:r>
            <a:r>
              <a:rPr lang="en-US" sz="2000" dirty="0" smtClean="0"/>
              <a:t>nalyze the tune performance to detect possible ripple effects</a:t>
            </a:r>
          </a:p>
          <a:p>
            <a:endParaRPr lang="en-US" sz="2000" dirty="0"/>
          </a:p>
          <a:p>
            <a:r>
              <a:rPr lang="en-US" sz="2000" dirty="0" smtClean="0"/>
              <a:t>Want to have a diagnostics to follow the horizontal beam size during the spill</a:t>
            </a:r>
          </a:p>
        </p:txBody>
      </p:sp>
      <p:pic>
        <p:nvPicPr>
          <p:cNvPr id="4" name="Picture 3"/>
          <p:cNvPicPr>
            <a:picLocks noChangeAspect="1"/>
          </p:cNvPicPr>
          <p:nvPr/>
        </p:nvPicPr>
        <p:blipFill>
          <a:blip r:embed="rId3"/>
          <a:stretch>
            <a:fillRect/>
          </a:stretch>
        </p:blipFill>
        <p:spPr>
          <a:xfrm>
            <a:off x="5097075" y="1326718"/>
            <a:ext cx="3276600" cy="2099197"/>
          </a:xfrm>
          <a:prstGeom prst="rect">
            <a:avLst/>
          </a:prstGeom>
        </p:spPr>
      </p:pic>
      <p:sp>
        <p:nvSpPr>
          <p:cNvPr id="5" name="TextBox 4"/>
          <p:cNvSpPr txBox="1"/>
          <p:nvPr/>
        </p:nvSpPr>
        <p:spPr>
          <a:xfrm>
            <a:off x="5038725" y="964105"/>
            <a:ext cx="3393301" cy="338554"/>
          </a:xfrm>
          <a:prstGeom prst="rect">
            <a:avLst/>
          </a:prstGeom>
          <a:noFill/>
        </p:spPr>
        <p:txBody>
          <a:bodyPr wrap="none" rtlCol="0">
            <a:spAutoFit/>
          </a:bodyPr>
          <a:lstStyle/>
          <a:p>
            <a:r>
              <a:rPr lang="en-US" sz="1600" dirty="0" smtClean="0"/>
              <a:t>Quad/tune ramp curve for a 50ms spill</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083" y="3809598"/>
            <a:ext cx="3080584" cy="2321819"/>
          </a:xfrm>
          <a:prstGeom prst="rect">
            <a:avLst/>
          </a:prstGeom>
        </p:spPr>
      </p:pic>
      <p:sp>
        <p:nvSpPr>
          <p:cNvPr id="11" name="TextBox 10"/>
          <p:cNvSpPr txBox="1"/>
          <p:nvPr/>
        </p:nvSpPr>
        <p:spPr>
          <a:xfrm>
            <a:off x="5038725" y="3640321"/>
            <a:ext cx="3271921" cy="338554"/>
          </a:xfrm>
          <a:prstGeom prst="rect">
            <a:avLst/>
          </a:prstGeom>
          <a:noFill/>
        </p:spPr>
        <p:txBody>
          <a:bodyPr wrap="none" rtlCol="0">
            <a:spAutoFit/>
          </a:bodyPr>
          <a:lstStyle/>
          <a:p>
            <a:r>
              <a:rPr lang="en-US" sz="1600" dirty="0" smtClean="0"/>
              <a:t>Squeezing the beam in the </a:t>
            </a:r>
            <a:r>
              <a:rPr lang="en-US" sz="1600" dirty="0" err="1" smtClean="0"/>
              <a:t>separatrix</a:t>
            </a:r>
            <a:endParaRPr lang="en-US" sz="1600" dirty="0"/>
          </a:p>
        </p:txBody>
      </p:sp>
    </p:spTree>
    <p:extLst>
      <p:ext uri="{BB962C8B-B14F-4D97-AF65-F5344CB8AC3E}">
        <p14:creationId xmlns:p14="http://schemas.microsoft.com/office/powerpoint/2010/main" val="269866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68"/>
            <a:ext cx="8672513" cy="641739"/>
          </a:xfrm>
        </p:spPr>
        <p:txBody>
          <a:bodyPr anchor="ctr"/>
          <a:lstStyle/>
          <a:p>
            <a:pPr algn="ctr"/>
            <a:r>
              <a:rPr lang="en-US" sz="2800" dirty="0" smtClean="0"/>
              <a:t>Tune Measurement with </a:t>
            </a:r>
            <a:r>
              <a:rPr lang="en-US" sz="2800" dirty="0" err="1" smtClean="0"/>
              <a:t>TeV</a:t>
            </a:r>
            <a:r>
              <a:rPr lang="en-US" sz="2800" dirty="0" smtClean="0"/>
              <a:t> </a:t>
            </a:r>
            <a:r>
              <a:rPr lang="en-US" sz="2800" dirty="0" err="1" smtClean="0"/>
              <a:t>Schottky</a:t>
            </a:r>
            <a:endParaRPr lang="en-US" sz="2800" dirty="0"/>
          </a:p>
        </p:txBody>
      </p:sp>
      <p:sp>
        <p:nvSpPr>
          <p:cNvPr id="3" name="Content Placeholder 2"/>
          <p:cNvSpPr>
            <a:spLocks noGrp="1"/>
          </p:cNvSpPr>
          <p:nvPr>
            <p:ph idx="4294967295"/>
          </p:nvPr>
        </p:nvSpPr>
        <p:spPr>
          <a:xfrm>
            <a:off x="228600" y="1309470"/>
            <a:ext cx="3905249" cy="2894557"/>
          </a:xfrm>
          <a:prstGeom prst="rect">
            <a:avLst/>
          </a:prstGeom>
        </p:spPr>
        <p:txBody>
          <a:bodyPr/>
          <a:lstStyle/>
          <a:p>
            <a:r>
              <a:rPr lang="en-US" sz="1600" dirty="0" smtClean="0"/>
              <a:t>Use </a:t>
            </a:r>
            <a:r>
              <a:rPr lang="en-US" sz="1600" dirty="0"/>
              <a:t>digital signal processing to produce tunes</a:t>
            </a:r>
          </a:p>
          <a:p>
            <a:pPr lvl="1"/>
            <a:r>
              <a:rPr lang="en-US" sz="1400" dirty="0"/>
              <a:t>Tunes to ±0.001 </a:t>
            </a:r>
            <a:r>
              <a:rPr lang="en-US" sz="1400" dirty="0" smtClean="0"/>
              <a:t>at </a:t>
            </a:r>
            <a:r>
              <a:rPr lang="en-US" sz="1400" dirty="0"/>
              <a:t>590 </a:t>
            </a:r>
            <a:r>
              <a:rPr lang="en-US" sz="1400" dirty="0" smtClean="0"/>
              <a:t>Hz</a:t>
            </a:r>
            <a:endParaRPr lang="en-US" sz="1400" dirty="0"/>
          </a:p>
          <a:p>
            <a:pPr lvl="1"/>
            <a:r>
              <a:rPr lang="en-US" sz="1400" dirty="0" smtClean="0"/>
              <a:t>Tunes </a:t>
            </a:r>
            <a:r>
              <a:rPr lang="en-US" sz="1400" dirty="0"/>
              <a:t>to ± 0.0001 </a:t>
            </a:r>
            <a:r>
              <a:rPr lang="en-US" sz="1400" dirty="0" smtClean="0"/>
              <a:t> </a:t>
            </a:r>
            <a:r>
              <a:rPr lang="en-US" sz="1400" dirty="0"/>
              <a:t>with averaging over many </a:t>
            </a:r>
            <a:r>
              <a:rPr lang="en-US" sz="1400" dirty="0" smtClean="0"/>
              <a:t>spills</a:t>
            </a:r>
          </a:p>
          <a:p>
            <a:pPr indent="-285750"/>
            <a:r>
              <a:rPr lang="en-US" sz="1600" dirty="0" smtClean="0">
                <a:solidFill>
                  <a:srgbClr val="404040"/>
                </a:solidFill>
              </a:rPr>
              <a:t>Need to develop design of emittance monitoring</a:t>
            </a:r>
          </a:p>
          <a:p>
            <a:pPr indent="-285750"/>
            <a:r>
              <a:rPr lang="en-US" sz="1600" dirty="0" smtClean="0">
                <a:solidFill>
                  <a:srgbClr val="404040"/>
                </a:solidFill>
              </a:rPr>
              <a:t>Demonstrated feasibility with beam studies</a:t>
            </a:r>
          </a:p>
        </p:txBody>
      </p:sp>
      <p:sp>
        <p:nvSpPr>
          <p:cNvPr id="4" name="Date Placeholder 3"/>
          <p:cNvSpPr>
            <a:spLocks noGrp="1"/>
          </p:cNvSpPr>
          <p:nvPr>
            <p:ph type="dt" sz="half" idx="10"/>
          </p:nvPr>
        </p:nvSpPr>
        <p:spPr/>
        <p:txBody>
          <a:bodyPr/>
          <a:lstStyle/>
          <a:p>
            <a:pPr>
              <a:defRPr/>
            </a:pPr>
            <a:r>
              <a:rPr lang="en-US" smtClean="0"/>
              <a:t>10/06/2015</a:t>
            </a:r>
            <a:endParaRPr lang="en-US" dirty="0"/>
          </a:p>
        </p:txBody>
      </p:sp>
      <p:sp>
        <p:nvSpPr>
          <p:cNvPr id="5" name="Footer Placeholder 4"/>
          <p:cNvSpPr>
            <a:spLocks noGrp="1"/>
          </p:cNvSpPr>
          <p:nvPr>
            <p:ph type="ftr" sz="quarter" idx="11"/>
          </p:nvPr>
        </p:nvSpPr>
        <p:spPr/>
        <p:txBody>
          <a:bodyPr/>
          <a:lstStyle/>
          <a:p>
            <a:pPr>
              <a:defRPr/>
            </a:pPr>
            <a:r>
              <a:rPr lang="en-US" smtClean="0"/>
              <a:t>V.Nagaslaev | Instrumentation for Slow Extraction</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pic>
        <p:nvPicPr>
          <p:cNvPr id="11"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427" y="1110132"/>
            <a:ext cx="4404686" cy="2705100"/>
          </a:xfrm>
          <a:prstGeom prst="rect">
            <a:avLst/>
          </a:prstGeom>
        </p:spPr>
      </p:pic>
      <p:pic>
        <p:nvPicPr>
          <p:cNvPr id="14"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957" y="3978755"/>
            <a:ext cx="2939625" cy="2204719"/>
          </a:xfrm>
          <a:prstGeom prst="rect">
            <a:avLst/>
          </a:prstGeom>
        </p:spPr>
      </p:pic>
      <p:pic>
        <p:nvPicPr>
          <p:cNvPr id="15" name="Picture 3" descr="\\BEAMSSRV1\muondept.bd\Internet\photo-album\Muon-Department-Photo-Album\Originals\Tunnel Enclosures\Muon Operation (After 10-1-2011)\Muon Rings (Delivery Ring, M3, M4, Abort)\2014-01-03-AP50-Schottky-and-WCM\IMG_55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23" y="3978755"/>
            <a:ext cx="2939626" cy="220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9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68"/>
            <a:ext cx="8672513" cy="641739"/>
          </a:xfrm>
        </p:spPr>
        <p:txBody>
          <a:bodyPr anchor="ctr"/>
          <a:lstStyle/>
          <a:p>
            <a:pPr algn="ctr"/>
            <a:r>
              <a:rPr lang="en-US" sz="2800" dirty="0" smtClean="0"/>
              <a:t>Tune Measurement</a:t>
            </a:r>
            <a:endParaRPr lang="en-US" sz="2800" dirty="0"/>
          </a:p>
        </p:txBody>
      </p:sp>
      <p:sp>
        <p:nvSpPr>
          <p:cNvPr id="4" name="Date Placeholder 3"/>
          <p:cNvSpPr>
            <a:spLocks noGrp="1"/>
          </p:cNvSpPr>
          <p:nvPr>
            <p:ph type="dt" sz="half" idx="10"/>
          </p:nvPr>
        </p:nvSpPr>
        <p:spPr/>
        <p:txBody>
          <a:bodyPr/>
          <a:lstStyle/>
          <a:p>
            <a:pPr>
              <a:defRPr/>
            </a:pPr>
            <a:r>
              <a:rPr lang="en-US" smtClean="0"/>
              <a:t>10/06/2015</a:t>
            </a:r>
            <a:endParaRPr lang="en-US" dirty="0"/>
          </a:p>
        </p:txBody>
      </p:sp>
      <p:sp>
        <p:nvSpPr>
          <p:cNvPr id="5" name="Footer Placeholder 4"/>
          <p:cNvSpPr>
            <a:spLocks noGrp="1"/>
          </p:cNvSpPr>
          <p:nvPr>
            <p:ph type="ftr" sz="quarter" idx="11"/>
          </p:nvPr>
        </p:nvSpPr>
        <p:spPr/>
        <p:txBody>
          <a:bodyPr/>
          <a:lstStyle/>
          <a:p>
            <a:pPr>
              <a:defRPr/>
            </a:pPr>
            <a:r>
              <a:rPr lang="en-US" smtClean="0"/>
              <a:t>V.Nagaslaev | Instrumentation for Slow Extraction</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pic>
        <p:nvPicPr>
          <p:cNvPr id="10" name="Picture 2" descr="\\beamssrv1\inst.bd\Public\Eddy\Pics\2012-04-06_12-15-11_550.jpg"/>
          <p:cNvPicPr>
            <a:picLocks noChangeAspect="1" noChangeArrowheads="1"/>
          </p:cNvPicPr>
          <p:nvPr/>
        </p:nvPicPr>
        <p:blipFill>
          <a:blip r:embed="rId3" cstate="print"/>
          <a:srcRect/>
          <a:stretch>
            <a:fillRect/>
          </a:stretch>
        </p:blipFill>
        <p:spPr bwMode="auto">
          <a:xfrm>
            <a:off x="4991101" y="928471"/>
            <a:ext cx="3429000" cy="4987830"/>
          </a:xfrm>
          <a:prstGeom prst="rect">
            <a:avLst/>
          </a:prstGeom>
          <a:noFill/>
        </p:spPr>
      </p:pic>
      <p:sp>
        <p:nvSpPr>
          <p:cNvPr id="13" name="Text Box 14"/>
          <p:cNvSpPr txBox="1">
            <a:spLocks noChangeArrowheads="1"/>
          </p:cNvSpPr>
          <p:nvPr/>
        </p:nvSpPr>
        <p:spPr bwMode="auto">
          <a:xfrm>
            <a:off x="294481" y="1165402"/>
            <a:ext cx="4270375" cy="4201150"/>
          </a:xfrm>
          <a:prstGeom prst="rect">
            <a:avLst/>
          </a:prstGeom>
          <a:noFill/>
          <a:ln w="9525">
            <a:noFill/>
            <a:miter lim="800000"/>
            <a:headEnd/>
            <a:tailEnd/>
          </a:ln>
          <a:effectLst/>
        </p:spPr>
        <p:txBody>
          <a:bodyPr>
            <a:spAutoFit/>
          </a:bodyPr>
          <a:lstStyle/>
          <a:p>
            <a:pPr marL="457200" indent="-457200">
              <a:spcBef>
                <a:spcPct val="50000"/>
              </a:spcBef>
            </a:pPr>
            <a:r>
              <a:rPr lang="en-US" b="1" dirty="0" smtClean="0">
                <a:solidFill>
                  <a:srgbClr val="3333CC"/>
                </a:solidFill>
              </a:rPr>
              <a:t>Tune tracker:</a:t>
            </a:r>
          </a:p>
          <a:p>
            <a:pPr marL="457200" indent="-457200">
              <a:spcBef>
                <a:spcPct val="50000"/>
              </a:spcBef>
            </a:pPr>
            <a:endParaRPr lang="en-US" sz="1800" b="1" dirty="0">
              <a:solidFill>
                <a:srgbClr val="3333CC"/>
              </a:solidFill>
            </a:endParaRPr>
          </a:p>
          <a:p>
            <a:pPr marL="457200" indent="-457200">
              <a:spcBef>
                <a:spcPct val="50000"/>
              </a:spcBef>
              <a:buFont typeface="Wingdings" pitchFamily="2" charset="2"/>
              <a:buChar char="ü"/>
            </a:pPr>
            <a:r>
              <a:rPr lang="en-US" sz="1800" b="1" i="1" dirty="0">
                <a:solidFill>
                  <a:srgbClr val="FF0000"/>
                </a:solidFill>
              </a:rPr>
              <a:t>12 channels, 14 bit </a:t>
            </a:r>
            <a:r>
              <a:rPr lang="en-US" sz="1800" b="1" dirty="0">
                <a:solidFill>
                  <a:schemeClr val="tx2"/>
                </a:solidFill>
              </a:rPr>
              <a:t>at  6U VME Board</a:t>
            </a:r>
          </a:p>
          <a:p>
            <a:pPr marL="457200" indent="-457200">
              <a:spcBef>
                <a:spcPct val="50000"/>
              </a:spcBef>
              <a:buFont typeface="Wingdings" pitchFamily="2" charset="2"/>
              <a:buChar char="ü"/>
            </a:pPr>
            <a:r>
              <a:rPr lang="en-US" sz="1800" b="1" dirty="0">
                <a:solidFill>
                  <a:schemeClr val="tx2"/>
                </a:solidFill>
              </a:rPr>
              <a:t>DC/AC- up to </a:t>
            </a:r>
            <a:r>
              <a:rPr lang="en-US" sz="1800" b="1" i="1" dirty="0">
                <a:solidFill>
                  <a:srgbClr val="FF0000"/>
                </a:solidFill>
              </a:rPr>
              <a:t>250MSPS</a:t>
            </a:r>
            <a:r>
              <a:rPr lang="en-US" sz="1800" b="1" dirty="0">
                <a:solidFill>
                  <a:schemeClr val="tx2"/>
                </a:solidFill>
              </a:rPr>
              <a:t>  Operation  </a:t>
            </a:r>
          </a:p>
          <a:p>
            <a:pPr marL="457200" indent="-457200">
              <a:spcBef>
                <a:spcPct val="50000"/>
              </a:spcBef>
              <a:buFont typeface="Wingdings" pitchFamily="2" charset="2"/>
              <a:buChar char="ü"/>
            </a:pPr>
            <a:r>
              <a:rPr lang="en-US" sz="1800" b="1" dirty="0">
                <a:solidFill>
                  <a:schemeClr val="tx2"/>
                </a:solidFill>
              </a:rPr>
              <a:t>Up to </a:t>
            </a:r>
            <a:r>
              <a:rPr lang="en-US" sz="1800" b="1" i="1" dirty="0">
                <a:solidFill>
                  <a:srgbClr val="FF0000"/>
                </a:solidFill>
              </a:rPr>
              <a:t>64M</a:t>
            </a:r>
            <a:r>
              <a:rPr lang="en-US" sz="1800" b="1" dirty="0">
                <a:solidFill>
                  <a:schemeClr val="tx2"/>
                </a:solidFill>
              </a:rPr>
              <a:t> sample per channel DDR2 buffer</a:t>
            </a:r>
          </a:p>
          <a:p>
            <a:pPr marL="457200" indent="-457200">
              <a:spcBef>
                <a:spcPct val="50000"/>
              </a:spcBef>
              <a:buFont typeface="Wingdings" pitchFamily="2" charset="2"/>
              <a:buChar char="ü"/>
            </a:pPr>
            <a:r>
              <a:rPr lang="en-US" sz="1800" b="1" dirty="0">
                <a:solidFill>
                  <a:schemeClr val="tx2"/>
                </a:solidFill>
              </a:rPr>
              <a:t>Different Modes (12) of Operation</a:t>
            </a:r>
          </a:p>
          <a:p>
            <a:pPr marL="457200" indent="-457200">
              <a:spcBef>
                <a:spcPct val="50000"/>
              </a:spcBef>
              <a:buFont typeface="Wingdings" pitchFamily="2" charset="2"/>
              <a:buChar char="ü"/>
            </a:pPr>
            <a:r>
              <a:rPr lang="en-US" sz="1800" b="1" dirty="0">
                <a:solidFill>
                  <a:schemeClr val="tx2"/>
                </a:solidFill>
              </a:rPr>
              <a:t>Hardware &amp;  Software onboard data processing</a:t>
            </a:r>
          </a:p>
          <a:p>
            <a:pPr marL="457200" indent="-457200">
              <a:spcBef>
                <a:spcPct val="50000"/>
              </a:spcBef>
              <a:buFont typeface="Wingdings" pitchFamily="2" charset="2"/>
              <a:buChar char="ü"/>
            </a:pPr>
            <a:r>
              <a:rPr lang="en-US" sz="1800" b="1" dirty="0">
                <a:solidFill>
                  <a:schemeClr val="tx2"/>
                </a:solidFill>
              </a:rPr>
              <a:t>Smart triggering based on FPGA algorithm</a:t>
            </a:r>
          </a:p>
        </p:txBody>
      </p:sp>
      <p:sp>
        <p:nvSpPr>
          <p:cNvPr id="16" name="Footer Placeholder 25"/>
          <p:cNvSpPr txBox="1">
            <a:spLocks/>
          </p:cNvSpPr>
          <p:nvPr/>
        </p:nvSpPr>
        <p:spPr>
          <a:xfrm>
            <a:off x="3061724" y="5981031"/>
            <a:ext cx="5111315" cy="318312"/>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a:solidFill>
                  <a:srgbClr val="004C97"/>
                </a:solidFill>
                <a:latin typeface="Helvetica" panose="020B060402020202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eaLnBrk="0" hangingPunct="0"/>
            <a:r>
              <a:rPr lang="en-US" i="1" dirty="0" smtClean="0">
                <a:solidFill>
                  <a:srgbClr val="000000"/>
                </a:solidFill>
              </a:rPr>
              <a:t>12Ch 14bit 250MHz  VME/VXS  Digitizer                  </a:t>
            </a:r>
            <a:r>
              <a:rPr lang="en-US" i="1" dirty="0" err="1" smtClean="0">
                <a:solidFill>
                  <a:srgbClr val="000000"/>
                </a:solidFill>
              </a:rPr>
              <a:t>A.Semenov</a:t>
            </a:r>
            <a:endParaRPr lang="en-US" i="1" dirty="0">
              <a:solidFill>
                <a:srgbClr val="000000"/>
              </a:solidFill>
            </a:endParaRPr>
          </a:p>
        </p:txBody>
      </p:sp>
    </p:spTree>
    <p:extLst>
      <p:ext uri="{BB962C8B-B14F-4D97-AF65-F5344CB8AC3E}">
        <p14:creationId xmlns:p14="http://schemas.microsoft.com/office/powerpoint/2010/main" val="1499127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849739" y="94356"/>
            <a:ext cx="7205015"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Ring commissioning and auxiliary measurements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18</a:t>
            </a:fld>
            <a:endParaRPr lang="en-US" altLang="en-US" sz="1200">
              <a:solidFill>
                <a:srgbClr val="004C97"/>
              </a:solidFill>
              <a:latin typeface="Helvetica" panose="020B0604020202020204" pitchFamily="34" charset="0"/>
            </a:endParaRPr>
          </a:p>
        </p:txBody>
      </p:sp>
      <p:sp>
        <p:nvSpPr>
          <p:cNvPr id="2" name="TextBox 1"/>
          <p:cNvSpPr txBox="1"/>
          <p:nvPr/>
        </p:nvSpPr>
        <p:spPr>
          <a:xfrm>
            <a:off x="366712" y="1136761"/>
            <a:ext cx="7688042" cy="4339650"/>
          </a:xfrm>
          <a:prstGeom prst="rect">
            <a:avLst/>
          </a:prstGeom>
          <a:noFill/>
        </p:spPr>
        <p:txBody>
          <a:bodyPr wrap="square" rtlCol="0">
            <a:spAutoFit/>
          </a:bodyPr>
          <a:lstStyle/>
          <a:p>
            <a:pPr marL="342900" indent="-342900">
              <a:buFont typeface="Arial" panose="020B0604020202020204" pitchFamily="34" charset="0"/>
              <a:buChar char="•"/>
            </a:pPr>
            <a:r>
              <a:rPr lang="en-US" dirty="0"/>
              <a:t>General </a:t>
            </a:r>
            <a:r>
              <a:rPr lang="en-US" dirty="0" smtClean="0"/>
              <a:t>Ring </a:t>
            </a:r>
            <a:r>
              <a:rPr lang="en-US" dirty="0"/>
              <a:t>and BL commissioning with </a:t>
            </a:r>
            <a:r>
              <a:rPr lang="en-US" dirty="0" smtClean="0"/>
              <a:t>8GeV </a:t>
            </a:r>
            <a:r>
              <a:rPr lang="en-US" dirty="0"/>
              <a:t>protons</a:t>
            </a:r>
          </a:p>
          <a:p>
            <a:pPr marL="800100" lvl="1" indent="-342900">
              <a:buFont typeface="Arial" panose="020B0604020202020204" pitchFamily="34" charset="0"/>
              <a:buChar char="•"/>
            </a:pPr>
            <a:r>
              <a:rPr lang="en-US" sz="2000" dirty="0">
                <a:solidFill>
                  <a:srgbClr val="404040"/>
                </a:solidFill>
              </a:rPr>
              <a:t>2.5MHz </a:t>
            </a:r>
            <a:r>
              <a:rPr lang="en-US" sz="2000" dirty="0" smtClean="0">
                <a:solidFill>
                  <a:srgbClr val="404040"/>
                </a:solidFill>
              </a:rPr>
              <a:t>(COD and TBT) and </a:t>
            </a:r>
            <a:r>
              <a:rPr lang="en-US" sz="2000" dirty="0">
                <a:solidFill>
                  <a:srgbClr val="404040"/>
                </a:solidFill>
              </a:rPr>
              <a:t>53MHz  </a:t>
            </a:r>
            <a:r>
              <a:rPr lang="en-US" sz="2000" dirty="0" smtClean="0">
                <a:solidFill>
                  <a:srgbClr val="404040"/>
                </a:solidFill>
              </a:rPr>
              <a:t>(TBT) BPMs</a:t>
            </a:r>
          </a:p>
          <a:p>
            <a:pPr marL="342900" indent="-342900">
              <a:buFont typeface="Arial" panose="020B0604020202020204" pitchFamily="34" charset="0"/>
              <a:buChar char="•"/>
            </a:pPr>
            <a:r>
              <a:rPr lang="en-US" dirty="0" smtClean="0">
                <a:solidFill>
                  <a:srgbClr val="004C97"/>
                </a:solidFill>
              </a:rPr>
              <a:t>Machine acceptance measurement</a:t>
            </a:r>
          </a:p>
          <a:p>
            <a:pPr marL="800100" lvl="1" indent="-342900">
              <a:buFont typeface="Arial" panose="020B0604020202020204" pitchFamily="34" charset="0"/>
              <a:buChar char="•"/>
            </a:pPr>
            <a:r>
              <a:rPr lang="en-US" sz="2000" dirty="0" smtClean="0">
                <a:solidFill>
                  <a:srgbClr val="404040"/>
                </a:solidFill>
              </a:rPr>
              <a:t>DCCT</a:t>
            </a:r>
          </a:p>
          <a:p>
            <a:pPr marL="800100" lvl="1" indent="-342900">
              <a:buFont typeface="Arial" panose="020B0604020202020204" pitchFamily="34" charset="0"/>
              <a:buChar char="•"/>
            </a:pPr>
            <a:r>
              <a:rPr lang="en-US" sz="2000" dirty="0" smtClean="0">
                <a:solidFill>
                  <a:srgbClr val="404040"/>
                </a:solidFill>
              </a:rPr>
              <a:t>L-</a:t>
            </a:r>
            <a:r>
              <a:rPr lang="en-US" sz="2000" dirty="0" err="1" smtClean="0">
                <a:solidFill>
                  <a:srgbClr val="404040"/>
                </a:solidFill>
              </a:rPr>
              <a:t>Schottky</a:t>
            </a:r>
            <a:endParaRPr lang="en-US" sz="2000" dirty="0" smtClean="0">
              <a:solidFill>
                <a:srgbClr val="404040"/>
              </a:solidFill>
            </a:endParaRPr>
          </a:p>
          <a:p>
            <a:pPr marL="800100" lvl="1" indent="-342900">
              <a:buFont typeface="Arial" panose="020B0604020202020204" pitchFamily="34" charset="0"/>
              <a:buChar char="•"/>
            </a:pPr>
            <a:r>
              <a:rPr lang="en-US" sz="2000" dirty="0" smtClean="0">
                <a:solidFill>
                  <a:srgbClr val="404040"/>
                </a:solidFill>
              </a:rPr>
              <a:t>BLMs</a:t>
            </a:r>
          </a:p>
          <a:p>
            <a:pPr marL="800100" lvl="1" indent="-342900">
              <a:buFont typeface="Arial" panose="020B0604020202020204" pitchFamily="34" charset="0"/>
              <a:buChar char="•"/>
            </a:pPr>
            <a:r>
              <a:rPr lang="en-US" sz="2000" dirty="0" smtClean="0">
                <a:solidFill>
                  <a:srgbClr val="404040"/>
                </a:solidFill>
              </a:rPr>
              <a:t>X/Y scrapers</a:t>
            </a:r>
          </a:p>
          <a:p>
            <a:pPr marL="342900" indent="-342900">
              <a:buFont typeface="Arial" panose="020B0604020202020204" pitchFamily="34" charset="0"/>
              <a:buChar char="•"/>
            </a:pPr>
            <a:r>
              <a:rPr lang="en-US" dirty="0" smtClean="0"/>
              <a:t>Back up tune measurements</a:t>
            </a:r>
          </a:p>
          <a:p>
            <a:pPr marL="800100" lvl="1" indent="-342900">
              <a:buFont typeface="Arial" panose="020B0604020202020204" pitchFamily="34" charset="0"/>
              <a:buChar char="•"/>
            </a:pPr>
            <a:r>
              <a:rPr lang="en-US" sz="2000" dirty="0" smtClean="0">
                <a:solidFill>
                  <a:srgbClr val="404040"/>
                </a:solidFill>
              </a:rPr>
              <a:t>TBT BPMs</a:t>
            </a:r>
          </a:p>
          <a:p>
            <a:pPr marL="342900" indent="-342900">
              <a:buFont typeface="Arial" panose="020B0604020202020204" pitchFamily="34" charset="0"/>
              <a:buChar char="•"/>
            </a:pPr>
            <a:r>
              <a:rPr lang="en-US" dirty="0" smtClean="0"/>
              <a:t>Back up emittance measurements</a:t>
            </a:r>
          </a:p>
          <a:p>
            <a:pPr marL="800100" lvl="1" indent="-342900">
              <a:buFont typeface="Arial" panose="020B0604020202020204" pitchFamily="34" charset="0"/>
              <a:buChar char="•"/>
            </a:pPr>
            <a:r>
              <a:rPr lang="en-US" sz="2000" dirty="0" smtClean="0">
                <a:solidFill>
                  <a:srgbClr val="404040"/>
                </a:solidFill>
              </a:rPr>
              <a:t>IPMs (</a:t>
            </a:r>
            <a:r>
              <a:rPr lang="en-US" sz="2000" smtClean="0">
                <a:solidFill>
                  <a:srgbClr val="404040"/>
                </a:solidFill>
              </a:rPr>
              <a:t>Ionization Profile Monitors)</a:t>
            </a:r>
            <a:endParaRPr lang="en-US" sz="2000" dirty="0" smtClean="0">
              <a:solidFill>
                <a:srgbClr val="404040"/>
              </a:solidFill>
            </a:endParaRP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4860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474634"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Summary</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19</a:t>
            </a:fld>
            <a:endParaRPr lang="en-US" altLang="en-US" sz="1200">
              <a:solidFill>
                <a:srgbClr val="004C97"/>
              </a:solidFill>
              <a:latin typeface="Helvetica" panose="020B0604020202020204" pitchFamily="34" charset="0"/>
            </a:endParaRPr>
          </a:p>
        </p:txBody>
      </p:sp>
      <p:sp>
        <p:nvSpPr>
          <p:cNvPr id="2" name="TextBox 1"/>
          <p:cNvSpPr txBox="1"/>
          <p:nvPr/>
        </p:nvSpPr>
        <p:spPr>
          <a:xfrm>
            <a:off x="536395" y="1297016"/>
            <a:ext cx="6552562"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Tune measurement and DCCT systems are on the Mu2e Instrumentation subproject</a:t>
            </a:r>
          </a:p>
          <a:p>
            <a:pPr marL="342900" indent="-342900">
              <a:buFont typeface="Arial" panose="020B0604020202020204" pitchFamily="34" charset="0"/>
              <a:buChar char="•"/>
            </a:pPr>
            <a:r>
              <a:rPr lang="en-US" sz="2000" dirty="0" smtClean="0"/>
              <a:t>All instrumentation upgrades and additions are based on techniques and design solutions that have been used and tested in the </a:t>
            </a:r>
            <a:r>
              <a:rPr lang="en-US" sz="2000" dirty="0" err="1" smtClean="0"/>
              <a:t>Fermilab</a:t>
            </a:r>
            <a:r>
              <a:rPr lang="en-US" sz="2000" dirty="0" smtClean="0"/>
              <a:t> collider complex in the past.  The technical design and effort for these systems is understood and represent low risk</a:t>
            </a:r>
            <a:r>
              <a:rPr lang="en-US" sz="2000" dirty="0" smtClean="0"/>
              <a:t>.</a:t>
            </a:r>
          </a:p>
          <a:p>
            <a:pPr marL="342900" indent="-342900">
              <a:buFont typeface="Arial" panose="020B0604020202020204" pitchFamily="34" charset="0"/>
              <a:buChar char="•"/>
            </a:pPr>
            <a:r>
              <a:rPr lang="en-US" sz="2000" dirty="0" smtClean="0"/>
              <a:t>Final design on DR Instrumentation is complete</a:t>
            </a:r>
            <a:endParaRPr lang="en-US" sz="2000" dirty="0" smtClean="0"/>
          </a:p>
          <a:p>
            <a:pPr marL="342900" indent="-342900">
              <a:buFont typeface="Arial" panose="020B0604020202020204" pitchFamily="34" charset="0"/>
              <a:buChar char="•"/>
            </a:pPr>
            <a:r>
              <a:rPr lang="en-US" sz="2000" dirty="0" smtClean="0"/>
              <a:t>Commissioning, testing and calibration of these systems will be necessary at first opportunity</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88924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5" y="103739"/>
            <a:ext cx="6601699"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Mu2e Resonant Extraction – General Scheme</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7" name="TextBox 6"/>
          <p:cNvSpPr txBox="1"/>
          <p:nvPr/>
        </p:nvSpPr>
        <p:spPr>
          <a:xfrm>
            <a:off x="452437" y="1307691"/>
            <a:ext cx="3704925"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rgbClr val="0070C0"/>
                </a:solidFill>
              </a:rPr>
              <a:t>Delivery Ring (</a:t>
            </a:r>
            <a:r>
              <a:rPr lang="en-US" sz="2000" dirty="0" err="1" smtClean="0">
                <a:solidFill>
                  <a:srgbClr val="0070C0"/>
                </a:solidFill>
              </a:rPr>
              <a:t>fka</a:t>
            </a:r>
            <a:r>
              <a:rPr lang="en-US" sz="2000" dirty="0" smtClean="0">
                <a:solidFill>
                  <a:srgbClr val="0070C0"/>
                </a:solidFill>
              </a:rPr>
              <a:t> </a:t>
            </a:r>
            <a:r>
              <a:rPr lang="en-US" sz="2000" dirty="0" err="1" smtClean="0">
                <a:solidFill>
                  <a:srgbClr val="0070C0"/>
                </a:solidFill>
              </a:rPr>
              <a:t>Debuncher</a:t>
            </a:r>
            <a:r>
              <a:rPr lang="en-US" sz="2000" dirty="0" smtClean="0">
                <a:solidFill>
                  <a:srgbClr val="0070C0"/>
                </a:solidFill>
              </a:rPr>
              <a:t>)</a:t>
            </a:r>
          </a:p>
          <a:p>
            <a:pPr marL="342900" indent="-342900">
              <a:buFont typeface="Arial" panose="020B0604020202020204" pitchFamily="34" charset="0"/>
              <a:buChar char="•"/>
            </a:pPr>
            <a:r>
              <a:rPr lang="en-US" sz="2000" dirty="0" smtClean="0">
                <a:solidFill>
                  <a:srgbClr val="0070C0"/>
                </a:solidFill>
              </a:rPr>
              <a:t>Resonance:  3</a:t>
            </a:r>
            <a:r>
              <a:rPr lang="en-US" sz="2000" baseline="30000" dirty="0" smtClean="0">
                <a:solidFill>
                  <a:srgbClr val="0070C0"/>
                </a:solidFill>
              </a:rPr>
              <a:t>rd</a:t>
            </a:r>
            <a:r>
              <a:rPr lang="en-US" sz="2000" dirty="0" smtClean="0">
                <a:solidFill>
                  <a:srgbClr val="0070C0"/>
                </a:solidFill>
              </a:rPr>
              <a:t> Integer</a:t>
            </a:r>
          </a:p>
          <a:p>
            <a:pPr marL="342900" indent="-342900">
              <a:buFont typeface="Arial" panose="020B0604020202020204" pitchFamily="34" charset="0"/>
              <a:buChar char="•"/>
            </a:pPr>
            <a:r>
              <a:rPr lang="en-US" sz="2000" dirty="0" smtClean="0">
                <a:solidFill>
                  <a:srgbClr val="0070C0"/>
                </a:solidFill>
              </a:rPr>
              <a:t>Driving H-tune to resonance</a:t>
            </a:r>
          </a:p>
          <a:p>
            <a:pPr marL="342900" indent="-342900">
              <a:buFont typeface="Arial" panose="020B0604020202020204" pitchFamily="34" charset="0"/>
              <a:buChar char="•"/>
            </a:pPr>
            <a:endParaRPr lang="en-US" sz="2000" dirty="0" smtClean="0">
              <a:solidFill>
                <a:srgbClr val="0070C0"/>
              </a:solidFill>
            </a:endParaRPr>
          </a:p>
          <a:p>
            <a:pPr marL="342900" indent="-342900">
              <a:buFont typeface="Arial" panose="020B0604020202020204" pitchFamily="34" charset="0"/>
              <a:buChar char="•"/>
            </a:pPr>
            <a:r>
              <a:rPr lang="en-US" sz="2000" dirty="0" smtClean="0">
                <a:solidFill>
                  <a:srgbClr val="0070C0"/>
                </a:solidFill>
              </a:rPr>
              <a:t>H-RF Knock Out (RFKO) system</a:t>
            </a:r>
          </a:p>
          <a:p>
            <a:pPr marL="342900" indent="-342900">
              <a:buFont typeface="Arial" panose="020B0604020202020204" pitchFamily="34" charset="0"/>
              <a:buChar char="•"/>
            </a:pPr>
            <a:r>
              <a:rPr lang="en-US" sz="2000" dirty="0" smtClean="0">
                <a:solidFill>
                  <a:srgbClr val="0070C0"/>
                </a:solidFill>
              </a:rPr>
              <a:t>Dynamic orbit control</a:t>
            </a:r>
          </a:p>
          <a:p>
            <a:pPr marL="342900" indent="-342900">
              <a:buFont typeface="Arial" panose="020B0604020202020204" pitchFamily="34" charset="0"/>
              <a:buChar char="•"/>
            </a:pPr>
            <a:r>
              <a:rPr lang="en-US" sz="2000" dirty="0" smtClean="0">
                <a:solidFill>
                  <a:srgbClr val="0070C0"/>
                </a:solidFill>
              </a:rPr>
              <a:t>ESS:  foils instead </a:t>
            </a:r>
            <a:r>
              <a:rPr lang="en-US" sz="2000" dirty="0">
                <a:solidFill>
                  <a:srgbClr val="0070C0"/>
                </a:solidFill>
              </a:rPr>
              <a:t>of </a:t>
            </a:r>
            <a:r>
              <a:rPr lang="en-US" sz="2000" dirty="0" smtClean="0">
                <a:solidFill>
                  <a:srgbClr val="0070C0"/>
                </a:solidFill>
              </a:rPr>
              <a:t>wires</a:t>
            </a:r>
          </a:p>
          <a:p>
            <a:pPr marL="342900" indent="-342900">
              <a:buFont typeface="Arial" panose="020B0604020202020204" pitchFamily="34" charset="0"/>
              <a:buChar char="•"/>
            </a:pPr>
            <a:r>
              <a:rPr lang="en-US" sz="2000" dirty="0" smtClean="0">
                <a:solidFill>
                  <a:srgbClr val="0070C0"/>
                </a:solidFill>
              </a:rPr>
              <a:t>Abort </a:t>
            </a:r>
            <a:r>
              <a:rPr lang="en-US" sz="2000" dirty="0">
                <a:solidFill>
                  <a:srgbClr val="0070C0"/>
                </a:solidFill>
              </a:rPr>
              <a:t>leftover </a:t>
            </a:r>
            <a:r>
              <a:rPr lang="en-US" sz="2000" dirty="0" smtClean="0">
                <a:solidFill>
                  <a:srgbClr val="0070C0"/>
                </a:solidFill>
              </a:rPr>
              <a:t>beam</a:t>
            </a:r>
          </a:p>
          <a:p>
            <a:pPr marL="342900" indent="-342900">
              <a:buFont typeface="Arial" panose="020B0604020202020204" pitchFamily="34" charset="0"/>
              <a:buChar char="•"/>
            </a:pPr>
            <a:endParaRPr lang="en-US" sz="2000" dirty="0" smtClean="0">
              <a:solidFill>
                <a:srgbClr val="0070C0"/>
              </a:solidFill>
            </a:endParaRPr>
          </a:p>
        </p:txBody>
      </p:sp>
      <p:grpSp>
        <p:nvGrpSpPr>
          <p:cNvPr id="9" name="Group 8"/>
          <p:cNvGrpSpPr/>
          <p:nvPr/>
        </p:nvGrpSpPr>
        <p:grpSpPr>
          <a:xfrm>
            <a:off x="3883355" y="1746910"/>
            <a:ext cx="5014566" cy="3697091"/>
            <a:chOff x="3826131" y="2053629"/>
            <a:chExt cx="5014566" cy="3697091"/>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079" t="9975" r="10436" b="12228"/>
            <a:stretch/>
          </p:blipFill>
          <p:spPr>
            <a:xfrm>
              <a:off x="4059329" y="2284462"/>
              <a:ext cx="4781368" cy="3466258"/>
            </a:xfrm>
            <a:prstGeom prst="rect">
              <a:avLst/>
            </a:prstGeom>
          </p:spPr>
        </p:pic>
        <p:sp>
          <p:nvSpPr>
            <p:cNvPr id="11" name="TextBox 10"/>
            <p:cNvSpPr txBox="1"/>
            <p:nvPr/>
          </p:nvSpPr>
          <p:spPr>
            <a:xfrm>
              <a:off x="3826131" y="4316166"/>
              <a:ext cx="1183337" cy="461665"/>
            </a:xfrm>
            <a:prstGeom prst="rect">
              <a:avLst/>
            </a:prstGeom>
            <a:noFill/>
          </p:spPr>
          <p:txBody>
            <a:bodyPr wrap="none" rtlCol="0">
              <a:spAutoFit/>
            </a:bodyPr>
            <a:lstStyle/>
            <a:p>
              <a:r>
                <a:rPr lang="en-US" dirty="0" smtClean="0"/>
                <a:t>SS10-60</a:t>
              </a:r>
              <a:endParaRPr lang="en-US" dirty="0"/>
            </a:p>
          </p:txBody>
        </p:sp>
        <p:sp>
          <p:nvSpPr>
            <p:cNvPr id="12" name="TextBox 11"/>
            <p:cNvSpPr txBox="1"/>
            <p:nvPr/>
          </p:nvSpPr>
          <p:spPr>
            <a:xfrm>
              <a:off x="7407186" y="4666555"/>
              <a:ext cx="1183337" cy="461665"/>
            </a:xfrm>
            <a:prstGeom prst="rect">
              <a:avLst/>
            </a:prstGeom>
            <a:noFill/>
          </p:spPr>
          <p:txBody>
            <a:bodyPr wrap="none" rtlCol="0">
              <a:spAutoFit/>
            </a:bodyPr>
            <a:lstStyle/>
            <a:p>
              <a:r>
                <a:rPr lang="en-US" dirty="0" smtClean="0"/>
                <a:t>SS40-50</a:t>
              </a:r>
              <a:endParaRPr lang="en-US" dirty="0"/>
            </a:p>
          </p:txBody>
        </p:sp>
        <p:sp>
          <p:nvSpPr>
            <p:cNvPr id="13" name="TextBox 12"/>
            <p:cNvSpPr txBox="1"/>
            <p:nvPr/>
          </p:nvSpPr>
          <p:spPr>
            <a:xfrm>
              <a:off x="6574651" y="2053629"/>
              <a:ext cx="1183337" cy="461665"/>
            </a:xfrm>
            <a:prstGeom prst="rect">
              <a:avLst/>
            </a:prstGeom>
            <a:noFill/>
          </p:spPr>
          <p:txBody>
            <a:bodyPr wrap="none" rtlCol="0">
              <a:spAutoFit/>
            </a:bodyPr>
            <a:lstStyle/>
            <a:p>
              <a:r>
                <a:rPr lang="en-US" dirty="0" smtClean="0"/>
                <a:t>SS20-30</a:t>
              </a:r>
              <a:endParaRPr lang="en-US" dirty="0"/>
            </a:p>
          </p:txBody>
        </p:sp>
        <p:sp>
          <p:nvSpPr>
            <p:cNvPr id="14" name="Rectangle 13"/>
            <p:cNvSpPr/>
            <p:nvPr/>
          </p:nvSpPr>
          <p:spPr>
            <a:xfrm>
              <a:off x="6934669" y="3364637"/>
              <a:ext cx="591670" cy="230819"/>
            </a:xfrm>
            <a:prstGeom prst="rect">
              <a:avLst/>
            </a:prstGeom>
            <a:noFill/>
            <a:ln w="19050">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404040"/>
                  </a:solidFill>
                </a:rPr>
                <a:t>RFKO kicker</a:t>
              </a:r>
              <a:endParaRPr lang="en-US" sz="800" b="1" dirty="0">
                <a:solidFill>
                  <a:srgbClr val="404040"/>
                </a:solidFill>
              </a:endParaRPr>
            </a:p>
          </p:txBody>
        </p:sp>
        <p:cxnSp>
          <p:nvCxnSpPr>
            <p:cNvPr id="15" name="Straight Arrow Connector 14"/>
            <p:cNvCxnSpPr/>
            <p:nvPr/>
          </p:nvCxnSpPr>
          <p:spPr>
            <a:xfrm flipH="1" flipV="1">
              <a:off x="7102136" y="2982897"/>
              <a:ext cx="128368" cy="381740"/>
            </a:xfrm>
            <a:prstGeom prst="straightConnector1">
              <a:avLst/>
            </a:prstGeom>
            <a:ln w="12700">
              <a:solidFill>
                <a:srgbClr val="40404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628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20952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Mu2e Resonant Extraction - parameters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90903256"/>
              </p:ext>
            </p:extLst>
          </p:nvPr>
        </p:nvGraphicFramePr>
        <p:xfrm>
          <a:off x="1182346" y="1330954"/>
          <a:ext cx="6478462" cy="4114800"/>
        </p:xfrm>
        <a:graphic>
          <a:graphicData uri="http://schemas.openxmlformats.org/drawingml/2006/table">
            <a:tbl>
              <a:tblPr firstRow="1" firstCol="1" bandRow="1">
                <a:tableStyleId>{5FD0F851-EC5A-4D38-B0AD-8093EC10F338}</a:tableStyleId>
              </a:tblPr>
              <a:tblGrid>
                <a:gridCol w="3862823"/>
                <a:gridCol w="1508031"/>
                <a:gridCol w="1107608"/>
              </a:tblGrid>
              <a:tr h="457200">
                <a:tc>
                  <a:txBody>
                    <a:bodyPr/>
                    <a:lstStyle/>
                    <a:p>
                      <a:pPr marL="163830" marR="0" algn="ctr">
                        <a:lnSpc>
                          <a:spcPts val="1600"/>
                        </a:lnSpc>
                        <a:spcBef>
                          <a:spcPts val="0"/>
                        </a:spcBef>
                        <a:spcAft>
                          <a:spcPts val="0"/>
                        </a:spcAft>
                      </a:pPr>
                      <a:r>
                        <a:rPr lang="en-US" sz="2000" dirty="0">
                          <a:effectLst/>
                        </a:rPr>
                        <a:t>Parameter</a:t>
                      </a:r>
                      <a:endParaRPr lang="en-US" sz="24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2000" dirty="0">
                          <a:effectLst/>
                        </a:rPr>
                        <a:t>Value</a:t>
                      </a:r>
                      <a:endParaRPr lang="en-US" sz="24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2000" dirty="0">
                          <a:effectLst/>
                        </a:rPr>
                        <a:t>Units</a:t>
                      </a:r>
                      <a:endParaRPr lang="en-US" sz="24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MI Cycle time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1.333</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Number of spills per MI cycle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8</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 </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Duration of each spill</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smtClean="0">
                          <a:effectLst/>
                          <a:latin typeface="+mn-lt"/>
                          <a:ea typeface="+mn-ea"/>
                          <a:cs typeface="+mn-cs"/>
                        </a:rPr>
                        <a:t>34-54</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Number of protons per micro-pulse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smtClean="0">
                          <a:effectLst/>
                        </a:rPr>
                        <a:t>(3.0-5.0)×10</a:t>
                      </a:r>
                      <a:r>
                        <a:rPr lang="en-US" sz="1600" b="1" baseline="30000" dirty="0" smtClean="0">
                          <a:effectLst/>
                        </a:rPr>
                        <a:t>7</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Maximum </a:t>
                      </a:r>
                      <a:r>
                        <a:rPr lang="en-US" sz="1600" dirty="0" smtClean="0">
                          <a:effectLst/>
                        </a:rPr>
                        <a:t>DR Beam </a:t>
                      </a:r>
                      <a:r>
                        <a:rPr lang="en-US" sz="1600" dirty="0">
                          <a:effectLst/>
                        </a:rPr>
                        <a:t>Intensity</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1.0×10</a:t>
                      </a:r>
                      <a:r>
                        <a:rPr lang="en-US" sz="1600" b="1" baseline="30000" dirty="0">
                          <a:effectLst/>
                        </a:rPr>
                        <a:t>12</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smtClean="0">
                          <a:effectLst/>
                        </a:rPr>
                        <a:t>Reset Time </a:t>
                      </a:r>
                      <a:r>
                        <a:rPr lang="en-US" sz="1600" dirty="0">
                          <a:effectLst/>
                        </a:rPr>
                        <a:t>Gap between spills</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5</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800" dirty="0" smtClean="0">
                          <a:effectLst/>
                          <a:latin typeface="Times New Roman"/>
                          <a:ea typeface="MS Mincho"/>
                          <a:cs typeface="Times New Roman"/>
                        </a:rPr>
                        <a:t>Operation point  (</a:t>
                      </a:r>
                      <a:r>
                        <a:rPr lang="en-US" sz="1800" dirty="0" err="1" smtClean="0">
                          <a:effectLst/>
                          <a:latin typeface="Times New Roman"/>
                          <a:ea typeface="MS Mincho"/>
                          <a:cs typeface="Times New Roman"/>
                        </a:rPr>
                        <a:t>Qx</a:t>
                      </a:r>
                      <a:r>
                        <a:rPr lang="en-US" sz="1800" dirty="0" smtClean="0">
                          <a:effectLst/>
                          <a:latin typeface="Times New Roman"/>
                          <a:ea typeface="MS Mincho"/>
                          <a:cs typeface="Times New Roman"/>
                        </a:rPr>
                        <a:t>/</a:t>
                      </a:r>
                      <a:r>
                        <a:rPr lang="en-US" sz="1800" dirty="0" err="1" smtClean="0">
                          <a:effectLst/>
                          <a:latin typeface="Times New Roman"/>
                          <a:ea typeface="MS Mincho"/>
                          <a:cs typeface="Times New Roman"/>
                        </a:rPr>
                        <a:t>Qy</a:t>
                      </a:r>
                      <a:r>
                        <a:rPr lang="en-US" sz="1800" dirty="0" smtClean="0">
                          <a:effectLst/>
                          <a:latin typeface="Times New Roman"/>
                          <a:ea typeface="MS Mincho"/>
                          <a:cs typeface="Times New Roman"/>
                        </a:rPr>
                        <a:t>)</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ts val="16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9.650/9.735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endParaRPr lang="en-US" sz="1800" b="1" dirty="0" smtClean="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800" dirty="0" smtClean="0">
                          <a:effectLst/>
                          <a:latin typeface="Times New Roman"/>
                          <a:ea typeface="MS Mincho"/>
                          <a:cs typeface="Times New Roman"/>
                        </a:rPr>
                        <a:t>Extraction efficiency</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800" b="1" dirty="0" smtClean="0">
                          <a:effectLst/>
                          <a:latin typeface="Times New Roman"/>
                          <a:ea typeface="MS Mincho"/>
                          <a:cs typeface="Times New Roman"/>
                        </a:rPr>
                        <a:t>&gt;98</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800" b="1" dirty="0" smtClean="0">
                          <a:effectLst/>
                          <a:latin typeface="Times New Roman"/>
                          <a:ea typeface="MS Mincho"/>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800" dirty="0" smtClean="0">
                          <a:effectLst/>
                          <a:latin typeface="Times New Roman"/>
                          <a:ea typeface="MS Mincho"/>
                          <a:cs typeface="Times New Roman"/>
                        </a:rPr>
                        <a:t>Spill uniformity</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800" b="1" dirty="0" smtClean="0">
                          <a:effectLst/>
                          <a:latin typeface="Times New Roman"/>
                          <a:ea typeface="MS Mincho"/>
                          <a:cs typeface="Times New Roman"/>
                        </a:rPr>
                        <a:t>&lt;50</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800" b="1" dirty="0" smtClean="0">
                          <a:effectLst/>
                          <a:latin typeface="Times New Roman"/>
                          <a:ea typeface="MS Mincho"/>
                          <a:cs typeface="Times New Roman"/>
                        </a:rPr>
                        <a:t>%</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20952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Mu2e Resonant Extraction - strategy</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a:t>
            </a:fld>
            <a:endParaRPr lang="en-US" altLang="en-US" sz="1200">
              <a:solidFill>
                <a:srgbClr val="004C97"/>
              </a:solidFill>
              <a:latin typeface="Helvetica" panose="020B0604020202020204" pitchFamily="34" charset="0"/>
            </a:endParaRPr>
          </a:p>
        </p:txBody>
      </p:sp>
      <p:sp>
        <p:nvSpPr>
          <p:cNvPr id="2" name="TextBox 1"/>
          <p:cNvSpPr txBox="1"/>
          <p:nvPr/>
        </p:nvSpPr>
        <p:spPr>
          <a:xfrm>
            <a:off x="1114425" y="1074092"/>
            <a:ext cx="6323269" cy="461665"/>
          </a:xfrm>
          <a:prstGeom prst="rect">
            <a:avLst/>
          </a:prstGeom>
          <a:noFill/>
        </p:spPr>
        <p:txBody>
          <a:bodyPr wrap="none" rtlCol="0">
            <a:spAutoFit/>
          </a:bodyPr>
          <a:lstStyle/>
          <a:p>
            <a:r>
              <a:rPr lang="en-US" dirty="0" smtClean="0"/>
              <a:t>What is needed to achieve required performance</a:t>
            </a:r>
            <a:endParaRPr lang="en-US" dirty="0"/>
          </a:p>
        </p:txBody>
      </p:sp>
      <p:sp>
        <p:nvSpPr>
          <p:cNvPr id="3" name="TextBox 2"/>
          <p:cNvSpPr txBox="1"/>
          <p:nvPr/>
        </p:nvSpPr>
        <p:spPr>
          <a:xfrm>
            <a:off x="367596" y="1897435"/>
            <a:ext cx="8469434" cy="3785652"/>
          </a:xfrm>
          <a:prstGeom prst="rect">
            <a:avLst/>
          </a:prstGeom>
          <a:noFill/>
        </p:spPr>
        <p:txBody>
          <a:bodyPr wrap="none" rtlCol="0">
            <a:spAutoFit/>
          </a:bodyPr>
          <a:lstStyle/>
          <a:p>
            <a:pPr marL="342900" indent="-342900">
              <a:buFont typeface="Arial" panose="020B0604020202020204" pitchFamily="34" charset="0"/>
              <a:buChar char="•"/>
            </a:pPr>
            <a:r>
              <a:rPr lang="en-US" dirty="0" smtClean="0"/>
              <a:t>Extraction efficiency:</a:t>
            </a:r>
          </a:p>
          <a:p>
            <a:pPr marL="800100" lvl="1" indent="-342900">
              <a:buFont typeface="Arial" panose="020B0604020202020204" pitchFamily="34" charset="0"/>
              <a:buChar char="•"/>
            </a:pPr>
            <a:r>
              <a:rPr lang="en-US" dirty="0" smtClean="0">
                <a:solidFill>
                  <a:srgbClr val="404040"/>
                </a:solidFill>
              </a:rPr>
              <a:t>Resonance strength, </a:t>
            </a:r>
            <a:r>
              <a:rPr lang="en-US" dirty="0" smtClean="0">
                <a:solidFill>
                  <a:srgbClr val="0070C0"/>
                </a:solidFill>
              </a:rPr>
              <a:t>machine aperture, machine optics</a:t>
            </a:r>
            <a:r>
              <a:rPr lang="en-US" dirty="0" smtClean="0">
                <a:solidFill>
                  <a:srgbClr val="404040"/>
                </a:solidFill>
              </a:rPr>
              <a:t>, etc.</a:t>
            </a:r>
          </a:p>
          <a:p>
            <a:pPr marL="800100" lvl="1" indent="-342900">
              <a:buFont typeface="Arial" panose="020B0604020202020204" pitchFamily="34" charset="0"/>
              <a:buChar char="•"/>
            </a:pPr>
            <a:r>
              <a:rPr lang="en-US" dirty="0" smtClean="0">
                <a:solidFill>
                  <a:srgbClr val="FF0000"/>
                </a:solidFill>
              </a:rPr>
              <a:t>Orbit control </a:t>
            </a:r>
          </a:p>
          <a:p>
            <a:pPr marL="800100" lvl="1" indent="-342900">
              <a:buFont typeface="Arial" panose="020B0604020202020204" pitchFamily="34" charset="0"/>
              <a:buChar char="•"/>
            </a:pPr>
            <a:r>
              <a:rPr lang="en-US" dirty="0" smtClean="0">
                <a:solidFill>
                  <a:srgbClr val="FF0000"/>
                </a:solidFill>
              </a:rPr>
              <a:t>Beam size</a:t>
            </a:r>
          </a:p>
          <a:p>
            <a:pPr marL="800100" lvl="1" indent="-342900">
              <a:buFont typeface="Arial" panose="020B0604020202020204" pitchFamily="34" charset="0"/>
              <a:buChar char="•"/>
            </a:pPr>
            <a:r>
              <a:rPr lang="en-US" dirty="0">
                <a:solidFill>
                  <a:srgbClr val="FF0000"/>
                </a:solidFill>
              </a:rPr>
              <a:t>Septa </a:t>
            </a:r>
            <a:r>
              <a:rPr lang="en-US" dirty="0" smtClean="0">
                <a:solidFill>
                  <a:srgbClr val="FF0000"/>
                </a:solidFill>
              </a:rPr>
              <a:t>alignment</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Spill uniformity:</a:t>
            </a:r>
          </a:p>
          <a:p>
            <a:pPr marL="800100" lvl="1" indent="-342900">
              <a:buFont typeface="Arial" panose="020B0604020202020204" pitchFamily="34" charset="0"/>
              <a:buChar char="•"/>
            </a:pPr>
            <a:r>
              <a:rPr lang="en-US" dirty="0" smtClean="0">
                <a:solidFill>
                  <a:srgbClr val="FF0000"/>
                </a:solidFill>
              </a:rPr>
              <a:t>Fast and accurate spill monitoring</a:t>
            </a:r>
          </a:p>
          <a:p>
            <a:pPr marL="800100" lvl="1" indent="-342900">
              <a:buFont typeface="Arial" panose="020B0604020202020204" pitchFamily="34" charset="0"/>
              <a:buChar char="•"/>
            </a:pPr>
            <a:r>
              <a:rPr lang="en-US" dirty="0" smtClean="0">
                <a:solidFill>
                  <a:srgbClr val="404040"/>
                </a:solidFill>
              </a:rPr>
              <a:t>Spill regulation logic</a:t>
            </a:r>
          </a:p>
          <a:p>
            <a:pPr marL="800100" lvl="1" indent="-342900">
              <a:buFont typeface="Arial" panose="020B0604020202020204" pitchFamily="34" charset="0"/>
              <a:buChar char="•"/>
            </a:pPr>
            <a:r>
              <a:rPr lang="en-US" dirty="0" smtClean="0">
                <a:solidFill>
                  <a:srgbClr val="404040"/>
                </a:solidFill>
              </a:rPr>
              <a:t>Spill regulation means (RFKO, QXR)</a:t>
            </a:r>
            <a:endParaRPr lang="en-US" dirty="0">
              <a:solidFill>
                <a:srgbClr val="404040"/>
              </a:solidFill>
            </a:endParaRPr>
          </a:p>
        </p:txBody>
      </p:sp>
    </p:spTree>
    <p:extLst>
      <p:ext uri="{BB962C8B-B14F-4D97-AF65-F5344CB8AC3E}">
        <p14:creationId xmlns:p14="http://schemas.microsoft.com/office/powerpoint/2010/main" val="68792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20952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Delivery Ring BPM system  (on DR AIP)</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456" y="1348848"/>
            <a:ext cx="3080583" cy="2321819"/>
          </a:xfrm>
          <a:prstGeom prst="rect">
            <a:avLst/>
          </a:prstGeom>
        </p:spPr>
      </p:pic>
      <p:sp>
        <p:nvSpPr>
          <p:cNvPr id="4" name="TextBox 3"/>
          <p:cNvSpPr txBox="1"/>
          <p:nvPr/>
        </p:nvSpPr>
        <p:spPr>
          <a:xfrm>
            <a:off x="1804161" y="951619"/>
            <a:ext cx="5479577" cy="461665"/>
          </a:xfrm>
          <a:prstGeom prst="rect">
            <a:avLst/>
          </a:prstGeom>
          <a:noFill/>
        </p:spPr>
        <p:txBody>
          <a:bodyPr wrap="none" rtlCol="0">
            <a:spAutoFit/>
          </a:bodyPr>
          <a:lstStyle/>
          <a:p>
            <a:r>
              <a:rPr lang="en-US" dirty="0" smtClean="0"/>
              <a:t>Orbit Control: Dynamic bump  (DEX bump)</a:t>
            </a:r>
            <a:endParaRPr lang="en-US" dirty="0"/>
          </a:p>
        </p:txBody>
      </p:sp>
      <p:grpSp>
        <p:nvGrpSpPr>
          <p:cNvPr id="10" name="Group 9"/>
          <p:cNvGrpSpPr/>
          <p:nvPr/>
        </p:nvGrpSpPr>
        <p:grpSpPr>
          <a:xfrm>
            <a:off x="888074" y="3913479"/>
            <a:ext cx="3658152" cy="2060124"/>
            <a:chOff x="4800600" y="1001126"/>
            <a:chExt cx="3658152" cy="2060124"/>
          </a:xfrm>
        </p:grpSpPr>
        <p:grpSp>
          <p:nvGrpSpPr>
            <p:cNvPr id="11" name="Group 10"/>
            <p:cNvGrpSpPr/>
            <p:nvPr/>
          </p:nvGrpSpPr>
          <p:grpSpPr>
            <a:xfrm>
              <a:off x="4800600" y="1001126"/>
              <a:ext cx="3658152" cy="2060124"/>
              <a:chOff x="2182801" y="1732504"/>
              <a:chExt cx="5443897" cy="3146768"/>
            </a:xfrm>
          </p:grpSpPr>
          <p:pic>
            <p:nvPicPr>
              <p:cNvPr id="16" name="Picture 15" descr="OptiM_7 - [Beam trajectory 2]"/>
              <p:cNvPicPr>
                <a:picLocks noChangeAspect="1"/>
              </p:cNvPicPr>
              <p:nvPr/>
            </p:nvPicPr>
            <p:blipFill rotWithShape="1">
              <a:blip r:embed="rId3">
                <a:extLst>
                  <a:ext uri="{28A0092B-C50C-407E-A947-70E740481C1C}">
                    <a14:useLocalDpi xmlns:a14="http://schemas.microsoft.com/office/drawing/2010/main" val="0"/>
                  </a:ext>
                </a:extLst>
              </a:blip>
              <a:srcRect l="833" t="11533" r="833" b="2985"/>
              <a:stretch/>
            </p:blipFill>
            <p:spPr>
              <a:xfrm>
                <a:off x="2197875" y="1752600"/>
                <a:ext cx="5420046" cy="2755957"/>
              </a:xfrm>
              <a:prstGeom prst="rect">
                <a:avLst/>
              </a:prstGeom>
            </p:spPr>
          </p:pic>
          <p:sp>
            <p:nvSpPr>
              <p:cNvPr id="17" name="Rectangle 16"/>
              <p:cNvSpPr/>
              <p:nvPr/>
            </p:nvSpPr>
            <p:spPr>
              <a:xfrm>
                <a:off x="2182801" y="1732504"/>
                <a:ext cx="5443897" cy="3067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2774487" y="4487803"/>
                <a:ext cx="531029" cy="251910"/>
              </a:xfrm>
              <a:prstGeom prst="rect">
                <a:avLst/>
              </a:prstGeom>
              <a:noFill/>
            </p:spPr>
            <p:txBody>
              <a:bodyPr wrap="square" rtlCol="0">
                <a:spAutoFit/>
              </a:bodyPr>
              <a:lstStyle/>
              <a:p>
                <a:r>
                  <a:rPr lang="en-US" sz="500" b="1" dirty="0" smtClean="0">
                    <a:solidFill>
                      <a:srgbClr val="276AF1"/>
                    </a:solidFill>
                  </a:rPr>
                  <a:t>2Q10</a:t>
                </a:r>
                <a:endParaRPr lang="en-US" sz="900" b="1" dirty="0">
                  <a:solidFill>
                    <a:srgbClr val="276AF1"/>
                  </a:solidFill>
                </a:endParaRPr>
              </a:p>
            </p:txBody>
          </p:sp>
          <p:sp>
            <p:nvSpPr>
              <p:cNvPr id="19" name="TextBox 18"/>
              <p:cNvSpPr txBox="1"/>
              <p:nvPr/>
            </p:nvSpPr>
            <p:spPr>
              <a:xfrm rot="16200000">
                <a:off x="3651008" y="4443758"/>
                <a:ext cx="531029" cy="274812"/>
              </a:xfrm>
              <a:prstGeom prst="rect">
                <a:avLst/>
              </a:prstGeom>
              <a:noFill/>
            </p:spPr>
            <p:txBody>
              <a:bodyPr wrap="square" rtlCol="0">
                <a:spAutoFit/>
              </a:bodyPr>
              <a:lstStyle/>
              <a:p>
                <a:r>
                  <a:rPr lang="en-US" sz="600" b="1" dirty="0" smtClean="0">
                    <a:solidFill>
                      <a:srgbClr val="276AF1"/>
                    </a:solidFill>
                  </a:rPr>
                  <a:t>2Q7</a:t>
                </a:r>
                <a:endParaRPr lang="en-US" sz="600" b="1" dirty="0">
                  <a:solidFill>
                    <a:srgbClr val="276AF1"/>
                  </a:solidFill>
                </a:endParaRPr>
              </a:p>
            </p:txBody>
          </p:sp>
          <p:sp>
            <p:nvSpPr>
              <p:cNvPr id="20" name="TextBox 19"/>
              <p:cNvSpPr txBox="1"/>
              <p:nvPr/>
            </p:nvSpPr>
            <p:spPr>
              <a:xfrm rot="16200000">
                <a:off x="4209543" y="4439355"/>
                <a:ext cx="531029" cy="274812"/>
              </a:xfrm>
              <a:prstGeom prst="rect">
                <a:avLst/>
              </a:prstGeom>
              <a:noFill/>
            </p:spPr>
            <p:txBody>
              <a:bodyPr wrap="square" rtlCol="0">
                <a:spAutoFit/>
              </a:bodyPr>
              <a:lstStyle/>
              <a:p>
                <a:r>
                  <a:rPr lang="en-US" sz="600" b="1" dirty="0" smtClean="0">
                    <a:solidFill>
                      <a:srgbClr val="276AF1"/>
                    </a:solidFill>
                  </a:rPr>
                  <a:t>2Q5</a:t>
                </a:r>
                <a:endParaRPr lang="en-US" sz="600" b="1" dirty="0">
                  <a:solidFill>
                    <a:srgbClr val="276AF1"/>
                  </a:solidFill>
                </a:endParaRPr>
              </a:p>
            </p:txBody>
          </p:sp>
          <p:sp>
            <p:nvSpPr>
              <p:cNvPr id="21" name="TextBox 20"/>
              <p:cNvSpPr txBox="1"/>
              <p:nvPr/>
            </p:nvSpPr>
            <p:spPr>
              <a:xfrm rot="16200000">
                <a:off x="5321241" y="4455208"/>
                <a:ext cx="531029" cy="251910"/>
              </a:xfrm>
              <a:prstGeom prst="rect">
                <a:avLst/>
              </a:prstGeom>
              <a:noFill/>
            </p:spPr>
            <p:txBody>
              <a:bodyPr wrap="square" rtlCol="0">
                <a:spAutoFit/>
              </a:bodyPr>
              <a:lstStyle/>
              <a:p>
                <a:r>
                  <a:rPr lang="en-US" sz="500" b="1" dirty="0">
                    <a:solidFill>
                      <a:srgbClr val="276AF1"/>
                    </a:solidFill>
                  </a:rPr>
                  <a:t>3</a:t>
                </a:r>
                <a:r>
                  <a:rPr lang="en-US" sz="500" b="1" dirty="0" smtClean="0">
                    <a:solidFill>
                      <a:srgbClr val="276AF1"/>
                    </a:solidFill>
                  </a:rPr>
                  <a:t>Q0</a:t>
                </a:r>
                <a:endParaRPr lang="en-US" sz="500" b="1" dirty="0">
                  <a:solidFill>
                    <a:srgbClr val="276AF1"/>
                  </a:solidFill>
                </a:endParaRPr>
              </a:p>
            </p:txBody>
          </p:sp>
          <p:sp>
            <p:nvSpPr>
              <p:cNvPr id="22" name="TextBox 21"/>
              <p:cNvSpPr txBox="1"/>
              <p:nvPr/>
            </p:nvSpPr>
            <p:spPr>
              <a:xfrm rot="16200000">
                <a:off x="5901771" y="4454327"/>
                <a:ext cx="531029" cy="251910"/>
              </a:xfrm>
              <a:prstGeom prst="rect">
                <a:avLst/>
              </a:prstGeom>
              <a:noFill/>
            </p:spPr>
            <p:txBody>
              <a:bodyPr wrap="square" rtlCol="0">
                <a:spAutoFit/>
              </a:bodyPr>
              <a:lstStyle/>
              <a:p>
                <a:r>
                  <a:rPr lang="en-US" sz="500" b="1" dirty="0" smtClean="0">
                    <a:solidFill>
                      <a:srgbClr val="276AF1"/>
                    </a:solidFill>
                  </a:rPr>
                  <a:t>3Q3</a:t>
                </a:r>
                <a:endParaRPr lang="en-US" sz="900" b="1" dirty="0">
                  <a:solidFill>
                    <a:srgbClr val="276AF1"/>
                  </a:solidFill>
                </a:endParaRPr>
              </a:p>
            </p:txBody>
          </p:sp>
          <p:sp>
            <p:nvSpPr>
              <p:cNvPr id="23" name="TextBox 22"/>
              <p:cNvSpPr txBox="1"/>
              <p:nvPr/>
            </p:nvSpPr>
            <p:spPr>
              <a:xfrm rot="16200000">
                <a:off x="6451468" y="4449042"/>
                <a:ext cx="531029" cy="251910"/>
              </a:xfrm>
              <a:prstGeom prst="rect">
                <a:avLst/>
              </a:prstGeom>
              <a:noFill/>
            </p:spPr>
            <p:txBody>
              <a:bodyPr wrap="square" rtlCol="0">
                <a:spAutoFit/>
              </a:bodyPr>
              <a:lstStyle/>
              <a:p>
                <a:r>
                  <a:rPr lang="en-US" sz="500" b="1" dirty="0" smtClean="0">
                    <a:solidFill>
                      <a:srgbClr val="276AF1"/>
                    </a:solidFill>
                  </a:rPr>
                  <a:t>3Q5</a:t>
                </a:r>
                <a:endParaRPr lang="en-US" sz="500" b="1" dirty="0">
                  <a:solidFill>
                    <a:srgbClr val="276AF1"/>
                  </a:solidFill>
                </a:endParaRPr>
              </a:p>
            </p:txBody>
          </p:sp>
          <p:sp>
            <p:nvSpPr>
              <p:cNvPr id="24" name="TextBox 23"/>
              <p:cNvSpPr txBox="1"/>
              <p:nvPr/>
            </p:nvSpPr>
            <p:spPr>
              <a:xfrm rot="16200000">
                <a:off x="2926886" y="4481637"/>
                <a:ext cx="531030" cy="251910"/>
              </a:xfrm>
              <a:prstGeom prst="rect">
                <a:avLst/>
              </a:prstGeom>
              <a:noFill/>
            </p:spPr>
            <p:txBody>
              <a:bodyPr wrap="square" rtlCol="0">
                <a:spAutoFit/>
              </a:bodyPr>
              <a:lstStyle/>
              <a:p>
                <a:r>
                  <a:rPr lang="en-US" sz="500" b="1" dirty="0" smtClean="0">
                    <a:solidFill>
                      <a:schemeClr val="accent6">
                        <a:lumMod val="75000"/>
                      </a:schemeClr>
                    </a:solidFill>
                  </a:rPr>
                  <a:t>H210</a:t>
                </a:r>
                <a:endParaRPr lang="en-US" sz="500" b="1" dirty="0">
                  <a:solidFill>
                    <a:schemeClr val="accent6">
                      <a:lumMod val="75000"/>
                    </a:schemeClr>
                  </a:solidFill>
                </a:endParaRPr>
              </a:p>
            </p:txBody>
          </p:sp>
          <p:sp>
            <p:nvSpPr>
              <p:cNvPr id="25" name="TextBox 24"/>
              <p:cNvSpPr txBox="1"/>
              <p:nvPr/>
            </p:nvSpPr>
            <p:spPr>
              <a:xfrm rot="16200000">
                <a:off x="3861549" y="4475470"/>
                <a:ext cx="531029" cy="251910"/>
              </a:xfrm>
              <a:prstGeom prst="rect">
                <a:avLst/>
              </a:prstGeom>
              <a:noFill/>
            </p:spPr>
            <p:txBody>
              <a:bodyPr wrap="square" rtlCol="0">
                <a:spAutoFit/>
              </a:bodyPr>
              <a:lstStyle/>
              <a:p>
                <a:r>
                  <a:rPr lang="en-US" sz="500" b="1" dirty="0" smtClean="0">
                    <a:solidFill>
                      <a:schemeClr val="accent6">
                        <a:lumMod val="75000"/>
                      </a:schemeClr>
                    </a:solidFill>
                  </a:rPr>
                  <a:t>H206</a:t>
                </a:r>
                <a:endParaRPr lang="en-US" sz="500" b="1" dirty="0">
                  <a:solidFill>
                    <a:schemeClr val="accent6">
                      <a:lumMod val="75000"/>
                    </a:schemeClr>
                  </a:solidFill>
                </a:endParaRPr>
              </a:p>
            </p:txBody>
          </p:sp>
          <p:sp>
            <p:nvSpPr>
              <p:cNvPr id="26" name="TextBox 25"/>
              <p:cNvSpPr txBox="1"/>
              <p:nvPr/>
            </p:nvSpPr>
            <p:spPr>
              <a:xfrm rot="16200000">
                <a:off x="5488700" y="4484635"/>
                <a:ext cx="531029" cy="251910"/>
              </a:xfrm>
              <a:prstGeom prst="rect">
                <a:avLst/>
              </a:prstGeom>
              <a:noFill/>
            </p:spPr>
            <p:txBody>
              <a:bodyPr wrap="square" rtlCol="0">
                <a:spAutoFit/>
              </a:bodyPr>
              <a:lstStyle/>
              <a:p>
                <a:r>
                  <a:rPr lang="en-US" sz="500" b="1" dirty="0" smtClean="0">
                    <a:solidFill>
                      <a:schemeClr val="accent6">
                        <a:lumMod val="75000"/>
                      </a:schemeClr>
                    </a:solidFill>
                  </a:rPr>
                  <a:t>H301</a:t>
                </a:r>
                <a:endParaRPr lang="en-US" sz="500" b="1" dirty="0">
                  <a:solidFill>
                    <a:schemeClr val="accent6">
                      <a:lumMod val="75000"/>
                    </a:schemeClr>
                  </a:solidFill>
                </a:endParaRPr>
              </a:p>
            </p:txBody>
          </p:sp>
          <p:sp>
            <p:nvSpPr>
              <p:cNvPr id="27" name="TextBox 26"/>
              <p:cNvSpPr txBox="1"/>
              <p:nvPr/>
            </p:nvSpPr>
            <p:spPr>
              <a:xfrm rot="16200000">
                <a:off x="6551892" y="4475470"/>
                <a:ext cx="531029" cy="251910"/>
              </a:xfrm>
              <a:prstGeom prst="rect">
                <a:avLst/>
              </a:prstGeom>
              <a:noFill/>
            </p:spPr>
            <p:txBody>
              <a:bodyPr wrap="square" rtlCol="0">
                <a:spAutoFit/>
              </a:bodyPr>
              <a:lstStyle/>
              <a:p>
                <a:r>
                  <a:rPr lang="en-US" sz="500" b="1" dirty="0" smtClean="0">
                    <a:solidFill>
                      <a:schemeClr val="accent6">
                        <a:lumMod val="75000"/>
                      </a:schemeClr>
                    </a:solidFill>
                  </a:rPr>
                  <a:t>H305</a:t>
                </a:r>
                <a:endParaRPr lang="en-US" sz="500" b="1" dirty="0">
                  <a:solidFill>
                    <a:schemeClr val="accent6">
                      <a:lumMod val="75000"/>
                    </a:schemeClr>
                  </a:solidFill>
                </a:endParaRPr>
              </a:p>
            </p:txBody>
          </p:sp>
        </p:grpSp>
        <p:cxnSp>
          <p:nvCxnSpPr>
            <p:cNvPr id="12" name="Straight Arrow Connector 11"/>
            <p:cNvCxnSpPr/>
            <p:nvPr/>
          </p:nvCxnSpPr>
          <p:spPr>
            <a:xfrm flipH="1" flipV="1">
              <a:off x="5204255" y="1041283"/>
              <a:ext cx="9939" cy="864214"/>
            </a:xfrm>
            <a:prstGeom prst="straightConnector1">
              <a:avLst/>
            </a:prstGeom>
            <a:ln w="6350">
              <a:solidFill>
                <a:srgbClr val="40404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6200000">
              <a:off x="4851425" y="1328036"/>
              <a:ext cx="452368" cy="276999"/>
            </a:xfrm>
            <a:prstGeom prst="rect">
              <a:avLst/>
            </a:prstGeom>
            <a:noFill/>
          </p:spPr>
          <p:txBody>
            <a:bodyPr wrap="none" rtlCol="0">
              <a:spAutoFit/>
            </a:bodyPr>
            <a:lstStyle/>
            <a:p>
              <a:r>
                <a:rPr lang="en-US" sz="1200" dirty="0" smtClean="0"/>
                <a:t>1cm</a:t>
              </a:r>
              <a:endParaRPr lang="en-US" sz="1200" dirty="0"/>
            </a:p>
          </p:txBody>
        </p:sp>
        <p:sp>
          <p:nvSpPr>
            <p:cNvPr id="14" name="TextBox 13"/>
            <p:cNvSpPr txBox="1"/>
            <p:nvPr/>
          </p:nvSpPr>
          <p:spPr>
            <a:xfrm>
              <a:off x="6806269" y="1144361"/>
              <a:ext cx="720069" cy="338554"/>
            </a:xfrm>
            <a:prstGeom prst="rect">
              <a:avLst/>
            </a:prstGeom>
            <a:noFill/>
          </p:spPr>
          <p:txBody>
            <a:bodyPr wrap="none" rtlCol="0">
              <a:spAutoFit/>
            </a:bodyPr>
            <a:lstStyle/>
            <a:p>
              <a:r>
                <a:rPr lang="en-US" sz="1600" dirty="0" smtClean="0"/>
                <a:t>0.4mR</a:t>
              </a:r>
              <a:endParaRPr lang="en-US" sz="1600" dirty="0"/>
            </a:p>
          </p:txBody>
        </p:sp>
        <p:cxnSp>
          <p:nvCxnSpPr>
            <p:cNvPr id="15" name="Straight Arrow Connector 14"/>
            <p:cNvCxnSpPr/>
            <p:nvPr/>
          </p:nvCxnSpPr>
          <p:spPr>
            <a:xfrm flipH="1">
              <a:off x="6806271" y="1466535"/>
              <a:ext cx="197056" cy="3717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2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469" y="3910238"/>
            <a:ext cx="3511955" cy="203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788" y="1706236"/>
            <a:ext cx="5649303" cy="1323439"/>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Develop bump</a:t>
            </a:r>
            <a:endParaRPr lang="en-US" sz="2000" dirty="0"/>
          </a:p>
          <a:p>
            <a:pPr marL="342900" indent="-342900">
              <a:buFont typeface="Arial" panose="020B0604020202020204" pitchFamily="34" charset="0"/>
              <a:buChar char="•"/>
            </a:pPr>
            <a:r>
              <a:rPr lang="en-US" sz="2000" dirty="0" smtClean="0"/>
              <a:t>Verify bump leaks</a:t>
            </a:r>
          </a:p>
          <a:p>
            <a:pPr marL="342900" indent="-342900">
              <a:buFont typeface="Arial" panose="020B0604020202020204" pitchFamily="34" charset="0"/>
              <a:buChar char="•"/>
            </a:pPr>
            <a:r>
              <a:rPr lang="en-US" sz="2000" dirty="0" smtClean="0"/>
              <a:t>Dynamic performance thru spill  </a:t>
            </a:r>
          </a:p>
          <a:p>
            <a:pPr marL="342900" indent="-342900">
              <a:buFont typeface="Arial" panose="020B0604020202020204" pitchFamily="34" charset="0"/>
              <a:buChar char="•"/>
            </a:pPr>
            <a:r>
              <a:rPr lang="en-US" sz="2000" dirty="0" smtClean="0">
                <a:solidFill>
                  <a:srgbClr val="FF0000"/>
                </a:solidFill>
              </a:rPr>
              <a:t>COD (Closed Orbit) measurement,   ~100u,  ~1ms</a:t>
            </a:r>
          </a:p>
        </p:txBody>
      </p:sp>
    </p:spTree>
    <p:extLst>
      <p:ext uri="{BB962C8B-B14F-4D97-AF65-F5344CB8AC3E}">
        <p14:creationId xmlns:p14="http://schemas.microsoft.com/office/powerpoint/2010/main" val="353985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20952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dirty="0">
                <a:latin typeface="Helvetica" panose="020B0604020202020204" pitchFamily="34" charset="0"/>
                <a:ea typeface="Geneva" pitchFamily="121" charset="-128"/>
              </a:rPr>
              <a:t>Delivery Ring BPM system  (on DR AIP)</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sp>
        <p:nvSpPr>
          <p:cNvPr id="4" name="TextBox 3"/>
          <p:cNvSpPr txBox="1"/>
          <p:nvPr/>
        </p:nvSpPr>
        <p:spPr>
          <a:xfrm>
            <a:off x="1191418" y="995345"/>
            <a:ext cx="2732158" cy="461665"/>
          </a:xfrm>
          <a:prstGeom prst="rect">
            <a:avLst/>
          </a:prstGeom>
          <a:noFill/>
        </p:spPr>
        <p:txBody>
          <a:bodyPr wrap="none" rtlCol="0">
            <a:spAutoFit/>
          </a:bodyPr>
          <a:lstStyle/>
          <a:p>
            <a:r>
              <a:rPr lang="en-US" dirty="0" smtClean="0">
                <a:solidFill>
                  <a:srgbClr val="404040"/>
                </a:solidFill>
              </a:rPr>
              <a:t>Injection oscillations</a:t>
            </a:r>
            <a:endParaRPr lang="en-US" dirty="0">
              <a:solidFill>
                <a:srgbClr val="404040"/>
              </a:solidFill>
            </a:endParaRPr>
          </a:p>
        </p:txBody>
      </p:sp>
      <p:sp>
        <p:nvSpPr>
          <p:cNvPr id="5" name="TextBox 4"/>
          <p:cNvSpPr txBox="1"/>
          <p:nvPr/>
        </p:nvSpPr>
        <p:spPr>
          <a:xfrm>
            <a:off x="452437" y="1823700"/>
            <a:ext cx="477001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Important to have small initial beam </a:t>
            </a:r>
          </a:p>
          <a:p>
            <a:pPr marL="342900" indent="-342900">
              <a:buFont typeface="Arial" panose="020B0604020202020204" pitchFamily="34" charset="0"/>
              <a:buChar char="•"/>
            </a:pPr>
            <a:r>
              <a:rPr lang="en-US" sz="2000" dirty="0" smtClean="0"/>
              <a:t>Monitor injection steering errors</a:t>
            </a:r>
          </a:p>
          <a:p>
            <a:pPr marL="342900" indent="-342900">
              <a:buFont typeface="Arial" panose="020B0604020202020204" pitchFamily="34" charset="0"/>
              <a:buChar char="•"/>
            </a:pPr>
            <a:r>
              <a:rPr lang="en-US" sz="2000" dirty="0" smtClean="0">
                <a:solidFill>
                  <a:srgbClr val="FF0000"/>
                </a:solidFill>
              </a:rPr>
              <a:t>BPM TBT (Turn-by-turn),    </a:t>
            </a:r>
            <a:r>
              <a:rPr lang="en-US" sz="2000" dirty="0" smtClean="0">
                <a:solidFill>
                  <a:srgbClr val="FF0000"/>
                </a:solidFill>
                <a:latin typeface="Symbol" panose="05050102010706020507" pitchFamily="18" charset="2"/>
              </a:rPr>
              <a:t>D</a:t>
            </a:r>
            <a:r>
              <a:rPr lang="en-US" sz="2000" dirty="0">
                <a:solidFill>
                  <a:srgbClr val="FF0000"/>
                </a:solidFill>
              </a:rPr>
              <a:t> </a:t>
            </a:r>
            <a:r>
              <a:rPr lang="en-US" sz="2000" dirty="0" smtClean="0">
                <a:solidFill>
                  <a:srgbClr val="FF0000"/>
                </a:solidFill>
              </a:rPr>
              <a:t>&lt; 0.5mm</a:t>
            </a:r>
          </a:p>
        </p:txBody>
      </p:sp>
      <p:pic>
        <p:nvPicPr>
          <p:cNvPr id="2" name="Picture 1"/>
          <p:cNvPicPr>
            <a:picLocks noChangeAspect="1"/>
          </p:cNvPicPr>
          <p:nvPr/>
        </p:nvPicPr>
        <p:blipFill>
          <a:blip r:embed="rId2"/>
          <a:stretch>
            <a:fillRect/>
          </a:stretch>
        </p:blipFill>
        <p:spPr>
          <a:xfrm>
            <a:off x="5546181" y="1046589"/>
            <a:ext cx="2702273" cy="2246418"/>
          </a:xfrm>
          <a:prstGeom prst="rect">
            <a:avLst/>
          </a:prstGeom>
        </p:spPr>
      </p:pic>
      <p:sp>
        <p:nvSpPr>
          <p:cNvPr id="29" name="TextBox 28"/>
          <p:cNvSpPr txBox="1"/>
          <p:nvPr/>
        </p:nvSpPr>
        <p:spPr>
          <a:xfrm>
            <a:off x="1027300" y="3550272"/>
            <a:ext cx="3223383" cy="461665"/>
          </a:xfrm>
          <a:prstGeom prst="rect">
            <a:avLst/>
          </a:prstGeom>
          <a:noFill/>
        </p:spPr>
        <p:txBody>
          <a:bodyPr wrap="none" rtlCol="0">
            <a:spAutoFit/>
          </a:bodyPr>
          <a:lstStyle/>
          <a:p>
            <a:r>
              <a:rPr lang="en-US" dirty="0" smtClean="0">
                <a:solidFill>
                  <a:srgbClr val="404040"/>
                </a:solidFill>
              </a:rPr>
              <a:t>Resonance phase tuning</a:t>
            </a:r>
            <a:endParaRPr lang="en-US" dirty="0">
              <a:solidFill>
                <a:srgbClr val="404040"/>
              </a:solidFill>
            </a:endParaRPr>
          </a:p>
        </p:txBody>
      </p:sp>
      <p:sp>
        <p:nvSpPr>
          <p:cNvPr id="30" name="TextBox 29"/>
          <p:cNvSpPr txBox="1"/>
          <p:nvPr/>
        </p:nvSpPr>
        <p:spPr>
          <a:xfrm>
            <a:off x="452437" y="4472586"/>
            <a:ext cx="437311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Phase of the </a:t>
            </a:r>
            <a:r>
              <a:rPr lang="en-US" sz="2000" dirty="0" err="1" smtClean="0"/>
              <a:t>separatrix</a:t>
            </a:r>
            <a:r>
              <a:rPr lang="en-US" sz="2000" dirty="0" smtClean="0"/>
              <a:t> at extraction</a:t>
            </a:r>
          </a:p>
          <a:p>
            <a:pPr marL="342900" indent="-342900">
              <a:buFont typeface="Arial" panose="020B0604020202020204" pitchFamily="34" charset="0"/>
              <a:buChar char="•"/>
            </a:pPr>
            <a:r>
              <a:rPr lang="en-US" sz="2000" dirty="0" smtClean="0">
                <a:solidFill>
                  <a:srgbClr val="FF0000"/>
                </a:solidFill>
              </a:rPr>
              <a:t>BPM TBT,         </a:t>
            </a:r>
            <a:r>
              <a:rPr lang="en-US" sz="2000" dirty="0" smtClean="0">
                <a:solidFill>
                  <a:srgbClr val="FF0000"/>
                </a:solidFill>
                <a:latin typeface="Symbol" panose="05050102010706020507" pitchFamily="18" charset="2"/>
              </a:rPr>
              <a:t>D</a:t>
            </a:r>
            <a:r>
              <a:rPr lang="en-US" sz="2000" dirty="0" smtClean="0">
                <a:solidFill>
                  <a:srgbClr val="FF0000"/>
                </a:solidFill>
              </a:rPr>
              <a:t> &lt; 0.2mm</a:t>
            </a:r>
            <a:endParaRPr lang="en-US" sz="2000" dirty="0">
              <a:solidFill>
                <a:srgbClr val="FF0000"/>
              </a:solidFill>
            </a:endParaRPr>
          </a:p>
        </p:txBody>
      </p:sp>
      <p:sp>
        <p:nvSpPr>
          <p:cNvPr id="7" name="TextBox 6"/>
          <p:cNvSpPr txBox="1"/>
          <p:nvPr/>
        </p:nvSpPr>
        <p:spPr>
          <a:xfrm>
            <a:off x="5296045" y="5968763"/>
            <a:ext cx="3202543" cy="307777"/>
          </a:xfrm>
          <a:prstGeom prst="rect">
            <a:avLst/>
          </a:prstGeom>
          <a:noFill/>
        </p:spPr>
        <p:txBody>
          <a:bodyPr wrap="none" rtlCol="0">
            <a:spAutoFit/>
          </a:bodyPr>
          <a:lstStyle/>
          <a:p>
            <a:r>
              <a:rPr lang="en-US" sz="1400" i="1" dirty="0" smtClean="0">
                <a:solidFill>
                  <a:srgbClr val="404040"/>
                </a:solidFill>
              </a:rPr>
              <a:t>D.A. Edwards et al., FERMILAB-Pub-85/59</a:t>
            </a:r>
            <a:endParaRPr lang="en-US" sz="1400" i="1" dirty="0">
              <a:solidFill>
                <a:srgbClr val="404040"/>
              </a:solidFill>
            </a:endParaRPr>
          </a:p>
        </p:txBody>
      </p:sp>
      <p:grpSp>
        <p:nvGrpSpPr>
          <p:cNvPr id="31" name="Group 30"/>
          <p:cNvGrpSpPr/>
          <p:nvPr/>
        </p:nvGrpSpPr>
        <p:grpSpPr>
          <a:xfrm>
            <a:off x="5546181" y="3516198"/>
            <a:ext cx="2753155" cy="2439343"/>
            <a:chOff x="5546181" y="3516198"/>
            <a:chExt cx="2753155" cy="2439343"/>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362" y="3516198"/>
              <a:ext cx="2644974" cy="2354672"/>
            </a:xfrm>
            <a:prstGeom prst="rect">
              <a:avLst/>
            </a:prstGeom>
          </p:spPr>
        </p:pic>
        <p:sp>
          <p:nvSpPr>
            <p:cNvPr id="9" name="Rectangle 8"/>
            <p:cNvSpPr/>
            <p:nvPr/>
          </p:nvSpPr>
          <p:spPr>
            <a:xfrm>
              <a:off x="5546181" y="3516198"/>
              <a:ext cx="2702273" cy="2439343"/>
            </a:xfrm>
            <a:prstGeom prst="rect">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74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7101320"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Machine optics measurements and global model</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err="1" smtClean="0">
                <a:solidFill>
                  <a:srgbClr val="004C97"/>
                </a:solidFill>
                <a:latin typeface="Helvetica" panose="020B0604020202020204" pitchFamily="34" charset="0"/>
                <a:ea typeface="MS PGothic" panose="020B0600070205080204" pitchFamily="34" charset="-128"/>
              </a:rPr>
              <a:t>V.Nagaslaev</a:t>
            </a:r>
            <a:r>
              <a:rPr lang="en-US" altLang="en-US" sz="1200" dirty="0" smtClean="0">
                <a:solidFill>
                  <a:srgbClr val="004C97"/>
                </a:solidFill>
                <a:latin typeface="Helvetica" panose="020B0604020202020204" pitchFamily="34" charset="0"/>
                <a:ea typeface="MS PGothic" panose="020B0600070205080204" pitchFamily="34" charset="-128"/>
              </a:rPr>
              <a:t> | Instrumentation for Slow Extraction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7</a:t>
            </a:fld>
            <a:endParaRPr lang="en-US" altLang="en-US" sz="1200">
              <a:solidFill>
                <a:srgbClr val="004C97"/>
              </a:solidFill>
              <a:latin typeface="Helvetica" panose="020B0604020202020204" pitchFamily="34" charset="0"/>
            </a:endParaRPr>
          </a:p>
        </p:txBody>
      </p:sp>
      <p:sp>
        <p:nvSpPr>
          <p:cNvPr id="4" name="TextBox 3"/>
          <p:cNvSpPr txBox="1"/>
          <p:nvPr/>
        </p:nvSpPr>
        <p:spPr>
          <a:xfrm>
            <a:off x="329888" y="1023629"/>
            <a:ext cx="3765967" cy="461665"/>
          </a:xfrm>
          <a:prstGeom prst="rect">
            <a:avLst/>
          </a:prstGeom>
          <a:noFill/>
        </p:spPr>
        <p:txBody>
          <a:bodyPr wrap="none" rtlCol="0">
            <a:spAutoFit/>
          </a:bodyPr>
          <a:lstStyle/>
          <a:p>
            <a:r>
              <a:rPr lang="en-US" dirty="0" smtClean="0">
                <a:solidFill>
                  <a:srgbClr val="404040"/>
                </a:solidFill>
              </a:rPr>
              <a:t>Response Matrix (RM) fitting</a:t>
            </a:r>
            <a:endParaRPr lang="en-US" dirty="0">
              <a:solidFill>
                <a:srgbClr val="404040"/>
              </a:solidFill>
            </a:endParaRPr>
          </a:p>
        </p:txBody>
      </p:sp>
      <p:sp>
        <p:nvSpPr>
          <p:cNvPr id="5" name="TextBox 4"/>
          <p:cNvSpPr txBox="1"/>
          <p:nvPr/>
        </p:nvSpPr>
        <p:spPr>
          <a:xfrm>
            <a:off x="329888" y="1823700"/>
            <a:ext cx="4373110" cy="427809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Multiple parameters involved:</a:t>
            </a:r>
          </a:p>
          <a:p>
            <a:pPr marL="800100" lvl="1" indent="-342900">
              <a:buFont typeface="Arial" panose="020B0604020202020204" pitchFamily="34" charset="0"/>
              <a:buChar char="•"/>
            </a:pPr>
            <a:r>
              <a:rPr lang="en-US" sz="1800" dirty="0" smtClean="0"/>
              <a:t>BPM errors</a:t>
            </a:r>
          </a:p>
          <a:p>
            <a:pPr marL="800100" lvl="1" indent="-342900">
              <a:buFont typeface="Arial" panose="020B0604020202020204" pitchFamily="34" charset="0"/>
              <a:buChar char="•"/>
            </a:pPr>
            <a:r>
              <a:rPr lang="en-US" sz="1800" dirty="0" smtClean="0"/>
              <a:t>Corrector errors</a:t>
            </a:r>
          </a:p>
          <a:p>
            <a:pPr marL="800100" lvl="1" indent="-342900">
              <a:buFont typeface="Arial" panose="020B0604020202020204" pitchFamily="34" charset="0"/>
              <a:buChar char="•"/>
            </a:pPr>
            <a:r>
              <a:rPr lang="en-US" sz="1800" dirty="0" smtClean="0"/>
              <a:t>Quad errors</a:t>
            </a:r>
          </a:p>
          <a:p>
            <a:pPr marL="800100" lvl="1" indent="-342900">
              <a:buFont typeface="Arial" panose="020B0604020202020204" pitchFamily="34" charset="0"/>
              <a:buChar char="•"/>
            </a:pPr>
            <a:r>
              <a:rPr lang="en-US" sz="1800" dirty="0" smtClean="0"/>
              <a:t>Magnet rolls (coupling)</a:t>
            </a:r>
          </a:p>
          <a:p>
            <a:pPr marL="342900" indent="-342900">
              <a:buFont typeface="Arial" panose="020B0604020202020204" pitchFamily="34" charset="0"/>
              <a:buChar char="•"/>
            </a:pPr>
            <a:r>
              <a:rPr lang="en-US" sz="2000" dirty="0" smtClean="0"/>
              <a:t>Building the correct optics model from the data involves reconstruction of all these parameters</a:t>
            </a:r>
          </a:p>
          <a:p>
            <a:pPr marL="342900" indent="-342900">
              <a:buFont typeface="Arial" panose="020B0604020202020204" pitchFamily="34" charset="0"/>
              <a:buChar char="•"/>
            </a:pPr>
            <a:r>
              <a:rPr lang="en-US" sz="2000" dirty="0" smtClean="0"/>
              <a:t>LOCO:  global RM fit using SVD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solidFill>
                  <a:srgbClr val="FF0000"/>
                </a:solidFill>
              </a:rPr>
              <a:t>Precise BPM CO measurement is crucial:       </a:t>
            </a:r>
            <a:r>
              <a:rPr lang="en-US" sz="2000" dirty="0">
                <a:solidFill>
                  <a:srgbClr val="FF0000"/>
                </a:solidFill>
                <a:latin typeface="Symbol" panose="05050102010706020507" pitchFamily="18" charset="2"/>
              </a:rPr>
              <a:t>D</a:t>
            </a:r>
            <a:r>
              <a:rPr lang="en-US" sz="2000" dirty="0">
                <a:solidFill>
                  <a:srgbClr val="FF0000"/>
                </a:solidFill>
              </a:rPr>
              <a:t> &lt; </a:t>
            </a:r>
            <a:r>
              <a:rPr lang="en-US" sz="2000" dirty="0" smtClean="0">
                <a:solidFill>
                  <a:srgbClr val="FF0000"/>
                </a:solidFill>
              </a:rPr>
              <a:t>50 </a:t>
            </a:r>
            <a:r>
              <a:rPr lang="en-US" sz="2000" dirty="0" smtClean="0">
                <a:solidFill>
                  <a:srgbClr val="FF0000"/>
                </a:solidFill>
                <a:latin typeface="Symbol" panose="05050102010706020507" pitchFamily="18" charset="2"/>
              </a:rPr>
              <a:t>m   </a:t>
            </a:r>
            <a:r>
              <a:rPr lang="en-US" sz="2000" dirty="0" smtClean="0">
                <a:solidFill>
                  <a:srgbClr val="FF0000"/>
                </a:solidFill>
              </a:rPr>
              <a:t>(≥1ms)</a:t>
            </a:r>
            <a:endParaRPr lang="en-US" sz="2000" dirty="0">
              <a:solidFill>
                <a:srgbClr val="FF0000"/>
              </a:solidFill>
            </a:endParaRPr>
          </a:p>
          <a:p>
            <a:pPr marL="342900" indent="-342900">
              <a:buFont typeface="Arial" panose="020B0604020202020204" pitchFamily="34" charset="0"/>
              <a:buChar char="•"/>
            </a:pPr>
            <a:endParaRPr lang="en-US" sz="2000" dirty="0" smtClean="0"/>
          </a:p>
        </p:txBody>
      </p:sp>
      <p:pic>
        <p:nvPicPr>
          <p:cNvPr id="15" name="Picture 5" descr="orbit-x-x"/>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811111" y="1651844"/>
            <a:ext cx="4172409" cy="32184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5808715" y="5017076"/>
            <a:ext cx="2177199" cy="338554"/>
          </a:xfrm>
          <a:prstGeom prst="rect">
            <a:avLst/>
          </a:prstGeom>
          <a:noFill/>
        </p:spPr>
        <p:txBody>
          <a:bodyPr wrap="none" rtlCol="0">
            <a:spAutoFit/>
          </a:bodyPr>
          <a:lstStyle/>
          <a:p>
            <a:r>
              <a:rPr lang="en-US" sz="1600" dirty="0" err="1" smtClean="0"/>
              <a:t>Debuncher</a:t>
            </a:r>
            <a:r>
              <a:rPr lang="en-US" sz="1600" dirty="0" smtClean="0"/>
              <a:t> RM fit, 2004</a:t>
            </a:r>
            <a:endParaRPr lang="en-US" sz="1600" dirty="0"/>
          </a:p>
        </p:txBody>
      </p:sp>
    </p:spTree>
    <p:extLst>
      <p:ext uri="{BB962C8B-B14F-4D97-AF65-F5344CB8AC3E}">
        <p14:creationId xmlns:p14="http://schemas.microsoft.com/office/powerpoint/2010/main" val="152607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316816" y="103739"/>
            <a:ext cx="6474634"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dirty="0"/>
              <a:t>Beam Position </a:t>
            </a:r>
            <a:r>
              <a:rPr lang="en-US" dirty="0" smtClean="0"/>
              <a:t>Monitors (BPM)</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8</a:t>
            </a:fld>
            <a:endParaRPr lang="en-US" altLang="en-US" sz="1200">
              <a:solidFill>
                <a:srgbClr val="004C97"/>
              </a:solidFill>
              <a:latin typeface="Helvetica"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40291"/>
            <a:ext cx="3959091" cy="28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228600" y="1066800"/>
            <a:ext cx="4343400" cy="4042527"/>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182880"/>
            <a:r>
              <a:rPr lang="en-US" sz="1800" dirty="0" smtClean="0"/>
              <a:t>Delivery Ring is equipped with BPM sensors</a:t>
            </a:r>
          </a:p>
          <a:p>
            <a:pPr marL="0" indent="-182880"/>
            <a:r>
              <a:rPr lang="en-US" sz="1800" dirty="0" smtClean="0"/>
              <a:t>Upstairs electronics:  Repurposing the existing hardware.</a:t>
            </a:r>
            <a:endParaRPr lang="en-US" sz="1800" dirty="0"/>
          </a:p>
          <a:p>
            <a:pPr marL="0" indent="-182880"/>
            <a:r>
              <a:rPr lang="en-US" sz="1800" dirty="0" smtClean="0"/>
              <a:t>Hardware/software is similar to the RR BPM system</a:t>
            </a:r>
            <a:endParaRPr lang="en-US" sz="1400" dirty="0" smtClean="0"/>
          </a:p>
          <a:p>
            <a:pPr marL="0" indent="-185737"/>
            <a:r>
              <a:rPr lang="en-US" sz="1800" dirty="0" smtClean="0"/>
              <a:t>Transition boards conditioned for single bunch beam 2.4MHz/0.59MHz</a:t>
            </a:r>
          </a:p>
          <a:p>
            <a:pPr marL="0" indent="-185737"/>
            <a:r>
              <a:rPr lang="en-US" sz="1800" dirty="0" smtClean="0"/>
              <a:t>More technical details can </a:t>
            </a:r>
            <a:r>
              <a:rPr lang="en-US" sz="1800" dirty="0"/>
              <a:t>be found </a:t>
            </a:r>
            <a:r>
              <a:rPr lang="en-US" sz="1800" dirty="0" smtClean="0"/>
              <a:t>in </a:t>
            </a:r>
            <a:r>
              <a:rPr lang="en-US" sz="1600" i="1" dirty="0" smtClean="0">
                <a:solidFill>
                  <a:schemeClr val="tx2"/>
                </a:solidFill>
              </a:rPr>
              <a:t>beamdocs-438</a:t>
            </a:r>
          </a:p>
          <a:p>
            <a:pPr marL="0" indent="-185737"/>
            <a:r>
              <a:rPr lang="en-US" sz="1800" dirty="0"/>
              <a:t>D</a:t>
            </a:r>
            <a:r>
              <a:rPr lang="en-US" sz="1800" dirty="0" smtClean="0"/>
              <a:t>esign of the BPM system is well understood</a:t>
            </a:r>
          </a:p>
          <a:p>
            <a:pPr marL="0" indent="-185737"/>
            <a:r>
              <a:rPr lang="en-US" sz="1800" dirty="0" smtClean="0"/>
              <a:t>Off the project</a:t>
            </a:r>
            <a:endParaRPr lang="en-US" sz="1800" dirty="0"/>
          </a:p>
          <a:p>
            <a:pPr marL="0" indent="-185737"/>
            <a:endParaRPr lang="en-US" sz="1000" i="1" dirty="0">
              <a:solidFill>
                <a:schemeClr val="tx2"/>
              </a:solidFill>
            </a:endParaRPr>
          </a:p>
        </p:txBody>
      </p:sp>
    </p:spTree>
    <p:extLst>
      <p:ext uri="{BB962C8B-B14F-4D97-AF65-F5344CB8AC3E}">
        <p14:creationId xmlns:p14="http://schemas.microsoft.com/office/powerpoint/2010/main" val="28766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129142" y="108540"/>
            <a:ext cx="6978772"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dirty="0" smtClean="0">
                <a:latin typeface="Helvetica" panose="020B0604020202020204" pitchFamily="34" charset="0"/>
                <a:ea typeface="Geneva" pitchFamily="121" charset="-128"/>
              </a:rPr>
              <a:t>Tuning Extraction Efficiency: Loss Monitoring</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10/06/2015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Instrumentation for Slow Extraction</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9</a:t>
            </a:fld>
            <a:endParaRPr lang="en-US" altLang="en-US" sz="1200">
              <a:solidFill>
                <a:srgbClr val="004C97"/>
              </a:solidFill>
              <a:latin typeface="Helvetica" panose="020B0604020202020204" pitchFamily="34" charset="0"/>
            </a:endParaRPr>
          </a:p>
        </p:txBody>
      </p:sp>
      <p:sp>
        <p:nvSpPr>
          <p:cNvPr id="2" name="TextBox 1"/>
          <p:cNvSpPr txBox="1"/>
          <p:nvPr/>
        </p:nvSpPr>
        <p:spPr>
          <a:xfrm>
            <a:off x="452437" y="1075718"/>
            <a:ext cx="4005263"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Septa alignment with beam - remotely controlled  &lt;25u</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Efficiency measurements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Machine protection</a:t>
            </a:r>
          </a:p>
          <a:p>
            <a:endParaRPr lang="en-US" sz="2000" dirty="0" smtClean="0"/>
          </a:p>
          <a:p>
            <a:r>
              <a:rPr lang="en-US" sz="2000" dirty="0" smtClean="0">
                <a:solidFill>
                  <a:srgbClr val="404040"/>
                </a:solidFill>
              </a:rPr>
              <a:t>Need an array of loss monitors around ESS and MS (LAM and C-mag)</a:t>
            </a:r>
          </a:p>
          <a:p>
            <a:endParaRPr lang="en-US" sz="2000" dirty="0">
              <a:solidFill>
                <a:srgbClr val="404040"/>
              </a:solidFill>
            </a:endParaRPr>
          </a:p>
          <a:p>
            <a:r>
              <a:rPr lang="en-US" sz="2000" dirty="0" smtClean="0">
                <a:solidFill>
                  <a:srgbClr val="404040"/>
                </a:solidFill>
              </a:rPr>
              <a:t>Need a capability to determine at which part of the spill losses occur</a:t>
            </a:r>
          </a:p>
          <a:p>
            <a:endParaRPr lang="en-US" sz="2000" dirty="0"/>
          </a:p>
          <a:p>
            <a:endParaRPr lang="en-US" sz="2000" dirty="0"/>
          </a:p>
          <a:p>
            <a:r>
              <a:rPr lang="en-US" sz="2000" dirty="0" smtClean="0">
                <a:solidFill>
                  <a:srgbClr val="FF0000"/>
                </a:solidFill>
              </a:rPr>
              <a:t>Sensitivity better than 0.1% (1kHz)</a:t>
            </a:r>
          </a:p>
          <a:p>
            <a:pPr marL="457200" indent="-457200">
              <a:buFont typeface="+mj-lt"/>
              <a:buAutoNum type="arabicPeriod"/>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528" y="1117876"/>
            <a:ext cx="3747105" cy="241935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52" t="6218" r="1813" b="3923"/>
          <a:stretch/>
        </p:blipFill>
        <p:spPr>
          <a:xfrm>
            <a:off x="5248871" y="3966167"/>
            <a:ext cx="2831736" cy="2032567"/>
          </a:xfrm>
          <a:prstGeom prst="rect">
            <a:avLst/>
          </a:prstGeom>
        </p:spPr>
      </p:pic>
      <p:sp>
        <p:nvSpPr>
          <p:cNvPr id="5" name="TextBox 4"/>
          <p:cNvSpPr txBox="1"/>
          <p:nvPr/>
        </p:nvSpPr>
        <p:spPr>
          <a:xfrm>
            <a:off x="5248871" y="852713"/>
            <a:ext cx="2842253" cy="307777"/>
          </a:xfrm>
          <a:prstGeom prst="rect">
            <a:avLst/>
          </a:prstGeom>
          <a:noFill/>
        </p:spPr>
        <p:txBody>
          <a:bodyPr wrap="none" rtlCol="0">
            <a:spAutoFit/>
          </a:bodyPr>
          <a:lstStyle/>
          <a:p>
            <a:r>
              <a:rPr lang="en-US" sz="1400" dirty="0" smtClean="0"/>
              <a:t>Tracking beam through ESS and LAM</a:t>
            </a:r>
            <a:endParaRPr lang="en-US" sz="1400" dirty="0"/>
          </a:p>
        </p:txBody>
      </p:sp>
      <p:sp>
        <p:nvSpPr>
          <p:cNvPr id="10" name="TextBox 9"/>
          <p:cNvSpPr txBox="1"/>
          <p:nvPr/>
        </p:nvSpPr>
        <p:spPr>
          <a:xfrm>
            <a:off x="5362492" y="3627483"/>
            <a:ext cx="2728632" cy="307777"/>
          </a:xfrm>
          <a:prstGeom prst="rect">
            <a:avLst/>
          </a:prstGeom>
          <a:noFill/>
        </p:spPr>
        <p:txBody>
          <a:bodyPr wrap="none" rtlCol="0">
            <a:spAutoFit/>
          </a:bodyPr>
          <a:lstStyle/>
          <a:p>
            <a:r>
              <a:rPr lang="en-US" sz="1400" dirty="0" smtClean="0"/>
              <a:t>Beam footprint in the LAM magnet</a:t>
            </a:r>
            <a:endParaRPr lang="en-US" sz="1400" dirty="0"/>
          </a:p>
        </p:txBody>
      </p:sp>
    </p:spTree>
    <p:extLst>
      <p:ext uri="{BB962C8B-B14F-4D97-AF65-F5344CB8AC3E}">
        <p14:creationId xmlns:p14="http://schemas.microsoft.com/office/powerpoint/2010/main" val="1394233262"/>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17980</TotalTime>
  <Words>1804</Words>
  <Application>Microsoft Office PowerPoint</Application>
  <PresentationFormat>On-screen Show (4:3)</PresentationFormat>
  <Paragraphs>408</Paragraphs>
  <Slides>19</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MS Mincho</vt:lpstr>
      <vt:lpstr>ＭＳ Ｐゴシック</vt:lpstr>
      <vt:lpstr>ＭＳ Ｐゴシック</vt:lpstr>
      <vt:lpstr>Arial</vt:lpstr>
      <vt:lpstr>Calibri</vt:lpstr>
      <vt:lpstr>Geneva</vt:lpstr>
      <vt:lpstr>Helvetica</vt:lpstr>
      <vt:lpstr>Symbol</vt:lpstr>
      <vt:lpstr>Times New Roman</vt:lpstr>
      <vt:lpstr>Wingdings</vt:lpstr>
      <vt:lpstr>FNAL_TemplateMac_060514</vt:lpstr>
      <vt:lpstr>Fermilab: Footer Only</vt:lpstr>
      <vt:lpstr>Resonant Extraction Instrumentation</vt:lpstr>
      <vt:lpstr>Mu2e Resonant Extraction – General Scheme</vt:lpstr>
      <vt:lpstr>Mu2e Resonant Extraction - parameters</vt:lpstr>
      <vt:lpstr>Mu2e Resonant Extraction - strategy</vt:lpstr>
      <vt:lpstr>Delivery Ring BPM system  (on DR AIP)</vt:lpstr>
      <vt:lpstr>Delivery Ring BPM system  (on DR AIP)</vt:lpstr>
      <vt:lpstr>Machine optics measurements and global model</vt:lpstr>
      <vt:lpstr>Beam Position Monitors (BPM)</vt:lpstr>
      <vt:lpstr>Tuning Extraction Efficiency: Loss Monitoring</vt:lpstr>
      <vt:lpstr>Localized and distributed losses due to SE</vt:lpstr>
      <vt:lpstr>Delivery Ring BLM  system (on DR AIP)</vt:lpstr>
      <vt:lpstr>Spill regulation</vt:lpstr>
      <vt:lpstr>Spill Monitoring (on Mu2e Resonant Extraction)</vt:lpstr>
      <vt:lpstr>Delivery Ring Instrumentation:  DCCT (on Mu2e)</vt:lpstr>
      <vt:lpstr>Tune control (on Mu2e)</vt:lpstr>
      <vt:lpstr>Tune Measurement with TeV Schottky</vt:lpstr>
      <vt:lpstr>Tune Measurement</vt:lpstr>
      <vt:lpstr>Ring commissioning and auxiliary measurements</vt:lpstr>
      <vt:lpstr>Summary</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Resonant Extraction Instrumentation</dc:title>
  <dc:creator>Vladimir P. Nagaslaev x4670 13469N</dc:creator>
  <cp:lastModifiedBy>Vladimir P. Nagaslaev x4670 13469N</cp:lastModifiedBy>
  <cp:revision>92</cp:revision>
  <cp:lastPrinted>2015-09-22T15:56:42Z</cp:lastPrinted>
  <dcterms:created xsi:type="dcterms:W3CDTF">2015-09-15T15:02:49Z</dcterms:created>
  <dcterms:modified xsi:type="dcterms:W3CDTF">2015-10-06T19:40:26Z</dcterms:modified>
</cp:coreProperties>
</file>