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C6B11"/>
    <a:srgbClr val="BD1F24"/>
    <a:srgbClr val="DA592A"/>
    <a:srgbClr val="808080"/>
    <a:srgbClr val="154D81"/>
    <a:srgbClr val="DF652C"/>
    <a:srgbClr val="E0692D"/>
    <a:srgbClr val="DF6424"/>
    <a:srgbClr val="D3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798" y="-78"/>
      </p:cViewPr>
      <p:guideLst>
        <p:guide orient="horz" pos="2165"/>
        <p:guide pos="342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C190591-D543-7449-A828-559C08D06478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3F73473-3CFB-5241-BF82-E3884D4E82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80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2702176-6DAC-6B4F-B700-3AD3B8686ACC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649E3D0-3FEA-B642-9F67-967BE3D8E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14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lue-Seal_c100m56y0k23-Mark_SC_Horizonta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1358900"/>
            <a:ext cx="3644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FermilabLogo_100c56m0y23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1447800"/>
            <a:ext cx="290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154D81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154D81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384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2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fld id="{A34E22D8-D1A4-4247-9EB0-7C6DF4DD9CA4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fld id="{2A0CCE80-3B22-F34E-81B2-E09662781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3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225D-8D5E-A64F-8B08-FCF74B4874FF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0688-F7AE-7441-85BB-0E205217A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8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D26F5-67DA-3842-A29F-512CA7FC916B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B61D-3477-4845-9DF6-695E34DA1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3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BAC3-6ED6-8D4E-BDC1-AF6F8A980AE8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90FE-81D3-D341-890A-EF9117775F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BC858-1876-E54F-A6C5-62AFE8343E68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8A71-83C6-EF40-AD36-EC1683BCD1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8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5BB20-0411-3441-BC04-835D2F8D7DA3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DCEB-21D2-CD4C-B55A-F3EADD9B8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FE26C-FAB0-B14C-87DA-966CD18A882B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2117-9F9F-7143-9723-4103C8BEA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6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5E45A-DFEC-FA4E-BA6A-FB892D35E338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6373-8500-2042-A196-2287B72DC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9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fld id="{5C0A8BA5-6302-AF46-AD94-9F54C2E529AC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fld id="{762C15F7-22DB-1448-B34D-3F8D2909F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3996" r:id="rId3"/>
    <p:sldLayoutId id="2147483997" r:id="rId4"/>
    <p:sldLayoutId id="214748399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154D81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fld id="{CCB18559-BC04-184D-AC6D-BBFA2F0E9CC7}" type="datetime1">
              <a:rPr lang="en-US" smtClean="0"/>
              <a:t>10/7/2015</a:t>
            </a:fld>
            <a:endParaRPr 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fld id="{ABC452BA-E2D2-7F48-9628-85048FB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of Extinction to Optics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60819"/>
            <a:ext cx="8672513" cy="4987867"/>
          </a:xfrm>
        </p:spPr>
        <p:txBody>
          <a:bodyPr/>
          <a:lstStyle/>
          <a:p>
            <a:r>
              <a:rPr lang="en-US" sz="2000" dirty="0" smtClean="0"/>
              <a:t>An exact analysis will require introducing errors and re-running the simulations, the most important optical features related to optics are:</a:t>
            </a:r>
          </a:p>
          <a:p>
            <a:pPr lvl="1"/>
            <a:r>
              <a:rPr lang="en-US" sz="2000" dirty="0" smtClean="0"/>
              <a:t>Waist in center of vertical non bend plane</a:t>
            </a:r>
          </a:p>
          <a:p>
            <a:pPr lvl="2"/>
            <a:r>
              <a:rPr lang="en-US" sz="1800" dirty="0" smtClean="0"/>
              <a:t>Minimum size at ends</a:t>
            </a:r>
          </a:p>
          <a:p>
            <a:pPr lvl="3"/>
            <a:r>
              <a:rPr lang="en-US" sz="1600" dirty="0" err="1">
                <a:latin typeface="Symbol" charset="2"/>
                <a:cs typeface="Symbol" charset="2"/>
              </a:rPr>
              <a:t>b</a:t>
            </a:r>
            <a:r>
              <a:rPr lang="en-US" sz="1600" baseline="-25000" dirty="0" err="1" smtClean="0"/>
              <a:t>center</a:t>
            </a:r>
            <a:r>
              <a:rPr lang="en-US" sz="1600" dirty="0" smtClean="0"/>
              <a:t> = L/2=3m</a:t>
            </a:r>
          </a:p>
          <a:p>
            <a:pPr lvl="3"/>
            <a:r>
              <a:rPr lang="en-US" sz="1600" dirty="0">
                <a:latin typeface="Symbol" charset="2"/>
                <a:cs typeface="Symbol" charset="2"/>
              </a:rPr>
              <a:t>b</a:t>
            </a:r>
            <a:r>
              <a:rPr lang="en-US" sz="1600" baseline="-25000" dirty="0" smtClean="0"/>
              <a:t>end</a:t>
            </a:r>
            <a:r>
              <a:rPr lang="en-US" sz="1600" dirty="0" smtClean="0"/>
              <a:t> = L = 6m</a:t>
            </a:r>
          </a:p>
          <a:p>
            <a:pPr lvl="2"/>
            <a:r>
              <a:rPr lang="en-US" sz="1800" dirty="0" smtClean="0"/>
              <a:t>If the beta function is too large, out of time beam in the non-bend plane can scatter in the bend plane, and be driven back into the transmission channel.</a:t>
            </a:r>
          </a:p>
          <a:p>
            <a:pPr lvl="3"/>
            <a:r>
              <a:rPr lang="en-US" sz="1600" dirty="0" smtClean="0"/>
              <a:t>Simulations show 2 need 1.5 cm of clearance, but magnet has a gap of 1.8</a:t>
            </a:r>
          </a:p>
          <a:p>
            <a:pPr lvl="3"/>
            <a:r>
              <a:rPr lang="en-US" sz="1600" dirty="0" smtClean="0">
                <a:latin typeface="Symbol" charset="2"/>
                <a:cs typeface="Symbol" charset="2"/>
              </a:rPr>
              <a:t>b</a:t>
            </a:r>
            <a:r>
              <a:rPr lang="en-US" sz="1600" dirty="0" smtClean="0"/>
              <a:t> function at ends can grow by (1.8/1.5)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= 1.44</a:t>
            </a:r>
          </a:p>
          <a:p>
            <a:pPr lvl="1"/>
            <a:r>
              <a:rPr lang="en-US" sz="2000" dirty="0" smtClean="0"/>
              <a:t>Phase advance between the AC dipole and the collimator will require more current to move the beam clear of the collimator.</a:t>
            </a:r>
          </a:p>
          <a:p>
            <a:pPr lvl="2"/>
            <a:r>
              <a:rPr lang="en-US" sz="1800" dirty="0" smtClean="0">
                <a:latin typeface="ＭＳ ゴシック"/>
                <a:ea typeface="ＭＳ ゴシック"/>
                <a:cs typeface="ＭＳ ゴシック"/>
              </a:rPr>
              <a:t>±</a:t>
            </a:r>
            <a:r>
              <a:rPr lang="en-US" sz="1800" dirty="0" smtClean="0">
                <a:latin typeface="+mn-lt"/>
                <a:ea typeface="ＭＳ ゴシック"/>
                <a:cs typeface="ＭＳ ゴシック"/>
              </a:rPr>
              <a:t>25° </a:t>
            </a:r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10% increase </a:t>
            </a:r>
            <a:r>
              <a:rPr lang="en-US" sz="1800" smtClean="0">
                <a:sym typeface="Wingdings"/>
              </a:rPr>
              <a:t>in current</a:t>
            </a:r>
            <a:endParaRPr lang="en-US" sz="1800" dirty="0" smtClean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424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Template">
  <a:themeElements>
    <a:clrScheme name="Custom 2">
      <a:dk1>
        <a:srgbClr val="404040"/>
      </a:dk1>
      <a:lt1>
        <a:srgbClr val="FFFFFF"/>
      </a:lt1>
      <a:dk2>
        <a:srgbClr val="154D81"/>
      </a:dk2>
      <a:lt2>
        <a:srgbClr val="FFFFFF"/>
      </a:lt2>
      <a:accent1>
        <a:srgbClr val="82D2E6"/>
      </a:accent1>
      <a:accent2>
        <a:srgbClr val="1997B7"/>
      </a:accent2>
      <a:accent3>
        <a:srgbClr val="DA592A"/>
      </a:accent3>
      <a:accent4>
        <a:srgbClr val="BD1F24"/>
      </a:accent4>
      <a:accent5>
        <a:srgbClr val="519A24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635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rgbClr val="FF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">
      <a:dk1>
        <a:srgbClr val="074184"/>
      </a:dk1>
      <a:lt1>
        <a:srgbClr val="FFFFFF"/>
      </a:lt1>
      <a:dk2>
        <a:srgbClr val="074184"/>
      </a:dk2>
      <a:lt2>
        <a:srgbClr val="FFFCF3"/>
      </a:lt2>
      <a:accent1>
        <a:srgbClr val="70C3DC"/>
      </a:accent1>
      <a:accent2>
        <a:srgbClr val="E14825"/>
      </a:accent2>
      <a:accent3>
        <a:srgbClr val="399F3C"/>
      </a:accent3>
      <a:accent4>
        <a:srgbClr val="800F1B"/>
      </a:accent4>
      <a:accent5>
        <a:srgbClr val="1997B7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FermilabTemplate.potx</Template>
  <TotalTime>8088</TotalTime>
  <Words>137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FermilabTemplate</vt:lpstr>
      <vt:lpstr>Fermilab: Footer Only</vt:lpstr>
      <vt:lpstr>Sensitivity of Extinction to Optics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Steve Werkema</cp:lastModifiedBy>
  <cp:revision>508</cp:revision>
  <cp:lastPrinted>2014-06-04T17:18:59Z</cp:lastPrinted>
  <dcterms:created xsi:type="dcterms:W3CDTF">2014-01-03T20:18:13Z</dcterms:created>
  <dcterms:modified xsi:type="dcterms:W3CDTF">2015-10-07T15:20:04Z</dcterms:modified>
</cp:coreProperties>
</file>