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1"/>
    <p:sldMasterId id="2147483682" r:id="rId2"/>
    <p:sldMasterId id="2147484088" r:id="rId3"/>
    <p:sldMasterId id="2147484095" r:id="rId4"/>
  </p:sldMasterIdLst>
  <p:notesMasterIdLst>
    <p:notesMasterId r:id="rId53"/>
  </p:notesMasterIdLst>
  <p:handoutMasterIdLst>
    <p:handoutMasterId r:id="rId54"/>
  </p:handoutMasterIdLst>
  <p:sldIdLst>
    <p:sldId id="265" r:id="rId5"/>
    <p:sldId id="495" r:id="rId6"/>
    <p:sldId id="463" r:id="rId7"/>
    <p:sldId id="500" r:id="rId8"/>
    <p:sldId id="501" r:id="rId9"/>
    <p:sldId id="478" r:id="rId10"/>
    <p:sldId id="474" r:id="rId11"/>
    <p:sldId id="507" r:id="rId12"/>
    <p:sldId id="490" r:id="rId13"/>
    <p:sldId id="464" r:id="rId14"/>
    <p:sldId id="516" r:id="rId15"/>
    <p:sldId id="467" r:id="rId16"/>
    <p:sldId id="509" r:id="rId17"/>
    <p:sldId id="502" r:id="rId18"/>
    <p:sldId id="503" r:id="rId19"/>
    <p:sldId id="487" r:id="rId20"/>
    <p:sldId id="496" r:id="rId21"/>
    <p:sldId id="504" r:id="rId22"/>
    <p:sldId id="476" r:id="rId23"/>
    <p:sldId id="455" r:id="rId24"/>
    <p:sldId id="515" r:id="rId25"/>
    <p:sldId id="458" r:id="rId26"/>
    <p:sldId id="480" r:id="rId27"/>
    <p:sldId id="482" r:id="rId28"/>
    <p:sldId id="483" r:id="rId29"/>
    <p:sldId id="484" r:id="rId30"/>
    <p:sldId id="494" r:id="rId31"/>
    <p:sldId id="505" r:id="rId32"/>
    <p:sldId id="510" r:id="rId33"/>
    <p:sldId id="511" r:id="rId34"/>
    <p:sldId id="512" r:id="rId35"/>
    <p:sldId id="513" r:id="rId36"/>
    <p:sldId id="477" r:id="rId37"/>
    <p:sldId id="498" r:id="rId38"/>
    <p:sldId id="485" r:id="rId39"/>
    <p:sldId id="486" r:id="rId40"/>
    <p:sldId id="497" r:id="rId41"/>
    <p:sldId id="465" r:id="rId42"/>
    <p:sldId id="488" r:id="rId43"/>
    <p:sldId id="459" r:id="rId44"/>
    <p:sldId id="457" r:id="rId45"/>
    <p:sldId id="514" r:id="rId46"/>
    <p:sldId id="470" r:id="rId47"/>
    <p:sldId id="471" r:id="rId48"/>
    <p:sldId id="468" r:id="rId49"/>
    <p:sldId id="472" r:id="rId50"/>
    <p:sldId id="469" r:id="rId51"/>
    <p:sldId id="443" r:id="rId52"/>
  </p:sldIdLst>
  <p:sldSz cx="9144000" cy="6858000" type="screen4x3"/>
  <p:notesSz cx="6858000" cy="9296400"/>
  <p:defaultTex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3D17CB3F-40F6-4FD4-80BC-AB0235D968B8}">
          <p14:sldIdLst>
            <p14:sldId id="265"/>
          </p14:sldIdLst>
        </p14:section>
        <p14:section name="WBS" id="{F757FC40-C637-41AA-A23E-B8353CA7A1E4}">
          <p14:sldIdLst>
            <p14:sldId id="495"/>
          </p14:sldIdLst>
        </p14:section>
        <p14:section name="Controls" id="{A7B2665B-611D-4EF9-AA7E-6E324FB64AC6}">
          <p14:sldIdLst>
            <p14:sldId id="463"/>
            <p14:sldId id="500"/>
            <p14:sldId id="501"/>
            <p14:sldId id="478"/>
          </p14:sldIdLst>
        </p14:section>
        <p14:section name="Instrumentation" id="{7E67842E-48CA-4F08-BD08-AFFEF9DCB199}">
          <p14:sldIdLst>
            <p14:sldId id="474"/>
            <p14:sldId id="507"/>
            <p14:sldId id="490"/>
            <p14:sldId id="464"/>
            <p14:sldId id="516"/>
            <p14:sldId id="467"/>
            <p14:sldId id="509"/>
            <p14:sldId id="502"/>
            <p14:sldId id="503"/>
            <p14:sldId id="487"/>
            <p14:sldId id="496"/>
            <p14:sldId id="504"/>
            <p14:sldId id="476"/>
            <p14:sldId id="455"/>
            <p14:sldId id="515"/>
            <p14:sldId id="458"/>
          </p14:sldIdLst>
        </p14:section>
        <p14:section name="Project Management" id="{52B99787-3CB3-4CBA-A4D4-BE8C42E69068}">
          <p14:sldIdLst>
            <p14:sldId id="480"/>
            <p14:sldId id="482"/>
            <p14:sldId id="483"/>
            <p14:sldId id="484"/>
            <p14:sldId id="494"/>
            <p14:sldId id="505"/>
          </p14:sldIdLst>
        </p14:section>
        <p14:section name="Supplimental Slides" id="{CF383A17-D260-4C39-B5A7-CEA4E5F3C4B7}">
          <p14:sldIdLst/>
        </p14:section>
        <p14:section name="Beam Parameters" id="{314E0506-C9B0-4A8B-8649-F33E3F69C4FE}">
          <p14:sldIdLst>
            <p14:sldId id="510"/>
            <p14:sldId id="511"/>
            <p14:sldId id="512"/>
            <p14:sldId id="513"/>
          </p14:sldIdLst>
        </p14:section>
        <p14:section name="Controls" id="{92353C2F-DB51-4F84-AEE5-BCD864077814}">
          <p14:sldIdLst>
            <p14:sldId id="477"/>
            <p14:sldId id="498"/>
          </p14:sldIdLst>
        </p14:section>
        <p14:section name="M2/M3/DR" id="{D1781807-AAA8-4749-BB20-CE2CC8AA4C16}">
          <p14:sldIdLst>
            <p14:sldId id="485"/>
            <p14:sldId id="486"/>
          </p14:sldIdLst>
        </p14:section>
        <p14:section name="M4/M5" id="{FDD955E5-0BDB-4CA8-8CF8-940FDD89FB9B}">
          <p14:sldIdLst>
            <p14:sldId id="497"/>
            <p14:sldId id="465"/>
            <p14:sldId id="488"/>
            <p14:sldId id="459"/>
            <p14:sldId id="457"/>
          </p14:sldIdLst>
        </p14:section>
        <p14:section name="Schedule" id="{8D5B212E-883C-4197-B4DF-799793D5D1F5}">
          <p14:sldIdLst>
            <p14:sldId id="514"/>
            <p14:sldId id="470"/>
            <p14:sldId id="471"/>
            <p14:sldId id="468"/>
            <p14:sldId id="472"/>
            <p14:sldId id="469"/>
            <p14:sldId id="4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4040"/>
    <a:srgbClr val="505050"/>
    <a:srgbClr val="004C97"/>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13" autoAdjust="0"/>
    <p:restoredTop sz="94364" autoAdjust="0"/>
  </p:normalViewPr>
  <p:slideViewPr>
    <p:cSldViewPr snapToGrid="0" snapToObjects="1">
      <p:cViewPr>
        <p:scale>
          <a:sx n="90" d="100"/>
          <a:sy n="90" d="100"/>
        </p:scale>
        <p:origin x="168" y="-168"/>
      </p:cViewPr>
      <p:guideLst/>
    </p:cSldViewPr>
  </p:slideViewPr>
  <p:outlineViewPr>
    <p:cViewPr>
      <p:scale>
        <a:sx n="33" d="100"/>
        <a:sy n="33" d="100"/>
      </p:scale>
      <p:origin x="0" y="-7932"/>
    </p:cViewPr>
  </p:outlin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CDBFF2-EAFC-446E-8C89-E748F6F6ED3E}" type="doc">
      <dgm:prSet loTypeId="urn:microsoft.com/office/officeart/2005/8/layout/orgChart1" loCatId="hierarchy" qsTypeId="urn:microsoft.com/office/officeart/2005/8/quickstyle/simple1" qsCatId="simple" csTypeId="urn:microsoft.com/office/officeart/2005/8/colors/accent3_2" csCatId="accent3" phldr="1"/>
      <dgm:spPr/>
      <dgm:t>
        <a:bodyPr/>
        <a:lstStyle/>
        <a:p>
          <a:endParaRPr lang="en-US"/>
        </a:p>
      </dgm:t>
    </dgm:pt>
    <dgm:pt modelId="{BE0453B1-219F-427F-A916-7C0725812871}">
      <dgm:prSet phldrT="[Text]" custT="1"/>
      <dgm:spPr>
        <a:solidFill>
          <a:schemeClr val="accent2">
            <a:lumMod val="60000"/>
            <a:lumOff val="40000"/>
          </a:schemeClr>
        </a:solidFill>
        <a:ln>
          <a:solidFill>
            <a:srgbClr val="FF0000"/>
          </a:solidFill>
        </a:ln>
        <a:effectLst>
          <a:outerShdw blurRad="50800" dist="152400" dir="2700000" algn="tl" rotWithShape="0">
            <a:prstClr val="black">
              <a:alpha val="40000"/>
            </a:prstClr>
          </a:outerShdw>
        </a:effectLst>
      </dgm:spPr>
      <dgm:t>
        <a:bodyPr lIns="0" tIns="0" rIns="0" bIns="0" anchor="ctr"/>
        <a:lstStyle/>
        <a:p>
          <a:r>
            <a:rPr lang="en-US" sz="1100" b="0" dirty="0" smtClean="0">
              <a:solidFill>
                <a:schemeClr val="tx1"/>
              </a:solidFill>
              <a:effectLst>
                <a:outerShdw blurRad="38100" dist="38100" dir="2700000" algn="tl">
                  <a:srgbClr val="000000">
                    <a:alpha val="43137"/>
                  </a:srgbClr>
                </a:outerShdw>
              </a:effectLst>
            </a:rPr>
            <a:t>WBS 2.3</a:t>
          </a:r>
        </a:p>
        <a:p>
          <a:r>
            <a:rPr lang="en-US" sz="1100" b="0" dirty="0" smtClean="0">
              <a:solidFill>
                <a:schemeClr val="tx1"/>
              </a:solidFill>
              <a:effectLst>
                <a:outerShdw blurRad="38100" dist="38100" dir="2700000" algn="tl">
                  <a:srgbClr val="000000">
                    <a:alpha val="43137"/>
                  </a:srgbClr>
                </a:outerShdw>
              </a:effectLst>
            </a:rPr>
            <a:t>Instrumentation and Controls</a:t>
          </a:r>
        </a:p>
        <a:p>
          <a:r>
            <a:rPr lang="en-US" sz="1100" b="0" dirty="0" smtClean="0">
              <a:solidFill>
                <a:schemeClr val="tx1"/>
              </a:solidFill>
              <a:effectLst>
                <a:outerShdw blurRad="38100" dist="38100" dir="2700000" algn="tl">
                  <a:srgbClr val="000000">
                    <a:alpha val="43137"/>
                  </a:srgbClr>
                </a:outerShdw>
              </a:effectLst>
            </a:rPr>
            <a:t>B. Drendel (AD/</a:t>
          </a:r>
          <a:r>
            <a:rPr lang="en-US" sz="1100" b="0" dirty="0" err="1" smtClean="0">
              <a:solidFill>
                <a:schemeClr val="tx1"/>
              </a:solidFill>
              <a:effectLst>
                <a:outerShdw blurRad="38100" dist="38100" dir="2700000" algn="tl">
                  <a:srgbClr val="000000">
                    <a:alpha val="43137"/>
                  </a:srgbClr>
                </a:outerShdw>
              </a:effectLst>
            </a:rPr>
            <a:t>Muon</a:t>
          </a:r>
          <a:r>
            <a:rPr lang="en-US" sz="1100" b="0" dirty="0" smtClean="0">
              <a:solidFill>
                <a:schemeClr val="tx1"/>
              </a:solidFill>
              <a:effectLst>
                <a:outerShdw blurRad="38100" dist="38100" dir="2700000" algn="tl">
                  <a:srgbClr val="000000">
                    <a:alpha val="43137"/>
                  </a:srgbClr>
                </a:outerShdw>
              </a:effectLst>
            </a:rPr>
            <a:t>)</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L3 and CAM</a:t>
          </a:r>
          <a:endParaRPr lang="en-US" sz="1100" b="0" dirty="0">
            <a:solidFill>
              <a:schemeClr val="tx1"/>
            </a:solidFill>
            <a:effectLst>
              <a:outerShdw blurRad="38100" dist="38100" dir="2700000" algn="tl">
                <a:srgbClr val="000000">
                  <a:alpha val="43137"/>
                </a:srgbClr>
              </a:outerShdw>
            </a:effectLst>
          </a:endParaRPr>
        </a:p>
      </dgm:t>
    </dgm:pt>
    <dgm:pt modelId="{449E3C9D-CE20-45B2-A28E-E6A4446B9E17}" type="parTrans" cxnId="{544A5F29-EC21-4099-91A2-D2B338CAB3BA}">
      <dgm:prSet/>
      <dgm:spPr/>
      <dgm:t>
        <a:bodyPr/>
        <a:lstStyle/>
        <a:p>
          <a:endParaRPr lang="en-US"/>
        </a:p>
      </dgm:t>
    </dgm:pt>
    <dgm:pt modelId="{9A77E80E-A4DE-4C5C-8CF7-6C5F8282B1E2}" type="sibTrans" cxnId="{544A5F29-EC21-4099-91A2-D2B338CAB3BA}">
      <dgm:prSet/>
      <dgm:spPr/>
      <dgm:t>
        <a:bodyPr/>
        <a:lstStyle/>
        <a:p>
          <a:endParaRPr lang="en-US"/>
        </a:p>
      </dgm:t>
    </dgm:pt>
    <dgm:pt modelId="{136EC303-4E01-4E71-B945-AD009C7422B5}">
      <dgm:prSet phldrT="[Text]" custT="1"/>
      <dgm:spPr>
        <a:solidFill>
          <a:schemeClr val="accent2">
            <a:lumMod val="60000"/>
            <a:lumOff val="40000"/>
          </a:schemeClr>
        </a:solidFill>
        <a:ln>
          <a:solidFill>
            <a:srgbClr val="FF0000"/>
          </a:solidFill>
        </a:ln>
        <a:effectLst>
          <a:outerShdw blurRad="50800" dist="152400" dir="2700000" algn="tl" rotWithShape="0">
            <a:prstClr val="black">
              <a:alpha val="40000"/>
            </a:prstClr>
          </a:outerShdw>
        </a:effectLst>
      </dgm:spPr>
      <dgm:t>
        <a:bodyPr lIns="0" tIns="0" rIns="0" bIns="0" anchor="ctr"/>
        <a:lstStyle/>
        <a:p>
          <a:r>
            <a:rPr lang="en-US" sz="1100" b="0" dirty="0" smtClean="0">
              <a:solidFill>
                <a:schemeClr val="tx1"/>
              </a:solidFill>
              <a:effectLst>
                <a:outerShdw blurRad="38100" dist="38100" dir="2700000" algn="tl">
                  <a:srgbClr val="000000">
                    <a:alpha val="43137"/>
                  </a:srgbClr>
                </a:outerShdw>
              </a:effectLst>
            </a:rPr>
            <a:t>WBS 2.3.2</a:t>
          </a:r>
        </a:p>
        <a:p>
          <a:r>
            <a:rPr lang="en-US" sz="1100" b="0" dirty="0" smtClean="0">
              <a:solidFill>
                <a:schemeClr val="tx1"/>
              </a:solidFill>
              <a:effectLst>
                <a:outerShdw blurRad="38100" dist="38100" dir="2700000" algn="tl">
                  <a:srgbClr val="000000">
                    <a:alpha val="43137"/>
                  </a:srgbClr>
                </a:outerShdw>
              </a:effectLst>
            </a:rPr>
            <a:t>Delivery Ring Instrumentation</a:t>
          </a:r>
        </a:p>
        <a:p>
          <a:r>
            <a:rPr lang="en-US" sz="1100" b="0" dirty="0" smtClean="0">
              <a:solidFill>
                <a:schemeClr val="tx1"/>
              </a:solidFill>
              <a:effectLst>
                <a:outerShdw blurRad="38100" dist="38100" dir="2700000" algn="tl">
                  <a:srgbClr val="000000">
                    <a:alpha val="43137"/>
                  </a:srgbClr>
                </a:outerShdw>
              </a:effectLst>
            </a:rPr>
            <a:t>B. Drendel (AD/</a:t>
          </a:r>
          <a:r>
            <a:rPr lang="en-US" sz="1100" b="0" dirty="0" err="1" smtClean="0">
              <a:solidFill>
                <a:schemeClr val="tx1"/>
              </a:solidFill>
              <a:effectLst>
                <a:outerShdw blurRad="38100" dist="38100" dir="2700000" algn="tl">
                  <a:srgbClr val="000000">
                    <a:alpha val="43137"/>
                  </a:srgbClr>
                </a:outerShdw>
              </a:effectLst>
            </a:rPr>
            <a:t>Muon</a:t>
          </a:r>
          <a:r>
            <a:rPr lang="en-US" sz="1100" b="0" dirty="0" smtClean="0">
              <a:solidFill>
                <a:schemeClr val="tx1"/>
              </a:solidFill>
              <a:effectLst>
                <a:outerShdw blurRad="38100" dist="38100" dir="2700000" algn="tl">
                  <a:srgbClr val="000000">
                    <a:alpha val="43137"/>
                  </a:srgbClr>
                </a:outerShdw>
              </a:effectLst>
            </a:rPr>
            <a:t>)</a:t>
          </a:r>
          <a:endParaRPr lang="en-US" sz="1100" b="0" dirty="0">
            <a:solidFill>
              <a:schemeClr val="tx1"/>
            </a:solidFill>
            <a:effectLst>
              <a:outerShdw blurRad="38100" dist="38100" dir="2700000" algn="tl">
                <a:srgbClr val="000000">
                  <a:alpha val="43137"/>
                </a:srgbClr>
              </a:outerShdw>
            </a:effectLst>
          </a:endParaRPr>
        </a:p>
      </dgm:t>
    </dgm:pt>
    <dgm:pt modelId="{0E04C030-966C-429B-A238-CBFC8124D852}" type="parTrans" cxnId="{5F2D08BB-E2A1-4A8F-B6BF-CB6B3EBB0276}">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C80634E1-CB16-4C30-B8A1-33F752331ED7}" type="sibTrans" cxnId="{5F2D08BB-E2A1-4A8F-B6BF-CB6B3EBB0276}">
      <dgm:prSet/>
      <dgm:spPr/>
      <dgm:t>
        <a:bodyPr/>
        <a:lstStyle/>
        <a:p>
          <a:endParaRPr lang="en-US"/>
        </a:p>
      </dgm:t>
    </dgm:pt>
    <dgm:pt modelId="{8F82AA64-2AC7-4413-84CE-58B25D6CB4C2}">
      <dgm:prSet phldrT="[Text]" custT="1"/>
      <dgm:spPr>
        <a:solidFill>
          <a:schemeClr val="accent2">
            <a:lumMod val="60000"/>
            <a:lumOff val="40000"/>
          </a:schemeClr>
        </a:solidFill>
        <a:ln>
          <a:solidFill>
            <a:srgbClr val="FF0000"/>
          </a:solidFill>
        </a:ln>
        <a:effectLst>
          <a:outerShdw blurRad="50800" dist="152400" dir="2700000" algn="tl" rotWithShape="0">
            <a:prstClr val="black">
              <a:alpha val="40000"/>
            </a:prstClr>
          </a:outerShdw>
        </a:effectLst>
      </dgm:spPr>
      <dgm:t>
        <a:bodyPr lIns="0" tIns="0" rIns="0" bIns="0" anchor="ctr"/>
        <a:lstStyle/>
        <a:p>
          <a:r>
            <a:rPr lang="en-US" sz="1100" b="0" dirty="0" smtClean="0">
              <a:solidFill>
                <a:schemeClr val="tx1"/>
              </a:solidFill>
              <a:effectLst>
                <a:outerShdw blurRad="38100" dist="38100" dir="2700000" algn="tl">
                  <a:srgbClr val="000000">
                    <a:alpha val="43137"/>
                  </a:srgbClr>
                </a:outerShdw>
              </a:effectLst>
            </a:rPr>
            <a:t>WBS 2.3.3</a:t>
          </a:r>
        </a:p>
        <a:p>
          <a:r>
            <a:rPr lang="en-US" sz="1100" b="0" dirty="0" smtClean="0">
              <a:solidFill>
                <a:schemeClr val="tx1"/>
              </a:solidFill>
              <a:effectLst>
                <a:outerShdw blurRad="38100" dist="38100" dir="2700000" algn="tl">
                  <a:srgbClr val="000000">
                    <a:alpha val="43137"/>
                  </a:srgbClr>
                </a:outerShdw>
              </a:effectLst>
            </a:rPr>
            <a:t>Extraction </a:t>
          </a:r>
          <a:r>
            <a:rPr lang="en-US" sz="1100" b="0" dirty="0" err="1" smtClean="0">
              <a:solidFill>
                <a:schemeClr val="tx1"/>
              </a:solidFill>
              <a:effectLst>
                <a:outerShdw blurRad="38100" dist="38100" dir="2700000" algn="tl">
                  <a:srgbClr val="000000">
                    <a:alpha val="43137"/>
                  </a:srgbClr>
                </a:outerShdw>
              </a:effectLst>
            </a:rPr>
            <a:t>Beamline</a:t>
          </a:r>
          <a:r>
            <a:rPr lang="en-US" sz="1100" b="0" dirty="0" smtClean="0">
              <a:solidFill>
                <a:schemeClr val="tx1"/>
              </a:solidFill>
              <a:effectLst>
                <a:outerShdw blurRad="38100" dist="38100" dir="2700000" algn="tl">
                  <a:srgbClr val="000000">
                    <a:alpha val="43137"/>
                  </a:srgbClr>
                </a:outerShdw>
              </a:effectLst>
            </a:rPr>
            <a:t> Instrumentation</a:t>
          </a:r>
        </a:p>
        <a:p>
          <a:r>
            <a:rPr lang="en-US" sz="1100" b="0" dirty="0" smtClean="0">
              <a:solidFill>
                <a:schemeClr val="tx1"/>
              </a:solidFill>
              <a:effectLst>
                <a:outerShdw blurRad="38100" dist="38100" dir="2700000" algn="tl">
                  <a:srgbClr val="000000">
                    <a:alpha val="43137"/>
                  </a:srgbClr>
                </a:outerShdw>
              </a:effectLst>
            </a:rPr>
            <a:t>B. Drendel (AD/</a:t>
          </a:r>
          <a:r>
            <a:rPr lang="en-US" sz="1100" b="0" dirty="0" err="1" smtClean="0">
              <a:solidFill>
                <a:schemeClr val="tx1"/>
              </a:solidFill>
              <a:effectLst>
                <a:outerShdw blurRad="38100" dist="38100" dir="2700000" algn="tl">
                  <a:srgbClr val="000000">
                    <a:alpha val="43137"/>
                  </a:srgbClr>
                </a:outerShdw>
              </a:effectLst>
            </a:rPr>
            <a:t>Muon</a:t>
          </a:r>
          <a:r>
            <a:rPr lang="en-US" sz="1100" b="0" dirty="0" smtClean="0">
              <a:solidFill>
                <a:schemeClr val="tx1"/>
              </a:solidFill>
              <a:effectLst>
                <a:outerShdw blurRad="38100" dist="38100" dir="2700000" algn="tl">
                  <a:srgbClr val="000000">
                    <a:alpha val="43137"/>
                  </a:srgbClr>
                </a:outerShdw>
              </a:effectLst>
            </a:rPr>
            <a:t>)</a:t>
          </a:r>
          <a:endParaRPr lang="en-US" sz="1100" b="0" dirty="0">
            <a:solidFill>
              <a:schemeClr val="tx1"/>
            </a:solidFill>
            <a:effectLst>
              <a:outerShdw blurRad="38100" dist="38100" dir="2700000" algn="tl">
                <a:srgbClr val="000000">
                  <a:alpha val="43137"/>
                </a:srgbClr>
              </a:outerShdw>
            </a:effectLst>
          </a:endParaRPr>
        </a:p>
      </dgm:t>
    </dgm:pt>
    <dgm:pt modelId="{632002AA-9FE8-4907-8730-37D6937A5E1C}" type="parTrans" cxnId="{B124082D-FDEE-4835-BC2E-222F82C84D6B}">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834954E6-CD20-4B3C-B792-C6FD334B5594}" type="sibTrans" cxnId="{B124082D-FDEE-4835-BC2E-222F82C84D6B}">
      <dgm:prSet/>
      <dgm:spPr/>
      <dgm:t>
        <a:bodyPr/>
        <a:lstStyle/>
        <a:p>
          <a:endParaRPr lang="en-US"/>
        </a:p>
      </dgm:t>
    </dgm:pt>
    <dgm:pt modelId="{3E7479E7-FA4A-4723-9B0A-6BE4255BD1FB}">
      <dgm:prSet phldrT="[Text]" custT="1"/>
      <dgm:spPr>
        <a:solidFill>
          <a:schemeClr val="accent2">
            <a:lumMod val="60000"/>
            <a:lumOff val="40000"/>
          </a:schemeClr>
        </a:solidFill>
        <a:ln>
          <a:solidFill>
            <a:srgbClr val="FF0000"/>
          </a:solidFill>
        </a:ln>
        <a:effectLst>
          <a:outerShdw blurRad="50800" dist="152400" dir="2700000" algn="tl" rotWithShape="0">
            <a:prstClr val="black">
              <a:alpha val="40000"/>
            </a:prstClr>
          </a:outerShdw>
        </a:effectLst>
      </dgm:spPr>
      <dgm:t>
        <a:bodyPr lIns="0" tIns="0" rIns="0" bIns="0" anchor="ctr"/>
        <a:lstStyle/>
        <a:p>
          <a:r>
            <a:rPr lang="en-US" sz="1100" b="0" dirty="0" smtClean="0">
              <a:solidFill>
                <a:schemeClr val="tx1"/>
              </a:solidFill>
              <a:effectLst>
                <a:outerShdw blurRad="38100" dist="38100" dir="2700000" algn="tl">
                  <a:srgbClr val="000000">
                    <a:alpha val="43137"/>
                  </a:srgbClr>
                </a:outerShdw>
              </a:effectLst>
            </a:rPr>
            <a:t>WBS 2.3.4</a:t>
          </a:r>
        </a:p>
        <a:p>
          <a:r>
            <a:rPr lang="en-US" sz="1100" b="0" dirty="0" smtClean="0">
              <a:solidFill>
                <a:schemeClr val="tx1"/>
              </a:solidFill>
              <a:effectLst>
                <a:outerShdw blurRad="38100" dist="38100" dir="2700000" algn="tl">
                  <a:srgbClr val="000000">
                    <a:alpha val="43137"/>
                  </a:srgbClr>
                </a:outerShdw>
              </a:effectLst>
            </a:rPr>
            <a:t>Technical Documentation</a:t>
          </a:r>
        </a:p>
        <a:p>
          <a:r>
            <a:rPr lang="en-US" sz="1100" b="0" dirty="0" smtClean="0">
              <a:solidFill>
                <a:schemeClr val="tx1"/>
              </a:solidFill>
              <a:effectLst>
                <a:outerShdw blurRad="38100" dist="38100" dir="2700000" algn="tl">
                  <a:srgbClr val="000000">
                    <a:alpha val="43137"/>
                  </a:srgbClr>
                </a:outerShdw>
              </a:effectLst>
            </a:rPr>
            <a:t>B. Drendel (AD/</a:t>
          </a:r>
          <a:r>
            <a:rPr lang="en-US" sz="1100" b="0" dirty="0" err="1" smtClean="0">
              <a:solidFill>
                <a:schemeClr val="tx1"/>
              </a:solidFill>
              <a:effectLst>
                <a:outerShdw blurRad="38100" dist="38100" dir="2700000" algn="tl">
                  <a:srgbClr val="000000">
                    <a:alpha val="43137"/>
                  </a:srgbClr>
                </a:outerShdw>
              </a:effectLst>
            </a:rPr>
            <a:t>Muon</a:t>
          </a:r>
          <a:r>
            <a:rPr lang="en-US" sz="1100" b="0" dirty="0" smtClean="0">
              <a:solidFill>
                <a:schemeClr val="tx1"/>
              </a:solidFill>
              <a:effectLst>
                <a:outerShdw blurRad="38100" dist="38100" dir="2700000" algn="tl">
                  <a:srgbClr val="000000">
                    <a:alpha val="43137"/>
                  </a:srgbClr>
                </a:outerShdw>
              </a:effectLst>
            </a:rPr>
            <a:t>)</a:t>
          </a:r>
        </a:p>
      </dgm:t>
    </dgm:pt>
    <dgm:pt modelId="{E164DF50-E728-4C00-A53E-21C809BEE3CB}" type="parTrans" cxnId="{ACB6E715-A998-41B8-BE76-630DE5C0A653}">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58A28A77-DE82-4555-999C-913801561F19}" type="sibTrans" cxnId="{ACB6E715-A998-41B8-BE76-630DE5C0A653}">
      <dgm:prSet/>
      <dgm:spPr/>
      <dgm:t>
        <a:bodyPr/>
        <a:lstStyle/>
        <a:p>
          <a:endParaRPr lang="en-US"/>
        </a:p>
      </dgm:t>
    </dgm:pt>
    <dgm:pt modelId="{81741832-87A7-441E-AE96-5CCDB4D408FB}">
      <dgm:prSet phldrT="[Text]" custT="1"/>
      <dgm:spPr>
        <a:solidFill>
          <a:schemeClr val="accent2">
            <a:lumMod val="60000"/>
            <a:lumOff val="40000"/>
          </a:schemeClr>
        </a:solidFill>
        <a:ln>
          <a:solidFill>
            <a:srgbClr val="FF0000"/>
          </a:solidFill>
        </a:ln>
        <a:effectLst>
          <a:outerShdw blurRad="50800" dist="152400" dir="2700000" algn="tl" rotWithShape="0">
            <a:prstClr val="black">
              <a:alpha val="40000"/>
            </a:prstClr>
          </a:outerShdw>
        </a:effectLst>
      </dgm:spPr>
      <dgm:t>
        <a:bodyPr lIns="0" tIns="0" rIns="0" bIns="0" anchor="ctr"/>
        <a:lstStyle/>
        <a:p>
          <a:r>
            <a:rPr lang="en-US" sz="1100" b="0" dirty="0" smtClean="0">
              <a:solidFill>
                <a:schemeClr val="tx1"/>
              </a:solidFill>
              <a:effectLst>
                <a:outerShdw blurRad="38100" dist="38100" dir="2700000" algn="tl">
                  <a:srgbClr val="000000">
                    <a:alpha val="43137"/>
                  </a:srgbClr>
                </a:outerShdw>
              </a:effectLst>
            </a:rPr>
            <a:t>WBS 2.3.1</a:t>
          </a:r>
        </a:p>
        <a:p>
          <a:r>
            <a:rPr lang="en-US" sz="1100" b="0" dirty="0" smtClean="0">
              <a:solidFill>
                <a:schemeClr val="tx1"/>
              </a:solidFill>
              <a:effectLst>
                <a:outerShdw blurRad="38100" dist="38100" dir="2700000" algn="tl">
                  <a:srgbClr val="000000">
                    <a:alpha val="43137"/>
                  </a:srgbClr>
                </a:outerShdw>
              </a:effectLst>
            </a:rPr>
            <a:t>Mu2e Controls</a:t>
          </a:r>
        </a:p>
        <a:p>
          <a:r>
            <a:rPr lang="en-US" sz="1100" b="0" dirty="0" smtClean="0">
              <a:solidFill>
                <a:schemeClr val="tx1"/>
              </a:solidFill>
              <a:effectLst>
                <a:outerShdw blurRad="38100" dist="38100" dir="2700000" algn="tl">
                  <a:srgbClr val="000000">
                    <a:alpha val="43137"/>
                  </a:srgbClr>
                </a:outerShdw>
              </a:effectLst>
            </a:rPr>
            <a:t>B. Drendel (AD/</a:t>
          </a:r>
          <a:r>
            <a:rPr lang="en-US" sz="1100" b="0" dirty="0" err="1" smtClean="0">
              <a:solidFill>
                <a:schemeClr val="tx1"/>
              </a:solidFill>
              <a:effectLst>
                <a:outerShdw blurRad="38100" dist="38100" dir="2700000" algn="tl">
                  <a:srgbClr val="000000">
                    <a:alpha val="43137"/>
                  </a:srgbClr>
                </a:outerShdw>
              </a:effectLst>
            </a:rPr>
            <a:t>Muon</a:t>
          </a:r>
          <a:r>
            <a:rPr lang="en-US" sz="1100" b="0" dirty="0" smtClean="0">
              <a:solidFill>
                <a:schemeClr val="tx1"/>
              </a:solidFill>
              <a:effectLst>
                <a:outerShdw blurRad="38100" dist="38100" dir="2700000" algn="tl">
                  <a:srgbClr val="000000">
                    <a:alpha val="43137"/>
                  </a:srgbClr>
                </a:outerShdw>
              </a:effectLst>
            </a:rPr>
            <a:t>)</a:t>
          </a:r>
          <a:endParaRPr lang="en-US" sz="1100" b="0" dirty="0">
            <a:solidFill>
              <a:schemeClr val="tx1"/>
            </a:solidFill>
            <a:effectLst>
              <a:outerShdw blurRad="38100" dist="38100" dir="2700000" algn="tl">
                <a:srgbClr val="000000">
                  <a:alpha val="43137"/>
                </a:srgbClr>
              </a:outerShdw>
            </a:effectLst>
          </a:endParaRPr>
        </a:p>
      </dgm:t>
    </dgm:pt>
    <dgm:pt modelId="{729318CD-C217-4BAD-9273-FE5ECADAFB98}" type="parTrans" cxnId="{233DC0A6-D7E5-40A5-9349-668133E7B30D}">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25B39F74-9DEA-459F-8FAC-E3589283F582}" type="sibTrans" cxnId="{233DC0A6-D7E5-40A5-9349-668133E7B30D}">
      <dgm:prSet/>
      <dgm:spPr/>
      <dgm:t>
        <a:bodyPr/>
        <a:lstStyle/>
        <a:p>
          <a:endParaRPr lang="en-US"/>
        </a:p>
      </dgm:t>
    </dgm:pt>
    <dgm:pt modelId="{172769B0-5F1F-47B6-86E7-FF9D3B6392C5}">
      <dgm:prSet custT="1"/>
      <dgm:spPr>
        <a:solidFill>
          <a:schemeClr val="accent2">
            <a:lumMod val="60000"/>
            <a:lumOff val="40000"/>
          </a:schemeClr>
        </a:solidFill>
        <a:ln>
          <a:solidFill>
            <a:srgbClr val="FF0000"/>
          </a:solidFill>
        </a:ln>
        <a:effectLst>
          <a:outerShdw blurRad="50800" dist="50800" dir="2700000" algn="ctr" rotWithShape="0">
            <a:schemeClr val="tx1">
              <a:alpha val="40000"/>
            </a:schemeClr>
          </a:outerShdw>
        </a:effectLst>
      </dgm:spPr>
      <dgm:t>
        <a:bodyPr/>
        <a:lstStyle/>
        <a:p>
          <a:r>
            <a:rPr lang="en-US" sz="1100" b="0" dirty="0" smtClean="0">
              <a:solidFill>
                <a:schemeClr val="tx1"/>
              </a:solidFill>
              <a:effectLst>
                <a:outerShdw blurRad="38100" dist="38100" dir="2700000" algn="tl">
                  <a:srgbClr val="000000">
                    <a:alpha val="43137"/>
                  </a:srgbClr>
                </a:outerShdw>
              </a:effectLst>
            </a:rPr>
            <a:t>WBS 2.3.1.1</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Transport &amp; Delivery Ring Controls</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G. Brown (AD/Controls)</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D. McArthur (AD/Controls)</a:t>
          </a:r>
        </a:p>
      </dgm:t>
    </dgm:pt>
    <dgm:pt modelId="{F946DFFF-8524-41DF-BEA9-E2AACF393E29}" type="parTrans" cxnId="{54CB1715-CA00-4D34-93B2-5E870FDD5536}">
      <dgm:prSet/>
      <dgm:spPr/>
      <dgm:t>
        <a:bodyPr/>
        <a:lstStyle/>
        <a:p>
          <a:endParaRPr lang="en-US"/>
        </a:p>
      </dgm:t>
    </dgm:pt>
    <dgm:pt modelId="{98134376-4F5E-45A7-97DD-CFE11430915F}" type="sibTrans" cxnId="{54CB1715-CA00-4D34-93B2-5E870FDD5536}">
      <dgm:prSet/>
      <dgm:spPr/>
      <dgm:t>
        <a:bodyPr/>
        <a:lstStyle/>
        <a:p>
          <a:endParaRPr lang="en-US"/>
        </a:p>
      </dgm:t>
    </dgm:pt>
    <dgm:pt modelId="{B39A8FFE-E078-4B81-8BA6-C0F32C646B6D}">
      <dgm:prSet custT="1"/>
      <dgm:spPr>
        <a:solidFill>
          <a:schemeClr val="accent2">
            <a:lumMod val="60000"/>
            <a:lumOff val="40000"/>
          </a:schemeClr>
        </a:solidFill>
        <a:ln>
          <a:solidFill>
            <a:srgbClr val="FF0000"/>
          </a:solidFill>
        </a:ln>
      </dgm:spPr>
      <dgm:t>
        <a:bodyPr/>
        <a:lstStyle/>
        <a:p>
          <a:r>
            <a:rPr lang="en-US" sz="1100" b="0" dirty="0" smtClean="0">
              <a:solidFill>
                <a:schemeClr val="tx1"/>
              </a:solidFill>
              <a:effectLst>
                <a:outerShdw blurRad="38100" dist="38100" dir="2700000" algn="tl">
                  <a:srgbClr val="000000">
                    <a:alpha val="43137"/>
                  </a:srgbClr>
                </a:outerShdw>
              </a:effectLst>
            </a:rPr>
            <a:t>WBS 2.3.1.2 </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Mu2e Controls</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G. Brown (AD/Controls)</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D. McArthur (AD/Controls)</a:t>
          </a:r>
        </a:p>
      </dgm:t>
    </dgm:pt>
    <dgm:pt modelId="{5E825B70-EF6D-419E-A310-D4E54B0A0C92}" type="parTrans" cxnId="{4B47CB2A-141B-4565-AE83-256F90FB170C}">
      <dgm:prSet/>
      <dgm:spPr/>
      <dgm:t>
        <a:bodyPr/>
        <a:lstStyle/>
        <a:p>
          <a:endParaRPr lang="en-US"/>
        </a:p>
      </dgm:t>
    </dgm:pt>
    <dgm:pt modelId="{EDB9A62A-3F13-48C1-80B8-C46D0E1020B5}" type="sibTrans" cxnId="{4B47CB2A-141B-4565-AE83-256F90FB170C}">
      <dgm:prSet/>
      <dgm:spPr/>
      <dgm:t>
        <a:bodyPr/>
        <a:lstStyle/>
        <a:p>
          <a:endParaRPr lang="en-US"/>
        </a:p>
      </dgm:t>
    </dgm:pt>
    <dgm:pt modelId="{55C9984A-49D9-4467-8EA2-257D1D8835FC}">
      <dgm:prSet phldrT="[Text]" custT="1"/>
      <dgm:spPr>
        <a:solidFill>
          <a:schemeClr val="accent2">
            <a:lumMod val="60000"/>
            <a:lumOff val="40000"/>
          </a:schemeClr>
        </a:solidFill>
        <a:ln>
          <a:solidFill>
            <a:srgbClr val="FF0000"/>
          </a:solidFill>
        </a:ln>
        <a:effectLst>
          <a:outerShdw blurRad="50800" dist="152400" dir="2700000" algn="tl" rotWithShape="0">
            <a:prstClr val="black">
              <a:alpha val="40000"/>
            </a:prstClr>
          </a:outerShdw>
        </a:effectLst>
      </dgm:spPr>
      <dgm:t>
        <a:bodyPr lIns="0" tIns="0" rIns="0" bIns="0" anchor="ctr"/>
        <a:lstStyle/>
        <a:p>
          <a:r>
            <a:rPr lang="en-US" sz="1100" b="0" dirty="0" smtClean="0">
              <a:solidFill>
                <a:schemeClr val="tx1"/>
              </a:solidFill>
              <a:effectLst>
                <a:outerShdw blurRad="38100" dist="38100" dir="2700000" algn="tl">
                  <a:srgbClr val="000000">
                    <a:alpha val="43137"/>
                  </a:srgbClr>
                </a:outerShdw>
              </a:effectLst>
            </a:rPr>
            <a:t>WBS 2.3.3.1</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Profile Monitors</a:t>
          </a:r>
        </a:p>
        <a:p>
          <a:r>
            <a:rPr lang="en-US" sz="1100" b="0" dirty="0" smtClean="0">
              <a:solidFill>
                <a:schemeClr val="tx1"/>
              </a:solidFill>
              <a:effectLst>
                <a:outerShdw blurRad="38100" dist="38100" dir="2700000" algn="tl">
                  <a:srgbClr val="000000">
                    <a:alpha val="43137"/>
                  </a:srgbClr>
                </a:outerShdw>
              </a:effectLst>
            </a:rPr>
            <a:t>G. Tassotto (AD/</a:t>
          </a:r>
          <a:r>
            <a:rPr lang="en-US" sz="1100" b="0" dirty="0" err="1" smtClean="0">
              <a:solidFill>
                <a:schemeClr val="tx1"/>
              </a:solidFill>
              <a:effectLst>
                <a:outerShdw blurRad="38100" dist="38100" dir="2700000" algn="tl">
                  <a:srgbClr val="000000">
                    <a:alpha val="43137"/>
                  </a:srgbClr>
                </a:outerShdw>
              </a:effectLst>
            </a:rPr>
            <a:t>Inst</a:t>
          </a:r>
          <a:r>
            <a:rPr lang="en-US" sz="1100" b="0" dirty="0" smtClean="0">
              <a:solidFill>
                <a:schemeClr val="tx1"/>
              </a:solidFill>
              <a:effectLst>
                <a:outerShdw blurRad="38100" dist="38100" dir="2700000" algn="tl">
                  <a:srgbClr val="000000">
                    <a:alpha val="43137"/>
                  </a:srgbClr>
                </a:outerShdw>
              </a:effectLst>
            </a:rPr>
            <a:t>)</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D. Schoo (AD/</a:t>
          </a:r>
          <a:r>
            <a:rPr lang="en-US" sz="1100" b="0" dirty="0" err="1" smtClean="0">
              <a:solidFill>
                <a:schemeClr val="tx1"/>
              </a:solidFill>
              <a:effectLst>
                <a:outerShdw blurRad="38100" dist="38100" dir="2700000" algn="tl">
                  <a:srgbClr val="000000">
                    <a:alpha val="43137"/>
                  </a:srgbClr>
                </a:outerShdw>
              </a:effectLst>
            </a:rPr>
            <a:t>Inst</a:t>
          </a:r>
          <a:r>
            <a:rPr lang="en-US" sz="1100" b="0" dirty="0" smtClean="0">
              <a:solidFill>
                <a:schemeClr val="tx1"/>
              </a:solidFill>
              <a:effectLst>
                <a:outerShdw blurRad="38100" dist="38100" dir="2700000" algn="tl">
                  <a:srgbClr val="000000">
                    <a:alpha val="43137"/>
                  </a:srgbClr>
                </a:outerShdw>
              </a:effectLst>
            </a:rPr>
            <a:t>)</a:t>
          </a:r>
          <a:endParaRPr lang="en-US" sz="1100" b="0" dirty="0">
            <a:solidFill>
              <a:schemeClr val="tx1"/>
            </a:solidFill>
            <a:effectLst>
              <a:outerShdw blurRad="38100" dist="38100" dir="2700000" algn="tl">
                <a:srgbClr val="000000">
                  <a:alpha val="43137"/>
                </a:srgbClr>
              </a:outerShdw>
            </a:effectLst>
          </a:endParaRPr>
        </a:p>
      </dgm:t>
    </dgm:pt>
    <dgm:pt modelId="{7DC10189-6494-4A27-93C1-2770159673F8}" type="parTrans" cxnId="{9045F8F4-2994-4F2C-ACE0-EC30FC7C2E7F}">
      <dgm:prSet/>
      <dgm:spPr/>
      <dgm:t>
        <a:bodyPr/>
        <a:lstStyle/>
        <a:p>
          <a:endParaRPr lang="en-US"/>
        </a:p>
      </dgm:t>
    </dgm:pt>
    <dgm:pt modelId="{85B0AFDF-3CCD-411D-B7BD-9274497CF793}" type="sibTrans" cxnId="{9045F8F4-2994-4F2C-ACE0-EC30FC7C2E7F}">
      <dgm:prSet/>
      <dgm:spPr/>
      <dgm:t>
        <a:bodyPr/>
        <a:lstStyle/>
        <a:p>
          <a:endParaRPr lang="en-US"/>
        </a:p>
      </dgm:t>
    </dgm:pt>
    <dgm:pt modelId="{28F6D50F-4143-466C-97C6-188E0D84ED17}">
      <dgm:prSet phldrT="[Text]" custT="1"/>
      <dgm:spPr>
        <a:solidFill>
          <a:schemeClr val="accent2">
            <a:lumMod val="60000"/>
            <a:lumOff val="40000"/>
          </a:schemeClr>
        </a:solidFill>
        <a:ln>
          <a:solidFill>
            <a:srgbClr val="FF0000"/>
          </a:solidFill>
        </a:ln>
        <a:effectLst>
          <a:outerShdw blurRad="50800" dist="152400" dir="2700000" algn="tl" rotWithShape="0">
            <a:prstClr val="black">
              <a:alpha val="40000"/>
            </a:prstClr>
          </a:outerShdw>
        </a:effectLst>
      </dgm:spPr>
      <dgm:t>
        <a:bodyPr lIns="0" tIns="0" rIns="0" bIns="0" anchor="ctr"/>
        <a:lstStyle/>
        <a:p>
          <a:r>
            <a:rPr lang="en-US" sz="1100" b="0" dirty="0" smtClean="0">
              <a:solidFill>
                <a:schemeClr val="tx1"/>
              </a:solidFill>
              <a:effectLst>
                <a:outerShdw blurRad="38100" dist="38100" dir="2700000" algn="tl">
                  <a:srgbClr val="000000">
                    <a:alpha val="43137"/>
                  </a:srgbClr>
                </a:outerShdw>
              </a:effectLst>
            </a:rPr>
            <a:t>WBS 2.3.3.2</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Beam Loss Monitors</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Randy Thurman-</a:t>
          </a:r>
          <a:r>
            <a:rPr lang="en-US" sz="1100" b="0" dirty="0" err="1" smtClean="0">
              <a:solidFill>
                <a:schemeClr val="tx1"/>
              </a:solidFill>
              <a:effectLst>
                <a:outerShdw blurRad="38100" dist="38100" dir="2700000" algn="tl">
                  <a:srgbClr val="000000">
                    <a:alpha val="43137"/>
                  </a:srgbClr>
                </a:outerShdw>
              </a:effectLst>
            </a:rPr>
            <a:t>Keup</a:t>
          </a:r>
          <a:r>
            <a:rPr lang="en-US" sz="1100" b="0" dirty="0" smtClean="0">
              <a:solidFill>
                <a:schemeClr val="tx1"/>
              </a:solidFill>
              <a:effectLst>
                <a:outerShdw blurRad="38100" dist="38100" dir="2700000" algn="tl">
                  <a:srgbClr val="000000">
                    <a:alpha val="43137"/>
                  </a:srgbClr>
                </a:outerShdw>
              </a:effectLst>
            </a:rPr>
            <a:t> (AD/</a:t>
          </a:r>
          <a:r>
            <a:rPr lang="en-US" sz="1100" b="0" dirty="0" err="1" smtClean="0">
              <a:solidFill>
                <a:schemeClr val="tx1"/>
              </a:solidFill>
              <a:effectLst>
                <a:outerShdw blurRad="38100" dist="38100" dir="2700000" algn="tl">
                  <a:srgbClr val="000000">
                    <a:alpha val="43137"/>
                  </a:srgbClr>
                </a:outerShdw>
              </a:effectLst>
            </a:rPr>
            <a:t>Inst</a:t>
          </a:r>
          <a:r>
            <a:rPr lang="en-US" sz="1100" b="0" dirty="0" smtClean="0">
              <a:solidFill>
                <a:schemeClr val="tx1"/>
              </a:solidFill>
              <a:effectLst>
                <a:outerShdw blurRad="38100" dist="38100" dir="2700000" algn="tl">
                  <a:srgbClr val="000000">
                    <a:alpha val="43137"/>
                  </a:srgbClr>
                </a:outerShdw>
              </a:effectLst>
            </a:rPr>
            <a:t>)</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J. </a:t>
          </a:r>
          <a:r>
            <a:rPr lang="en-US" sz="1100" b="0" dirty="0" err="1" smtClean="0">
              <a:solidFill>
                <a:schemeClr val="tx1"/>
              </a:solidFill>
              <a:effectLst>
                <a:outerShdw blurRad="38100" dist="38100" dir="2700000" algn="tl">
                  <a:srgbClr val="000000">
                    <a:alpha val="43137"/>
                  </a:srgbClr>
                </a:outerShdw>
              </a:effectLst>
            </a:rPr>
            <a:t>Seraphin</a:t>
          </a:r>
          <a:r>
            <a:rPr lang="en-US" sz="1100" b="0" dirty="0" smtClean="0">
              <a:solidFill>
                <a:schemeClr val="tx1"/>
              </a:solidFill>
              <a:effectLst>
                <a:outerShdw blurRad="38100" dist="38100" dir="2700000" algn="tl">
                  <a:srgbClr val="000000">
                    <a:alpha val="43137"/>
                  </a:srgbClr>
                </a:outerShdw>
              </a:effectLst>
            </a:rPr>
            <a:t> (AD/</a:t>
          </a:r>
          <a:r>
            <a:rPr lang="en-US" sz="1100" b="0" dirty="0" err="1" smtClean="0">
              <a:solidFill>
                <a:schemeClr val="tx1"/>
              </a:solidFill>
              <a:effectLst>
                <a:outerShdw blurRad="38100" dist="38100" dir="2700000" algn="tl">
                  <a:srgbClr val="000000">
                    <a:alpha val="43137"/>
                  </a:srgbClr>
                </a:outerShdw>
              </a:effectLst>
            </a:rPr>
            <a:t>Inst</a:t>
          </a:r>
          <a:r>
            <a:rPr lang="en-US" sz="1100" b="0" dirty="0" smtClean="0">
              <a:solidFill>
                <a:schemeClr val="tx1"/>
              </a:solidFill>
              <a:effectLst>
                <a:outerShdw blurRad="38100" dist="38100" dir="2700000" algn="tl">
                  <a:srgbClr val="000000">
                    <a:alpha val="43137"/>
                  </a:srgbClr>
                </a:outerShdw>
              </a:effectLst>
            </a:rPr>
            <a:t>)</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A. </a:t>
          </a:r>
          <a:r>
            <a:rPr lang="en-US" sz="1100" b="0" dirty="0" err="1" smtClean="0">
              <a:solidFill>
                <a:schemeClr val="tx1"/>
              </a:solidFill>
              <a:effectLst>
                <a:outerShdw blurRad="38100" dist="38100" dir="2700000" algn="tl">
                  <a:srgbClr val="000000">
                    <a:alpha val="43137"/>
                  </a:srgbClr>
                </a:outerShdw>
              </a:effectLst>
            </a:rPr>
            <a:t>Saewert</a:t>
          </a:r>
          <a:r>
            <a:rPr lang="en-US" sz="1100" b="0" dirty="0" smtClean="0">
              <a:solidFill>
                <a:schemeClr val="tx1"/>
              </a:solidFill>
              <a:effectLst>
                <a:outerShdw blurRad="38100" dist="38100" dir="2700000" algn="tl">
                  <a:srgbClr val="000000">
                    <a:alpha val="43137"/>
                  </a:srgbClr>
                </a:outerShdw>
              </a:effectLst>
            </a:rPr>
            <a:t> (*AD/</a:t>
          </a:r>
          <a:r>
            <a:rPr lang="en-US" sz="1100" b="0" dirty="0" err="1" smtClean="0">
              <a:solidFill>
                <a:schemeClr val="tx1"/>
              </a:solidFill>
              <a:effectLst>
                <a:outerShdw blurRad="38100" dist="38100" dir="2700000" algn="tl">
                  <a:srgbClr val="000000">
                    <a:alpha val="43137"/>
                  </a:srgbClr>
                </a:outerShdw>
              </a:effectLst>
            </a:rPr>
            <a:t>Inst</a:t>
          </a:r>
          <a:r>
            <a:rPr lang="en-US" sz="1100" b="0" dirty="0" smtClean="0">
              <a:solidFill>
                <a:schemeClr val="tx1"/>
              </a:solidFill>
              <a:effectLst>
                <a:outerShdw blurRad="38100" dist="38100" dir="2700000" algn="tl">
                  <a:srgbClr val="000000">
                    <a:alpha val="43137"/>
                  </a:srgbClr>
                </a:outerShdw>
              </a:effectLst>
            </a:rPr>
            <a:t>)</a:t>
          </a:r>
          <a:endParaRPr lang="en-US" sz="1100" b="0" dirty="0">
            <a:solidFill>
              <a:schemeClr val="tx1"/>
            </a:solidFill>
            <a:effectLst>
              <a:outerShdw blurRad="38100" dist="38100" dir="2700000" algn="tl">
                <a:srgbClr val="000000">
                  <a:alpha val="43137"/>
                </a:srgbClr>
              </a:outerShdw>
            </a:effectLst>
          </a:endParaRPr>
        </a:p>
      </dgm:t>
    </dgm:pt>
    <dgm:pt modelId="{5D9E5D79-598C-413C-B10A-A20CA16D9240}" type="parTrans" cxnId="{57F72A80-2B5E-40A0-AB50-40EE72FE00A7}">
      <dgm:prSet/>
      <dgm:spPr/>
      <dgm:t>
        <a:bodyPr/>
        <a:lstStyle/>
        <a:p>
          <a:endParaRPr lang="en-US"/>
        </a:p>
      </dgm:t>
    </dgm:pt>
    <dgm:pt modelId="{52383B0D-4E89-4DAD-B566-9D0C459B8474}" type="sibTrans" cxnId="{57F72A80-2B5E-40A0-AB50-40EE72FE00A7}">
      <dgm:prSet/>
      <dgm:spPr/>
      <dgm:t>
        <a:bodyPr/>
        <a:lstStyle/>
        <a:p>
          <a:endParaRPr lang="en-US"/>
        </a:p>
      </dgm:t>
    </dgm:pt>
    <dgm:pt modelId="{7A617166-5A11-4223-AA23-165D92330A60}">
      <dgm:prSet phldrT="[Text]" custT="1"/>
      <dgm:spPr>
        <a:solidFill>
          <a:schemeClr val="accent2">
            <a:lumMod val="60000"/>
            <a:lumOff val="40000"/>
          </a:schemeClr>
        </a:solidFill>
        <a:ln>
          <a:solidFill>
            <a:srgbClr val="FF0000"/>
          </a:solidFill>
        </a:ln>
        <a:effectLst>
          <a:outerShdw blurRad="50800" dist="152400" dir="2700000" algn="tl" rotWithShape="0">
            <a:prstClr val="black">
              <a:alpha val="40000"/>
            </a:prstClr>
          </a:outerShdw>
        </a:effectLst>
      </dgm:spPr>
      <dgm:t>
        <a:bodyPr lIns="0" tIns="0" rIns="0" bIns="0" anchor="ctr"/>
        <a:lstStyle/>
        <a:p>
          <a:r>
            <a:rPr lang="en-US" sz="1100" b="0" dirty="0" smtClean="0">
              <a:solidFill>
                <a:schemeClr val="tx1"/>
              </a:solidFill>
              <a:effectLst>
                <a:outerShdw blurRad="38100" dist="38100" dir="2700000" algn="tl">
                  <a:srgbClr val="000000">
                    <a:alpha val="43137"/>
                  </a:srgbClr>
                </a:outerShdw>
              </a:effectLst>
            </a:rPr>
            <a:t>WBS 2.3.2.1</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DCCT</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A. Ibrahim (AD/</a:t>
          </a:r>
          <a:r>
            <a:rPr lang="en-US" sz="1100" b="0" dirty="0" err="1" smtClean="0">
              <a:solidFill>
                <a:schemeClr val="tx1"/>
              </a:solidFill>
              <a:effectLst>
                <a:outerShdw blurRad="38100" dist="38100" dir="2700000" algn="tl">
                  <a:srgbClr val="000000">
                    <a:alpha val="43137"/>
                  </a:srgbClr>
                </a:outerShdw>
              </a:effectLst>
            </a:rPr>
            <a:t>Inst</a:t>
          </a:r>
          <a:r>
            <a:rPr lang="en-US" sz="1100" b="0" dirty="0" smtClean="0">
              <a:solidFill>
                <a:schemeClr val="tx1"/>
              </a:solidFill>
              <a:effectLst>
                <a:outerShdw blurRad="38100" dist="38100" dir="2700000" algn="tl">
                  <a:srgbClr val="000000">
                    <a:alpha val="43137"/>
                  </a:srgbClr>
                </a:outerShdw>
              </a:effectLst>
            </a:rPr>
            <a:t>)</a:t>
          </a:r>
          <a:endParaRPr lang="en-US" sz="1100" b="0" dirty="0">
            <a:solidFill>
              <a:schemeClr val="tx1"/>
            </a:solidFill>
            <a:effectLst>
              <a:outerShdw blurRad="38100" dist="38100" dir="2700000" algn="tl">
                <a:srgbClr val="000000">
                  <a:alpha val="43137"/>
                </a:srgbClr>
              </a:outerShdw>
            </a:effectLst>
          </a:endParaRPr>
        </a:p>
      </dgm:t>
    </dgm:pt>
    <dgm:pt modelId="{8F845EDA-7493-424C-95F1-3862E294E1D7}" type="parTrans" cxnId="{16FC4D25-72FD-41B5-BA7A-18B9F6C3CFC0}">
      <dgm:prSet/>
      <dgm:spPr/>
      <dgm:t>
        <a:bodyPr/>
        <a:lstStyle/>
        <a:p>
          <a:endParaRPr lang="en-US"/>
        </a:p>
      </dgm:t>
    </dgm:pt>
    <dgm:pt modelId="{0ED876B1-97DD-494B-AD5D-E1E4BC04E18B}" type="sibTrans" cxnId="{16FC4D25-72FD-41B5-BA7A-18B9F6C3CFC0}">
      <dgm:prSet/>
      <dgm:spPr/>
      <dgm:t>
        <a:bodyPr/>
        <a:lstStyle/>
        <a:p>
          <a:endParaRPr lang="en-US"/>
        </a:p>
      </dgm:t>
    </dgm:pt>
    <dgm:pt modelId="{E85C19B9-8D7B-42A9-85FE-15889143FD21}">
      <dgm:prSet phldrT="[Text]" custT="1"/>
      <dgm:spPr>
        <a:solidFill>
          <a:schemeClr val="accent2">
            <a:lumMod val="60000"/>
            <a:lumOff val="40000"/>
          </a:schemeClr>
        </a:solidFill>
        <a:ln>
          <a:solidFill>
            <a:srgbClr val="FF0000"/>
          </a:solidFill>
        </a:ln>
        <a:effectLst>
          <a:outerShdw blurRad="50800" dist="152400" dir="2700000" algn="tl" rotWithShape="0">
            <a:prstClr val="black">
              <a:alpha val="40000"/>
            </a:prstClr>
          </a:outerShdw>
        </a:effectLst>
      </dgm:spPr>
      <dgm:t>
        <a:bodyPr lIns="0" tIns="0" rIns="0" bIns="0" anchor="ctr"/>
        <a:lstStyle/>
        <a:p>
          <a:r>
            <a:rPr lang="en-US" sz="1100" b="0" dirty="0" smtClean="0">
              <a:solidFill>
                <a:schemeClr val="tx1"/>
              </a:solidFill>
              <a:effectLst>
                <a:outerShdw blurRad="38100" dist="38100" dir="2700000" algn="tl">
                  <a:srgbClr val="000000">
                    <a:alpha val="43137"/>
                  </a:srgbClr>
                </a:outerShdw>
              </a:effectLst>
            </a:rPr>
            <a:t>WBS 2.3.2.2</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Tune Measurement</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V. Scarpine (AD/</a:t>
          </a:r>
          <a:r>
            <a:rPr lang="en-US" sz="1100" b="0" dirty="0" err="1" smtClean="0">
              <a:solidFill>
                <a:schemeClr val="tx1"/>
              </a:solidFill>
              <a:effectLst>
                <a:outerShdw blurRad="38100" dist="38100" dir="2700000" algn="tl">
                  <a:srgbClr val="000000">
                    <a:alpha val="43137"/>
                  </a:srgbClr>
                </a:outerShdw>
              </a:effectLst>
            </a:rPr>
            <a:t>Inst</a:t>
          </a:r>
          <a:r>
            <a:rPr lang="en-US" sz="1100" b="0" dirty="0" smtClean="0">
              <a:solidFill>
                <a:schemeClr val="tx1"/>
              </a:solidFill>
              <a:effectLst>
                <a:outerShdw blurRad="38100" dist="38100" dir="2700000" algn="tl">
                  <a:srgbClr val="000000">
                    <a:alpha val="43137"/>
                  </a:srgbClr>
                </a:outerShdw>
              </a:effectLst>
            </a:rPr>
            <a:t>)</a:t>
          </a:r>
          <a:br>
            <a:rPr lang="en-US" sz="1100" b="0" dirty="0" smtClean="0">
              <a:solidFill>
                <a:schemeClr val="tx1"/>
              </a:solidFill>
              <a:effectLst>
                <a:outerShdw blurRad="38100" dist="38100" dir="2700000" algn="tl">
                  <a:srgbClr val="000000">
                    <a:alpha val="43137"/>
                  </a:srgbClr>
                </a:outerShdw>
              </a:effectLst>
            </a:rPr>
          </a:br>
          <a:r>
            <a:rPr lang="en-US" sz="1100" b="0" dirty="0" smtClean="0">
              <a:solidFill>
                <a:schemeClr val="tx1"/>
              </a:solidFill>
              <a:effectLst>
                <a:outerShdw blurRad="38100" dist="38100" dir="2700000" algn="tl">
                  <a:srgbClr val="000000">
                    <a:alpha val="43137"/>
                  </a:srgbClr>
                </a:outerShdw>
              </a:effectLst>
            </a:rPr>
            <a:t>B. Fellenz (AD/</a:t>
          </a:r>
          <a:r>
            <a:rPr lang="en-US" sz="1100" b="0" dirty="0" err="1" smtClean="0">
              <a:solidFill>
                <a:schemeClr val="tx1"/>
              </a:solidFill>
              <a:effectLst>
                <a:outerShdw blurRad="38100" dist="38100" dir="2700000" algn="tl">
                  <a:srgbClr val="000000">
                    <a:alpha val="43137"/>
                  </a:srgbClr>
                </a:outerShdw>
              </a:effectLst>
            </a:rPr>
            <a:t>Inst</a:t>
          </a:r>
          <a:r>
            <a:rPr lang="en-US" sz="1100" b="0" dirty="0" smtClean="0">
              <a:solidFill>
                <a:schemeClr val="tx1"/>
              </a:solidFill>
              <a:effectLst>
                <a:outerShdw blurRad="38100" dist="38100" dir="2700000" algn="tl">
                  <a:srgbClr val="000000">
                    <a:alpha val="43137"/>
                  </a:srgbClr>
                </a:outerShdw>
              </a:effectLst>
            </a:rPr>
            <a:t>)</a:t>
          </a:r>
          <a:endParaRPr lang="en-US" sz="1100" b="0" dirty="0">
            <a:solidFill>
              <a:schemeClr val="tx1"/>
            </a:solidFill>
            <a:effectLst>
              <a:outerShdw blurRad="38100" dist="38100" dir="2700000" algn="tl">
                <a:srgbClr val="000000">
                  <a:alpha val="43137"/>
                </a:srgbClr>
              </a:outerShdw>
            </a:effectLst>
          </a:endParaRPr>
        </a:p>
      </dgm:t>
    </dgm:pt>
    <dgm:pt modelId="{9A8B912B-189F-4D81-B13F-7272F250E7BF}" type="parTrans" cxnId="{6AC2C6B3-E6C0-4B60-9DFA-52F39C0DCC6A}">
      <dgm:prSet/>
      <dgm:spPr/>
      <dgm:t>
        <a:bodyPr/>
        <a:lstStyle/>
        <a:p>
          <a:endParaRPr lang="en-US"/>
        </a:p>
      </dgm:t>
    </dgm:pt>
    <dgm:pt modelId="{7CD070AF-E2BB-44D1-B992-D1FEB232C9D8}" type="sibTrans" cxnId="{6AC2C6B3-E6C0-4B60-9DFA-52F39C0DCC6A}">
      <dgm:prSet/>
      <dgm:spPr/>
      <dgm:t>
        <a:bodyPr/>
        <a:lstStyle/>
        <a:p>
          <a:endParaRPr lang="en-US"/>
        </a:p>
      </dgm:t>
    </dgm:pt>
    <dgm:pt modelId="{D03E77F6-62FE-42BB-8475-3B3B37A1A168}" type="pres">
      <dgm:prSet presAssocID="{1ECDBFF2-EAFC-446E-8C89-E748F6F6ED3E}" presName="hierChild1" presStyleCnt="0">
        <dgm:presLayoutVars>
          <dgm:orgChart val="1"/>
          <dgm:chPref val="1"/>
          <dgm:dir/>
          <dgm:animOne val="branch"/>
          <dgm:animLvl val="lvl"/>
          <dgm:resizeHandles/>
        </dgm:presLayoutVars>
      </dgm:prSet>
      <dgm:spPr/>
      <dgm:t>
        <a:bodyPr/>
        <a:lstStyle/>
        <a:p>
          <a:endParaRPr lang="en-US"/>
        </a:p>
      </dgm:t>
    </dgm:pt>
    <dgm:pt modelId="{A20D5522-D5CB-4E00-AE26-AEE254B1F785}" type="pres">
      <dgm:prSet presAssocID="{BE0453B1-219F-427F-A916-7C0725812871}" presName="hierRoot1" presStyleCnt="0">
        <dgm:presLayoutVars>
          <dgm:hierBranch val="init"/>
        </dgm:presLayoutVars>
      </dgm:prSet>
      <dgm:spPr/>
      <dgm:t>
        <a:bodyPr/>
        <a:lstStyle/>
        <a:p>
          <a:endParaRPr lang="en-US"/>
        </a:p>
      </dgm:t>
    </dgm:pt>
    <dgm:pt modelId="{05A960C1-56AA-4D62-9DE9-A2D443899C13}" type="pres">
      <dgm:prSet presAssocID="{BE0453B1-219F-427F-A916-7C0725812871}" presName="rootComposite1" presStyleCnt="0"/>
      <dgm:spPr/>
      <dgm:t>
        <a:bodyPr/>
        <a:lstStyle/>
        <a:p>
          <a:endParaRPr lang="en-US"/>
        </a:p>
      </dgm:t>
    </dgm:pt>
    <dgm:pt modelId="{587670C0-1180-4F5F-9F4C-3392F7D52F32}" type="pres">
      <dgm:prSet presAssocID="{BE0453B1-219F-427F-A916-7C0725812871}" presName="rootText1" presStyleLbl="node0" presStyleIdx="0" presStyleCnt="2" custScaleX="238869" custScaleY="210496" custLinFactNeighborX="0">
        <dgm:presLayoutVars>
          <dgm:chPref val="3"/>
        </dgm:presLayoutVars>
      </dgm:prSet>
      <dgm:spPr/>
      <dgm:t>
        <a:bodyPr/>
        <a:lstStyle/>
        <a:p>
          <a:endParaRPr lang="en-US"/>
        </a:p>
      </dgm:t>
    </dgm:pt>
    <dgm:pt modelId="{10056952-D445-4808-A287-742B753588AC}" type="pres">
      <dgm:prSet presAssocID="{BE0453B1-219F-427F-A916-7C0725812871}" presName="rootConnector1" presStyleLbl="node1" presStyleIdx="0" presStyleCnt="0"/>
      <dgm:spPr/>
      <dgm:t>
        <a:bodyPr/>
        <a:lstStyle/>
        <a:p>
          <a:endParaRPr lang="en-US"/>
        </a:p>
      </dgm:t>
    </dgm:pt>
    <dgm:pt modelId="{0E88D0E7-7327-4386-9686-C790E48772E2}" type="pres">
      <dgm:prSet presAssocID="{BE0453B1-219F-427F-A916-7C0725812871}" presName="hierChild2" presStyleCnt="0"/>
      <dgm:spPr/>
      <dgm:t>
        <a:bodyPr/>
        <a:lstStyle/>
        <a:p>
          <a:endParaRPr lang="en-US"/>
        </a:p>
      </dgm:t>
    </dgm:pt>
    <dgm:pt modelId="{D210F237-5DF1-42A9-88E6-5B6DB3BD7A92}" type="pres">
      <dgm:prSet presAssocID="{729318CD-C217-4BAD-9273-FE5ECADAFB98}" presName="Name37" presStyleLbl="parChTrans1D2" presStyleIdx="0" presStyleCnt="3" custSzY="226584"/>
      <dgm:spPr/>
      <dgm:t>
        <a:bodyPr/>
        <a:lstStyle/>
        <a:p>
          <a:endParaRPr lang="en-US"/>
        </a:p>
      </dgm:t>
    </dgm:pt>
    <dgm:pt modelId="{9C2ECFEA-F866-4C75-9D5F-D69EFF7249B1}" type="pres">
      <dgm:prSet presAssocID="{81741832-87A7-441E-AE96-5CCDB4D408FB}" presName="hierRoot2" presStyleCnt="0">
        <dgm:presLayoutVars>
          <dgm:hierBranch val="init"/>
        </dgm:presLayoutVars>
      </dgm:prSet>
      <dgm:spPr/>
      <dgm:t>
        <a:bodyPr/>
        <a:lstStyle/>
        <a:p>
          <a:endParaRPr lang="en-US"/>
        </a:p>
      </dgm:t>
    </dgm:pt>
    <dgm:pt modelId="{5E4D6700-4F8C-45ED-9516-B3A65CD3B3D0}" type="pres">
      <dgm:prSet presAssocID="{81741832-87A7-441E-AE96-5CCDB4D408FB}" presName="rootComposite" presStyleCnt="0"/>
      <dgm:spPr/>
      <dgm:t>
        <a:bodyPr/>
        <a:lstStyle/>
        <a:p>
          <a:endParaRPr lang="en-US"/>
        </a:p>
      </dgm:t>
    </dgm:pt>
    <dgm:pt modelId="{2C2127AC-62E3-4BAA-8B7E-37BD072AACA2}" type="pres">
      <dgm:prSet presAssocID="{81741832-87A7-441E-AE96-5CCDB4D408FB}" presName="rootText" presStyleLbl="node2" presStyleIdx="0" presStyleCnt="3" custScaleX="252139" custScaleY="221882" custLinFactNeighborX="-223">
        <dgm:presLayoutVars>
          <dgm:chPref val="3"/>
        </dgm:presLayoutVars>
      </dgm:prSet>
      <dgm:spPr/>
      <dgm:t>
        <a:bodyPr/>
        <a:lstStyle/>
        <a:p>
          <a:endParaRPr lang="en-US"/>
        </a:p>
      </dgm:t>
    </dgm:pt>
    <dgm:pt modelId="{75444A2A-D532-47B8-BA4F-2A26F67006AD}" type="pres">
      <dgm:prSet presAssocID="{81741832-87A7-441E-AE96-5CCDB4D408FB}" presName="rootConnector" presStyleLbl="node2" presStyleIdx="0" presStyleCnt="3"/>
      <dgm:spPr/>
      <dgm:t>
        <a:bodyPr/>
        <a:lstStyle/>
        <a:p>
          <a:endParaRPr lang="en-US"/>
        </a:p>
      </dgm:t>
    </dgm:pt>
    <dgm:pt modelId="{1D2B9E98-3F79-455C-A51A-E0ED70F3E984}" type="pres">
      <dgm:prSet presAssocID="{81741832-87A7-441E-AE96-5CCDB4D408FB}" presName="hierChild4" presStyleCnt="0"/>
      <dgm:spPr/>
      <dgm:t>
        <a:bodyPr/>
        <a:lstStyle/>
        <a:p>
          <a:endParaRPr lang="en-US"/>
        </a:p>
      </dgm:t>
    </dgm:pt>
    <dgm:pt modelId="{279C18AE-953C-4AC9-9ADD-43A7C374DFF2}" type="pres">
      <dgm:prSet presAssocID="{F946DFFF-8524-41DF-BEA9-E2AACF393E29}" presName="Name37" presStyleLbl="parChTrans1D3" presStyleIdx="0" presStyleCnt="6"/>
      <dgm:spPr/>
      <dgm:t>
        <a:bodyPr/>
        <a:lstStyle/>
        <a:p>
          <a:endParaRPr lang="en-US"/>
        </a:p>
      </dgm:t>
    </dgm:pt>
    <dgm:pt modelId="{640EB80B-47DD-4AA6-BF61-6454C8E55EC3}" type="pres">
      <dgm:prSet presAssocID="{172769B0-5F1F-47B6-86E7-FF9D3B6392C5}" presName="hierRoot2" presStyleCnt="0">
        <dgm:presLayoutVars>
          <dgm:hierBranch val="init"/>
        </dgm:presLayoutVars>
      </dgm:prSet>
      <dgm:spPr/>
    </dgm:pt>
    <dgm:pt modelId="{23FF5842-F2F1-4ED6-8A3D-B64DEC1B2BB5}" type="pres">
      <dgm:prSet presAssocID="{172769B0-5F1F-47B6-86E7-FF9D3B6392C5}" presName="rootComposite" presStyleCnt="0"/>
      <dgm:spPr/>
    </dgm:pt>
    <dgm:pt modelId="{0BC563A2-BE6D-4F96-8733-4C24B8916518}" type="pres">
      <dgm:prSet presAssocID="{172769B0-5F1F-47B6-86E7-FF9D3B6392C5}" presName="rootText" presStyleLbl="node3" presStyleIdx="0" presStyleCnt="6" custScaleX="226925" custScaleY="221882">
        <dgm:presLayoutVars>
          <dgm:chPref val="3"/>
        </dgm:presLayoutVars>
      </dgm:prSet>
      <dgm:spPr/>
      <dgm:t>
        <a:bodyPr/>
        <a:lstStyle/>
        <a:p>
          <a:endParaRPr lang="en-US"/>
        </a:p>
      </dgm:t>
    </dgm:pt>
    <dgm:pt modelId="{E31CE4CB-EF81-45DF-92EA-463A4C323BAC}" type="pres">
      <dgm:prSet presAssocID="{172769B0-5F1F-47B6-86E7-FF9D3B6392C5}" presName="rootConnector" presStyleLbl="node3" presStyleIdx="0" presStyleCnt="6"/>
      <dgm:spPr/>
      <dgm:t>
        <a:bodyPr/>
        <a:lstStyle/>
        <a:p>
          <a:endParaRPr lang="en-US"/>
        </a:p>
      </dgm:t>
    </dgm:pt>
    <dgm:pt modelId="{04EA434B-3CFE-49B8-A7B1-1DB225F55C1E}" type="pres">
      <dgm:prSet presAssocID="{172769B0-5F1F-47B6-86E7-FF9D3B6392C5}" presName="hierChild4" presStyleCnt="0"/>
      <dgm:spPr/>
    </dgm:pt>
    <dgm:pt modelId="{CADD2A6B-4AA7-41D4-B28D-B54BA8C78CB7}" type="pres">
      <dgm:prSet presAssocID="{172769B0-5F1F-47B6-86E7-FF9D3B6392C5}" presName="hierChild5" presStyleCnt="0"/>
      <dgm:spPr/>
    </dgm:pt>
    <dgm:pt modelId="{9603C035-7D45-4D05-8357-2371854EC16A}" type="pres">
      <dgm:prSet presAssocID="{5E825B70-EF6D-419E-A310-D4E54B0A0C92}" presName="Name37" presStyleLbl="parChTrans1D3" presStyleIdx="1" presStyleCnt="6"/>
      <dgm:spPr/>
      <dgm:t>
        <a:bodyPr/>
        <a:lstStyle/>
        <a:p>
          <a:endParaRPr lang="en-US"/>
        </a:p>
      </dgm:t>
    </dgm:pt>
    <dgm:pt modelId="{53CB017F-96E1-478F-9FC2-01A95EFF3942}" type="pres">
      <dgm:prSet presAssocID="{B39A8FFE-E078-4B81-8BA6-C0F32C646B6D}" presName="hierRoot2" presStyleCnt="0">
        <dgm:presLayoutVars>
          <dgm:hierBranch val="init"/>
        </dgm:presLayoutVars>
      </dgm:prSet>
      <dgm:spPr/>
    </dgm:pt>
    <dgm:pt modelId="{6DB70A8E-1568-40F5-B1FB-16032B92D86F}" type="pres">
      <dgm:prSet presAssocID="{B39A8FFE-E078-4B81-8BA6-C0F32C646B6D}" presName="rootComposite" presStyleCnt="0"/>
      <dgm:spPr/>
    </dgm:pt>
    <dgm:pt modelId="{BDAC2A54-058C-41BE-92B1-934EEE2730CB}" type="pres">
      <dgm:prSet presAssocID="{B39A8FFE-E078-4B81-8BA6-C0F32C646B6D}" presName="rootText" presStyleLbl="node3" presStyleIdx="1" presStyleCnt="6" custScaleX="226925" custScaleY="221882">
        <dgm:presLayoutVars>
          <dgm:chPref val="3"/>
        </dgm:presLayoutVars>
      </dgm:prSet>
      <dgm:spPr/>
      <dgm:t>
        <a:bodyPr/>
        <a:lstStyle/>
        <a:p>
          <a:endParaRPr lang="en-US"/>
        </a:p>
      </dgm:t>
    </dgm:pt>
    <dgm:pt modelId="{E873A9C4-22E5-443F-A84E-43959498BFBC}" type="pres">
      <dgm:prSet presAssocID="{B39A8FFE-E078-4B81-8BA6-C0F32C646B6D}" presName="rootConnector" presStyleLbl="node3" presStyleIdx="1" presStyleCnt="6"/>
      <dgm:spPr/>
      <dgm:t>
        <a:bodyPr/>
        <a:lstStyle/>
        <a:p>
          <a:endParaRPr lang="en-US"/>
        </a:p>
      </dgm:t>
    </dgm:pt>
    <dgm:pt modelId="{B94E24A7-C513-401F-BF68-51C2A73F25A0}" type="pres">
      <dgm:prSet presAssocID="{B39A8FFE-E078-4B81-8BA6-C0F32C646B6D}" presName="hierChild4" presStyleCnt="0"/>
      <dgm:spPr/>
    </dgm:pt>
    <dgm:pt modelId="{A27F7C67-A679-4A33-BCBA-894AD1955DF2}" type="pres">
      <dgm:prSet presAssocID="{B39A8FFE-E078-4B81-8BA6-C0F32C646B6D}" presName="hierChild5" presStyleCnt="0"/>
      <dgm:spPr/>
    </dgm:pt>
    <dgm:pt modelId="{C38E7459-443E-4B0B-B672-1CFBD56A4630}" type="pres">
      <dgm:prSet presAssocID="{81741832-87A7-441E-AE96-5CCDB4D408FB}" presName="hierChild5" presStyleCnt="0"/>
      <dgm:spPr/>
      <dgm:t>
        <a:bodyPr/>
        <a:lstStyle/>
        <a:p>
          <a:endParaRPr lang="en-US"/>
        </a:p>
      </dgm:t>
    </dgm:pt>
    <dgm:pt modelId="{3A80BCB2-28D2-4D9D-9630-AC2594CC82B7}" type="pres">
      <dgm:prSet presAssocID="{0E04C030-966C-429B-A238-CBFC8124D852}" presName="Name37" presStyleLbl="parChTrans1D2" presStyleIdx="1" presStyleCnt="3" custSzY="226584"/>
      <dgm:spPr/>
      <dgm:t>
        <a:bodyPr/>
        <a:lstStyle/>
        <a:p>
          <a:endParaRPr lang="en-US"/>
        </a:p>
      </dgm:t>
    </dgm:pt>
    <dgm:pt modelId="{81B981AC-97FB-47C3-A7FD-0B75BED2F40F}" type="pres">
      <dgm:prSet presAssocID="{136EC303-4E01-4E71-B945-AD009C7422B5}" presName="hierRoot2" presStyleCnt="0">
        <dgm:presLayoutVars>
          <dgm:hierBranch val="init"/>
        </dgm:presLayoutVars>
      </dgm:prSet>
      <dgm:spPr/>
      <dgm:t>
        <a:bodyPr/>
        <a:lstStyle/>
        <a:p>
          <a:endParaRPr lang="en-US"/>
        </a:p>
      </dgm:t>
    </dgm:pt>
    <dgm:pt modelId="{639E540C-46A7-49A2-A058-C304ABD68ECF}" type="pres">
      <dgm:prSet presAssocID="{136EC303-4E01-4E71-B945-AD009C7422B5}" presName="rootComposite" presStyleCnt="0"/>
      <dgm:spPr/>
      <dgm:t>
        <a:bodyPr/>
        <a:lstStyle/>
        <a:p>
          <a:endParaRPr lang="en-US"/>
        </a:p>
      </dgm:t>
    </dgm:pt>
    <dgm:pt modelId="{A5E8D16E-4CD2-484C-BA8F-8358D4CC4EF0}" type="pres">
      <dgm:prSet presAssocID="{136EC303-4E01-4E71-B945-AD009C7422B5}" presName="rootText" presStyleLbl="node2" presStyleIdx="1" presStyleCnt="3" custScaleX="252139" custScaleY="221882" custLinFactNeighborX="0">
        <dgm:presLayoutVars>
          <dgm:chPref val="3"/>
        </dgm:presLayoutVars>
      </dgm:prSet>
      <dgm:spPr/>
      <dgm:t>
        <a:bodyPr/>
        <a:lstStyle/>
        <a:p>
          <a:endParaRPr lang="en-US"/>
        </a:p>
      </dgm:t>
    </dgm:pt>
    <dgm:pt modelId="{87D4CE27-9086-4DC6-8FA5-3D0CE0F20E15}" type="pres">
      <dgm:prSet presAssocID="{136EC303-4E01-4E71-B945-AD009C7422B5}" presName="rootConnector" presStyleLbl="node2" presStyleIdx="1" presStyleCnt="3"/>
      <dgm:spPr/>
      <dgm:t>
        <a:bodyPr/>
        <a:lstStyle/>
        <a:p>
          <a:endParaRPr lang="en-US"/>
        </a:p>
      </dgm:t>
    </dgm:pt>
    <dgm:pt modelId="{EB585100-7389-42CF-8C4A-A330E26D2B3F}" type="pres">
      <dgm:prSet presAssocID="{136EC303-4E01-4E71-B945-AD009C7422B5}" presName="hierChild4" presStyleCnt="0"/>
      <dgm:spPr/>
      <dgm:t>
        <a:bodyPr/>
        <a:lstStyle/>
        <a:p>
          <a:endParaRPr lang="en-US"/>
        </a:p>
      </dgm:t>
    </dgm:pt>
    <dgm:pt modelId="{9D99B4AA-6FF4-4686-82C2-A99E8254C867}" type="pres">
      <dgm:prSet presAssocID="{8F845EDA-7493-424C-95F1-3862E294E1D7}" presName="Name37" presStyleLbl="parChTrans1D3" presStyleIdx="2" presStyleCnt="6"/>
      <dgm:spPr/>
      <dgm:t>
        <a:bodyPr/>
        <a:lstStyle/>
        <a:p>
          <a:endParaRPr lang="en-US"/>
        </a:p>
      </dgm:t>
    </dgm:pt>
    <dgm:pt modelId="{014F9656-6CCF-491B-AC88-35108A214151}" type="pres">
      <dgm:prSet presAssocID="{7A617166-5A11-4223-AA23-165D92330A60}" presName="hierRoot2" presStyleCnt="0">
        <dgm:presLayoutVars>
          <dgm:hierBranch val="init"/>
        </dgm:presLayoutVars>
      </dgm:prSet>
      <dgm:spPr/>
    </dgm:pt>
    <dgm:pt modelId="{E7146489-200A-4963-9C5C-0D08CB1937A7}" type="pres">
      <dgm:prSet presAssocID="{7A617166-5A11-4223-AA23-165D92330A60}" presName="rootComposite" presStyleCnt="0"/>
      <dgm:spPr/>
    </dgm:pt>
    <dgm:pt modelId="{5A2DCFD0-3205-49D6-8D38-2B0231445492}" type="pres">
      <dgm:prSet presAssocID="{7A617166-5A11-4223-AA23-165D92330A60}" presName="rootText" presStyleLbl="node3" presStyleIdx="2" presStyleCnt="6" custScaleX="226925" custScaleY="221882" custLinFactNeighborX="-3965">
        <dgm:presLayoutVars>
          <dgm:chPref val="3"/>
        </dgm:presLayoutVars>
      </dgm:prSet>
      <dgm:spPr/>
      <dgm:t>
        <a:bodyPr/>
        <a:lstStyle/>
        <a:p>
          <a:endParaRPr lang="en-US"/>
        </a:p>
      </dgm:t>
    </dgm:pt>
    <dgm:pt modelId="{58986FB3-8E18-4157-812D-9769A91DEF4F}" type="pres">
      <dgm:prSet presAssocID="{7A617166-5A11-4223-AA23-165D92330A60}" presName="rootConnector" presStyleLbl="node3" presStyleIdx="2" presStyleCnt="6"/>
      <dgm:spPr/>
      <dgm:t>
        <a:bodyPr/>
        <a:lstStyle/>
        <a:p>
          <a:endParaRPr lang="en-US"/>
        </a:p>
      </dgm:t>
    </dgm:pt>
    <dgm:pt modelId="{4D43FF80-24E4-47D3-813C-30D9AD8D6BEF}" type="pres">
      <dgm:prSet presAssocID="{7A617166-5A11-4223-AA23-165D92330A60}" presName="hierChild4" presStyleCnt="0"/>
      <dgm:spPr/>
    </dgm:pt>
    <dgm:pt modelId="{325D87C3-F655-4FFC-A2BA-A5F3C0932F74}" type="pres">
      <dgm:prSet presAssocID="{7A617166-5A11-4223-AA23-165D92330A60}" presName="hierChild5" presStyleCnt="0"/>
      <dgm:spPr/>
    </dgm:pt>
    <dgm:pt modelId="{C51F0A52-949C-457E-AA17-360FDA99CD7B}" type="pres">
      <dgm:prSet presAssocID="{9A8B912B-189F-4D81-B13F-7272F250E7BF}" presName="Name37" presStyleLbl="parChTrans1D3" presStyleIdx="3" presStyleCnt="6"/>
      <dgm:spPr/>
      <dgm:t>
        <a:bodyPr/>
        <a:lstStyle/>
        <a:p>
          <a:endParaRPr lang="en-US"/>
        </a:p>
      </dgm:t>
    </dgm:pt>
    <dgm:pt modelId="{644B7B27-B179-488E-858E-FCB951C4CDE7}" type="pres">
      <dgm:prSet presAssocID="{E85C19B9-8D7B-42A9-85FE-15889143FD21}" presName="hierRoot2" presStyleCnt="0">
        <dgm:presLayoutVars>
          <dgm:hierBranch val="init"/>
        </dgm:presLayoutVars>
      </dgm:prSet>
      <dgm:spPr/>
    </dgm:pt>
    <dgm:pt modelId="{C5BB7E32-6085-49B0-A9B8-4485A75E5694}" type="pres">
      <dgm:prSet presAssocID="{E85C19B9-8D7B-42A9-85FE-15889143FD21}" presName="rootComposite" presStyleCnt="0"/>
      <dgm:spPr/>
    </dgm:pt>
    <dgm:pt modelId="{7618CABA-9FDF-4F77-A64D-D16548203AF7}" type="pres">
      <dgm:prSet presAssocID="{E85C19B9-8D7B-42A9-85FE-15889143FD21}" presName="rootText" presStyleLbl="node3" presStyleIdx="3" presStyleCnt="6" custScaleX="226925" custScaleY="221882">
        <dgm:presLayoutVars>
          <dgm:chPref val="3"/>
        </dgm:presLayoutVars>
      </dgm:prSet>
      <dgm:spPr/>
      <dgm:t>
        <a:bodyPr/>
        <a:lstStyle/>
        <a:p>
          <a:endParaRPr lang="en-US"/>
        </a:p>
      </dgm:t>
    </dgm:pt>
    <dgm:pt modelId="{246B8631-6E63-4F9F-9491-0B85C90AE1A4}" type="pres">
      <dgm:prSet presAssocID="{E85C19B9-8D7B-42A9-85FE-15889143FD21}" presName="rootConnector" presStyleLbl="node3" presStyleIdx="3" presStyleCnt="6"/>
      <dgm:spPr/>
      <dgm:t>
        <a:bodyPr/>
        <a:lstStyle/>
        <a:p>
          <a:endParaRPr lang="en-US"/>
        </a:p>
      </dgm:t>
    </dgm:pt>
    <dgm:pt modelId="{50C52616-1441-423C-9BCE-94EF97D89689}" type="pres">
      <dgm:prSet presAssocID="{E85C19B9-8D7B-42A9-85FE-15889143FD21}" presName="hierChild4" presStyleCnt="0"/>
      <dgm:spPr/>
    </dgm:pt>
    <dgm:pt modelId="{3F6A403E-B9CF-416E-A886-D82432D93DBB}" type="pres">
      <dgm:prSet presAssocID="{E85C19B9-8D7B-42A9-85FE-15889143FD21}" presName="hierChild5" presStyleCnt="0"/>
      <dgm:spPr/>
    </dgm:pt>
    <dgm:pt modelId="{AE403AA6-33A4-4624-8CA0-3E0A0FAC82D6}" type="pres">
      <dgm:prSet presAssocID="{136EC303-4E01-4E71-B945-AD009C7422B5}" presName="hierChild5" presStyleCnt="0"/>
      <dgm:spPr/>
      <dgm:t>
        <a:bodyPr/>
        <a:lstStyle/>
        <a:p>
          <a:endParaRPr lang="en-US"/>
        </a:p>
      </dgm:t>
    </dgm:pt>
    <dgm:pt modelId="{BAEC5211-4CEB-4ED5-876C-12A506A3667C}" type="pres">
      <dgm:prSet presAssocID="{632002AA-9FE8-4907-8730-37D6937A5E1C}" presName="Name37" presStyleLbl="parChTrans1D2" presStyleIdx="2" presStyleCnt="3" custSzY="226584"/>
      <dgm:spPr/>
      <dgm:t>
        <a:bodyPr/>
        <a:lstStyle/>
        <a:p>
          <a:endParaRPr lang="en-US"/>
        </a:p>
      </dgm:t>
    </dgm:pt>
    <dgm:pt modelId="{F5AF29D7-80F7-47D1-B3AF-BBAECD8E48C8}" type="pres">
      <dgm:prSet presAssocID="{8F82AA64-2AC7-4413-84CE-58B25D6CB4C2}" presName="hierRoot2" presStyleCnt="0">
        <dgm:presLayoutVars>
          <dgm:hierBranch val="init"/>
        </dgm:presLayoutVars>
      </dgm:prSet>
      <dgm:spPr/>
      <dgm:t>
        <a:bodyPr/>
        <a:lstStyle/>
        <a:p>
          <a:endParaRPr lang="en-US"/>
        </a:p>
      </dgm:t>
    </dgm:pt>
    <dgm:pt modelId="{9E11B021-5473-444A-BE0B-C5C3A17B0679}" type="pres">
      <dgm:prSet presAssocID="{8F82AA64-2AC7-4413-84CE-58B25D6CB4C2}" presName="rootComposite" presStyleCnt="0"/>
      <dgm:spPr/>
      <dgm:t>
        <a:bodyPr/>
        <a:lstStyle/>
        <a:p>
          <a:endParaRPr lang="en-US"/>
        </a:p>
      </dgm:t>
    </dgm:pt>
    <dgm:pt modelId="{AAD9E2DA-1AFD-46C6-9F63-3DF65CE96BD1}" type="pres">
      <dgm:prSet presAssocID="{8F82AA64-2AC7-4413-84CE-58B25D6CB4C2}" presName="rootText" presStyleLbl="node2" presStyleIdx="2" presStyleCnt="3" custScaleX="252139" custScaleY="221882" custLinFactNeighborX="0">
        <dgm:presLayoutVars>
          <dgm:chPref val="3"/>
        </dgm:presLayoutVars>
      </dgm:prSet>
      <dgm:spPr/>
      <dgm:t>
        <a:bodyPr/>
        <a:lstStyle/>
        <a:p>
          <a:endParaRPr lang="en-US"/>
        </a:p>
      </dgm:t>
    </dgm:pt>
    <dgm:pt modelId="{EAD34E6B-8E8C-48D6-AFD4-4988CA68F3E2}" type="pres">
      <dgm:prSet presAssocID="{8F82AA64-2AC7-4413-84CE-58B25D6CB4C2}" presName="rootConnector" presStyleLbl="node2" presStyleIdx="2" presStyleCnt="3"/>
      <dgm:spPr/>
      <dgm:t>
        <a:bodyPr/>
        <a:lstStyle/>
        <a:p>
          <a:endParaRPr lang="en-US"/>
        </a:p>
      </dgm:t>
    </dgm:pt>
    <dgm:pt modelId="{655D188C-7C1C-461D-AB7D-3279F95CCC89}" type="pres">
      <dgm:prSet presAssocID="{8F82AA64-2AC7-4413-84CE-58B25D6CB4C2}" presName="hierChild4" presStyleCnt="0"/>
      <dgm:spPr/>
      <dgm:t>
        <a:bodyPr/>
        <a:lstStyle/>
        <a:p>
          <a:endParaRPr lang="en-US"/>
        </a:p>
      </dgm:t>
    </dgm:pt>
    <dgm:pt modelId="{E9353958-3445-4A0C-8047-B6F7176551EE}" type="pres">
      <dgm:prSet presAssocID="{7DC10189-6494-4A27-93C1-2770159673F8}" presName="Name37" presStyleLbl="parChTrans1D3" presStyleIdx="4" presStyleCnt="6"/>
      <dgm:spPr/>
      <dgm:t>
        <a:bodyPr/>
        <a:lstStyle/>
        <a:p>
          <a:endParaRPr lang="en-US"/>
        </a:p>
      </dgm:t>
    </dgm:pt>
    <dgm:pt modelId="{63A698B9-9A2E-4D32-BAA3-8F88C3387D51}" type="pres">
      <dgm:prSet presAssocID="{55C9984A-49D9-4467-8EA2-257D1D8835FC}" presName="hierRoot2" presStyleCnt="0">
        <dgm:presLayoutVars>
          <dgm:hierBranch val="init"/>
        </dgm:presLayoutVars>
      </dgm:prSet>
      <dgm:spPr/>
    </dgm:pt>
    <dgm:pt modelId="{58586521-FFC3-4AF7-838F-3D0B66374903}" type="pres">
      <dgm:prSet presAssocID="{55C9984A-49D9-4467-8EA2-257D1D8835FC}" presName="rootComposite" presStyleCnt="0"/>
      <dgm:spPr/>
    </dgm:pt>
    <dgm:pt modelId="{7B784A63-FA3B-452E-970A-E6846D360050}" type="pres">
      <dgm:prSet presAssocID="{55C9984A-49D9-4467-8EA2-257D1D8835FC}" presName="rootText" presStyleLbl="node3" presStyleIdx="4" presStyleCnt="6" custScaleX="226925" custScaleY="221882">
        <dgm:presLayoutVars>
          <dgm:chPref val="3"/>
        </dgm:presLayoutVars>
      </dgm:prSet>
      <dgm:spPr/>
      <dgm:t>
        <a:bodyPr/>
        <a:lstStyle/>
        <a:p>
          <a:endParaRPr lang="en-US"/>
        </a:p>
      </dgm:t>
    </dgm:pt>
    <dgm:pt modelId="{073A46BC-8A76-4A89-A910-56DCF326C659}" type="pres">
      <dgm:prSet presAssocID="{55C9984A-49D9-4467-8EA2-257D1D8835FC}" presName="rootConnector" presStyleLbl="node3" presStyleIdx="4" presStyleCnt="6"/>
      <dgm:spPr/>
      <dgm:t>
        <a:bodyPr/>
        <a:lstStyle/>
        <a:p>
          <a:endParaRPr lang="en-US"/>
        </a:p>
      </dgm:t>
    </dgm:pt>
    <dgm:pt modelId="{CEFC467A-4DF9-4B16-AA8D-9CB2FF96D734}" type="pres">
      <dgm:prSet presAssocID="{55C9984A-49D9-4467-8EA2-257D1D8835FC}" presName="hierChild4" presStyleCnt="0"/>
      <dgm:spPr/>
    </dgm:pt>
    <dgm:pt modelId="{9A832F83-DAC3-4D0B-9125-04D520D9F906}" type="pres">
      <dgm:prSet presAssocID="{55C9984A-49D9-4467-8EA2-257D1D8835FC}" presName="hierChild5" presStyleCnt="0"/>
      <dgm:spPr/>
    </dgm:pt>
    <dgm:pt modelId="{C6DF0B5E-4834-4206-B71A-91814DF61D7A}" type="pres">
      <dgm:prSet presAssocID="{5D9E5D79-598C-413C-B10A-A20CA16D9240}" presName="Name37" presStyleLbl="parChTrans1D3" presStyleIdx="5" presStyleCnt="6"/>
      <dgm:spPr/>
      <dgm:t>
        <a:bodyPr/>
        <a:lstStyle/>
        <a:p>
          <a:endParaRPr lang="en-US"/>
        </a:p>
      </dgm:t>
    </dgm:pt>
    <dgm:pt modelId="{FB7CE42D-03A5-4F77-A8A2-090150CFAFA1}" type="pres">
      <dgm:prSet presAssocID="{28F6D50F-4143-466C-97C6-188E0D84ED17}" presName="hierRoot2" presStyleCnt="0">
        <dgm:presLayoutVars>
          <dgm:hierBranch val="init"/>
        </dgm:presLayoutVars>
      </dgm:prSet>
      <dgm:spPr/>
    </dgm:pt>
    <dgm:pt modelId="{CFE5E970-B536-4CC9-B763-EA4532C40BF5}" type="pres">
      <dgm:prSet presAssocID="{28F6D50F-4143-466C-97C6-188E0D84ED17}" presName="rootComposite" presStyleCnt="0"/>
      <dgm:spPr/>
    </dgm:pt>
    <dgm:pt modelId="{6D5CCE5B-BDA0-43DE-9527-96619DD410D8}" type="pres">
      <dgm:prSet presAssocID="{28F6D50F-4143-466C-97C6-188E0D84ED17}" presName="rootText" presStyleLbl="node3" presStyleIdx="5" presStyleCnt="6" custScaleX="226925" custScaleY="221882">
        <dgm:presLayoutVars>
          <dgm:chPref val="3"/>
        </dgm:presLayoutVars>
      </dgm:prSet>
      <dgm:spPr/>
      <dgm:t>
        <a:bodyPr/>
        <a:lstStyle/>
        <a:p>
          <a:endParaRPr lang="en-US"/>
        </a:p>
      </dgm:t>
    </dgm:pt>
    <dgm:pt modelId="{EA8D8859-60D7-408B-BEEC-2992F26C2EEA}" type="pres">
      <dgm:prSet presAssocID="{28F6D50F-4143-466C-97C6-188E0D84ED17}" presName="rootConnector" presStyleLbl="node3" presStyleIdx="5" presStyleCnt="6"/>
      <dgm:spPr/>
      <dgm:t>
        <a:bodyPr/>
        <a:lstStyle/>
        <a:p>
          <a:endParaRPr lang="en-US"/>
        </a:p>
      </dgm:t>
    </dgm:pt>
    <dgm:pt modelId="{0D270EA5-3884-4879-8229-1A136C0179A3}" type="pres">
      <dgm:prSet presAssocID="{28F6D50F-4143-466C-97C6-188E0D84ED17}" presName="hierChild4" presStyleCnt="0"/>
      <dgm:spPr/>
    </dgm:pt>
    <dgm:pt modelId="{E5F38D41-69D4-4F6A-8A1D-666EB1D2A91C}" type="pres">
      <dgm:prSet presAssocID="{28F6D50F-4143-466C-97C6-188E0D84ED17}" presName="hierChild5" presStyleCnt="0"/>
      <dgm:spPr/>
    </dgm:pt>
    <dgm:pt modelId="{05332E9E-9F0B-4238-8590-C81BBF068F3B}" type="pres">
      <dgm:prSet presAssocID="{8F82AA64-2AC7-4413-84CE-58B25D6CB4C2}" presName="hierChild5" presStyleCnt="0"/>
      <dgm:spPr/>
      <dgm:t>
        <a:bodyPr/>
        <a:lstStyle/>
        <a:p>
          <a:endParaRPr lang="en-US"/>
        </a:p>
      </dgm:t>
    </dgm:pt>
    <dgm:pt modelId="{1D6E6072-4871-4CED-BF6F-A162F8AF86C9}" type="pres">
      <dgm:prSet presAssocID="{BE0453B1-219F-427F-A916-7C0725812871}" presName="hierChild3" presStyleCnt="0"/>
      <dgm:spPr/>
      <dgm:t>
        <a:bodyPr/>
        <a:lstStyle/>
        <a:p>
          <a:endParaRPr lang="en-US"/>
        </a:p>
      </dgm:t>
    </dgm:pt>
    <dgm:pt modelId="{FBC18583-3B83-4129-9E1C-74EC22D3D471}" type="pres">
      <dgm:prSet presAssocID="{3E7479E7-FA4A-4723-9B0A-6BE4255BD1FB}" presName="hierRoot1" presStyleCnt="0">
        <dgm:presLayoutVars>
          <dgm:hierBranch val="init"/>
        </dgm:presLayoutVars>
      </dgm:prSet>
      <dgm:spPr/>
    </dgm:pt>
    <dgm:pt modelId="{4F5D1235-6865-4F8C-B9D9-693094739F33}" type="pres">
      <dgm:prSet presAssocID="{3E7479E7-FA4A-4723-9B0A-6BE4255BD1FB}" presName="rootComposite1" presStyleCnt="0"/>
      <dgm:spPr/>
    </dgm:pt>
    <dgm:pt modelId="{CDC7A2EB-3546-4B19-A488-31A5AFB29620}" type="pres">
      <dgm:prSet presAssocID="{3E7479E7-FA4A-4723-9B0A-6BE4255BD1FB}" presName="rootText1" presStyleLbl="node0" presStyleIdx="1" presStyleCnt="2" custScaleX="238869" custScaleY="210496">
        <dgm:presLayoutVars>
          <dgm:chPref val="3"/>
        </dgm:presLayoutVars>
      </dgm:prSet>
      <dgm:spPr/>
      <dgm:t>
        <a:bodyPr/>
        <a:lstStyle/>
        <a:p>
          <a:endParaRPr lang="en-US"/>
        </a:p>
      </dgm:t>
    </dgm:pt>
    <dgm:pt modelId="{4DFFB54E-0CF8-4F6D-8404-C878C6B332D0}" type="pres">
      <dgm:prSet presAssocID="{3E7479E7-FA4A-4723-9B0A-6BE4255BD1FB}" presName="rootConnector1" presStyleLbl="node1" presStyleIdx="0" presStyleCnt="0"/>
      <dgm:spPr/>
      <dgm:t>
        <a:bodyPr/>
        <a:lstStyle/>
        <a:p>
          <a:endParaRPr lang="en-US"/>
        </a:p>
      </dgm:t>
    </dgm:pt>
    <dgm:pt modelId="{7CD4E75E-3DA9-4C75-B109-EBFB1EC020FF}" type="pres">
      <dgm:prSet presAssocID="{3E7479E7-FA4A-4723-9B0A-6BE4255BD1FB}" presName="hierChild2" presStyleCnt="0"/>
      <dgm:spPr/>
    </dgm:pt>
    <dgm:pt modelId="{F6ED84DB-1BDF-4E5D-8744-30933B93B764}" type="pres">
      <dgm:prSet presAssocID="{3E7479E7-FA4A-4723-9B0A-6BE4255BD1FB}" presName="hierChild3" presStyleCnt="0"/>
      <dgm:spPr/>
    </dgm:pt>
  </dgm:ptLst>
  <dgm:cxnLst>
    <dgm:cxn modelId="{233DC0A6-D7E5-40A5-9349-668133E7B30D}" srcId="{BE0453B1-219F-427F-A916-7C0725812871}" destId="{81741832-87A7-441E-AE96-5CCDB4D408FB}" srcOrd="0" destOrd="0" parTransId="{729318CD-C217-4BAD-9273-FE5ECADAFB98}" sibTransId="{25B39F74-9DEA-459F-8FAC-E3589283F582}"/>
    <dgm:cxn modelId="{205CCAFA-15DA-4DC0-8789-0AB52FBD3ABD}" type="presOf" srcId="{81741832-87A7-441E-AE96-5CCDB4D408FB}" destId="{75444A2A-D532-47B8-BA4F-2A26F67006AD}" srcOrd="1" destOrd="0" presId="urn:microsoft.com/office/officeart/2005/8/layout/orgChart1"/>
    <dgm:cxn modelId="{90FEC734-6234-47AE-A1D7-45A50889CE6A}" type="presOf" srcId="{8F82AA64-2AC7-4413-84CE-58B25D6CB4C2}" destId="{AAD9E2DA-1AFD-46C6-9F63-3DF65CE96BD1}" srcOrd="0" destOrd="0" presId="urn:microsoft.com/office/officeart/2005/8/layout/orgChart1"/>
    <dgm:cxn modelId="{B8348CC2-6BD9-41B3-AB1C-78B2C5E7348D}" type="presOf" srcId="{5E825B70-EF6D-419E-A310-D4E54B0A0C92}" destId="{9603C035-7D45-4D05-8357-2371854EC16A}" srcOrd="0" destOrd="0" presId="urn:microsoft.com/office/officeart/2005/8/layout/orgChart1"/>
    <dgm:cxn modelId="{43FBEF08-0B80-4E28-A803-DFF9EF776291}" type="presOf" srcId="{7A617166-5A11-4223-AA23-165D92330A60}" destId="{58986FB3-8E18-4157-812D-9769A91DEF4F}" srcOrd="1" destOrd="0" presId="urn:microsoft.com/office/officeart/2005/8/layout/orgChart1"/>
    <dgm:cxn modelId="{898B601C-4D7D-46B8-9E7C-095958A49703}" type="presOf" srcId="{3E7479E7-FA4A-4723-9B0A-6BE4255BD1FB}" destId="{CDC7A2EB-3546-4B19-A488-31A5AFB29620}" srcOrd="0" destOrd="0" presId="urn:microsoft.com/office/officeart/2005/8/layout/orgChart1"/>
    <dgm:cxn modelId="{E67B6759-C890-4B41-A948-E1A78C9CD8CA}" type="presOf" srcId="{136EC303-4E01-4E71-B945-AD009C7422B5}" destId="{87D4CE27-9086-4DC6-8FA5-3D0CE0F20E15}" srcOrd="1" destOrd="0" presId="urn:microsoft.com/office/officeart/2005/8/layout/orgChart1"/>
    <dgm:cxn modelId="{16FC4D25-72FD-41B5-BA7A-18B9F6C3CFC0}" srcId="{136EC303-4E01-4E71-B945-AD009C7422B5}" destId="{7A617166-5A11-4223-AA23-165D92330A60}" srcOrd="0" destOrd="0" parTransId="{8F845EDA-7493-424C-95F1-3862E294E1D7}" sibTransId="{0ED876B1-97DD-494B-AD5D-E1E4BC04E18B}"/>
    <dgm:cxn modelId="{75E78372-9A64-4CE7-86AA-DA210AB4E5E6}" type="presOf" srcId="{172769B0-5F1F-47B6-86E7-FF9D3B6392C5}" destId="{0BC563A2-BE6D-4F96-8733-4C24B8916518}" srcOrd="0" destOrd="0" presId="urn:microsoft.com/office/officeart/2005/8/layout/orgChart1"/>
    <dgm:cxn modelId="{B61F78E2-9D78-4CB8-B5AD-3BD0005CCFB1}" type="presOf" srcId="{632002AA-9FE8-4907-8730-37D6937A5E1C}" destId="{BAEC5211-4CEB-4ED5-876C-12A506A3667C}" srcOrd="0" destOrd="0" presId="urn:microsoft.com/office/officeart/2005/8/layout/orgChart1"/>
    <dgm:cxn modelId="{CD1CD9A4-9341-45E7-A53C-781DE8E0F7CE}" type="presOf" srcId="{B39A8FFE-E078-4B81-8BA6-C0F32C646B6D}" destId="{BDAC2A54-058C-41BE-92B1-934EEE2730CB}" srcOrd="0" destOrd="0" presId="urn:microsoft.com/office/officeart/2005/8/layout/orgChart1"/>
    <dgm:cxn modelId="{6D567AEA-A4AC-435D-903C-AFC956A1B88B}" type="presOf" srcId="{172769B0-5F1F-47B6-86E7-FF9D3B6392C5}" destId="{E31CE4CB-EF81-45DF-92EA-463A4C323BAC}" srcOrd="1" destOrd="0" presId="urn:microsoft.com/office/officeart/2005/8/layout/orgChart1"/>
    <dgm:cxn modelId="{544A5F29-EC21-4099-91A2-D2B338CAB3BA}" srcId="{1ECDBFF2-EAFC-446E-8C89-E748F6F6ED3E}" destId="{BE0453B1-219F-427F-A916-7C0725812871}" srcOrd="0" destOrd="0" parTransId="{449E3C9D-CE20-45B2-A28E-E6A4446B9E17}" sibTransId="{9A77E80E-A4DE-4C5C-8CF7-6C5F8282B1E2}"/>
    <dgm:cxn modelId="{57F72A80-2B5E-40A0-AB50-40EE72FE00A7}" srcId="{8F82AA64-2AC7-4413-84CE-58B25D6CB4C2}" destId="{28F6D50F-4143-466C-97C6-188E0D84ED17}" srcOrd="1" destOrd="0" parTransId="{5D9E5D79-598C-413C-B10A-A20CA16D9240}" sibTransId="{52383B0D-4E89-4DAD-B566-9D0C459B8474}"/>
    <dgm:cxn modelId="{EF2BFF5F-7DEF-43CF-81B2-F13236505E40}" type="presOf" srcId="{136EC303-4E01-4E71-B945-AD009C7422B5}" destId="{A5E8D16E-4CD2-484C-BA8F-8358D4CC4EF0}" srcOrd="0" destOrd="0" presId="urn:microsoft.com/office/officeart/2005/8/layout/orgChart1"/>
    <dgm:cxn modelId="{4B47CB2A-141B-4565-AE83-256F90FB170C}" srcId="{81741832-87A7-441E-AE96-5CCDB4D408FB}" destId="{B39A8FFE-E078-4B81-8BA6-C0F32C646B6D}" srcOrd="1" destOrd="0" parTransId="{5E825B70-EF6D-419E-A310-D4E54B0A0C92}" sibTransId="{EDB9A62A-3F13-48C1-80B8-C46D0E1020B5}"/>
    <dgm:cxn modelId="{D75DC372-504B-4793-9CC3-CD2A016D92D2}" type="presOf" srcId="{1ECDBFF2-EAFC-446E-8C89-E748F6F6ED3E}" destId="{D03E77F6-62FE-42BB-8475-3B3B37A1A168}" srcOrd="0" destOrd="0" presId="urn:microsoft.com/office/officeart/2005/8/layout/orgChart1"/>
    <dgm:cxn modelId="{841A5E07-2AD3-4906-8E41-C53A1133B370}" type="presOf" srcId="{55C9984A-49D9-4467-8EA2-257D1D8835FC}" destId="{073A46BC-8A76-4A89-A910-56DCF326C659}" srcOrd="1" destOrd="0" presId="urn:microsoft.com/office/officeart/2005/8/layout/orgChart1"/>
    <dgm:cxn modelId="{0FB90381-EC0F-438B-BE4B-4C34E1E0ECB1}" type="presOf" srcId="{BE0453B1-219F-427F-A916-7C0725812871}" destId="{587670C0-1180-4F5F-9F4C-3392F7D52F32}" srcOrd="0" destOrd="0" presId="urn:microsoft.com/office/officeart/2005/8/layout/orgChart1"/>
    <dgm:cxn modelId="{1AB4339B-85A2-4F4E-BFA8-53B2778052BA}" type="presOf" srcId="{5D9E5D79-598C-413C-B10A-A20CA16D9240}" destId="{C6DF0B5E-4834-4206-B71A-91814DF61D7A}" srcOrd="0" destOrd="0" presId="urn:microsoft.com/office/officeart/2005/8/layout/orgChart1"/>
    <dgm:cxn modelId="{ACB6E715-A998-41B8-BE76-630DE5C0A653}" srcId="{1ECDBFF2-EAFC-446E-8C89-E748F6F6ED3E}" destId="{3E7479E7-FA4A-4723-9B0A-6BE4255BD1FB}" srcOrd="1" destOrd="0" parTransId="{E164DF50-E728-4C00-A53E-21C809BEE3CB}" sibTransId="{58A28A77-DE82-4555-999C-913801561F19}"/>
    <dgm:cxn modelId="{73C84F9E-FC5E-46B9-B94B-78F7D19167F7}" type="presOf" srcId="{E85C19B9-8D7B-42A9-85FE-15889143FD21}" destId="{246B8631-6E63-4F9F-9491-0B85C90AE1A4}" srcOrd="1" destOrd="0" presId="urn:microsoft.com/office/officeart/2005/8/layout/orgChart1"/>
    <dgm:cxn modelId="{901CDC65-DC79-40BE-A840-2AC4E71A4F78}" type="presOf" srcId="{28F6D50F-4143-466C-97C6-188E0D84ED17}" destId="{EA8D8859-60D7-408B-BEEC-2992F26C2EEA}" srcOrd="1" destOrd="0" presId="urn:microsoft.com/office/officeart/2005/8/layout/orgChart1"/>
    <dgm:cxn modelId="{5F2D08BB-E2A1-4A8F-B6BF-CB6B3EBB0276}" srcId="{BE0453B1-219F-427F-A916-7C0725812871}" destId="{136EC303-4E01-4E71-B945-AD009C7422B5}" srcOrd="1" destOrd="0" parTransId="{0E04C030-966C-429B-A238-CBFC8124D852}" sibTransId="{C80634E1-CB16-4C30-B8A1-33F752331ED7}"/>
    <dgm:cxn modelId="{5C320100-039E-4DD5-822B-CD7DD5FD8E4E}" type="presOf" srcId="{E85C19B9-8D7B-42A9-85FE-15889143FD21}" destId="{7618CABA-9FDF-4F77-A64D-D16548203AF7}" srcOrd="0" destOrd="0" presId="urn:microsoft.com/office/officeart/2005/8/layout/orgChart1"/>
    <dgm:cxn modelId="{A53793A0-A473-4CA1-A7DF-881B56E0A447}" type="presOf" srcId="{55C9984A-49D9-4467-8EA2-257D1D8835FC}" destId="{7B784A63-FA3B-452E-970A-E6846D360050}" srcOrd="0" destOrd="0" presId="urn:microsoft.com/office/officeart/2005/8/layout/orgChart1"/>
    <dgm:cxn modelId="{EBD2BC71-2E5B-4899-8177-6989A4ADE667}" type="presOf" srcId="{8F845EDA-7493-424C-95F1-3862E294E1D7}" destId="{9D99B4AA-6FF4-4686-82C2-A99E8254C867}" srcOrd="0" destOrd="0" presId="urn:microsoft.com/office/officeart/2005/8/layout/orgChart1"/>
    <dgm:cxn modelId="{3847BB0E-C526-4A16-A459-A2B7246A668F}" type="presOf" srcId="{28F6D50F-4143-466C-97C6-188E0D84ED17}" destId="{6D5CCE5B-BDA0-43DE-9527-96619DD410D8}" srcOrd="0" destOrd="0" presId="urn:microsoft.com/office/officeart/2005/8/layout/orgChart1"/>
    <dgm:cxn modelId="{DC202027-8D47-4F27-93DF-FDA446466F66}" type="presOf" srcId="{729318CD-C217-4BAD-9273-FE5ECADAFB98}" destId="{D210F237-5DF1-42A9-88E6-5B6DB3BD7A92}" srcOrd="0" destOrd="0" presId="urn:microsoft.com/office/officeart/2005/8/layout/orgChart1"/>
    <dgm:cxn modelId="{22E2AD1B-7368-4561-82EB-C9B3049F8C15}" type="presOf" srcId="{B39A8FFE-E078-4B81-8BA6-C0F32C646B6D}" destId="{E873A9C4-22E5-443F-A84E-43959498BFBC}" srcOrd="1" destOrd="0" presId="urn:microsoft.com/office/officeart/2005/8/layout/orgChart1"/>
    <dgm:cxn modelId="{51E9E04F-72A4-4C5D-B8F0-0A717F894EF9}" type="presOf" srcId="{7DC10189-6494-4A27-93C1-2770159673F8}" destId="{E9353958-3445-4A0C-8047-B6F7176551EE}" srcOrd="0" destOrd="0" presId="urn:microsoft.com/office/officeart/2005/8/layout/orgChart1"/>
    <dgm:cxn modelId="{C9B4EB83-2B56-4E7D-9A6D-7CDB2D641C70}" type="presOf" srcId="{8F82AA64-2AC7-4413-84CE-58B25D6CB4C2}" destId="{EAD34E6B-8E8C-48D6-AFD4-4988CA68F3E2}" srcOrd="1" destOrd="0" presId="urn:microsoft.com/office/officeart/2005/8/layout/orgChart1"/>
    <dgm:cxn modelId="{6AC2C6B3-E6C0-4B60-9DFA-52F39C0DCC6A}" srcId="{136EC303-4E01-4E71-B945-AD009C7422B5}" destId="{E85C19B9-8D7B-42A9-85FE-15889143FD21}" srcOrd="1" destOrd="0" parTransId="{9A8B912B-189F-4D81-B13F-7272F250E7BF}" sibTransId="{7CD070AF-E2BB-44D1-B992-D1FEB232C9D8}"/>
    <dgm:cxn modelId="{7F6816CC-0AC3-4DF8-A625-629F08B02727}" type="presOf" srcId="{81741832-87A7-441E-AE96-5CCDB4D408FB}" destId="{2C2127AC-62E3-4BAA-8B7E-37BD072AACA2}" srcOrd="0" destOrd="0" presId="urn:microsoft.com/office/officeart/2005/8/layout/orgChart1"/>
    <dgm:cxn modelId="{86014E70-367D-4563-A52E-05D17DC8A3B3}" type="presOf" srcId="{BE0453B1-219F-427F-A916-7C0725812871}" destId="{10056952-D445-4808-A287-742B753588AC}" srcOrd="1" destOrd="0" presId="urn:microsoft.com/office/officeart/2005/8/layout/orgChart1"/>
    <dgm:cxn modelId="{FAEE71DF-B9FB-40E1-8F40-7544655D6EAD}" type="presOf" srcId="{0E04C030-966C-429B-A238-CBFC8124D852}" destId="{3A80BCB2-28D2-4D9D-9630-AC2594CC82B7}" srcOrd="0" destOrd="0" presId="urn:microsoft.com/office/officeart/2005/8/layout/orgChart1"/>
    <dgm:cxn modelId="{9045F8F4-2994-4F2C-ACE0-EC30FC7C2E7F}" srcId="{8F82AA64-2AC7-4413-84CE-58B25D6CB4C2}" destId="{55C9984A-49D9-4467-8EA2-257D1D8835FC}" srcOrd="0" destOrd="0" parTransId="{7DC10189-6494-4A27-93C1-2770159673F8}" sibTransId="{85B0AFDF-3CCD-411D-B7BD-9274497CF793}"/>
    <dgm:cxn modelId="{18D3AAA1-CEDD-499E-A370-96201924D5A7}" type="presOf" srcId="{9A8B912B-189F-4D81-B13F-7272F250E7BF}" destId="{C51F0A52-949C-457E-AA17-360FDA99CD7B}" srcOrd="0" destOrd="0" presId="urn:microsoft.com/office/officeart/2005/8/layout/orgChart1"/>
    <dgm:cxn modelId="{8858969D-E68A-4B13-9F2F-4A73FF264939}" type="presOf" srcId="{3E7479E7-FA4A-4723-9B0A-6BE4255BD1FB}" destId="{4DFFB54E-0CF8-4F6D-8404-C878C6B332D0}" srcOrd="1" destOrd="0" presId="urn:microsoft.com/office/officeart/2005/8/layout/orgChart1"/>
    <dgm:cxn modelId="{35359712-1F5F-4367-836B-D97C0765EAB6}" type="presOf" srcId="{F946DFFF-8524-41DF-BEA9-E2AACF393E29}" destId="{279C18AE-953C-4AC9-9ADD-43A7C374DFF2}" srcOrd="0" destOrd="0" presId="urn:microsoft.com/office/officeart/2005/8/layout/orgChart1"/>
    <dgm:cxn modelId="{B124082D-FDEE-4835-BC2E-222F82C84D6B}" srcId="{BE0453B1-219F-427F-A916-7C0725812871}" destId="{8F82AA64-2AC7-4413-84CE-58B25D6CB4C2}" srcOrd="2" destOrd="0" parTransId="{632002AA-9FE8-4907-8730-37D6937A5E1C}" sibTransId="{834954E6-CD20-4B3C-B792-C6FD334B5594}"/>
    <dgm:cxn modelId="{774F0F5D-D8D7-4211-91E4-3D33B9F4E7E8}" type="presOf" srcId="{7A617166-5A11-4223-AA23-165D92330A60}" destId="{5A2DCFD0-3205-49D6-8D38-2B0231445492}" srcOrd="0" destOrd="0" presId="urn:microsoft.com/office/officeart/2005/8/layout/orgChart1"/>
    <dgm:cxn modelId="{54CB1715-CA00-4D34-93B2-5E870FDD5536}" srcId="{81741832-87A7-441E-AE96-5CCDB4D408FB}" destId="{172769B0-5F1F-47B6-86E7-FF9D3B6392C5}" srcOrd="0" destOrd="0" parTransId="{F946DFFF-8524-41DF-BEA9-E2AACF393E29}" sibTransId="{98134376-4F5E-45A7-97DD-CFE11430915F}"/>
    <dgm:cxn modelId="{D51B7901-3E11-4E7B-A4F1-A62FA1E51EFE}" type="presParOf" srcId="{D03E77F6-62FE-42BB-8475-3B3B37A1A168}" destId="{A20D5522-D5CB-4E00-AE26-AEE254B1F785}" srcOrd="0" destOrd="0" presId="urn:microsoft.com/office/officeart/2005/8/layout/orgChart1"/>
    <dgm:cxn modelId="{D0DA288A-AFED-4D6D-90EE-1BAD87B0CDF2}" type="presParOf" srcId="{A20D5522-D5CB-4E00-AE26-AEE254B1F785}" destId="{05A960C1-56AA-4D62-9DE9-A2D443899C13}" srcOrd="0" destOrd="0" presId="urn:microsoft.com/office/officeart/2005/8/layout/orgChart1"/>
    <dgm:cxn modelId="{31950CCB-A2E2-405D-BDE1-E1BE84CEBE6F}" type="presParOf" srcId="{05A960C1-56AA-4D62-9DE9-A2D443899C13}" destId="{587670C0-1180-4F5F-9F4C-3392F7D52F32}" srcOrd="0" destOrd="0" presId="urn:microsoft.com/office/officeart/2005/8/layout/orgChart1"/>
    <dgm:cxn modelId="{A4C7506F-07B3-4C97-BCF2-45B3BA96DC1A}" type="presParOf" srcId="{05A960C1-56AA-4D62-9DE9-A2D443899C13}" destId="{10056952-D445-4808-A287-742B753588AC}" srcOrd="1" destOrd="0" presId="urn:microsoft.com/office/officeart/2005/8/layout/orgChart1"/>
    <dgm:cxn modelId="{B6AFD361-7B82-4B24-A61C-B0EF3AE7E24B}" type="presParOf" srcId="{A20D5522-D5CB-4E00-AE26-AEE254B1F785}" destId="{0E88D0E7-7327-4386-9686-C790E48772E2}" srcOrd="1" destOrd="0" presId="urn:microsoft.com/office/officeart/2005/8/layout/orgChart1"/>
    <dgm:cxn modelId="{58C30260-1858-4184-A877-B4FCD0D3A254}" type="presParOf" srcId="{0E88D0E7-7327-4386-9686-C790E48772E2}" destId="{D210F237-5DF1-42A9-88E6-5B6DB3BD7A92}" srcOrd="0" destOrd="0" presId="urn:microsoft.com/office/officeart/2005/8/layout/orgChart1"/>
    <dgm:cxn modelId="{141062E3-D8B5-4B4D-B7E0-C4FFD695F3CC}" type="presParOf" srcId="{0E88D0E7-7327-4386-9686-C790E48772E2}" destId="{9C2ECFEA-F866-4C75-9D5F-D69EFF7249B1}" srcOrd="1" destOrd="0" presId="urn:microsoft.com/office/officeart/2005/8/layout/orgChart1"/>
    <dgm:cxn modelId="{B646A584-2D41-4C5B-B499-16A313B082CA}" type="presParOf" srcId="{9C2ECFEA-F866-4C75-9D5F-D69EFF7249B1}" destId="{5E4D6700-4F8C-45ED-9516-B3A65CD3B3D0}" srcOrd="0" destOrd="0" presId="urn:microsoft.com/office/officeart/2005/8/layout/orgChart1"/>
    <dgm:cxn modelId="{99BD5736-A30E-4193-B524-FF92E1AD7117}" type="presParOf" srcId="{5E4D6700-4F8C-45ED-9516-B3A65CD3B3D0}" destId="{2C2127AC-62E3-4BAA-8B7E-37BD072AACA2}" srcOrd="0" destOrd="0" presId="urn:microsoft.com/office/officeart/2005/8/layout/orgChart1"/>
    <dgm:cxn modelId="{CB5D3FDE-4615-496F-BF98-6E529600E25E}" type="presParOf" srcId="{5E4D6700-4F8C-45ED-9516-B3A65CD3B3D0}" destId="{75444A2A-D532-47B8-BA4F-2A26F67006AD}" srcOrd="1" destOrd="0" presId="urn:microsoft.com/office/officeart/2005/8/layout/orgChart1"/>
    <dgm:cxn modelId="{289E0DCE-27A0-4093-9C38-632662A63E06}" type="presParOf" srcId="{9C2ECFEA-F866-4C75-9D5F-D69EFF7249B1}" destId="{1D2B9E98-3F79-455C-A51A-E0ED70F3E984}" srcOrd="1" destOrd="0" presId="urn:microsoft.com/office/officeart/2005/8/layout/orgChart1"/>
    <dgm:cxn modelId="{1C85EE7C-0165-461E-BFFB-DF1746C41937}" type="presParOf" srcId="{1D2B9E98-3F79-455C-A51A-E0ED70F3E984}" destId="{279C18AE-953C-4AC9-9ADD-43A7C374DFF2}" srcOrd="0" destOrd="0" presId="urn:microsoft.com/office/officeart/2005/8/layout/orgChart1"/>
    <dgm:cxn modelId="{47F2108A-B3C6-4959-9FFC-CB63BA007D02}" type="presParOf" srcId="{1D2B9E98-3F79-455C-A51A-E0ED70F3E984}" destId="{640EB80B-47DD-4AA6-BF61-6454C8E55EC3}" srcOrd="1" destOrd="0" presId="urn:microsoft.com/office/officeart/2005/8/layout/orgChart1"/>
    <dgm:cxn modelId="{BB3D39CC-CB0F-4864-9279-31A5A42F2699}" type="presParOf" srcId="{640EB80B-47DD-4AA6-BF61-6454C8E55EC3}" destId="{23FF5842-F2F1-4ED6-8A3D-B64DEC1B2BB5}" srcOrd="0" destOrd="0" presId="urn:microsoft.com/office/officeart/2005/8/layout/orgChart1"/>
    <dgm:cxn modelId="{E51A3825-4006-46C2-9AB5-CFD44EAB0385}" type="presParOf" srcId="{23FF5842-F2F1-4ED6-8A3D-B64DEC1B2BB5}" destId="{0BC563A2-BE6D-4F96-8733-4C24B8916518}" srcOrd="0" destOrd="0" presId="urn:microsoft.com/office/officeart/2005/8/layout/orgChart1"/>
    <dgm:cxn modelId="{CFF82D4C-AEDD-4361-85AC-69E358BC3A0D}" type="presParOf" srcId="{23FF5842-F2F1-4ED6-8A3D-B64DEC1B2BB5}" destId="{E31CE4CB-EF81-45DF-92EA-463A4C323BAC}" srcOrd="1" destOrd="0" presId="urn:microsoft.com/office/officeart/2005/8/layout/orgChart1"/>
    <dgm:cxn modelId="{B21862A8-3DBD-4D36-92CC-75AE32458AF2}" type="presParOf" srcId="{640EB80B-47DD-4AA6-BF61-6454C8E55EC3}" destId="{04EA434B-3CFE-49B8-A7B1-1DB225F55C1E}" srcOrd="1" destOrd="0" presId="urn:microsoft.com/office/officeart/2005/8/layout/orgChart1"/>
    <dgm:cxn modelId="{D915566F-4AB9-49EF-AACE-B321792E49B6}" type="presParOf" srcId="{640EB80B-47DD-4AA6-BF61-6454C8E55EC3}" destId="{CADD2A6B-4AA7-41D4-B28D-B54BA8C78CB7}" srcOrd="2" destOrd="0" presId="urn:microsoft.com/office/officeart/2005/8/layout/orgChart1"/>
    <dgm:cxn modelId="{345E184F-A092-4F83-956A-8808FF45F3E5}" type="presParOf" srcId="{1D2B9E98-3F79-455C-A51A-E0ED70F3E984}" destId="{9603C035-7D45-4D05-8357-2371854EC16A}" srcOrd="2" destOrd="0" presId="urn:microsoft.com/office/officeart/2005/8/layout/orgChart1"/>
    <dgm:cxn modelId="{67814A0A-65D6-4E00-BD99-59FB58422876}" type="presParOf" srcId="{1D2B9E98-3F79-455C-A51A-E0ED70F3E984}" destId="{53CB017F-96E1-478F-9FC2-01A95EFF3942}" srcOrd="3" destOrd="0" presId="urn:microsoft.com/office/officeart/2005/8/layout/orgChart1"/>
    <dgm:cxn modelId="{E25F7206-D4E1-48F5-9FB8-2D9DBEB7B080}" type="presParOf" srcId="{53CB017F-96E1-478F-9FC2-01A95EFF3942}" destId="{6DB70A8E-1568-40F5-B1FB-16032B92D86F}" srcOrd="0" destOrd="0" presId="urn:microsoft.com/office/officeart/2005/8/layout/orgChart1"/>
    <dgm:cxn modelId="{8BBD2CF6-2905-48B1-902E-148220F00E37}" type="presParOf" srcId="{6DB70A8E-1568-40F5-B1FB-16032B92D86F}" destId="{BDAC2A54-058C-41BE-92B1-934EEE2730CB}" srcOrd="0" destOrd="0" presId="urn:microsoft.com/office/officeart/2005/8/layout/orgChart1"/>
    <dgm:cxn modelId="{A236EB85-FBCE-4BEE-B9F0-C61383314145}" type="presParOf" srcId="{6DB70A8E-1568-40F5-B1FB-16032B92D86F}" destId="{E873A9C4-22E5-443F-A84E-43959498BFBC}" srcOrd="1" destOrd="0" presId="urn:microsoft.com/office/officeart/2005/8/layout/orgChart1"/>
    <dgm:cxn modelId="{F091B4B1-76F1-4DCF-8170-0205A1D88D4A}" type="presParOf" srcId="{53CB017F-96E1-478F-9FC2-01A95EFF3942}" destId="{B94E24A7-C513-401F-BF68-51C2A73F25A0}" srcOrd="1" destOrd="0" presId="urn:microsoft.com/office/officeart/2005/8/layout/orgChart1"/>
    <dgm:cxn modelId="{42055D68-F7DE-4AFB-9D85-F162C94D4C39}" type="presParOf" srcId="{53CB017F-96E1-478F-9FC2-01A95EFF3942}" destId="{A27F7C67-A679-4A33-BCBA-894AD1955DF2}" srcOrd="2" destOrd="0" presId="urn:microsoft.com/office/officeart/2005/8/layout/orgChart1"/>
    <dgm:cxn modelId="{8CA9A6A9-5604-42D2-B403-513938AD9AA3}" type="presParOf" srcId="{9C2ECFEA-F866-4C75-9D5F-D69EFF7249B1}" destId="{C38E7459-443E-4B0B-B672-1CFBD56A4630}" srcOrd="2" destOrd="0" presId="urn:microsoft.com/office/officeart/2005/8/layout/orgChart1"/>
    <dgm:cxn modelId="{94B20A1B-4201-43E1-BBF4-49DE23681A6D}" type="presParOf" srcId="{0E88D0E7-7327-4386-9686-C790E48772E2}" destId="{3A80BCB2-28D2-4D9D-9630-AC2594CC82B7}" srcOrd="2" destOrd="0" presId="urn:microsoft.com/office/officeart/2005/8/layout/orgChart1"/>
    <dgm:cxn modelId="{D701F375-B5E0-4AC5-A62B-9837F3AA0567}" type="presParOf" srcId="{0E88D0E7-7327-4386-9686-C790E48772E2}" destId="{81B981AC-97FB-47C3-A7FD-0B75BED2F40F}" srcOrd="3" destOrd="0" presId="urn:microsoft.com/office/officeart/2005/8/layout/orgChart1"/>
    <dgm:cxn modelId="{CC425D61-2681-4CCD-AF98-6A7123030D8F}" type="presParOf" srcId="{81B981AC-97FB-47C3-A7FD-0B75BED2F40F}" destId="{639E540C-46A7-49A2-A058-C304ABD68ECF}" srcOrd="0" destOrd="0" presId="urn:microsoft.com/office/officeart/2005/8/layout/orgChart1"/>
    <dgm:cxn modelId="{890B02FF-D731-42F2-BB83-9F36E0B488E4}" type="presParOf" srcId="{639E540C-46A7-49A2-A058-C304ABD68ECF}" destId="{A5E8D16E-4CD2-484C-BA8F-8358D4CC4EF0}" srcOrd="0" destOrd="0" presId="urn:microsoft.com/office/officeart/2005/8/layout/orgChart1"/>
    <dgm:cxn modelId="{3CF66384-373D-46F9-BFD2-FEA65E1AC502}" type="presParOf" srcId="{639E540C-46A7-49A2-A058-C304ABD68ECF}" destId="{87D4CE27-9086-4DC6-8FA5-3D0CE0F20E15}" srcOrd="1" destOrd="0" presId="urn:microsoft.com/office/officeart/2005/8/layout/orgChart1"/>
    <dgm:cxn modelId="{AE802C0A-2F61-4E8B-97BA-1948843AC14D}" type="presParOf" srcId="{81B981AC-97FB-47C3-A7FD-0B75BED2F40F}" destId="{EB585100-7389-42CF-8C4A-A330E26D2B3F}" srcOrd="1" destOrd="0" presId="urn:microsoft.com/office/officeart/2005/8/layout/orgChart1"/>
    <dgm:cxn modelId="{CB2A6DBC-ADDD-4B62-A234-F9A85A788548}" type="presParOf" srcId="{EB585100-7389-42CF-8C4A-A330E26D2B3F}" destId="{9D99B4AA-6FF4-4686-82C2-A99E8254C867}" srcOrd="0" destOrd="0" presId="urn:microsoft.com/office/officeart/2005/8/layout/orgChart1"/>
    <dgm:cxn modelId="{C5ABDCAC-F96E-4302-986C-F674CD465506}" type="presParOf" srcId="{EB585100-7389-42CF-8C4A-A330E26D2B3F}" destId="{014F9656-6CCF-491B-AC88-35108A214151}" srcOrd="1" destOrd="0" presId="urn:microsoft.com/office/officeart/2005/8/layout/orgChart1"/>
    <dgm:cxn modelId="{F21845DD-4476-498F-8F74-8D24046B0BB8}" type="presParOf" srcId="{014F9656-6CCF-491B-AC88-35108A214151}" destId="{E7146489-200A-4963-9C5C-0D08CB1937A7}" srcOrd="0" destOrd="0" presId="urn:microsoft.com/office/officeart/2005/8/layout/orgChart1"/>
    <dgm:cxn modelId="{AFBF2E6D-54A2-4E6E-AE7C-CD6A779A0493}" type="presParOf" srcId="{E7146489-200A-4963-9C5C-0D08CB1937A7}" destId="{5A2DCFD0-3205-49D6-8D38-2B0231445492}" srcOrd="0" destOrd="0" presId="urn:microsoft.com/office/officeart/2005/8/layout/orgChart1"/>
    <dgm:cxn modelId="{559F1FAB-4D01-47C4-970D-C21EB23A62A5}" type="presParOf" srcId="{E7146489-200A-4963-9C5C-0D08CB1937A7}" destId="{58986FB3-8E18-4157-812D-9769A91DEF4F}" srcOrd="1" destOrd="0" presId="urn:microsoft.com/office/officeart/2005/8/layout/orgChart1"/>
    <dgm:cxn modelId="{BE139739-1E87-4073-A8F4-45709FD252FF}" type="presParOf" srcId="{014F9656-6CCF-491B-AC88-35108A214151}" destId="{4D43FF80-24E4-47D3-813C-30D9AD8D6BEF}" srcOrd="1" destOrd="0" presId="urn:microsoft.com/office/officeart/2005/8/layout/orgChart1"/>
    <dgm:cxn modelId="{C5632106-AA43-4EA2-9278-E30BFE9B326C}" type="presParOf" srcId="{014F9656-6CCF-491B-AC88-35108A214151}" destId="{325D87C3-F655-4FFC-A2BA-A5F3C0932F74}" srcOrd="2" destOrd="0" presId="urn:microsoft.com/office/officeart/2005/8/layout/orgChart1"/>
    <dgm:cxn modelId="{0476B885-DD10-4D46-8B1F-B2C2422D21BE}" type="presParOf" srcId="{EB585100-7389-42CF-8C4A-A330E26D2B3F}" destId="{C51F0A52-949C-457E-AA17-360FDA99CD7B}" srcOrd="2" destOrd="0" presId="urn:microsoft.com/office/officeart/2005/8/layout/orgChart1"/>
    <dgm:cxn modelId="{9E47A0AF-777C-45BA-92EA-F760E018D5BA}" type="presParOf" srcId="{EB585100-7389-42CF-8C4A-A330E26D2B3F}" destId="{644B7B27-B179-488E-858E-FCB951C4CDE7}" srcOrd="3" destOrd="0" presId="urn:microsoft.com/office/officeart/2005/8/layout/orgChart1"/>
    <dgm:cxn modelId="{EF0EB09E-6DA7-49A4-90DF-E0D562317B1F}" type="presParOf" srcId="{644B7B27-B179-488E-858E-FCB951C4CDE7}" destId="{C5BB7E32-6085-49B0-A9B8-4485A75E5694}" srcOrd="0" destOrd="0" presId="urn:microsoft.com/office/officeart/2005/8/layout/orgChart1"/>
    <dgm:cxn modelId="{584746F4-F4CD-482C-A877-838072F93A59}" type="presParOf" srcId="{C5BB7E32-6085-49B0-A9B8-4485A75E5694}" destId="{7618CABA-9FDF-4F77-A64D-D16548203AF7}" srcOrd="0" destOrd="0" presId="urn:microsoft.com/office/officeart/2005/8/layout/orgChart1"/>
    <dgm:cxn modelId="{6EEAF9C7-696C-4E8A-9EC0-35DB108B739F}" type="presParOf" srcId="{C5BB7E32-6085-49B0-A9B8-4485A75E5694}" destId="{246B8631-6E63-4F9F-9491-0B85C90AE1A4}" srcOrd="1" destOrd="0" presId="urn:microsoft.com/office/officeart/2005/8/layout/orgChart1"/>
    <dgm:cxn modelId="{4D217F88-C7D0-486A-926E-469C9A2C7D09}" type="presParOf" srcId="{644B7B27-B179-488E-858E-FCB951C4CDE7}" destId="{50C52616-1441-423C-9BCE-94EF97D89689}" srcOrd="1" destOrd="0" presId="urn:microsoft.com/office/officeart/2005/8/layout/orgChart1"/>
    <dgm:cxn modelId="{B00CCC90-2016-4E23-9825-02EEC80B6CFD}" type="presParOf" srcId="{644B7B27-B179-488E-858E-FCB951C4CDE7}" destId="{3F6A403E-B9CF-416E-A886-D82432D93DBB}" srcOrd="2" destOrd="0" presId="urn:microsoft.com/office/officeart/2005/8/layout/orgChart1"/>
    <dgm:cxn modelId="{A19B3B41-6F57-4972-A38B-B5188D939B2D}" type="presParOf" srcId="{81B981AC-97FB-47C3-A7FD-0B75BED2F40F}" destId="{AE403AA6-33A4-4624-8CA0-3E0A0FAC82D6}" srcOrd="2" destOrd="0" presId="urn:microsoft.com/office/officeart/2005/8/layout/orgChart1"/>
    <dgm:cxn modelId="{55FD9846-F80C-4101-A9BF-F098381D632E}" type="presParOf" srcId="{0E88D0E7-7327-4386-9686-C790E48772E2}" destId="{BAEC5211-4CEB-4ED5-876C-12A506A3667C}" srcOrd="4" destOrd="0" presId="urn:microsoft.com/office/officeart/2005/8/layout/orgChart1"/>
    <dgm:cxn modelId="{0CF98862-86C1-41CF-8C92-844BEDA613A9}" type="presParOf" srcId="{0E88D0E7-7327-4386-9686-C790E48772E2}" destId="{F5AF29D7-80F7-47D1-B3AF-BBAECD8E48C8}" srcOrd="5" destOrd="0" presId="urn:microsoft.com/office/officeart/2005/8/layout/orgChart1"/>
    <dgm:cxn modelId="{368248A4-4930-465D-AC03-5669886BF38B}" type="presParOf" srcId="{F5AF29D7-80F7-47D1-B3AF-BBAECD8E48C8}" destId="{9E11B021-5473-444A-BE0B-C5C3A17B0679}" srcOrd="0" destOrd="0" presId="urn:microsoft.com/office/officeart/2005/8/layout/orgChart1"/>
    <dgm:cxn modelId="{23C106EA-4C78-4FAA-8082-D0C233342043}" type="presParOf" srcId="{9E11B021-5473-444A-BE0B-C5C3A17B0679}" destId="{AAD9E2DA-1AFD-46C6-9F63-3DF65CE96BD1}" srcOrd="0" destOrd="0" presId="urn:microsoft.com/office/officeart/2005/8/layout/orgChart1"/>
    <dgm:cxn modelId="{9C311F92-5BED-4F74-81DE-0BC80D88ECDE}" type="presParOf" srcId="{9E11B021-5473-444A-BE0B-C5C3A17B0679}" destId="{EAD34E6B-8E8C-48D6-AFD4-4988CA68F3E2}" srcOrd="1" destOrd="0" presId="urn:microsoft.com/office/officeart/2005/8/layout/orgChart1"/>
    <dgm:cxn modelId="{5BB2AB19-666B-4895-BBE7-80BAE299BE69}" type="presParOf" srcId="{F5AF29D7-80F7-47D1-B3AF-BBAECD8E48C8}" destId="{655D188C-7C1C-461D-AB7D-3279F95CCC89}" srcOrd="1" destOrd="0" presId="urn:microsoft.com/office/officeart/2005/8/layout/orgChart1"/>
    <dgm:cxn modelId="{6FECF93C-E4CA-40C8-8156-D9D6BE82854E}" type="presParOf" srcId="{655D188C-7C1C-461D-AB7D-3279F95CCC89}" destId="{E9353958-3445-4A0C-8047-B6F7176551EE}" srcOrd="0" destOrd="0" presId="urn:microsoft.com/office/officeart/2005/8/layout/orgChart1"/>
    <dgm:cxn modelId="{ADEC95C7-3B28-49E7-9190-A63C7A4E9861}" type="presParOf" srcId="{655D188C-7C1C-461D-AB7D-3279F95CCC89}" destId="{63A698B9-9A2E-4D32-BAA3-8F88C3387D51}" srcOrd="1" destOrd="0" presId="urn:microsoft.com/office/officeart/2005/8/layout/orgChart1"/>
    <dgm:cxn modelId="{89FEFD81-5186-4574-BEE9-FF5A6E2E8A72}" type="presParOf" srcId="{63A698B9-9A2E-4D32-BAA3-8F88C3387D51}" destId="{58586521-FFC3-4AF7-838F-3D0B66374903}" srcOrd="0" destOrd="0" presId="urn:microsoft.com/office/officeart/2005/8/layout/orgChart1"/>
    <dgm:cxn modelId="{ADECAFE9-7AA1-4066-A3CA-FCC174A3FC05}" type="presParOf" srcId="{58586521-FFC3-4AF7-838F-3D0B66374903}" destId="{7B784A63-FA3B-452E-970A-E6846D360050}" srcOrd="0" destOrd="0" presId="urn:microsoft.com/office/officeart/2005/8/layout/orgChart1"/>
    <dgm:cxn modelId="{0478E605-9DB3-4267-89D9-0859990A4D44}" type="presParOf" srcId="{58586521-FFC3-4AF7-838F-3D0B66374903}" destId="{073A46BC-8A76-4A89-A910-56DCF326C659}" srcOrd="1" destOrd="0" presId="urn:microsoft.com/office/officeart/2005/8/layout/orgChart1"/>
    <dgm:cxn modelId="{0ED66FE7-27A1-452C-9151-FE8F5C247802}" type="presParOf" srcId="{63A698B9-9A2E-4D32-BAA3-8F88C3387D51}" destId="{CEFC467A-4DF9-4B16-AA8D-9CB2FF96D734}" srcOrd="1" destOrd="0" presId="urn:microsoft.com/office/officeart/2005/8/layout/orgChart1"/>
    <dgm:cxn modelId="{7833CCF0-A5E6-42B3-A23A-00346092607D}" type="presParOf" srcId="{63A698B9-9A2E-4D32-BAA3-8F88C3387D51}" destId="{9A832F83-DAC3-4D0B-9125-04D520D9F906}" srcOrd="2" destOrd="0" presId="urn:microsoft.com/office/officeart/2005/8/layout/orgChart1"/>
    <dgm:cxn modelId="{35AB6BBA-E715-4394-B795-31C322CE037B}" type="presParOf" srcId="{655D188C-7C1C-461D-AB7D-3279F95CCC89}" destId="{C6DF0B5E-4834-4206-B71A-91814DF61D7A}" srcOrd="2" destOrd="0" presId="urn:microsoft.com/office/officeart/2005/8/layout/orgChart1"/>
    <dgm:cxn modelId="{19835D5C-0585-41AB-B074-BF6573E40DCA}" type="presParOf" srcId="{655D188C-7C1C-461D-AB7D-3279F95CCC89}" destId="{FB7CE42D-03A5-4F77-A8A2-090150CFAFA1}" srcOrd="3" destOrd="0" presId="urn:microsoft.com/office/officeart/2005/8/layout/orgChart1"/>
    <dgm:cxn modelId="{56F26FE2-E89E-4BA2-9210-B54D99202640}" type="presParOf" srcId="{FB7CE42D-03A5-4F77-A8A2-090150CFAFA1}" destId="{CFE5E970-B536-4CC9-B763-EA4532C40BF5}" srcOrd="0" destOrd="0" presId="urn:microsoft.com/office/officeart/2005/8/layout/orgChart1"/>
    <dgm:cxn modelId="{140847A1-58CD-4363-BD88-399C60655E1B}" type="presParOf" srcId="{CFE5E970-B536-4CC9-B763-EA4532C40BF5}" destId="{6D5CCE5B-BDA0-43DE-9527-96619DD410D8}" srcOrd="0" destOrd="0" presId="urn:microsoft.com/office/officeart/2005/8/layout/orgChart1"/>
    <dgm:cxn modelId="{F6546DBC-83F8-412D-99FD-D90D9FC8BDE6}" type="presParOf" srcId="{CFE5E970-B536-4CC9-B763-EA4532C40BF5}" destId="{EA8D8859-60D7-408B-BEEC-2992F26C2EEA}" srcOrd="1" destOrd="0" presId="urn:microsoft.com/office/officeart/2005/8/layout/orgChart1"/>
    <dgm:cxn modelId="{A38EB948-F9D3-47E8-8095-C4EC459456E2}" type="presParOf" srcId="{FB7CE42D-03A5-4F77-A8A2-090150CFAFA1}" destId="{0D270EA5-3884-4879-8229-1A136C0179A3}" srcOrd="1" destOrd="0" presId="urn:microsoft.com/office/officeart/2005/8/layout/orgChart1"/>
    <dgm:cxn modelId="{00A3D897-7671-4182-B781-0B2EF83D2490}" type="presParOf" srcId="{FB7CE42D-03A5-4F77-A8A2-090150CFAFA1}" destId="{E5F38D41-69D4-4F6A-8A1D-666EB1D2A91C}" srcOrd="2" destOrd="0" presId="urn:microsoft.com/office/officeart/2005/8/layout/orgChart1"/>
    <dgm:cxn modelId="{F27EF2E7-1042-4E5B-83A5-835CC6433818}" type="presParOf" srcId="{F5AF29D7-80F7-47D1-B3AF-BBAECD8E48C8}" destId="{05332E9E-9F0B-4238-8590-C81BBF068F3B}" srcOrd="2" destOrd="0" presId="urn:microsoft.com/office/officeart/2005/8/layout/orgChart1"/>
    <dgm:cxn modelId="{477ED575-592C-4187-A030-6ADD6D7B8694}" type="presParOf" srcId="{A20D5522-D5CB-4E00-AE26-AEE254B1F785}" destId="{1D6E6072-4871-4CED-BF6F-A162F8AF86C9}" srcOrd="2" destOrd="0" presId="urn:microsoft.com/office/officeart/2005/8/layout/orgChart1"/>
    <dgm:cxn modelId="{E5E9FFAF-48A2-40D9-A004-21C5CE8D8745}" type="presParOf" srcId="{D03E77F6-62FE-42BB-8475-3B3B37A1A168}" destId="{FBC18583-3B83-4129-9E1C-74EC22D3D471}" srcOrd="1" destOrd="0" presId="urn:microsoft.com/office/officeart/2005/8/layout/orgChart1"/>
    <dgm:cxn modelId="{180A5541-1514-4726-AA00-46D2BE28A1C4}" type="presParOf" srcId="{FBC18583-3B83-4129-9E1C-74EC22D3D471}" destId="{4F5D1235-6865-4F8C-B9D9-693094739F33}" srcOrd="0" destOrd="0" presId="urn:microsoft.com/office/officeart/2005/8/layout/orgChart1"/>
    <dgm:cxn modelId="{D0049A87-8142-4413-9FFA-E8A421A9CE98}" type="presParOf" srcId="{4F5D1235-6865-4F8C-B9D9-693094739F33}" destId="{CDC7A2EB-3546-4B19-A488-31A5AFB29620}" srcOrd="0" destOrd="0" presId="urn:microsoft.com/office/officeart/2005/8/layout/orgChart1"/>
    <dgm:cxn modelId="{704FE1F4-A860-4562-8179-FF3117916BE0}" type="presParOf" srcId="{4F5D1235-6865-4F8C-B9D9-693094739F33}" destId="{4DFFB54E-0CF8-4F6D-8404-C878C6B332D0}" srcOrd="1" destOrd="0" presId="urn:microsoft.com/office/officeart/2005/8/layout/orgChart1"/>
    <dgm:cxn modelId="{8DC85A68-9B7F-4B5A-B8AA-1B81D7D0E30E}" type="presParOf" srcId="{FBC18583-3B83-4129-9E1C-74EC22D3D471}" destId="{7CD4E75E-3DA9-4C75-B109-EBFB1EC020FF}" srcOrd="1" destOrd="0" presId="urn:microsoft.com/office/officeart/2005/8/layout/orgChart1"/>
    <dgm:cxn modelId="{27FFA68F-3AE9-41CA-A66D-DA26A3FF4D89}" type="presParOf" srcId="{FBC18583-3B83-4129-9E1C-74EC22D3D471}" destId="{F6ED84DB-1BDF-4E5D-8744-30933B93B76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F0B5E-4834-4206-B71A-91814DF61D7A}">
      <dsp:nvSpPr>
        <dsp:cNvPr id="0" name=""/>
        <dsp:cNvSpPr/>
      </dsp:nvSpPr>
      <dsp:spPr>
        <a:xfrm>
          <a:off x="5831526" y="2303053"/>
          <a:ext cx="366962" cy="2022146"/>
        </a:xfrm>
        <a:custGeom>
          <a:avLst/>
          <a:gdLst/>
          <a:ahLst/>
          <a:cxnLst/>
          <a:rect l="0" t="0" r="0" b="0"/>
          <a:pathLst>
            <a:path>
              <a:moveTo>
                <a:pt x="0" y="0"/>
              </a:moveTo>
              <a:lnTo>
                <a:pt x="0" y="2022146"/>
              </a:lnTo>
              <a:lnTo>
                <a:pt x="366962" y="2022146"/>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353958-3445-4A0C-8047-B6F7176551EE}">
      <dsp:nvSpPr>
        <dsp:cNvPr id="0" name=""/>
        <dsp:cNvSpPr/>
      </dsp:nvSpPr>
      <dsp:spPr>
        <a:xfrm>
          <a:off x="5831526" y="2303053"/>
          <a:ext cx="366962" cy="741967"/>
        </a:xfrm>
        <a:custGeom>
          <a:avLst/>
          <a:gdLst/>
          <a:ahLst/>
          <a:cxnLst/>
          <a:rect l="0" t="0" r="0" b="0"/>
          <a:pathLst>
            <a:path>
              <a:moveTo>
                <a:pt x="0" y="0"/>
              </a:moveTo>
              <a:lnTo>
                <a:pt x="0" y="741967"/>
              </a:lnTo>
              <a:lnTo>
                <a:pt x="366962" y="741967"/>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EC5211-4CEB-4ED5-876C-12A506A3667C}">
      <dsp:nvSpPr>
        <dsp:cNvPr id="0" name=""/>
        <dsp:cNvSpPr/>
      </dsp:nvSpPr>
      <dsp:spPr>
        <a:xfrm>
          <a:off x="4159918" y="1022874"/>
          <a:ext cx="2650175" cy="203755"/>
        </a:xfrm>
        <a:custGeom>
          <a:avLst/>
          <a:gdLst/>
          <a:ahLst/>
          <a:cxnLst/>
          <a:rect l="0" t="0" r="0" b="0"/>
          <a:pathLst>
            <a:path>
              <a:moveTo>
                <a:pt x="0" y="0"/>
              </a:moveTo>
              <a:lnTo>
                <a:pt x="0" y="101877"/>
              </a:lnTo>
              <a:lnTo>
                <a:pt x="2650175" y="101877"/>
              </a:lnTo>
              <a:lnTo>
                <a:pt x="2650175" y="203755"/>
              </a:lnTo>
            </a:path>
          </a:pathLst>
        </a:custGeom>
        <a:no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C51F0A52-949C-457E-AA17-360FDA99CD7B}">
      <dsp:nvSpPr>
        <dsp:cNvPr id="0" name=""/>
        <dsp:cNvSpPr/>
      </dsp:nvSpPr>
      <dsp:spPr>
        <a:xfrm>
          <a:off x="3181351" y="2303053"/>
          <a:ext cx="366962" cy="2022146"/>
        </a:xfrm>
        <a:custGeom>
          <a:avLst/>
          <a:gdLst/>
          <a:ahLst/>
          <a:cxnLst/>
          <a:rect l="0" t="0" r="0" b="0"/>
          <a:pathLst>
            <a:path>
              <a:moveTo>
                <a:pt x="0" y="0"/>
              </a:moveTo>
              <a:lnTo>
                <a:pt x="0" y="2022146"/>
              </a:lnTo>
              <a:lnTo>
                <a:pt x="366962" y="2022146"/>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99B4AA-6FF4-4686-82C2-A99E8254C867}">
      <dsp:nvSpPr>
        <dsp:cNvPr id="0" name=""/>
        <dsp:cNvSpPr/>
      </dsp:nvSpPr>
      <dsp:spPr>
        <a:xfrm>
          <a:off x="3181351" y="2303053"/>
          <a:ext cx="328491" cy="741967"/>
        </a:xfrm>
        <a:custGeom>
          <a:avLst/>
          <a:gdLst/>
          <a:ahLst/>
          <a:cxnLst/>
          <a:rect l="0" t="0" r="0" b="0"/>
          <a:pathLst>
            <a:path>
              <a:moveTo>
                <a:pt x="0" y="0"/>
              </a:moveTo>
              <a:lnTo>
                <a:pt x="0" y="741967"/>
              </a:lnTo>
              <a:lnTo>
                <a:pt x="328491" y="741967"/>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80BCB2-28D2-4D9D-9630-AC2594CC82B7}">
      <dsp:nvSpPr>
        <dsp:cNvPr id="0" name=""/>
        <dsp:cNvSpPr/>
      </dsp:nvSpPr>
      <dsp:spPr>
        <a:xfrm>
          <a:off x="4114198" y="1022874"/>
          <a:ext cx="91440" cy="203755"/>
        </a:xfrm>
        <a:custGeom>
          <a:avLst/>
          <a:gdLst/>
          <a:ahLst/>
          <a:cxnLst/>
          <a:rect l="0" t="0" r="0" b="0"/>
          <a:pathLst>
            <a:path>
              <a:moveTo>
                <a:pt x="45720" y="0"/>
              </a:moveTo>
              <a:lnTo>
                <a:pt x="45720" y="203755"/>
              </a:lnTo>
            </a:path>
          </a:pathLst>
        </a:custGeom>
        <a:no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9603C035-7D45-4D05-8357-2371854EC16A}">
      <dsp:nvSpPr>
        <dsp:cNvPr id="0" name=""/>
        <dsp:cNvSpPr/>
      </dsp:nvSpPr>
      <dsp:spPr>
        <a:xfrm>
          <a:off x="529011" y="2303053"/>
          <a:ext cx="369126" cy="2022146"/>
        </a:xfrm>
        <a:custGeom>
          <a:avLst/>
          <a:gdLst/>
          <a:ahLst/>
          <a:cxnLst/>
          <a:rect l="0" t="0" r="0" b="0"/>
          <a:pathLst>
            <a:path>
              <a:moveTo>
                <a:pt x="0" y="0"/>
              </a:moveTo>
              <a:lnTo>
                <a:pt x="0" y="2022146"/>
              </a:lnTo>
              <a:lnTo>
                <a:pt x="369126" y="2022146"/>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9C18AE-953C-4AC9-9ADD-43A7C374DFF2}">
      <dsp:nvSpPr>
        <dsp:cNvPr id="0" name=""/>
        <dsp:cNvSpPr/>
      </dsp:nvSpPr>
      <dsp:spPr>
        <a:xfrm>
          <a:off x="529011" y="2303053"/>
          <a:ext cx="369126" cy="741967"/>
        </a:xfrm>
        <a:custGeom>
          <a:avLst/>
          <a:gdLst/>
          <a:ahLst/>
          <a:cxnLst/>
          <a:rect l="0" t="0" r="0" b="0"/>
          <a:pathLst>
            <a:path>
              <a:moveTo>
                <a:pt x="0" y="0"/>
              </a:moveTo>
              <a:lnTo>
                <a:pt x="0" y="741967"/>
              </a:lnTo>
              <a:lnTo>
                <a:pt x="369126" y="741967"/>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10F237-5DF1-42A9-88E6-5B6DB3BD7A92}">
      <dsp:nvSpPr>
        <dsp:cNvPr id="0" name=""/>
        <dsp:cNvSpPr/>
      </dsp:nvSpPr>
      <dsp:spPr>
        <a:xfrm>
          <a:off x="1507579" y="1022874"/>
          <a:ext cx="2652339" cy="203755"/>
        </a:xfrm>
        <a:custGeom>
          <a:avLst/>
          <a:gdLst/>
          <a:ahLst/>
          <a:cxnLst/>
          <a:rect l="0" t="0" r="0" b="0"/>
          <a:pathLst>
            <a:path>
              <a:moveTo>
                <a:pt x="2652339" y="0"/>
              </a:moveTo>
              <a:lnTo>
                <a:pt x="2652339" y="101877"/>
              </a:lnTo>
              <a:lnTo>
                <a:pt x="0" y="101877"/>
              </a:lnTo>
              <a:lnTo>
                <a:pt x="0" y="203755"/>
              </a:lnTo>
            </a:path>
          </a:pathLst>
        </a:custGeom>
        <a:noFill/>
        <a:ln w="25400" cap="flat" cmpd="sng" algn="ctr">
          <a:solidFill>
            <a:schemeClr val="accent3">
              <a:lumMod val="50000"/>
            </a:schemeClr>
          </a:solidFill>
          <a:prstDash val="solid"/>
        </a:ln>
        <a:effectLst>
          <a:outerShdw blurRad="50800" dist="152400" dir="2700000" algn="tl" rotWithShape="0">
            <a:prstClr val="black">
              <a:alpha val="40000"/>
            </a:prstClr>
          </a:outerShdw>
        </a:effectLst>
      </dsp:spPr>
      <dsp:style>
        <a:lnRef idx="2">
          <a:scrgbClr r="0" g="0" b="0"/>
        </a:lnRef>
        <a:fillRef idx="0">
          <a:scrgbClr r="0" g="0" b="0"/>
        </a:fillRef>
        <a:effectRef idx="0">
          <a:scrgbClr r="0" g="0" b="0"/>
        </a:effectRef>
        <a:fontRef idx="minor"/>
      </dsp:style>
    </dsp:sp>
    <dsp:sp modelId="{587670C0-1180-4F5F-9F4C-3392F7D52F32}">
      <dsp:nvSpPr>
        <dsp:cNvPr id="0" name=""/>
        <dsp:cNvSpPr/>
      </dsp:nvSpPr>
      <dsp:spPr>
        <a:xfrm>
          <a:off x="3001086" y="1688"/>
          <a:ext cx="2317665" cy="1021185"/>
        </a:xfrm>
        <a:prstGeom prst="rect">
          <a:avLst/>
        </a:prstGeom>
        <a:solidFill>
          <a:schemeClr val="accent2">
            <a:lumMod val="60000"/>
            <a:lumOff val="40000"/>
          </a:schemeClr>
        </a:solidFill>
        <a:ln w="25400" cap="flat" cmpd="sng" algn="ctr">
          <a:solidFill>
            <a:srgbClr val="FF0000"/>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Instrumentation and Controls</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B. Drendel (AD/</a:t>
          </a:r>
          <a:r>
            <a:rPr lang="en-US" sz="1100" b="0" kern="1200" dirty="0" err="1" smtClean="0">
              <a:solidFill>
                <a:schemeClr val="tx1"/>
              </a:solidFill>
              <a:effectLst>
                <a:outerShdw blurRad="38100" dist="38100" dir="2700000" algn="tl">
                  <a:srgbClr val="000000">
                    <a:alpha val="43137"/>
                  </a:srgbClr>
                </a:outerShdw>
              </a:effectLst>
            </a:rPr>
            <a:t>Muon</a:t>
          </a:r>
          <a:r>
            <a:rPr lang="en-US" sz="1100" b="0" kern="1200" dirty="0" smtClean="0">
              <a:solidFill>
                <a:schemeClr val="tx1"/>
              </a:solidFill>
              <a:effectLst>
                <a:outerShdw blurRad="38100" dist="38100" dir="2700000" algn="tl">
                  <a:srgbClr val="000000">
                    <a:alpha val="43137"/>
                  </a:srgbClr>
                </a:outerShdw>
              </a:effectLst>
            </a:rPr>
            <a:t>)</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L3 and CAM</a:t>
          </a:r>
          <a:endParaRPr lang="en-US" sz="1100" b="0" kern="1200" dirty="0">
            <a:solidFill>
              <a:schemeClr val="tx1"/>
            </a:solidFill>
            <a:effectLst>
              <a:outerShdw blurRad="38100" dist="38100" dir="2700000" algn="tl">
                <a:srgbClr val="000000">
                  <a:alpha val="43137"/>
                </a:srgbClr>
              </a:outerShdw>
            </a:effectLst>
          </a:endParaRPr>
        </a:p>
      </dsp:txBody>
      <dsp:txXfrm>
        <a:off x="3001086" y="1688"/>
        <a:ext cx="2317665" cy="1021185"/>
      </dsp:txXfrm>
    </dsp:sp>
    <dsp:sp modelId="{2C2127AC-62E3-4BAA-8B7E-37BD072AACA2}">
      <dsp:nvSpPr>
        <dsp:cNvPr id="0" name=""/>
        <dsp:cNvSpPr/>
      </dsp:nvSpPr>
      <dsp:spPr>
        <a:xfrm>
          <a:off x="284369" y="1226630"/>
          <a:ext cx="2446419" cy="1076423"/>
        </a:xfrm>
        <a:prstGeom prst="rect">
          <a:avLst/>
        </a:prstGeom>
        <a:solidFill>
          <a:schemeClr val="accent2">
            <a:lumMod val="60000"/>
            <a:lumOff val="40000"/>
          </a:schemeClr>
        </a:solidFill>
        <a:ln w="25400" cap="flat" cmpd="sng" algn="ctr">
          <a:solidFill>
            <a:srgbClr val="FF0000"/>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2.3.1</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Mu2e Controls</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B. Drendel (AD/</a:t>
          </a:r>
          <a:r>
            <a:rPr lang="en-US" sz="1100" b="0" kern="1200" dirty="0" err="1" smtClean="0">
              <a:solidFill>
                <a:schemeClr val="tx1"/>
              </a:solidFill>
              <a:effectLst>
                <a:outerShdw blurRad="38100" dist="38100" dir="2700000" algn="tl">
                  <a:srgbClr val="000000">
                    <a:alpha val="43137"/>
                  </a:srgbClr>
                </a:outerShdw>
              </a:effectLst>
            </a:rPr>
            <a:t>Muon</a:t>
          </a:r>
          <a:r>
            <a:rPr lang="en-US" sz="1100" b="0" kern="1200" dirty="0" smtClean="0">
              <a:solidFill>
                <a:schemeClr val="tx1"/>
              </a:solidFill>
              <a:effectLst>
                <a:outerShdw blurRad="38100" dist="38100" dir="2700000" algn="tl">
                  <a:srgbClr val="000000">
                    <a:alpha val="43137"/>
                  </a:srgbClr>
                </a:outerShdw>
              </a:effectLst>
            </a:rPr>
            <a:t>)</a:t>
          </a:r>
          <a:endParaRPr lang="en-US" sz="1100" b="0" kern="1200" dirty="0">
            <a:solidFill>
              <a:schemeClr val="tx1"/>
            </a:solidFill>
            <a:effectLst>
              <a:outerShdw blurRad="38100" dist="38100" dir="2700000" algn="tl">
                <a:srgbClr val="000000">
                  <a:alpha val="43137"/>
                </a:srgbClr>
              </a:outerShdw>
            </a:effectLst>
          </a:endParaRPr>
        </a:p>
      </dsp:txBody>
      <dsp:txXfrm>
        <a:off x="284369" y="1226630"/>
        <a:ext cx="2446419" cy="1076423"/>
      </dsp:txXfrm>
    </dsp:sp>
    <dsp:sp modelId="{0BC563A2-BE6D-4F96-8733-4C24B8916518}">
      <dsp:nvSpPr>
        <dsp:cNvPr id="0" name=""/>
        <dsp:cNvSpPr/>
      </dsp:nvSpPr>
      <dsp:spPr>
        <a:xfrm>
          <a:off x="898138" y="2506809"/>
          <a:ext cx="2201776" cy="1076423"/>
        </a:xfrm>
        <a:prstGeom prst="rect">
          <a:avLst/>
        </a:prstGeom>
        <a:solidFill>
          <a:schemeClr val="accent2">
            <a:lumMod val="60000"/>
            <a:lumOff val="40000"/>
          </a:schemeClr>
        </a:solidFill>
        <a:ln w="25400" cap="flat" cmpd="sng" algn="ctr">
          <a:solidFill>
            <a:srgbClr val="FF0000"/>
          </a:solidFill>
          <a:prstDash val="solid"/>
        </a:ln>
        <a:effectLst>
          <a:outerShdw blurRad="50800" dist="50800" dir="2700000" algn="ctr" rotWithShape="0">
            <a:schemeClr val="tx1">
              <a:alpha val="40000"/>
            </a:scheme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2.3.1.1</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Transport &amp; Delivery Ring Controls</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G. Brown (AD/Controls)</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D. McArthur (AD/Controls)</a:t>
          </a:r>
        </a:p>
      </dsp:txBody>
      <dsp:txXfrm>
        <a:off x="898138" y="2506809"/>
        <a:ext cx="2201776" cy="1076423"/>
      </dsp:txXfrm>
    </dsp:sp>
    <dsp:sp modelId="{BDAC2A54-058C-41BE-92B1-934EEE2730CB}">
      <dsp:nvSpPr>
        <dsp:cNvPr id="0" name=""/>
        <dsp:cNvSpPr/>
      </dsp:nvSpPr>
      <dsp:spPr>
        <a:xfrm>
          <a:off x="898138" y="3786988"/>
          <a:ext cx="2201776" cy="1076423"/>
        </a:xfrm>
        <a:prstGeom prst="rect">
          <a:avLst/>
        </a:prstGeom>
        <a:solidFill>
          <a:schemeClr val="accent2">
            <a:lumMod val="60000"/>
            <a:lumOff val="40000"/>
          </a:schemeClr>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2.3.1.2 </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Mu2e Controls</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G. Brown (AD/Controls)</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D. McArthur (AD/Controls)</a:t>
          </a:r>
        </a:p>
      </dsp:txBody>
      <dsp:txXfrm>
        <a:off x="898138" y="3786988"/>
        <a:ext cx="2201776" cy="1076423"/>
      </dsp:txXfrm>
    </dsp:sp>
    <dsp:sp modelId="{A5E8D16E-4CD2-484C-BA8F-8358D4CC4EF0}">
      <dsp:nvSpPr>
        <dsp:cNvPr id="0" name=""/>
        <dsp:cNvSpPr/>
      </dsp:nvSpPr>
      <dsp:spPr>
        <a:xfrm>
          <a:off x="2936709" y="1226630"/>
          <a:ext cx="2446419" cy="1076423"/>
        </a:xfrm>
        <a:prstGeom prst="rect">
          <a:avLst/>
        </a:prstGeom>
        <a:solidFill>
          <a:schemeClr val="accent2">
            <a:lumMod val="60000"/>
            <a:lumOff val="40000"/>
          </a:schemeClr>
        </a:solidFill>
        <a:ln w="25400" cap="flat" cmpd="sng" algn="ctr">
          <a:solidFill>
            <a:srgbClr val="FF0000"/>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2.3.2</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Delivery Ring Instrumentation</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B. Drendel (AD/</a:t>
          </a:r>
          <a:r>
            <a:rPr lang="en-US" sz="1100" b="0" kern="1200" dirty="0" err="1" smtClean="0">
              <a:solidFill>
                <a:schemeClr val="tx1"/>
              </a:solidFill>
              <a:effectLst>
                <a:outerShdw blurRad="38100" dist="38100" dir="2700000" algn="tl">
                  <a:srgbClr val="000000">
                    <a:alpha val="43137"/>
                  </a:srgbClr>
                </a:outerShdw>
              </a:effectLst>
            </a:rPr>
            <a:t>Muon</a:t>
          </a:r>
          <a:r>
            <a:rPr lang="en-US" sz="1100" b="0" kern="1200" dirty="0" smtClean="0">
              <a:solidFill>
                <a:schemeClr val="tx1"/>
              </a:solidFill>
              <a:effectLst>
                <a:outerShdw blurRad="38100" dist="38100" dir="2700000" algn="tl">
                  <a:srgbClr val="000000">
                    <a:alpha val="43137"/>
                  </a:srgbClr>
                </a:outerShdw>
              </a:effectLst>
            </a:rPr>
            <a:t>)</a:t>
          </a:r>
          <a:endParaRPr lang="en-US" sz="1100" b="0" kern="1200" dirty="0">
            <a:solidFill>
              <a:schemeClr val="tx1"/>
            </a:solidFill>
            <a:effectLst>
              <a:outerShdw blurRad="38100" dist="38100" dir="2700000" algn="tl">
                <a:srgbClr val="000000">
                  <a:alpha val="43137"/>
                </a:srgbClr>
              </a:outerShdw>
            </a:effectLst>
          </a:endParaRPr>
        </a:p>
      </dsp:txBody>
      <dsp:txXfrm>
        <a:off x="2936709" y="1226630"/>
        <a:ext cx="2446419" cy="1076423"/>
      </dsp:txXfrm>
    </dsp:sp>
    <dsp:sp modelId="{5A2DCFD0-3205-49D6-8D38-2B0231445492}">
      <dsp:nvSpPr>
        <dsp:cNvPr id="0" name=""/>
        <dsp:cNvSpPr/>
      </dsp:nvSpPr>
      <dsp:spPr>
        <a:xfrm>
          <a:off x="3509842" y="2506809"/>
          <a:ext cx="2201776" cy="1076423"/>
        </a:xfrm>
        <a:prstGeom prst="rect">
          <a:avLst/>
        </a:prstGeom>
        <a:solidFill>
          <a:schemeClr val="accent2">
            <a:lumMod val="60000"/>
            <a:lumOff val="40000"/>
          </a:schemeClr>
        </a:solidFill>
        <a:ln w="25400" cap="flat" cmpd="sng" algn="ctr">
          <a:solidFill>
            <a:srgbClr val="FF0000"/>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2.3.2.1</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DCCT</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A. Ibrahim (AD/</a:t>
          </a:r>
          <a:r>
            <a:rPr lang="en-US" sz="1100" b="0" kern="1200" dirty="0" err="1" smtClean="0">
              <a:solidFill>
                <a:schemeClr val="tx1"/>
              </a:solidFill>
              <a:effectLst>
                <a:outerShdw blurRad="38100" dist="38100" dir="2700000" algn="tl">
                  <a:srgbClr val="000000">
                    <a:alpha val="43137"/>
                  </a:srgbClr>
                </a:outerShdw>
              </a:effectLst>
            </a:rPr>
            <a:t>Inst</a:t>
          </a:r>
          <a:r>
            <a:rPr lang="en-US" sz="1100" b="0" kern="1200" dirty="0" smtClean="0">
              <a:solidFill>
                <a:schemeClr val="tx1"/>
              </a:solidFill>
              <a:effectLst>
                <a:outerShdw blurRad="38100" dist="38100" dir="2700000" algn="tl">
                  <a:srgbClr val="000000">
                    <a:alpha val="43137"/>
                  </a:srgbClr>
                </a:outerShdw>
              </a:effectLst>
            </a:rPr>
            <a:t>)</a:t>
          </a:r>
          <a:endParaRPr lang="en-US" sz="1100" b="0" kern="1200" dirty="0">
            <a:solidFill>
              <a:schemeClr val="tx1"/>
            </a:solidFill>
            <a:effectLst>
              <a:outerShdw blurRad="38100" dist="38100" dir="2700000" algn="tl">
                <a:srgbClr val="000000">
                  <a:alpha val="43137"/>
                </a:srgbClr>
              </a:outerShdw>
            </a:effectLst>
          </a:endParaRPr>
        </a:p>
      </dsp:txBody>
      <dsp:txXfrm>
        <a:off x="3509842" y="2506809"/>
        <a:ext cx="2201776" cy="1076423"/>
      </dsp:txXfrm>
    </dsp:sp>
    <dsp:sp modelId="{7618CABA-9FDF-4F77-A64D-D16548203AF7}">
      <dsp:nvSpPr>
        <dsp:cNvPr id="0" name=""/>
        <dsp:cNvSpPr/>
      </dsp:nvSpPr>
      <dsp:spPr>
        <a:xfrm>
          <a:off x="3548314" y="3786988"/>
          <a:ext cx="2201776" cy="1076423"/>
        </a:xfrm>
        <a:prstGeom prst="rect">
          <a:avLst/>
        </a:prstGeom>
        <a:solidFill>
          <a:schemeClr val="accent2">
            <a:lumMod val="60000"/>
            <a:lumOff val="40000"/>
          </a:schemeClr>
        </a:solidFill>
        <a:ln w="25400" cap="flat" cmpd="sng" algn="ctr">
          <a:solidFill>
            <a:srgbClr val="FF0000"/>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2.3.2.2</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Tune Measurement</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V. Scarpine (AD/</a:t>
          </a:r>
          <a:r>
            <a:rPr lang="en-US" sz="1100" b="0" kern="1200" dirty="0" err="1" smtClean="0">
              <a:solidFill>
                <a:schemeClr val="tx1"/>
              </a:solidFill>
              <a:effectLst>
                <a:outerShdw blurRad="38100" dist="38100" dir="2700000" algn="tl">
                  <a:srgbClr val="000000">
                    <a:alpha val="43137"/>
                  </a:srgbClr>
                </a:outerShdw>
              </a:effectLst>
            </a:rPr>
            <a:t>Inst</a:t>
          </a:r>
          <a:r>
            <a:rPr lang="en-US" sz="1100" b="0" kern="1200" dirty="0" smtClean="0">
              <a:solidFill>
                <a:schemeClr val="tx1"/>
              </a:solidFill>
              <a:effectLst>
                <a:outerShdw blurRad="38100" dist="38100" dir="2700000" algn="tl">
                  <a:srgbClr val="000000">
                    <a:alpha val="43137"/>
                  </a:srgbClr>
                </a:outerShdw>
              </a:effectLst>
            </a:rPr>
            <a:t>)</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B. Fellenz (AD/</a:t>
          </a:r>
          <a:r>
            <a:rPr lang="en-US" sz="1100" b="0" kern="1200" dirty="0" err="1" smtClean="0">
              <a:solidFill>
                <a:schemeClr val="tx1"/>
              </a:solidFill>
              <a:effectLst>
                <a:outerShdw blurRad="38100" dist="38100" dir="2700000" algn="tl">
                  <a:srgbClr val="000000">
                    <a:alpha val="43137"/>
                  </a:srgbClr>
                </a:outerShdw>
              </a:effectLst>
            </a:rPr>
            <a:t>Inst</a:t>
          </a:r>
          <a:r>
            <a:rPr lang="en-US" sz="1100" b="0" kern="1200" dirty="0" smtClean="0">
              <a:solidFill>
                <a:schemeClr val="tx1"/>
              </a:solidFill>
              <a:effectLst>
                <a:outerShdw blurRad="38100" dist="38100" dir="2700000" algn="tl">
                  <a:srgbClr val="000000">
                    <a:alpha val="43137"/>
                  </a:srgbClr>
                </a:outerShdw>
              </a:effectLst>
            </a:rPr>
            <a:t>)</a:t>
          </a:r>
          <a:endParaRPr lang="en-US" sz="1100" b="0" kern="1200" dirty="0">
            <a:solidFill>
              <a:schemeClr val="tx1"/>
            </a:solidFill>
            <a:effectLst>
              <a:outerShdw blurRad="38100" dist="38100" dir="2700000" algn="tl">
                <a:srgbClr val="000000">
                  <a:alpha val="43137"/>
                </a:srgbClr>
              </a:outerShdw>
            </a:effectLst>
          </a:endParaRPr>
        </a:p>
      </dsp:txBody>
      <dsp:txXfrm>
        <a:off x="3548314" y="3786988"/>
        <a:ext cx="2201776" cy="1076423"/>
      </dsp:txXfrm>
    </dsp:sp>
    <dsp:sp modelId="{AAD9E2DA-1AFD-46C6-9F63-3DF65CE96BD1}">
      <dsp:nvSpPr>
        <dsp:cNvPr id="0" name=""/>
        <dsp:cNvSpPr/>
      </dsp:nvSpPr>
      <dsp:spPr>
        <a:xfrm>
          <a:off x="5586884" y="1226630"/>
          <a:ext cx="2446419" cy="1076423"/>
        </a:xfrm>
        <a:prstGeom prst="rect">
          <a:avLst/>
        </a:prstGeom>
        <a:solidFill>
          <a:schemeClr val="accent2">
            <a:lumMod val="60000"/>
            <a:lumOff val="40000"/>
          </a:schemeClr>
        </a:solidFill>
        <a:ln w="25400" cap="flat" cmpd="sng" algn="ctr">
          <a:solidFill>
            <a:srgbClr val="FF0000"/>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2.3.3</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Extraction </a:t>
          </a:r>
          <a:r>
            <a:rPr lang="en-US" sz="1100" b="0" kern="1200" dirty="0" err="1" smtClean="0">
              <a:solidFill>
                <a:schemeClr val="tx1"/>
              </a:solidFill>
              <a:effectLst>
                <a:outerShdw blurRad="38100" dist="38100" dir="2700000" algn="tl">
                  <a:srgbClr val="000000">
                    <a:alpha val="43137"/>
                  </a:srgbClr>
                </a:outerShdw>
              </a:effectLst>
            </a:rPr>
            <a:t>Beamline</a:t>
          </a:r>
          <a:r>
            <a:rPr lang="en-US" sz="1100" b="0" kern="1200" dirty="0" smtClean="0">
              <a:solidFill>
                <a:schemeClr val="tx1"/>
              </a:solidFill>
              <a:effectLst>
                <a:outerShdw blurRad="38100" dist="38100" dir="2700000" algn="tl">
                  <a:srgbClr val="000000">
                    <a:alpha val="43137"/>
                  </a:srgbClr>
                </a:outerShdw>
              </a:effectLst>
            </a:rPr>
            <a:t> Instrumentation</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B. Drendel (AD/</a:t>
          </a:r>
          <a:r>
            <a:rPr lang="en-US" sz="1100" b="0" kern="1200" dirty="0" err="1" smtClean="0">
              <a:solidFill>
                <a:schemeClr val="tx1"/>
              </a:solidFill>
              <a:effectLst>
                <a:outerShdw blurRad="38100" dist="38100" dir="2700000" algn="tl">
                  <a:srgbClr val="000000">
                    <a:alpha val="43137"/>
                  </a:srgbClr>
                </a:outerShdw>
              </a:effectLst>
            </a:rPr>
            <a:t>Muon</a:t>
          </a:r>
          <a:r>
            <a:rPr lang="en-US" sz="1100" b="0" kern="1200" dirty="0" smtClean="0">
              <a:solidFill>
                <a:schemeClr val="tx1"/>
              </a:solidFill>
              <a:effectLst>
                <a:outerShdw blurRad="38100" dist="38100" dir="2700000" algn="tl">
                  <a:srgbClr val="000000">
                    <a:alpha val="43137"/>
                  </a:srgbClr>
                </a:outerShdw>
              </a:effectLst>
            </a:rPr>
            <a:t>)</a:t>
          </a:r>
          <a:endParaRPr lang="en-US" sz="1100" b="0" kern="1200" dirty="0">
            <a:solidFill>
              <a:schemeClr val="tx1"/>
            </a:solidFill>
            <a:effectLst>
              <a:outerShdw blurRad="38100" dist="38100" dir="2700000" algn="tl">
                <a:srgbClr val="000000">
                  <a:alpha val="43137"/>
                </a:srgbClr>
              </a:outerShdw>
            </a:effectLst>
          </a:endParaRPr>
        </a:p>
      </dsp:txBody>
      <dsp:txXfrm>
        <a:off x="5586884" y="1226630"/>
        <a:ext cx="2446419" cy="1076423"/>
      </dsp:txXfrm>
    </dsp:sp>
    <dsp:sp modelId="{7B784A63-FA3B-452E-970A-E6846D360050}">
      <dsp:nvSpPr>
        <dsp:cNvPr id="0" name=""/>
        <dsp:cNvSpPr/>
      </dsp:nvSpPr>
      <dsp:spPr>
        <a:xfrm>
          <a:off x="6198489" y="2506809"/>
          <a:ext cx="2201776" cy="1076423"/>
        </a:xfrm>
        <a:prstGeom prst="rect">
          <a:avLst/>
        </a:prstGeom>
        <a:solidFill>
          <a:schemeClr val="accent2">
            <a:lumMod val="60000"/>
            <a:lumOff val="40000"/>
          </a:schemeClr>
        </a:solidFill>
        <a:ln w="25400" cap="flat" cmpd="sng" algn="ctr">
          <a:solidFill>
            <a:srgbClr val="FF0000"/>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2.3.3.1</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Profile Monitors</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G. Tassotto (AD/</a:t>
          </a:r>
          <a:r>
            <a:rPr lang="en-US" sz="1100" b="0" kern="1200" dirty="0" err="1" smtClean="0">
              <a:solidFill>
                <a:schemeClr val="tx1"/>
              </a:solidFill>
              <a:effectLst>
                <a:outerShdw blurRad="38100" dist="38100" dir="2700000" algn="tl">
                  <a:srgbClr val="000000">
                    <a:alpha val="43137"/>
                  </a:srgbClr>
                </a:outerShdw>
              </a:effectLst>
            </a:rPr>
            <a:t>Inst</a:t>
          </a:r>
          <a:r>
            <a:rPr lang="en-US" sz="1100" b="0" kern="1200" dirty="0" smtClean="0">
              <a:solidFill>
                <a:schemeClr val="tx1"/>
              </a:solidFill>
              <a:effectLst>
                <a:outerShdw blurRad="38100" dist="38100" dir="2700000" algn="tl">
                  <a:srgbClr val="000000">
                    <a:alpha val="43137"/>
                  </a:srgbClr>
                </a:outerShdw>
              </a:effectLst>
            </a:rPr>
            <a:t>)</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D. Schoo (AD/</a:t>
          </a:r>
          <a:r>
            <a:rPr lang="en-US" sz="1100" b="0" kern="1200" dirty="0" err="1" smtClean="0">
              <a:solidFill>
                <a:schemeClr val="tx1"/>
              </a:solidFill>
              <a:effectLst>
                <a:outerShdw blurRad="38100" dist="38100" dir="2700000" algn="tl">
                  <a:srgbClr val="000000">
                    <a:alpha val="43137"/>
                  </a:srgbClr>
                </a:outerShdw>
              </a:effectLst>
            </a:rPr>
            <a:t>Inst</a:t>
          </a:r>
          <a:r>
            <a:rPr lang="en-US" sz="1100" b="0" kern="1200" dirty="0" smtClean="0">
              <a:solidFill>
                <a:schemeClr val="tx1"/>
              </a:solidFill>
              <a:effectLst>
                <a:outerShdw blurRad="38100" dist="38100" dir="2700000" algn="tl">
                  <a:srgbClr val="000000">
                    <a:alpha val="43137"/>
                  </a:srgbClr>
                </a:outerShdw>
              </a:effectLst>
            </a:rPr>
            <a:t>)</a:t>
          </a:r>
          <a:endParaRPr lang="en-US" sz="1100" b="0" kern="1200" dirty="0">
            <a:solidFill>
              <a:schemeClr val="tx1"/>
            </a:solidFill>
            <a:effectLst>
              <a:outerShdw blurRad="38100" dist="38100" dir="2700000" algn="tl">
                <a:srgbClr val="000000">
                  <a:alpha val="43137"/>
                </a:srgbClr>
              </a:outerShdw>
            </a:effectLst>
          </a:endParaRPr>
        </a:p>
      </dsp:txBody>
      <dsp:txXfrm>
        <a:off x="6198489" y="2506809"/>
        <a:ext cx="2201776" cy="1076423"/>
      </dsp:txXfrm>
    </dsp:sp>
    <dsp:sp modelId="{6D5CCE5B-BDA0-43DE-9527-96619DD410D8}">
      <dsp:nvSpPr>
        <dsp:cNvPr id="0" name=""/>
        <dsp:cNvSpPr/>
      </dsp:nvSpPr>
      <dsp:spPr>
        <a:xfrm>
          <a:off x="6198489" y="3786988"/>
          <a:ext cx="2201776" cy="1076423"/>
        </a:xfrm>
        <a:prstGeom prst="rect">
          <a:avLst/>
        </a:prstGeom>
        <a:solidFill>
          <a:schemeClr val="accent2">
            <a:lumMod val="60000"/>
            <a:lumOff val="40000"/>
          </a:schemeClr>
        </a:solidFill>
        <a:ln w="25400" cap="flat" cmpd="sng" algn="ctr">
          <a:solidFill>
            <a:srgbClr val="FF0000"/>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2.3.3.2</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Beam Loss Monitors</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Randy Thurman-</a:t>
          </a:r>
          <a:r>
            <a:rPr lang="en-US" sz="1100" b="0" kern="1200" dirty="0" err="1" smtClean="0">
              <a:solidFill>
                <a:schemeClr val="tx1"/>
              </a:solidFill>
              <a:effectLst>
                <a:outerShdw blurRad="38100" dist="38100" dir="2700000" algn="tl">
                  <a:srgbClr val="000000">
                    <a:alpha val="43137"/>
                  </a:srgbClr>
                </a:outerShdw>
              </a:effectLst>
            </a:rPr>
            <a:t>Keup</a:t>
          </a:r>
          <a:r>
            <a:rPr lang="en-US" sz="1100" b="0" kern="1200" dirty="0" smtClean="0">
              <a:solidFill>
                <a:schemeClr val="tx1"/>
              </a:solidFill>
              <a:effectLst>
                <a:outerShdw blurRad="38100" dist="38100" dir="2700000" algn="tl">
                  <a:srgbClr val="000000">
                    <a:alpha val="43137"/>
                  </a:srgbClr>
                </a:outerShdw>
              </a:effectLst>
            </a:rPr>
            <a:t> (AD/</a:t>
          </a:r>
          <a:r>
            <a:rPr lang="en-US" sz="1100" b="0" kern="1200" dirty="0" err="1" smtClean="0">
              <a:solidFill>
                <a:schemeClr val="tx1"/>
              </a:solidFill>
              <a:effectLst>
                <a:outerShdw blurRad="38100" dist="38100" dir="2700000" algn="tl">
                  <a:srgbClr val="000000">
                    <a:alpha val="43137"/>
                  </a:srgbClr>
                </a:outerShdw>
              </a:effectLst>
            </a:rPr>
            <a:t>Inst</a:t>
          </a:r>
          <a:r>
            <a:rPr lang="en-US" sz="1100" b="0" kern="1200" dirty="0" smtClean="0">
              <a:solidFill>
                <a:schemeClr val="tx1"/>
              </a:solidFill>
              <a:effectLst>
                <a:outerShdw blurRad="38100" dist="38100" dir="2700000" algn="tl">
                  <a:srgbClr val="000000">
                    <a:alpha val="43137"/>
                  </a:srgbClr>
                </a:outerShdw>
              </a:effectLst>
            </a:rPr>
            <a:t>)</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J. </a:t>
          </a:r>
          <a:r>
            <a:rPr lang="en-US" sz="1100" b="0" kern="1200" dirty="0" err="1" smtClean="0">
              <a:solidFill>
                <a:schemeClr val="tx1"/>
              </a:solidFill>
              <a:effectLst>
                <a:outerShdw blurRad="38100" dist="38100" dir="2700000" algn="tl">
                  <a:srgbClr val="000000">
                    <a:alpha val="43137"/>
                  </a:srgbClr>
                </a:outerShdw>
              </a:effectLst>
            </a:rPr>
            <a:t>Seraphin</a:t>
          </a:r>
          <a:r>
            <a:rPr lang="en-US" sz="1100" b="0" kern="1200" dirty="0" smtClean="0">
              <a:solidFill>
                <a:schemeClr val="tx1"/>
              </a:solidFill>
              <a:effectLst>
                <a:outerShdw blurRad="38100" dist="38100" dir="2700000" algn="tl">
                  <a:srgbClr val="000000">
                    <a:alpha val="43137"/>
                  </a:srgbClr>
                </a:outerShdw>
              </a:effectLst>
            </a:rPr>
            <a:t> (AD/</a:t>
          </a:r>
          <a:r>
            <a:rPr lang="en-US" sz="1100" b="0" kern="1200" dirty="0" err="1" smtClean="0">
              <a:solidFill>
                <a:schemeClr val="tx1"/>
              </a:solidFill>
              <a:effectLst>
                <a:outerShdw blurRad="38100" dist="38100" dir="2700000" algn="tl">
                  <a:srgbClr val="000000">
                    <a:alpha val="43137"/>
                  </a:srgbClr>
                </a:outerShdw>
              </a:effectLst>
            </a:rPr>
            <a:t>Inst</a:t>
          </a:r>
          <a:r>
            <a:rPr lang="en-US" sz="1100" b="0" kern="1200" dirty="0" smtClean="0">
              <a:solidFill>
                <a:schemeClr val="tx1"/>
              </a:solidFill>
              <a:effectLst>
                <a:outerShdw blurRad="38100" dist="38100" dir="2700000" algn="tl">
                  <a:srgbClr val="000000">
                    <a:alpha val="43137"/>
                  </a:srgbClr>
                </a:outerShdw>
              </a:effectLst>
            </a:rPr>
            <a:t>)</a:t>
          </a:r>
          <a:br>
            <a:rPr lang="en-US" sz="1100" b="0" kern="1200" dirty="0" smtClean="0">
              <a:solidFill>
                <a:schemeClr val="tx1"/>
              </a:solidFill>
              <a:effectLst>
                <a:outerShdw blurRad="38100" dist="38100" dir="2700000" algn="tl">
                  <a:srgbClr val="000000">
                    <a:alpha val="43137"/>
                  </a:srgbClr>
                </a:outerShdw>
              </a:effectLst>
            </a:rPr>
          </a:br>
          <a:r>
            <a:rPr lang="en-US" sz="1100" b="0" kern="1200" dirty="0" smtClean="0">
              <a:solidFill>
                <a:schemeClr val="tx1"/>
              </a:solidFill>
              <a:effectLst>
                <a:outerShdw blurRad="38100" dist="38100" dir="2700000" algn="tl">
                  <a:srgbClr val="000000">
                    <a:alpha val="43137"/>
                  </a:srgbClr>
                </a:outerShdw>
              </a:effectLst>
            </a:rPr>
            <a:t>A. </a:t>
          </a:r>
          <a:r>
            <a:rPr lang="en-US" sz="1100" b="0" kern="1200" dirty="0" err="1" smtClean="0">
              <a:solidFill>
                <a:schemeClr val="tx1"/>
              </a:solidFill>
              <a:effectLst>
                <a:outerShdw blurRad="38100" dist="38100" dir="2700000" algn="tl">
                  <a:srgbClr val="000000">
                    <a:alpha val="43137"/>
                  </a:srgbClr>
                </a:outerShdw>
              </a:effectLst>
            </a:rPr>
            <a:t>Saewert</a:t>
          </a:r>
          <a:r>
            <a:rPr lang="en-US" sz="1100" b="0" kern="1200" dirty="0" smtClean="0">
              <a:solidFill>
                <a:schemeClr val="tx1"/>
              </a:solidFill>
              <a:effectLst>
                <a:outerShdw blurRad="38100" dist="38100" dir="2700000" algn="tl">
                  <a:srgbClr val="000000">
                    <a:alpha val="43137"/>
                  </a:srgbClr>
                </a:outerShdw>
              </a:effectLst>
            </a:rPr>
            <a:t> (*AD/</a:t>
          </a:r>
          <a:r>
            <a:rPr lang="en-US" sz="1100" b="0" kern="1200" dirty="0" err="1" smtClean="0">
              <a:solidFill>
                <a:schemeClr val="tx1"/>
              </a:solidFill>
              <a:effectLst>
                <a:outerShdw blurRad="38100" dist="38100" dir="2700000" algn="tl">
                  <a:srgbClr val="000000">
                    <a:alpha val="43137"/>
                  </a:srgbClr>
                </a:outerShdw>
              </a:effectLst>
            </a:rPr>
            <a:t>Inst</a:t>
          </a:r>
          <a:r>
            <a:rPr lang="en-US" sz="1100" b="0" kern="1200" dirty="0" smtClean="0">
              <a:solidFill>
                <a:schemeClr val="tx1"/>
              </a:solidFill>
              <a:effectLst>
                <a:outerShdw blurRad="38100" dist="38100" dir="2700000" algn="tl">
                  <a:srgbClr val="000000">
                    <a:alpha val="43137"/>
                  </a:srgbClr>
                </a:outerShdw>
              </a:effectLst>
            </a:rPr>
            <a:t>)</a:t>
          </a:r>
          <a:endParaRPr lang="en-US" sz="1100" b="0" kern="1200" dirty="0">
            <a:solidFill>
              <a:schemeClr val="tx1"/>
            </a:solidFill>
            <a:effectLst>
              <a:outerShdw blurRad="38100" dist="38100" dir="2700000" algn="tl">
                <a:srgbClr val="000000">
                  <a:alpha val="43137"/>
                </a:srgbClr>
              </a:outerShdw>
            </a:effectLst>
          </a:endParaRPr>
        </a:p>
      </dsp:txBody>
      <dsp:txXfrm>
        <a:off x="6198489" y="3786988"/>
        <a:ext cx="2201776" cy="1076423"/>
      </dsp:txXfrm>
    </dsp:sp>
    <dsp:sp modelId="{CDC7A2EB-3546-4B19-A488-31A5AFB29620}">
      <dsp:nvSpPr>
        <dsp:cNvPr id="0" name=""/>
        <dsp:cNvSpPr/>
      </dsp:nvSpPr>
      <dsp:spPr>
        <a:xfrm>
          <a:off x="5522507" y="1688"/>
          <a:ext cx="2317665" cy="1021185"/>
        </a:xfrm>
        <a:prstGeom prst="rect">
          <a:avLst/>
        </a:prstGeom>
        <a:solidFill>
          <a:schemeClr val="accent2">
            <a:lumMod val="60000"/>
            <a:lumOff val="40000"/>
          </a:schemeClr>
        </a:solidFill>
        <a:ln w="25400" cap="flat" cmpd="sng" algn="ctr">
          <a:solidFill>
            <a:srgbClr val="FF0000"/>
          </a:solidFill>
          <a:prstDash val="solid"/>
        </a:ln>
        <a:effectLst>
          <a:outerShdw blurRad="50800" dist="1524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WBS 2.3.4</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Technical Documentation</a:t>
          </a:r>
        </a:p>
        <a:p>
          <a:pPr lvl="0" algn="ctr" defTabSz="488950">
            <a:lnSpc>
              <a:spcPct val="90000"/>
            </a:lnSpc>
            <a:spcBef>
              <a:spcPct val="0"/>
            </a:spcBef>
            <a:spcAft>
              <a:spcPct val="35000"/>
            </a:spcAft>
          </a:pPr>
          <a:r>
            <a:rPr lang="en-US" sz="1100" b="0" kern="1200" dirty="0" smtClean="0">
              <a:solidFill>
                <a:schemeClr val="tx1"/>
              </a:solidFill>
              <a:effectLst>
                <a:outerShdw blurRad="38100" dist="38100" dir="2700000" algn="tl">
                  <a:srgbClr val="000000">
                    <a:alpha val="43137"/>
                  </a:srgbClr>
                </a:outerShdw>
              </a:effectLst>
            </a:rPr>
            <a:t>B. Drendel (AD/</a:t>
          </a:r>
          <a:r>
            <a:rPr lang="en-US" sz="1100" b="0" kern="1200" dirty="0" err="1" smtClean="0">
              <a:solidFill>
                <a:schemeClr val="tx1"/>
              </a:solidFill>
              <a:effectLst>
                <a:outerShdw blurRad="38100" dist="38100" dir="2700000" algn="tl">
                  <a:srgbClr val="000000">
                    <a:alpha val="43137"/>
                  </a:srgbClr>
                </a:outerShdw>
              </a:effectLst>
            </a:rPr>
            <a:t>Muon</a:t>
          </a:r>
          <a:r>
            <a:rPr lang="en-US" sz="1100" b="0" kern="1200" dirty="0" smtClean="0">
              <a:solidFill>
                <a:schemeClr val="tx1"/>
              </a:solidFill>
              <a:effectLst>
                <a:outerShdw blurRad="38100" dist="38100" dir="2700000" algn="tl">
                  <a:srgbClr val="000000">
                    <a:alpha val="43137"/>
                  </a:srgbClr>
                </a:outerShdw>
              </a:effectLst>
            </a:rPr>
            <a:t>)</a:t>
          </a:r>
        </a:p>
      </dsp:txBody>
      <dsp:txXfrm>
        <a:off x="5522507" y="1688"/>
        <a:ext cx="2317665" cy="102118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830" tIns="46415" rIns="92830" bIns="46415"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wrap="square" lIns="92830" tIns="46415" rIns="92830" bIns="46415" numCol="1" anchor="t" anchorCtr="0" compatLnSpc="1">
            <a:prstTxWarp prst="textNoShape">
              <a:avLst/>
            </a:prstTxWarp>
          </a:bodyPr>
          <a:lstStyle>
            <a:lvl1pPr algn="r">
              <a:defRPr sz="1200">
                <a:latin typeface="Helvetica" panose="020B0604020202020204" pitchFamily="34" charset="0"/>
              </a:defRPr>
            </a:lvl1pPr>
          </a:lstStyle>
          <a:p>
            <a:fld id="{90BAEF96-E70E-499B-8514-F9677E0FA6A7}" type="datetimeFigureOut">
              <a:rPr lang="en-US" altLang="en-US"/>
              <a:pPr/>
              <a:t>9/28/2015</a:t>
            </a:fld>
            <a:endParaRPr lang="en-US" altLang="en-US"/>
          </a:p>
        </p:txBody>
      </p:sp>
      <p:sp>
        <p:nvSpPr>
          <p:cNvPr id="4" name="Footer Placeholder 3"/>
          <p:cNvSpPr>
            <a:spLocks noGrp="1"/>
          </p:cNvSpPr>
          <p:nvPr>
            <p:ph type="ftr" sz="quarter" idx="2"/>
          </p:nvPr>
        </p:nvSpPr>
        <p:spPr>
          <a:xfrm>
            <a:off x="0" y="8829966"/>
            <a:ext cx="2971800" cy="464820"/>
          </a:xfrm>
          <a:prstGeom prst="rect">
            <a:avLst/>
          </a:prstGeom>
        </p:spPr>
        <p:txBody>
          <a:bodyPr vert="horz" lIns="92830" tIns="46415" rIns="92830" bIns="46415"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829966"/>
            <a:ext cx="2971800" cy="464820"/>
          </a:xfrm>
          <a:prstGeom prst="rect">
            <a:avLst/>
          </a:prstGeom>
        </p:spPr>
        <p:txBody>
          <a:bodyPr vert="horz" wrap="square" lIns="92830" tIns="46415" rIns="92830" bIns="46415" numCol="1" anchor="b" anchorCtr="0" compatLnSpc="1">
            <a:prstTxWarp prst="textNoShape">
              <a:avLst/>
            </a:prstTxWarp>
          </a:bodyPr>
          <a:lstStyle>
            <a:lvl1pPr algn="r">
              <a:defRPr sz="1200">
                <a:latin typeface="Helvetica" panose="020B0604020202020204" pitchFamily="34" charset="0"/>
              </a:defRPr>
            </a:lvl1pPr>
          </a:lstStyle>
          <a:p>
            <a:fld id="{15EB9B99-52F3-4F78-A544-98C0C3D7BAE4}" type="slidenum">
              <a:rPr lang="en-US" altLang="en-US"/>
              <a:pPr/>
              <a:t>‹#›</a:t>
            </a:fld>
            <a:endParaRPr lang="en-US" altLang="en-US"/>
          </a:p>
        </p:txBody>
      </p:sp>
    </p:spTree>
    <p:extLst>
      <p:ext uri="{BB962C8B-B14F-4D97-AF65-F5344CB8AC3E}">
        <p14:creationId xmlns:p14="http://schemas.microsoft.com/office/powerpoint/2010/main" val="1383433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830" tIns="46415" rIns="92830" bIns="46415"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64820"/>
          </a:xfrm>
          <a:prstGeom prst="rect">
            <a:avLst/>
          </a:prstGeom>
        </p:spPr>
        <p:txBody>
          <a:bodyPr vert="horz" wrap="square" lIns="92830" tIns="46415" rIns="92830" bIns="46415" numCol="1" anchor="t" anchorCtr="0" compatLnSpc="1">
            <a:prstTxWarp prst="textNoShape">
              <a:avLst/>
            </a:prstTxWarp>
          </a:bodyPr>
          <a:lstStyle>
            <a:lvl1pPr algn="r">
              <a:defRPr sz="1200">
                <a:latin typeface="Helvetica" panose="020B0604020202020204" pitchFamily="34" charset="0"/>
              </a:defRPr>
            </a:lvl1pPr>
          </a:lstStyle>
          <a:p>
            <a:fld id="{8A339918-CC29-49FF-9B2B-1F046E4ADD41}" type="datetimeFigureOut">
              <a:rPr lang="en-US" altLang="en-US"/>
              <a:pPr/>
              <a:t>9/28/2015</a:t>
            </a:fld>
            <a:endParaRPr lang="en-US" alt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2830" tIns="46415" rIns="92830" bIns="46415" rtlCol="0" anchor="ctr"/>
          <a:lstStyle/>
          <a:p>
            <a:pPr lvl="0"/>
            <a:endParaRPr lang="en-US" noProof="0" dirty="0" smtClean="0"/>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2830" tIns="46415" rIns="92830" bIns="46415"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829966"/>
            <a:ext cx="2971800" cy="464820"/>
          </a:xfrm>
          <a:prstGeom prst="rect">
            <a:avLst/>
          </a:prstGeom>
        </p:spPr>
        <p:txBody>
          <a:bodyPr vert="horz" lIns="92830" tIns="46415" rIns="92830" bIns="46415"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829966"/>
            <a:ext cx="2971800" cy="464820"/>
          </a:xfrm>
          <a:prstGeom prst="rect">
            <a:avLst/>
          </a:prstGeom>
        </p:spPr>
        <p:txBody>
          <a:bodyPr vert="horz" wrap="square" lIns="92830" tIns="46415" rIns="92830" bIns="46415" numCol="1" anchor="b" anchorCtr="0" compatLnSpc="1">
            <a:prstTxWarp prst="textNoShape">
              <a:avLst/>
            </a:prstTxWarp>
          </a:bodyPr>
          <a:lstStyle>
            <a:lvl1pPr algn="r">
              <a:defRPr sz="1200">
                <a:latin typeface="Helvetica" panose="020B0604020202020204" pitchFamily="34" charset="0"/>
              </a:defRPr>
            </a:lvl1pPr>
          </a:lstStyle>
          <a:p>
            <a:fld id="{5878D4F6-A208-453E-9C46-790467FC0ED7}" type="slidenum">
              <a:rPr lang="en-US" altLang="en-US"/>
              <a:pPr/>
              <a:t>‹#›</a:t>
            </a:fld>
            <a:endParaRPr lang="en-US" altLang="en-US"/>
          </a:p>
        </p:txBody>
      </p:sp>
    </p:spTree>
    <p:extLst>
      <p:ext uri="{BB962C8B-B14F-4D97-AF65-F5344CB8AC3E}">
        <p14:creationId xmlns:p14="http://schemas.microsoft.com/office/powerpoint/2010/main" val="91601861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1</a:t>
            </a:fld>
            <a:endParaRPr lang="en-US" altLang="en-US"/>
          </a:p>
        </p:txBody>
      </p:sp>
    </p:spTree>
    <p:extLst>
      <p:ext uri="{BB962C8B-B14F-4D97-AF65-F5344CB8AC3E}">
        <p14:creationId xmlns:p14="http://schemas.microsoft.com/office/powerpoint/2010/main" val="3212722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10</a:t>
            </a:fld>
            <a:endParaRPr lang="en-US" dirty="0"/>
          </a:p>
        </p:txBody>
      </p:sp>
    </p:spTree>
    <p:extLst>
      <p:ext uri="{BB962C8B-B14F-4D97-AF65-F5344CB8AC3E}">
        <p14:creationId xmlns:p14="http://schemas.microsoft.com/office/powerpoint/2010/main" val="3844620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M4DA = M4 Beamline </a:t>
            </a:r>
            <a:r>
              <a:rPr lang="en-US" smtClean="0"/>
              <a:t>Diagnostic</a:t>
            </a:r>
            <a:r>
              <a:rPr lang="en-US" baseline="0" smtClean="0"/>
              <a:t> Absorber</a:t>
            </a:r>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11</a:t>
            </a:fld>
            <a:endParaRPr lang="en-US" altLang="en-US" dirty="0"/>
          </a:p>
        </p:txBody>
      </p:sp>
    </p:spTree>
    <p:extLst>
      <p:ext uri="{BB962C8B-B14F-4D97-AF65-F5344CB8AC3E}">
        <p14:creationId xmlns:p14="http://schemas.microsoft.com/office/powerpoint/2010/main" val="4101275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Numi</a:t>
            </a:r>
            <a:r>
              <a:rPr lang="en-US" dirty="0"/>
              <a:t> </a:t>
            </a:r>
            <a:r>
              <a:rPr lang="en-US" dirty="0" err="1"/>
              <a:t>multiwire</a:t>
            </a:r>
            <a:r>
              <a:rPr lang="en-US" dirty="0"/>
              <a:t> assembly is drawn and filed, </a:t>
            </a:r>
            <a:r>
              <a:rPr lang="en-US" dirty="0" err="1"/>
              <a:t>dwg</a:t>
            </a:r>
            <a:r>
              <a:rPr lang="en-US" dirty="0"/>
              <a:t> no. 488880.</a:t>
            </a:r>
          </a:p>
          <a:p>
            <a:r>
              <a:rPr lang="en-US" dirty="0"/>
              <a:t>We want these at a 45 degree angle, in which case we would use the </a:t>
            </a:r>
            <a:r>
              <a:rPr lang="en-US" dirty="0" err="1"/>
              <a:t>Numi</a:t>
            </a:r>
            <a:r>
              <a:rPr lang="en-US" dirty="0"/>
              <a:t> PM108 stand 433041 with revised beam elevation off the floor. So just one new drawing needed.</a:t>
            </a:r>
          </a:p>
          <a:p>
            <a:r>
              <a:rPr lang="en-US" dirty="0"/>
              <a:t>Cost estimate 10-15k for the device and 2k for the stand</a:t>
            </a:r>
          </a:p>
          <a:p>
            <a:r>
              <a:rPr lang="en-US" dirty="0"/>
              <a:t> </a:t>
            </a:r>
          </a:p>
          <a:p>
            <a:r>
              <a:rPr lang="en-US" dirty="0"/>
              <a:t>Using Texas can we can also use the PM108 stand with revised height (same new </a:t>
            </a:r>
            <a:r>
              <a:rPr lang="en-US" dirty="0" err="1"/>
              <a:t>dwg</a:t>
            </a:r>
            <a:r>
              <a:rPr lang="en-US" dirty="0"/>
              <a:t> as above). We should also make an assembly </a:t>
            </a:r>
            <a:r>
              <a:rPr lang="en-US" dirty="0" err="1"/>
              <a:t>dwg</a:t>
            </a:r>
            <a:r>
              <a:rPr lang="en-US" dirty="0"/>
              <a:t> of the device.</a:t>
            </a:r>
          </a:p>
          <a:p>
            <a:r>
              <a:rPr lang="en-US" dirty="0"/>
              <a:t>Cost estimate 3k for the device and 1.5k for the stand using old Texas mountings from </a:t>
            </a:r>
            <a:r>
              <a:rPr lang="en-US" dirty="0" err="1"/>
              <a:t>Numi</a:t>
            </a:r>
            <a:r>
              <a:rPr lang="en-US" dirty="0"/>
              <a:t> (I hope we haven't thrown them out).</a:t>
            </a:r>
          </a:p>
          <a:p>
            <a:r>
              <a:rPr lang="en-US" dirty="0"/>
              <a:t> </a:t>
            </a:r>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12</a:t>
            </a:fld>
            <a:endParaRPr lang="en-US" dirty="0"/>
          </a:p>
        </p:txBody>
      </p:sp>
    </p:spTree>
    <p:extLst>
      <p:ext uri="{BB962C8B-B14F-4D97-AF65-F5344CB8AC3E}">
        <p14:creationId xmlns:p14="http://schemas.microsoft.com/office/powerpoint/2010/main" val="143879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13</a:t>
            </a:fld>
            <a:endParaRPr lang="en-US" altLang="en-US"/>
          </a:p>
        </p:txBody>
      </p:sp>
    </p:spTree>
    <p:extLst>
      <p:ext uri="{BB962C8B-B14F-4D97-AF65-F5344CB8AC3E}">
        <p14:creationId xmlns:p14="http://schemas.microsoft.com/office/powerpoint/2010/main" val="4208563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Mu2e coordinates</a:t>
            </a:r>
            <a:endParaRPr lang="en-US" dirty="0"/>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14</a:t>
            </a:fld>
            <a:endParaRPr lang="en-US" altLang="en-US"/>
          </a:p>
        </p:txBody>
      </p:sp>
    </p:spTree>
    <p:extLst>
      <p:ext uri="{BB962C8B-B14F-4D97-AF65-F5344CB8AC3E}">
        <p14:creationId xmlns:p14="http://schemas.microsoft.com/office/powerpoint/2010/main" val="4261271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15</a:t>
            </a:fld>
            <a:endParaRPr lang="en-US" altLang="en-US"/>
          </a:p>
        </p:txBody>
      </p:sp>
    </p:spTree>
    <p:extLst>
      <p:ext uri="{BB962C8B-B14F-4D97-AF65-F5344CB8AC3E}">
        <p14:creationId xmlns:p14="http://schemas.microsoft.com/office/powerpoint/2010/main" val="2612796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ＭＳ Ｐゴシック" charset="0"/>
                <a:cs typeface="+mn-cs"/>
              </a:rPr>
              <a:t>Ion Chambers</a:t>
            </a:r>
          </a:p>
          <a:p>
            <a:r>
              <a:rPr lang="en-US" sz="1200" kern="1200" dirty="0" smtClean="0">
                <a:solidFill>
                  <a:schemeClr val="tx1"/>
                </a:solidFill>
                <a:effectLst/>
                <a:latin typeface="Arial" charset="0"/>
                <a:ea typeface="ＭＳ Ｐゴシック" charset="0"/>
                <a:cs typeface="+mn-cs"/>
              </a:rPr>
              <a:t>Ion chambers will become the primary beam-intensity measurement device for mixed-secondary beam. They are relatively inexpensive devices that can measure beam intensities with an accuracy of ±5% with as little as 10</a:t>
            </a:r>
            <a:r>
              <a:rPr lang="en-US" sz="1200" kern="1200" baseline="30000" dirty="0" smtClean="0">
                <a:solidFill>
                  <a:schemeClr val="tx1"/>
                </a:solidFill>
                <a:effectLst/>
                <a:latin typeface="Arial" charset="0"/>
                <a:ea typeface="ＭＳ Ｐゴシック" charset="0"/>
                <a:cs typeface="+mn-cs"/>
              </a:rPr>
              <a:t>5</a:t>
            </a:r>
            <a:r>
              <a:rPr lang="en-US" sz="1200" kern="1200" dirty="0" smtClean="0">
                <a:solidFill>
                  <a:schemeClr val="tx1"/>
                </a:solidFill>
                <a:effectLst/>
                <a:latin typeface="Arial" charset="0"/>
                <a:ea typeface="ＭＳ Ｐゴシック" charset="0"/>
                <a:cs typeface="+mn-cs"/>
              </a:rPr>
              <a:t> particles. Ion chambers were used in the AP2 line in the past, and work was done during beam studies to re-commission the ion chamber that used to be operational near the end of the AP2 line [2]. For (g − 2) operations, one ion chamber will be implemented in the M2 line. Ion chambers will also be implemented in the M3 line and the Delivery Ring; however, these ion chambers will need to be installed in a vacuum can with motor controls to allow them to be pulled out of the beam during the higher-intensity Mu2e operations. Figure 1.47 shows an ion chamber installation in the AP2 line.</a:t>
            </a:r>
          </a:p>
          <a:p>
            <a:endParaRPr lang="en-US" dirty="0" smtClean="0"/>
          </a:p>
          <a:p>
            <a:r>
              <a:rPr lang="en-US" sz="1200" kern="1200" dirty="0" smtClean="0">
                <a:solidFill>
                  <a:schemeClr val="tx1"/>
                </a:solidFill>
                <a:effectLst/>
                <a:latin typeface="Arial" charset="0"/>
                <a:ea typeface="ＭＳ Ｐゴシック" charset="0"/>
                <a:cs typeface="+mn-cs"/>
              </a:rPr>
              <a:t>Each ion chamber consists of 3 signal foils interleaved between 4 bias foils, each spaced 1/8” apart. The foils are sealed in an aluminum chamber 10 inches in diameter by 4.5 inches long continuously purged with an 80% argon - 20% carbon dioxide gas mix. The standard ion chamber is shown in Figure 1.51.  Protons passing through ArCO</a:t>
            </a:r>
            <a:r>
              <a:rPr lang="en-US" sz="1200" kern="1200" baseline="-25000" dirty="0" smtClean="0">
                <a:solidFill>
                  <a:schemeClr val="tx1"/>
                </a:solidFill>
                <a:effectLst/>
                <a:latin typeface="Arial" charset="0"/>
                <a:ea typeface="ＭＳ Ｐゴシック" charset="0"/>
                <a:cs typeface="+mn-cs"/>
              </a:rPr>
              <a:t>2</a:t>
            </a:r>
            <a:r>
              <a:rPr lang="en-US" sz="1200" kern="1200" dirty="0" smtClean="0">
                <a:solidFill>
                  <a:schemeClr val="tx1"/>
                </a:solidFill>
                <a:effectLst/>
                <a:latin typeface="Arial" charset="0"/>
                <a:ea typeface="ＭＳ Ｐゴシック" charset="0"/>
                <a:cs typeface="+mn-cs"/>
              </a:rPr>
              <a:t> gas generate 96 e/ion pairs or about 1.6 x 10</a:t>
            </a:r>
            <a:r>
              <a:rPr lang="en-US" sz="1200" kern="1200" baseline="30000" dirty="0" smtClean="0">
                <a:solidFill>
                  <a:schemeClr val="tx1"/>
                </a:solidFill>
                <a:effectLst/>
                <a:latin typeface="Arial" charset="0"/>
                <a:ea typeface="ＭＳ Ｐゴシック" charset="0"/>
                <a:cs typeface="+mn-cs"/>
              </a:rPr>
              <a:t>-17</a:t>
            </a:r>
            <a:r>
              <a:rPr lang="en-US" sz="1200" kern="1200" dirty="0" smtClean="0">
                <a:solidFill>
                  <a:schemeClr val="tx1"/>
                </a:solidFill>
                <a:effectLst/>
                <a:latin typeface="Arial" charset="0"/>
                <a:ea typeface="ＭＳ Ｐゴシック" charset="0"/>
                <a:cs typeface="+mn-cs"/>
              </a:rPr>
              <a:t> charges/cm which equals about 1.6 </a:t>
            </a:r>
            <a:r>
              <a:rPr lang="en-US" sz="1200" kern="1200" dirty="0" err="1" smtClean="0">
                <a:solidFill>
                  <a:schemeClr val="tx1"/>
                </a:solidFill>
                <a:effectLst/>
                <a:latin typeface="Arial" charset="0"/>
                <a:ea typeface="ＭＳ Ｐゴシック" charset="0"/>
                <a:cs typeface="+mn-cs"/>
              </a:rPr>
              <a:t>picocoulomb</a:t>
            </a:r>
            <a:r>
              <a:rPr lang="en-US" sz="1200" kern="1200" dirty="0" smtClean="0">
                <a:solidFill>
                  <a:schemeClr val="tx1"/>
                </a:solidFill>
                <a:effectLst/>
                <a:latin typeface="Arial" charset="0"/>
                <a:ea typeface="ＭＳ Ｐゴシック" charset="0"/>
                <a:cs typeface="+mn-cs"/>
              </a:rPr>
              <a:t> for 10E5 p [18].</a:t>
            </a:r>
          </a:p>
          <a:p>
            <a:r>
              <a:rPr lang="en-US" sz="1200" kern="1200" dirty="0" smtClean="0">
                <a:solidFill>
                  <a:schemeClr val="tx1"/>
                </a:solidFill>
                <a:effectLst/>
                <a:latin typeface="Arial" charset="0"/>
                <a:ea typeface="ＭＳ Ｐゴシック" charset="0"/>
                <a:cs typeface="+mn-cs"/>
              </a:rPr>
              <a:t>The ion chambers in the M3 line and Delivery Ring will not be installed in the above described manner because the beam going through those ion chambers and vacuum windows would result in excessive coulomb scattering during high intensity operations [27].  The solution is to make the ion chamber retractable much like what will be discussed in more detail in the Proportional Wire Chamber (PWC) section below.  The ion chamber will be installed inside of an anti-vacuum chamber with two titanium vacuum windows to provide a barrier between the gas needed for the ion chamber and vacuum.  The entire anti-vacuum chamber would be mounted inside of a vacuum can that is common to beam tube vacuum. The ion chamber will be on a motorized drive that would allow it to be taken in or out of the path of beam [18].  Figure</a:t>
            </a:r>
          </a:p>
          <a:p>
            <a:r>
              <a:rPr lang="en-US" sz="1200" kern="1200" dirty="0" smtClean="0">
                <a:solidFill>
                  <a:schemeClr val="tx1"/>
                </a:solidFill>
                <a:effectLst/>
                <a:latin typeface="Arial" charset="0"/>
                <a:ea typeface="ＭＳ Ｐゴシック" charset="0"/>
                <a:cs typeface="+mn-cs"/>
              </a:rPr>
              <a:t>Beam studies were completed to check the effectiveness of using ion chambers in the range of intensities expected during (g – 2) operation [24].  One ion chamber was installed in the upstream portion of the AP-2 beam line at the 704 location, while the other ion chamber was located at the downstream portion of the AP-2 line at the 728 location. Both ion chambers were shown to integrate beam charge as expected over the normal range of (g – 2) operational intensities for the M2 and M3 lines as can be seen in Figure 1.52.</a:t>
            </a:r>
          </a:p>
          <a:p>
            <a:endParaRPr lang="en-US" sz="1200" kern="1200" dirty="0" smtClean="0">
              <a:solidFill>
                <a:schemeClr val="tx1"/>
              </a:solidFill>
              <a:effectLst/>
              <a:latin typeface="Arial" charset="0"/>
              <a:ea typeface="ＭＳ Ｐゴシック" charset="0"/>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mn-cs"/>
              </a:rPr>
              <a:t>Figure 1.51: Fixed-position ion chamber in the AP2 line. The ion chamber is separated from the beam pipe by a vacuum window on each side. Fixed-position ion chambers will only be used in the M2 line. In locations like the M3 line and Delivery Ring that will also see Mu2e beam, the ion chambers will be put inside of vacuum cans and made retractable.</a:t>
            </a:r>
          </a:p>
          <a:p>
            <a:endParaRPr lang="en-US" sz="1200" kern="1200" dirty="0" smtClean="0">
              <a:solidFill>
                <a:schemeClr val="tx1"/>
              </a:solidFill>
              <a:effectLst/>
              <a:latin typeface="Arial" charset="0"/>
              <a:ea typeface="ＭＳ Ｐゴシック" charset="0"/>
              <a:cs typeface="+mn-cs"/>
            </a:endParaRPr>
          </a:p>
          <a:p>
            <a:r>
              <a:rPr lang="en-US" sz="1200" kern="1200" dirty="0" smtClean="0">
                <a:solidFill>
                  <a:schemeClr val="tx1"/>
                </a:solidFill>
                <a:effectLst/>
                <a:latin typeface="Arial" charset="0"/>
                <a:ea typeface="ＭＳ Ｐゴシック" charset="0"/>
                <a:cs typeface="+mn-cs"/>
              </a:rPr>
              <a:t>Figure 1.52:  AP2 ion chamber performance was measured during beam studies.  Ion chamber integration (left) over time.  The signal is reset at 1.0 seconds and samples at beam time just after 1.5 seconds. The yellow trace is the ion chamber at the 704 location and the red trace is the ion chamber at the 728 location. This plot was taken with 1E12 protons on target and shows 7.5E8 at the 704 location and 2.5E7 at the 728 location.  The plot on the right plots the output of the same two ion chambers over varied target intensities. The response is linear through a wide range of beam intensities.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FC6092F-BA0A-3048-861E-110440E58962}" type="slidenum">
              <a:rPr lang="en-US" smtClean="0"/>
              <a:pPr/>
              <a:t>16</a:t>
            </a:fld>
            <a:endParaRPr lang="en-US"/>
          </a:p>
        </p:txBody>
      </p:sp>
    </p:spTree>
    <p:extLst>
      <p:ext uri="{BB962C8B-B14F-4D97-AF65-F5344CB8AC3E}">
        <p14:creationId xmlns:p14="http://schemas.microsoft.com/office/powerpoint/2010/main" val="3400143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M4 Line Instrumentation:</a:t>
            </a:r>
          </a:p>
          <a:p>
            <a:r>
              <a:rPr lang="en-US" dirty="0"/>
              <a:t>Slow extracted proton beam from the Delivery Ring will traverse the newly constructed M4 line before arriving at the Mu2e target.  Instrumentation hardware and electronics will be recycled from other areas.  The instantaneous intensity of the slow spill beam is too small to be measured with </a:t>
            </a:r>
            <a:r>
              <a:rPr lang="en-US" dirty="0" err="1"/>
              <a:t>Toroids</a:t>
            </a:r>
            <a:r>
              <a:rPr lang="en-US" dirty="0"/>
              <a:t>, so retractable ion chambers will be constructed to measure the beam intensity.   A Beam Loss Monitor (BLM) system based on the hardware and electronics that exist in the P1 and P2 line will be implemented to help maintain good transmission efficiency in the beam lines. Secondary Emission Monitors (SEMs) and Segmented Ion Wire Chambers (SWICs) will provide beam profiles in both transverse planes.  </a:t>
            </a:r>
          </a:p>
          <a:p>
            <a:endParaRPr lang="en-US" dirty="0" smtClean="0"/>
          </a:p>
          <a:p>
            <a:endParaRPr lang="en-US" dirty="0" smtClean="0"/>
          </a:p>
          <a:p>
            <a:r>
              <a:rPr lang="en-US" dirty="0" smtClean="0"/>
              <a:t>Instrumentation</a:t>
            </a:r>
            <a:r>
              <a:rPr lang="en-US" baseline="0" dirty="0" smtClean="0"/>
              <a:t> locations were chosen by the beam lines optics expert in order to tune-up the line.   16 profile monitors.</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17</a:t>
            </a:fld>
            <a:endParaRPr lang="en-US" dirty="0"/>
          </a:p>
        </p:txBody>
      </p:sp>
    </p:spTree>
    <p:extLst>
      <p:ext uri="{BB962C8B-B14F-4D97-AF65-F5344CB8AC3E}">
        <p14:creationId xmlns:p14="http://schemas.microsoft.com/office/powerpoint/2010/main" val="55222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18</a:t>
            </a:fld>
            <a:endParaRPr lang="en-US" altLang="en-US"/>
          </a:p>
        </p:txBody>
      </p:sp>
    </p:spTree>
    <p:extLst>
      <p:ext uri="{BB962C8B-B14F-4D97-AF65-F5344CB8AC3E}">
        <p14:creationId xmlns:p14="http://schemas.microsoft.com/office/powerpoint/2010/main" val="2867761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Delivery Ring Instrumentation</a:t>
            </a:r>
          </a:p>
          <a:p>
            <a:r>
              <a:rPr lang="en-US" dirty="0"/>
              <a:t>Primary proton beam will circulate in the Delivery Ring as it is slow spilled to the M4 line over a time of 56 msec.  Like with the beam transport lines, most of the instrumentation needed for operation of the Mu2e Delivery Ring already exists, but needs to be modified or upgraded to accommodate the faster cycle times.  The existing DC current transformer (DCCT) will be used to monitor beam intensity through the slow spill cycle.  Beam position monitors (BPMs) and beam loss monitors (BLMs) will be used to monitor the positions and losses in the line.  Both systems will need significant hardware and electronics modifications to work under Mu2e operational conditions; however, much of the needed equipment can be repurposed from unused collider equipment. To regulate and optimize the </a:t>
            </a:r>
            <a:r>
              <a:rPr lang="en-US" dirty="0" err="1"/>
              <a:t>Debuncher</a:t>
            </a:r>
            <a:r>
              <a:rPr lang="en-US" dirty="0"/>
              <a:t> resonant extraction process a Delivery Ring tune measurement scheme will be required.  </a:t>
            </a:r>
            <a:r>
              <a:rPr lang="en-US" dirty="0" err="1"/>
              <a:t>Schottky</a:t>
            </a:r>
            <a:r>
              <a:rPr lang="en-US" dirty="0"/>
              <a:t> Detector hardware and electronics will be recycled from the </a:t>
            </a:r>
            <a:r>
              <a:rPr lang="en-US" dirty="0" err="1"/>
              <a:t>Tevatron</a:t>
            </a:r>
            <a:r>
              <a:rPr lang="en-US" dirty="0"/>
              <a:t> to make this system.</a:t>
            </a:r>
          </a:p>
          <a:p>
            <a:endParaRPr lang="en-US" dirty="0" smtClean="0"/>
          </a:p>
          <a:p>
            <a:r>
              <a:rPr lang="en-US" dirty="0" smtClean="0"/>
              <a:t>Instrumentation</a:t>
            </a:r>
            <a:r>
              <a:rPr lang="en-US" baseline="0" dirty="0" smtClean="0"/>
              <a:t> locations were chosen by the beam lines optics expert in order to tune-up the line.</a:t>
            </a:r>
          </a:p>
          <a:p>
            <a:endParaRPr lang="en-US" baseline="0" dirty="0" smtClean="0"/>
          </a:p>
          <a:p>
            <a:r>
              <a:rPr lang="en-US" baseline="0" dirty="0" smtClean="0"/>
              <a:t>NOT COVERED because they are funded somewhere else:</a:t>
            </a:r>
          </a:p>
          <a:p>
            <a:r>
              <a:rPr lang="en-US" b="1" i="1" dirty="0"/>
              <a:t>Beam Position Monitors (BPM)</a:t>
            </a:r>
          </a:p>
          <a:p>
            <a:r>
              <a:rPr lang="en-US" dirty="0"/>
              <a:t>The primary system to measure the beam orbit in the storage rings will be based on a set of beam position monitors (BPM), distributed along the rings. The existing split-plate BPM pick-ups are suitable for Mu2e operation and will not require modifications.</a:t>
            </a:r>
          </a:p>
          <a:p>
            <a:r>
              <a:rPr lang="en-US" dirty="0"/>
              <a:t> </a:t>
            </a:r>
          </a:p>
          <a:p>
            <a:r>
              <a:rPr lang="en-US" dirty="0"/>
              <a:t>The BPM read-out hardware is based on an analog differential receiver-filter module for analog signal conditioning, and a digital signal processing system, reusing the </a:t>
            </a:r>
            <a:r>
              <a:rPr lang="en-US" i="1" dirty="0" err="1"/>
              <a:t>Echotek</a:t>
            </a:r>
            <a:r>
              <a:rPr lang="en-US" dirty="0"/>
              <a:t> 8-channel 80MSPS digital down converter and other VME hardware from the Recycler BPMs. This system provides beam position and intensity measurements with a dynamic range of 55 dB and an orbit measurement resolution of </a:t>
            </a:r>
            <a:r>
              <a:rPr lang="en-US" dirty="0">
                <a:sym typeface="Symbol"/>
              </a:rPr>
              <a:t></a:t>
            </a:r>
            <a:r>
              <a:rPr lang="en-US" dirty="0"/>
              <a:t>10 microns. The position measurements can be performed on 2.5 MHz bunched beam, as well as on a 53 MHz bunched Booster batch. Data buffers are maintained for each of the acquisition events and support flash, closed orbit and turn-by-turn measurements. A calibration system provides automatic gain correction of the BPM signal path. The software will need to be modified to handle specific events and data acquisition for the Mu2e operation [7].</a:t>
            </a:r>
          </a:p>
          <a:p>
            <a:r>
              <a:rPr lang="en-US" dirty="0"/>
              <a:t> </a:t>
            </a:r>
          </a:p>
          <a:p>
            <a:r>
              <a:rPr lang="en-US" b="1" i="1" dirty="0"/>
              <a:t>Beam Loss Monitors  </a:t>
            </a:r>
          </a:p>
          <a:p>
            <a:r>
              <a:rPr lang="en-US" dirty="0"/>
              <a:t>The beam loss monitors (BLMs) are used to locate and measure beam losses in the storage rings. Although there is already a BLM system in place in the </a:t>
            </a:r>
            <a:r>
              <a:rPr lang="en-US" dirty="0" err="1"/>
              <a:t>Debuncher</a:t>
            </a:r>
            <a:r>
              <a:rPr lang="en-US" dirty="0"/>
              <a:t>, it will require significant upgrades for Mu2e operation. The existing photomultiplier tubes will be too sensitive for the expected Mu2e radiation environment, so they will be replaced by ion chambers repurposed from the </a:t>
            </a:r>
            <a:r>
              <a:rPr lang="en-US" dirty="0" err="1"/>
              <a:t>Tevatron</a:t>
            </a:r>
            <a:r>
              <a:rPr lang="en-US" dirty="0"/>
              <a:t>. The electronics have to be re-designed to accommodate the fast cycle time planned for Mu2e. The system will provide a sample-and-hold acquisition technology on individual beam pulses [4]. </a:t>
            </a:r>
          </a:p>
          <a:p>
            <a:endParaRPr lang="en-US" dirty="0"/>
          </a:p>
          <a:p>
            <a:r>
              <a:rPr lang="en-US" b="1" i="1" dirty="0"/>
              <a:t>Abort Line Instrumentation:</a:t>
            </a:r>
          </a:p>
          <a:p>
            <a:r>
              <a:rPr lang="en-US" dirty="0"/>
              <a:t>Leftover primary proton beam from each spill from the Delivery Ring, as well as Delivery Ring beam that remains when the beam permit goes away, will be sent to the Delivery Ring abort located in the former AP2 line. Like with the beam transport lines, most of the instrumentation needed for operation of the Abort Line already exists, but needs to be modified or upgraded to accommodate the faster cycle times.  An existing Toroid and Ion Chamber will be used to monitor beam intensity in the abort line.  Beam position monitors (BPMs) and beam loss monitors (BLMs) will be used to monitor the positions and losses in the line. Both systems will need significant hardware and electronics modifications to work under Mu2e operational conditions; however, much of the needed equipment can be repurposed from unused collider equipment. Beam profiles will be measured by using two existing SEMs.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19</a:t>
            </a:fld>
            <a:endParaRPr lang="en-US" dirty="0"/>
          </a:p>
        </p:txBody>
      </p:sp>
    </p:spTree>
    <p:extLst>
      <p:ext uri="{BB962C8B-B14F-4D97-AF65-F5344CB8AC3E}">
        <p14:creationId xmlns:p14="http://schemas.microsoft.com/office/powerpoint/2010/main" val="4062354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Dollarized RAM shows WBS at 2.158M, out</a:t>
            </a:r>
            <a:r>
              <a:rPr lang="en-US" baseline="0" dirty="0" smtClean="0"/>
              <a:t> of Accelerator 50.1M and project TPC 271M</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2609518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Beam Intensity Monitors (DCCT)</a:t>
            </a:r>
          </a:p>
          <a:p>
            <a:r>
              <a:rPr lang="en-US" dirty="0"/>
              <a:t>A DC current transformer (DCCT) is a device used to measure the quantity of circulating beam with high precision. D:BEAM will become the beam intensity read back for the Delivery Ring. The Accumulator DCCT becomes a spare [2] [6].   Both systems have a full-scale range of 400mA (400e10). Measurements have shown nonlinear errors approaching ~2% for DC currents greater than 200mA. To maximize linearity, calibration procedure focus on doing a least square fit between 0-200mA. The system has an accuracy of one part in 10</a:t>
            </a:r>
            <a:r>
              <a:rPr lang="en-US" baseline="30000" dirty="0"/>
              <a:t>5</a:t>
            </a:r>
            <a:r>
              <a:rPr lang="en-US" dirty="0"/>
              <a:t> over the range of 1 x 10</a:t>
            </a:r>
            <a:r>
              <a:rPr lang="en-US" baseline="30000" dirty="0"/>
              <a:t>10</a:t>
            </a:r>
            <a:r>
              <a:rPr lang="en-US" dirty="0"/>
              <a:t> to 2 x 10</a:t>
            </a:r>
            <a:r>
              <a:rPr lang="en-US" baseline="30000" dirty="0"/>
              <a:t>12</a:t>
            </a:r>
            <a:r>
              <a:rPr lang="en-US" dirty="0"/>
              <a:t> particles with a noise floor of 2 x 10</a:t>
            </a:r>
            <a:r>
              <a:rPr lang="en-US" baseline="30000" dirty="0"/>
              <a:t>9</a:t>
            </a:r>
            <a:r>
              <a:rPr lang="en-US" dirty="0"/>
              <a:t>.</a:t>
            </a:r>
          </a:p>
          <a:p>
            <a:endParaRPr lang="en-US" dirty="0" smtClean="0"/>
          </a:p>
          <a:p>
            <a:r>
              <a:rPr lang="en-US" dirty="0"/>
              <a:t>The existing tunnel device in the Delivery Ring can be reused, after applying some modifications. The Delivery Ring DCCT will not require any specific changes to the physical detector, but will need its analog conditioning and VME electronics modified for Mu2e operation.   The Accumulator unit will become a working spare.</a:t>
            </a:r>
          </a:p>
          <a:p>
            <a:r>
              <a:rPr lang="en-US" dirty="0"/>
              <a:t> </a:t>
            </a:r>
          </a:p>
          <a:p>
            <a:r>
              <a:rPr lang="en-US" dirty="0"/>
              <a:t>The pickups consist of two sets of </a:t>
            </a:r>
            <a:r>
              <a:rPr lang="en-US" dirty="0" err="1"/>
              <a:t>supermalloy</a:t>
            </a:r>
            <a:r>
              <a:rPr lang="en-US" dirty="0"/>
              <a:t> tape-wound </a:t>
            </a:r>
            <a:r>
              <a:rPr lang="en-US" dirty="0" err="1"/>
              <a:t>toroidal</a:t>
            </a:r>
            <a:r>
              <a:rPr lang="en-US" dirty="0"/>
              <a:t> cores with laminations, which act to reduce eddy currents. Beam goes through the hole of the donut and acts as a single turn on both toroid sets. The beam sensing electronics are attached to wire windings on each of the toroid sets. One set of cores (T1 &amp; T2) is driven into saturation with 800Hz sinusoidal drive signal. Passing beam induces net magnetic flux on this set of cores, and a second harmonic of the drive signal is detected in the sense winding. The electronics processes this signal and produces an equal and opposite current that minimizes the harmonic and thus keeps the net toroid flux at zero. The second set of cores (T3) is not driven into saturations and follows classical transformer theory. This signal detected processed by the electronics to extend the bandwidth of the entire system. The combination of the resulting signal from processing each sense winding produces the complete feedback signal.  </a:t>
            </a:r>
          </a:p>
          <a:p>
            <a:endParaRPr lang="en-US" dirty="0" smtClean="0"/>
          </a:p>
          <a:p>
            <a:r>
              <a:rPr lang="en-US" dirty="0"/>
              <a:t>As shown in 6, the receiver chassis provides 3 different sets of analog outputs. Each has a different voltage range and bandwidth, based on modification in the receiver electronics. In order to best measure both the injected and leftover Delivery Ring beam, the following configurations were chosen.</a:t>
            </a:r>
          </a:p>
          <a:p>
            <a:pPr lvl="0"/>
            <a:r>
              <a:rPr lang="en-US" dirty="0"/>
              <a:t>1 Hz bandwidth with 40 mA/V scale.  This output is routed to a </a:t>
            </a:r>
            <a:r>
              <a:rPr lang="en-US" dirty="0" err="1"/>
              <a:t>Keithley</a:t>
            </a:r>
            <a:r>
              <a:rPr lang="en-US" dirty="0"/>
              <a:t> digital voltmeter (DVM) located in a rack in the AP10 control room.  The </a:t>
            </a:r>
            <a:r>
              <a:rPr lang="en-US" dirty="0" err="1"/>
              <a:t>Keithley</a:t>
            </a:r>
            <a:r>
              <a:rPr lang="en-US" dirty="0"/>
              <a:t> DVM is a GPIB device that talks to the control system through the AP1001 front end, resulting in the D:IBEAM </a:t>
            </a:r>
            <a:r>
              <a:rPr lang="en-US" dirty="0" err="1"/>
              <a:t>readback</a:t>
            </a:r>
            <a:r>
              <a:rPr lang="en-US" dirty="0"/>
              <a:t> that updates once per second with a scale in the mA particle range. Due to the slow 1 Hz sample rate, D:IBEAM is not useful to measure Mu2e slow extracted beam, but will be used for circulating beam studies, diagnostic studies, or calibrations. Maintaining this device also will provide backward compatibility to other intensity algorithms running on AP1001.</a:t>
            </a:r>
          </a:p>
          <a:p>
            <a:pPr lvl="0"/>
            <a:r>
              <a:rPr lang="en-US" dirty="0"/>
              <a:t>400Hz bandwidth with 40 mA/V scale. This output will simultaneously provide 2 </a:t>
            </a:r>
            <a:r>
              <a:rPr lang="en-US" dirty="0" err="1"/>
              <a:t>readback</a:t>
            </a:r>
            <a:r>
              <a:rPr lang="en-US" dirty="0"/>
              <a:t> devices in the control system. One device, D:IBEAMB, is processed through an MADC, using the standard CAMAC 190 card communicating through the </a:t>
            </a:r>
            <a:r>
              <a:rPr lang="en-US" dirty="0" err="1"/>
              <a:t>Pbar</a:t>
            </a:r>
            <a:r>
              <a:rPr lang="en-US" dirty="0"/>
              <a:t> CAMAC front end. At a 720Hz update rate, this 12bit </a:t>
            </a:r>
            <a:r>
              <a:rPr lang="en-US" dirty="0" err="1"/>
              <a:t>readback</a:t>
            </a:r>
            <a:r>
              <a:rPr lang="en-US" dirty="0"/>
              <a:t> effectively provides 40 samples of beam intensity measurements in the mA particle range over the 56msec spill. Although this device would allow us to measure the injected beam and beam through the slow spill cycle, D:IBEAMB is primarily intended for  diagnostic purposes. In addition, this output will provide a second device, D:BEAM, which output is sampled by a VME front end after  conditioned thru a buffer amplifier (see later description of PBEAM). D:BEAM is intended to be primary measurement of the injected beam and the beam through the slow spill cycle. </a:t>
            </a:r>
          </a:p>
          <a:p>
            <a:pPr lvl="0"/>
            <a:r>
              <a:rPr lang="en-US" dirty="0"/>
              <a:t>400Hz bandwidth with 5 mA/V scale. This output, D:IBEAMV will drive a buffer amplifier, whose output is sampled by a VME front end (see later description of PBEAM).  This intensity </a:t>
            </a:r>
            <a:r>
              <a:rPr lang="en-US" dirty="0" err="1"/>
              <a:t>readback</a:t>
            </a:r>
            <a:r>
              <a:rPr lang="en-US" dirty="0"/>
              <a:t> in the </a:t>
            </a:r>
            <a:r>
              <a:rPr lang="en-US" dirty="0" err="1"/>
              <a:t>uA</a:t>
            </a:r>
            <a:r>
              <a:rPr lang="en-US" dirty="0"/>
              <a:t> range will provide the best measurement the leftover beam after slow spill has finished.</a:t>
            </a:r>
          </a:p>
          <a:p>
            <a:endParaRPr lang="en-US" dirty="0" smtClean="0"/>
          </a:p>
          <a:p>
            <a:r>
              <a:rPr lang="en-US" dirty="0"/>
              <a:t>The DCCT noise levels are essentially the same in these outputs. The noise of the </a:t>
            </a:r>
            <a:r>
              <a:rPr lang="en-US" dirty="0" err="1"/>
              <a:t>Debuncher</a:t>
            </a:r>
            <a:r>
              <a:rPr lang="en-US" dirty="0"/>
              <a:t> DCCT is about 1.4uA </a:t>
            </a:r>
            <a:r>
              <a:rPr lang="en-US" dirty="0" err="1"/>
              <a:t>rms</a:t>
            </a:r>
            <a:r>
              <a:rPr lang="en-US" dirty="0"/>
              <a:t> for both the 5 and 40mA/V outputs   (square root of the sum of the squares from 1 to 58Hz).  The Accumulator measures 2.2uA rms. </a:t>
            </a:r>
          </a:p>
          <a:p>
            <a:r>
              <a:rPr lang="en-US" dirty="0"/>
              <a:t> </a:t>
            </a:r>
          </a:p>
          <a:p>
            <a:r>
              <a:rPr lang="en-US" dirty="0"/>
              <a:t>PBEAM is a VME front end located in AP10. The front end includes a five-slot VME crate with a Motorola MVME-2401 controller.  An ICS-110BL-8B provides 4 differential 24 bit ADC channels delivering 18 bits of accuracy. A PMC-UCD provides TCLK and allows ACNET channels that track beam intensity measured on event.  (MDAT can also be supported if desired.) Originally, it instrumented such that a single input to the digitizer was from each </a:t>
            </a:r>
            <a:r>
              <a:rPr lang="en-US" dirty="0" err="1"/>
              <a:t>pbar</a:t>
            </a:r>
            <a:r>
              <a:rPr lang="en-US" dirty="0"/>
              <a:t> DCCT systems (i.e. one for </a:t>
            </a:r>
            <a:r>
              <a:rPr lang="en-US" dirty="0" err="1"/>
              <a:t>Debuncher</a:t>
            </a:r>
            <a:r>
              <a:rPr lang="en-US" dirty="0"/>
              <a:t> and another for Accumulator). Since the Accumulator now becomes a spare system, the VME front end will be modified so that both inputs to the digitizer will be from one DCCT system (i.e. </a:t>
            </a:r>
            <a:r>
              <a:rPr lang="en-US" dirty="0" err="1"/>
              <a:t>Debuncher</a:t>
            </a:r>
            <a:r>
              <a:rPr lang="en-US" dirty="0"/>
              <a:t>). One channel will be feed from the 40mA/V receiver chassis output, while the other from 5mA/V. A conditioning amplifier would be used for filtering and to provide a differential inputs to the ADC. The </a:t>
            </a:r>
            <a:r>
              <a:rPr lang="en-US" dirty="0" err="1"/>
              <a:t>Debuncher</a:t>
            </a:r>
            <a:r>
              <a:rPr lang="en-US" dirty="0"/>
              <a:t> signals would be filtered, amplified and driven differentially to the ADC about 50 feet away, located above the Accumulator DCCT.  The digitizer oversamples the 400 Hz DCCT outputs at 720 Hz and can provide </a:t>
            </a:r>
            <a:r>
              <a:rPr lang="en-US" dirty="0" err="1"/>
              <a:t>readbacks</a:t>
            </a:r>
            <a:r>
              <a:rPr lang="en-US" dirty="0"/>
              <a:t> with a resolution on the order of a sliding average of twelve 720 Hz samples. Digital signal processing will allow us to measure the injected beam and beam through the slow spill cycle as well as measure the leftover beam after slow spill has finished. The proposed digitizer has the dynamic range to measure the full 400mA range while providing ½ </a:t>
            </a:r>
            <a:r>
              <a:rPr lang="en-US" dirty="0" err="1"/>
              <a:t>uA</a:t>
            </a:r>
            <a:r>
              <a:rPr lang="en-US" dirty="0"/>
              <a:t> </a:t>
            </a:r>
            <a:r>
              <a:rPr lang="en-US" dirty="0" err="1"/>
              <a:t>rms</a:t>
            </a:r>
            <a:r>
              <a:rPr lang="en-US" dirty="0"/>
              <a:t> resolution.  Processing the signals digitally will also improve accuracy.  The DCCT’s provide between 1 and 2 </a:t>
            </a:r>
            <a:r>
              <a:rPr lang="en-US" dirty="0" err="1"/>
              <a:t>uA</a:t>
            </a:r>
            <a:r>
              <a:rPr lang="en-US" dirty="0"/>
              <a:t> </a:t>
            </a:r>
            <a:r>
              <a:rPr lang="en-US" dirty="0" err="1"/>
              <a:t>rms</a:t>
            </a:r>
            <a:r>
              <a:rPr lang="en-US" dirty="0"/>
              <a:t> provided the 60Hz harmonics are removed.</a:t>
            </a:r>
          </a:p>
          <a:p>
            <a:r>
              <a:rPr lang="en-US" dirty="0"/>
              <a:t> </a:t>
            </a:r>
          </a:p>
          <a:p>
            <a:r>
              <a:rPr lang="en-US" dirty="0"/>
              <a:t>PBEAM was designed to provide stable </a:t>
            </a:r>
            <a:r>
              <a:rPr lang="en-US" dirty="0" err="1"/>
              <a:t>readback</a:t>
            </a:r>
            <a:r>
              <a:rPr lang="en-US" dirty="0"/>
              <a:t> that is fast enough to sample Delivery Ring beam at various times during the slow spill cycle. D:BEAM is the Delivery Ring Beam Current or main intensity device and is used to derive other arrayed data.  PBEAM also provides two other sets of devices that records beam measurements on event. One type is called the fixed-event devices. These will be labeled as D: BEAMXX, where XX is the TCLK reset event. Fixed-event devices will be an array device, containing up to 6 devices. Another time of device is a variable-triggered-event device. It is also an arrayed device, which will be labeled as D:BEAMx. This </a:t>
            </a:r>
            <a:r>
              <a:rPr lang="en-US" dirty="0" err="1"/>
              <a:t>deivce</a:t>
            </a:r>
            <a:r>
              <a:rPr lang="en-US" dirty="0"/>
              <a:t> contains 10 elements, and x will represent the index. Each element will have a settable TCLK event and delay, measured in seconds. The TCLK event is set via the “Timer Reference” selection on a parameter page. The delay is the D/A setting and the intensity </a:t>
            </a:r>
            <a:r>
              <a:rPr lang="en-US" dirty="0" err="1"/>
              <a:t>readback</a:t>
            </a:r>
            <a:r>
              <a:rPr lang="en-US" dirty="0"/>
              <a:t> is the A/D reading.</a:t>
            </a:r>
          </a:p>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20</a:t>
            </a:fld>
            <a:endParaRPr lang="en-US" dirty="0"/>
          </a:p>
        </p:txBody>
      </p:sp>
    </p:spTree>
    <p:extLst>
      <p:ext uri="{BB962C8B-B14F-4D97-AF65-F5344CB8AC3E}">
        <p14:creationId xmlns:p14="http://schemas.microsoft.com/office/powerpoint/2010/main" val="2839460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Delivery Ring Tune Measurement  </a:t>
            </a:r>
          </a:p>
          <a:p>
            <a:r>
              <a:rPr lang="en-US" dirty="0"/>
              <a:t>The Delivery Ring is a resonant extraction machine that will require a tune measurement system. The delivery ring tune measurement system will need to measure the average tune and the tune spectrum through the entire 56 </a:t>
            </a:r>
            <a:r>
              <a:rPr lang="en-US" dirty="0" err="1"/>
              <a:t>ms</a:t>
            </a:r>
            <a:r>
              <a:rPr lang="en-US" dirty="0"/>
              <a:t> resonant extraction cycle. These tune measurements will have a resolution of 0.001 at 600 Hz and 0.0001 using averaging. In addition to measuring tune, the system will measure transverse </a:t>
            </a:r>
            <a:r>
              <a:rPr lang="en-US" dirty="0" err="1"/>
              <a:t>emittance</a:t>
            </a:r>
            <a:r>
              <a:rPr lang="en-US" dirty="0"/>
              <a:t> using information from the tune spectrum.</a:t>
            </a:r>
          </a:p>
          <a:p>
            <a:r>
              <a:rPr lang="en-US" dirty="0"/>
              <a:t> </a:t>
            </a:r>
          </a:p>
          <a:p>
            <a:r>
              <a:rPr lang="en-US" dirty="0"/>
              <a:t>The delivery ring tune measurements will consist of </a:t>
            </a:r>
            <a:r>
              <a:rPr lang="en-US" dirty="0" smtClean="0"/>
              <a:t>a </a:t>
            </a:r>
            <a:r>
              <a:rPr lang="en-US" dirty="0" err="1"/>
              <a:t>Schottky</a:t>
            </a:r>
            <a:r>
              <a:rPr lang="en-US" dirty="0"/>
              <a:t> detector </a:t>
            </a:r>
            <a:r>
              <a:rPr lang="en-US" dirty="0" smtClean="0"/>
              <a:t>system,</a:t>
            </a:r>
            <a:r>
              <a:rPr lang="en-US" baseline="0" dirty="0" smtClean="0"/>
              <a:t> which has the advantage of being </a:t>
            </a:r>
            <a:r>
              <a:rPr lang="en-US" dirty="0" smtClean="0"/>
              <a:t>non-destructive </a:t>
            </a:r>
            <a:r>
              <a:rPr lang="en-US" dirty="0"/>
              <a:t>to the </a:t>
            </a:r>
            <a:r>
              <a:rPr lang="en-US" dirty="0" smtClean="0"/>
              <a:t>beam</a:t>
            </a:r>
            <a:r>
              <a:rPr lang="en-US" baseline="0" dirty="0" smtClean="0"/>
              <a:t> and</a:t>
            </a:r>
            <a:r>
              <a:rPr lang="en-US" dirty="0" smtClean="0"/>
              <a:t> </a:t>
            </a:r>
            <a:r>
              <a:rPr lang="en-US" dirty="0"/>
              <a:t>can measure transverse </a:t>
            </a:r>
            <a:r>
              <a:rPr lang="en-US" dirty="0" smtClean="0"/>
              <a:t>emittance.</a:t>
            </a:r>
            <a:r>
              <a:rPr lang="en-US" baseline="0" dirty="0" smtClean="0"/>
              <a:t>  The </a:t>
            </a:r>
            <a:r>
              <a:rPr lang="en-US" dirty="0" smtClean="0"/>
              <a:t>challenge is </a:t>
            </a:r>
            <a:r>
              <a:rPr lang="en-US" dirty="0"/>
              <a:t>achieving the desired accuracy at an adequately fast update rate. </a:t>
            </a:r>
          </a:p>
          <a:p>
            <a:r>
              <a:rPr lang="en-US" dirty="0"/>
              <a:t> </a:t>
            </a:r>
          </a:p>
          <a:p>
            <a:r>
              <a:rPr lang="en-US" dirty="0"/>
              <a:t>The </a:t>
            </a:r>
            <a:r>
              <a:rPr lang="en-US" dirty="0" err="1"/>
              <a:t>Schottky</a:t>
            </a:r>
            <a:r>
              <a:rPr lang="en-US" dirty="0"/>
              <a:t> detector system consists of 21.4 MHz resonant pickups taken from the decommissioned </a:t>
            </a:r>
            <a:r>
              <a:rPr lang="en-US" dirty="0" err="1"/>
              <a:t>Tevatron</a:t>
            </a:r>
            <a:r>
              <a:rPr lang="en-US" dirty="0"/>
              <a:t> accelerator as well as its receiver </a:t>
            </a:r>
            <a:r>
              <a:rPr lang="en-US" dirty="0" smtClean="0"/>
              <a:t>electronics. </a:t>
            </a:r>
            <a:r>
              <a:rPr lang="en-US" dirty="0"/>
              <a:t>The 21.4 MHz resonant pickups are two separate horizontal and vertical units with one meter long copper electrodes with stepper motor driven adjustable aperture. </a:t>
            </a:r>
            <a:r>
              <a:rPr lang="en-US" dirty="0" smtClean="0"/>
              <a:t>The</a:t>
            </a:r>
            <a:r>
              <a:rPr lang="en-US" baseline="0" dirty="0" smtClean="0"/>
              <a:t> picture above </a:t>
            </a:r>
            <a:r>
              <a:rPr lang="en-US" dirty="0" smtClean="0"/>
              <a:t>shows </a:t>
            </a:r>
            <a:r>
              <a:rPr lang="en-US" dirty="0"/>
              <a:t>the vertical pickup unit with attached 21.4 MHz resonator. The </a:t>
            </a:r>
            <a:r>
              <a:rPr lang="en-US" dirty="0" err="1"/>
              <a:t>Schottky</a:t>
            </a:r>
            <a:r>
              <a:rPr lang="en-US" dirty="0"/>
              <a:t> system will measure the tune spectrum and transverse </a:t>
            </a:r>
            <a:r>
              <a:rPr lang="en-US" dirty="0" err="1"/>
              <a:t>emittance</a:t>
            </a:r>
            <a:r>
              <a:rPr lang="en-US" dirty="0"/>
              <a:t>.</a:t>
            </a:r>
          </a:p>
          <a:p>
            <a:endParaRPr lang="en-US" dirty="0"/>
          </a:p>
          <a:p>
            <a:pPr defTabSz="464149">
              <a:defRPr/>
            </a:pPr>
            <a:r>
              <a:rPr lang="en-US" dirty="0"/>
              <a:t>A period of beam studies will be required to optimize the </a:t>
            </a:r>
            <a:r>
              <a:rPr lang="en-US" dirty="0" err="1"/>
              <a:t>Schottky</a:t>
            </a:r>
            <a:r>
              <a:rPr lang="en-US" dirty="0"/>
              <a:t> detectors for Delivery Ring operation.  Optimal tune measurement will require selection of appropriate band pass filters (BPFs).  A block diagram of the electronics setup is shown </a:t>
            </a:r>
            <a:r>
              <a:rPr lang="en-US" dirty="0" smtClean="0"/>
              <a:t>above.  </a:t>
            </a:r>
            <a:r>
              <a:rPr lang="en-US" dirty="0"/>
              <a:t>Both upper and lower sidebands for the horizontal and vertical tunes fall far enough away from the revolution harmonics to allow valid tune measurements with appropriately chosen band pass filters. </a:t>
            </a:r>
          </a:p>
          <a:p>
            <a:pPr defTabSz="464149">
              <a:defRPr/>
            </a:pPr>
            <a:endParaRPr lang="en-US" dirty="0"/>
          </a:p>
          <a:p>
            <a:r>
              <a:rPr lang="en-US" sz="2400" dirty="0"/>
              <a:t>Filter out revolution harmonics</a:t>
            </a:r>
          </a:p>
          <a:p>
            <a:r>
              <a:rPr lang="en-US" sz="2400" dirty="0"/>
              <a:t>Down convert from 36</a:t>
            </a:r>
            <a:r>
              <a:rPr lang="en-US" sz="2400" baseline="30000" dirty="0"/>
              <a:t>th</a:t>
            </a:r>
            <a:r>
              <a:rPr lang="en-US" sz="2400" dirty="0"/>
              <a:t>/37</a:t>
            </a:r>
            <a:r>
              <a:rPr lang="en-US" sz="2400" baseline="30000" dirty="0"/>
              <a:t>th</a:t>
            </a:r>
            <a:r>
              <a:rPr lang="en-US" sz="2400" dirty="0"/>
              <a:t> harmonics to 1</a:t>
            </a:r>
            <a:r>
              <a:rPr lang="en-US" sz="2400" baseline="30000" dirty="0"/>
              <a:t>st</a:t>
            </a:r>
            <a:r>
              <a:rPr lang="en-US" sz="2400" dirty="0"/>
              <a:t> harmonic (0 to 590 KHz)</a:t>
            </a:r>
          </a:p>
          <a:p>
            <a:r>
              <a:rPr lang="en-US" sz="2400" dirty="0"/>
              <a:t>Use 24-bit ADC to sample signal</a:t>
            </a:r>
          </a:p>
          <a:p>
            <a:pPr lvl="1"/>
            <a:r>
              <a:rPr lang="en-US" sz="2000" dirty="0"/>
              <a:t>2 to 4 MHz sampling</a:t>
            </a:r>
          </a:p>
          <a:p>
            <a:pPr lvl="1"/>
            <a:r>
              <a:rPr lang="en-US" sz="2000" dirty="0"/>
              <a:t>100 </a:t>
            </a:r>
            <a:r>
              <a:rPr lang="en-US" sz="2000" dirty="0" err="1"/>
              <a:t>db</a:t>
            </a:r>
            <a:r>
              <a:rPr lang="en-US" sz="2000" dirty="0"/>
              <a:t> dynamic range</a:t>
            </a:r>
          </a:p>
          <a:p>
            <a:r>
              <a:rPr lang="en-US" dirty="0" smtClean="0"/>
              <a:t>Use digital signal processing to produce tunes</a:t>
            </a:r>
          </a:p>
          <a:p>
            <a:pPr lvl="1"/>
            <a:r>
              <a:rPr lang="en-US" dirty="0" smtClean="0"/>
              <a:t>0.001 tunes at 590 Hz</a:t>
            </a:r>
          </a:p>
          <a:p>
            <a:pPr lvl="1"/>
            <a:r>
              <a:rPr lang="en-US" dirty="0" smtClean="0"/>
              <a:t>0.0001 tunes with averaging over many spills</a:t>
            </a:r>
          </a:p>
          <a:p>
            <a:pPr defTabSz="464149">
              <a:defRPr/>
            </a:pPr>
            <a:endParaRPr lang="en-US" dirty="0"/>
          </a:p>
          <a:p>
            <a:r>
              <a:rPr lang="en-US" dirty="0" smtClean="0">
                <a:solidFill>
                  <a:srgbClr val="0070C0"/>
                </a:solidFill>
              </a:rPr>
              <a:t>Beam Parameters:</a:t>
            </a:r>
          </a:p>
          <a:p>
            <a:r>
              <a:rPr lang="en-US" sz="2000" dirty="0"/>
              <a:t>Peak intensity: 1e12 protons</a:t>
            </a:r>
          </a:p>
          <a:p>
            <a:r>
              <a:rPr lang="en-US" sz="2000" dirty="0"/>
              <a:t>Beam energy: 8 </a:t>
            </a:r>
            <a:r>
              <a:rPr lang="en-US" sz="2000" dirty="0" err="1"/>
              <a:t>GeV</a:t>
            </a:r>
            <a:endParaRPr lang="en-US" sz="2000" dirty="0"/>
          </a:p>
          <a:p>
            <a:r>
              <a:rPr lang="en-US" sz="2000" dirty="0"/>
              <a:t>Bunch structure: Single 2.5 MHz bunch</a:t>
            </a:r>
          </a:p>
          <a:p>
            <a:r>
              <a:rPr lang="en-US" sz="2000" dirty="0"/>
              <a:t>Nominal bunch length: 40 ns</a:t>
            </a:r>
          </a:p>
          <a:p>
            <a:r>
              <a:rPr lang="en-US" sz="2000" dirty="0"/>
              <a:t>Bunch base width: 200 ns</a:t>
            </a:r>
          </a:p>
          <a:p>
            <a:r>
              <a:rPr lang="en-US" sz="2000" dirty="0"/>
              <a:t>Resonant slow-spill extraction over 58 </a:t>
            </a:r>
            <a:r>
              <a:rPr lang="en-US" sz="2000" dirty="0" err="1"/>
              <a:t>ms</a:t>
            </a:r>
            <a:endParaRPr lang="en-US" sz="2000" dirty="0"/>
          </a:p>
          <a:p>
            <a:pPr lvl="1"/>
            <a:r>
              <a:rPr lang="en-US" sz="1800" dirty="0"/>
              <a:t>30e6 protons extracted per turn</a:t>
            </a:r>
          </a:p>
          <a:p>
            <a:pPr defTabSz="464149">
              <a:defRPr/>
            </a:pPr>
            <a:endParaRPr lang="en-US" dirty="0"/>
          </a:p>
          <a:p>
            <a:pPr defTabSz="464149">
              <a:defRPr/>
            </a:pPr>
            <a:endParaRPr lang="en-US" dirty="0"/>
          </a:p>
          <a:p>
            <a:r>
              <a:rPr lang="en-US" dirty="0" smtClean="0">
                <a:solidFill>
                  <a:srgbClr val="0070C0"/>
                </a:solidFill>
              </a:rPr>
              <a:t>Tune Parameters:</a:t>
            </a:r>
          </a:p>
          <a:p>
            <a:r>
              <a:rPr lang="en-US" sz="1800" dirty="0"/>
              <a:t>Nominal tunes</a:t>
            </a:r>
          </a:p>
          <a:p>
            <a:pPr lvl="1"/>
            <a:r>
              <a:rPr lang="en-US" sz="2000" dirty="0" err="1">
                <a:latin typeface="Symbol" pitchFamily="18" charset="2"/>
              </a:rPr>
              <a:t>n</a:t>
            </a:r>
            <a:r>
              <a:rPr lang="en-US" sz="2800" baseline="-25000" dirty="0" err="1"/>
              <a:t>x</a:t>
            </a:r>
            <a:r>
              <a:rPr lang="en-US" sz="1600" dirty="0"/>
              <a:t> </a:t>
            </a:r>
            <a:r>
              <a:rPr lang="en-US" sz="1800" dirty="0"/>
              <a:t>= 9.653</a:t>
            </a:r>
            <a:endParaRPr lang="en-US" sz="1600" dirty="0"/>
          </a:p>
          <a:p>
            <a:pPr lvl="1"/>
            <a:r>
              <a:rPr lang="en-US" sz="2000" dirty="0" err="1">
                <a:latin typeface="Symbol" pitchFamily="18" charset="2"/>
              </a:rPr>
              <a:t>n</a:t>
            </a:r>
            <a:r>
              <a:rPr lang="en-US" sz="2800" baseline="-25000" dirty="0" err="1"/>
              <a:t>y</a:t>
            </a:r>
            <a:r>
              <a:rPr lang="en-US" sz="1600" dirty="0"/>
              <a:t> </a:t>
            </a:r>
            <a:r>
              <a:rPr lang="en-US" sz="1800" dirty="0"/>
              <a:t>= 9.735</a:t>
            </a:r>
            <a:endParaRPr lang="en-US" sz="1600" dirty="0"/>
          </a:p>
          <a:p>
            <a:r>
              <a:rPr lang="en-US" sz="1800" dirty="0" err="1"/>
              <a:t>Buncher</a:t>
            </a:r>
            <a:r>
              <a:rPr lang="en-US" sz="1800" dirty="0"/>
              <a:t> revolution </a:t>
            </a:r>
            <a:r>
              <a:rPr lang="en-US" sz="1800" dirty="0" err="1"/>
              <a:t>freq</a:t>
            </a:r>
            <a:r>
              <a:rPr lang="en-US" sz="1800" dirty="0"/>
              <a:t>: 590.018 KHz</a:t>
            </a:r>
          </a:p>
          <a:p>
            <a:endParaRPr lang="en-US" sz="1400" dirty="0">
              <a:solidFill>
                <a:srgbClr val="0070C0"/>
              </a:solidFill>
            </a:endParaRPr>
          </a:p>
          <a:p>
            <a:r>
              <a:rPr lang="en-US" dirty="0" smtClean="0">
                <a:solidFill>
                  <a:srgbClr val="0070C0"/>
                </a:solidFill>
              </a:rPr>
              <a:t>Measurement Requirements:</a:t>
            </a:r>
            <a:endParaRPr lang="en-US" dirty="0" smtClean="0"/>
          </a:p>
          <a:p>
            <a:r>
              <a:rPr lang="en-US" sz="1800" dirty="0"/>
              <a:t>Measure tune and transverse </a:t>
            </a:r>
            <a:r>
              <a:rPr lang="en-US" sz="1800" dirty="0" err="1"/>
              <a:t>emittance</a:t>
            </a:r>
            <a:endParaRPr lang="en-US" sz="1800" dirty="0"/>
          </a:p>
          <a:p>
            <a:pPr lvl="1"/>
            <a:r>
              <a:rPr lang="en-US" sz="1800" dirty="0"/>
              <a:t>Measure tune throughout slow-spill</a:t>
            </a:r>
          </a:p>
          <a:p>
            <a:r>
              <a:rPr lang="en-US" sz="1800" dirty="0"/>
              <a:t>Tune resolution: </a:t>
            </a:r>
          </a:p>
          <a:p>
            <a:pPr lvl="1"/>
            <a:r>
              <a:rPr lang="en-US" sz="1800" dirty="0"/>
              <a:t>0.0001 (with averaging)</a:t>
            </a:r>
          </a:p>
          <a:p>
            <a:pPr lvl="1"/>
            <a:r>
              <a:rPr lang="en-US" sz="1800" dirty="0"/>
              <a:t>0.001 @ 600 Hz</a:t>
            </a:r>
          </a:p>
          <a:p>
            <a:pPr defTabSz="464149">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21</a:t>
            </a:fld>
            <a:endParaRPr lang="en-US" dirty="0"/>
          </a:p>
        </p:txBody>
      </p:sp>
    </p:spTree>
    <p:extLst>
      <p:ext uri="{BB962C8B-B14F-4D97-AF65-F5344CB8AC3E}">
        <p14:creationId xmlns:p14="http://schemas.microsoft.com/office/powerpoint/2010/main" val="1312036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BLMs:</a:t>
            </a:r>
          </a:p>
          <a:p>
            <a:r>
              <a:rPr lang="en-US" dirty="0"/>
              <a:t>The M4 Line Beam Loss Monitor (BLM) system has been designed to measure a 0.2% localized loss with microsecond integration.  This will allow seeing losses develop inside of an individual slow spill.  20 BLMs will be placed at key locations along the 245m beam line. This system design is identical to the existing Main Injector, P1, P2, M1 and M3 line BLM systems.  There is not a sufficient pool of spare hardware and electronics so new parts will need to be purchased and constructed to build the system.</a:t>
            </a:r>
          </a:p>
          <a:p>
            <a:r>
              <a:rPr lang="en-US" dirty="0"/>
              <a:t> </a:t>
            </a:r>
          </a:p>
          <a:p>
            <a:r>
              <a:rPr lang="en-US" dirty="0"/>
              <a:t>BLM chassis will be implemented at AP30 and the Mu2e Experimental Hall.  Each chassis support 12 BLMs units.  The system uses ion chamber loss monitors originally designed for the </a:t>
            </a:r>
            <a:r>
              <a:rPr lang="en-US" dirty="0" err="1"/>
              <a:t>Tevatron</a:t>
            </a:r>
            <a:r>
              <a:rPr lang="en-US" dirty="0"/>
              <a:t>.  The ion chambers high voltage supply is contained within the BLM Chassis. It is capable of supplying 2500 volts at 500 </a:t>
            </a:r>
            <a:r>
              <a:rPr lang="en-US" dirty="0" err="1"/>
              <a:t>uAmps</a:t>
            </a:r>
            <a:r>
              <a:rPr lang="en-US" dirty="0"/>
              <a:t>. The High Voltage is set to 2000 volts during chassis testing and no further adjustment is required as the Ion Chamber has a flat high voltage to gain response.  An Abort Demand signal is produced by feeding the analog "or" of the 12 daughter card outputs to a voltage comparator circuit. The comparator reference level is set by adjusting a rear panel pot. The daughter card can be set up to operate as a Set-Reset integrator, a fast amplifier or as a Log Amplifier (fig 1). The Integrator has a full scale range of either .14 rad or .014 rad dependent upon which branch is used. The fast amp has a rise and fall time of 1 </a:t>
            </a:r>
            <a:r>
              <a:rPr lang="en-US" dirty="0" err="1"/>
              <a:t>uSec</a:t>
            </a:r>
            <a:r>
              <a:rPr lang="en-US" dirty="0"/>
              <a:t>  and a full scale range of .014 rad. The Log Amp has a 6 Decade dynamic range allowing loss readings from .001 rad/second to 1000 </a:t>
            </a:r>
            <a:r>
              <a:rPr lang="en-US" dirty="0" err="1"/>
              <a:t>rads</a:t>
            </a:r>
            <a:r>
              <a:rPr lang="en-US" dirty="0"/>
              <a:t>/second (Fig.2). One and only one of these signals can be jumper configured to provide the output to the MADC. The Daughter Card also has a track and hold circuit that can be inserted in the signal path before outputting to the MADC. The Start Track and Start Hold triggers are provided by a </a:t>
            </a:r>
            <a:r>
              <a:rPr lang="en-US" dirty="0" err="1"/>
              <a:t>Camac</a:t>
            </a:r>
            <a:r>
              <a:rPr lang="en-US" dirty="0"/>
              <a:t> 377 card. A timing card within the BLM Chassis fans out these triggers to the 12 Daughter cards. The Start Track signal also resets the integrator circuit when the daughter card is configured as an integrator.</a:t>
            </a:r>
          </a:p>
          <a:p>
            <a:endParaRPr lang="en-US" dirty="0"/>
          </a:p>
          <a:p>
            <a:r>
              <a:rPr lang="en-US" dirty="0" err="1"/>
              <a:t>Beamline</a:t>
            </a:r>
            <a:r>
              <a:rPr lang="en-US" dirty="0"/>
              <a:t> Log Amp:</a:t>
            </a:r>
          </a:p>
          <a:p>
            <a:pPr lvl="0"/>
            <a:r>
              <a:rPr lang="en-US" dirty="0"/>
              <a:t>Max rise time 1 </a:t>
            </a:r>
            <a:r>
              <a:rPr lang="en-US" dirty="0" err="1"/>
              <a:t>mSec</a:t>
            </a:r>
            <a:endParaRPr lang="en-US" dirty="0"/>
          </a:p>
          <a:p>
            <a:pPr lvl="0"/>
            <a:r>
              <a:rPr lang="en-US" dirty="0"/>
              <a:t>Max fall time 300 </a:t>
            </a:r>
            <a:r>
              <a:rPr lang="en-US" dirty="0" err="1"/>
              <a:t>mSec</a:t>
            </a:r>
            <a:endParaRPr lang="en-US" dirty="0"/>
          </a:p>
          <a:p>
            <a:pPr lvl="0"/>
            <a:r>
              <a:rPr lang="en-US" dirty="0"/>
              <a:t>Minimum detectable loss .1 R/Sec</a:t>
            </a:r>
          </a:p>
          <a:p>
            <a:pPr lvl="0"/>
            <a:r>
              <a:rPr lang="en-US" dirty="0"/>
              <a:t>Saturation level 1000 R/Sec</a:t>
            </a:r>
          </a:p>
          <a:p>
            <a:pPr lvl="0"/>
            <a:endParaRPr lang="en-US" dirty="0"/>
          </a:p>
          <a:p>
            <a:r>
              <a:rPr lang="en-US" dirty="0"/>
              <a:t>The MM4 Line Beam Loss Monitor system will utilizes 20 Ion Chambers distributed at appropriate tunnel locations It requires two BLM Chassis to service these channels, one at AP30 and one at the Mu2e Experimental Hall.  There is also a </a:t>
            </a:r>
            <a:r>
              <a:rPr lang="en-US" dirty="0" err="1"/>
              <a:t>Camac</a:t>
            </a:r>
            <a:r>
              <a:rPr lang="en-US" dirty="0"/>
              <a:t> 377 timing card at each building to provide the Start Track and Start Hold triggers. </a:t>
            </a:r>
          </a:p>
          <a:p>
            <a:r>
              <a:rPr lang="en-US" dirty="0"/>
              <a:t>	The daughter cards are set up to function as a Log amp with a track and hold output. The daughter card outputs are feed into an  MADC. From there they can be read from a parameter page, Fast Time plotted, or displayed graphically via console application program.</a:t>
            </a:r>
          </a:p>
          <a:p>
            <a:endParaRPr lang="en-US" dirty="0"/>
          </a:p>
          <a:p>
            <a:r>
              <a:rPr lang="en-US" dirty="0"/>
              <a:t>M4 Line BLMs</a:t>
            </a:r>
          </a:p>
          <a:p>
            <a:pPr rtl="0" fontAlgn="ctr"/>
            <a:r>
              <a:rPr lang="en-US" dirty="0" err="1"/>
              <a:t>Asing</a:t>
            </a:r>
            <a:r>
              <a:rPr lang="en-US" dirty="0"/>
              <a:t> for 20 loss monitors</a:t>
            </a:r>
            <a:endParaRPr lang="en-US" dirty="0" smtClean="0">
              <a:effectLst/>
            </a:endParaRPr>
          </a:p>
          <a:p>
            <a:pPr rtl="0" fontAlgn="ctr"/>
            <a:r>
              <a:rPr lang="en-US" dirty="0"/>
              <a:t>Log amp system</a:t>
            </a:r>
            <a:endParaRPr lang="en-US" dirty="0" smtClean="0">
              <a:effectLst/>
            </a:endParaRPr>
          </a:p>
          <a:p>
            <a:pPr rtl="0" fontAlgn="ctr"/>
            <a:r>
              <a:rPr lang="en-US" dirty="0"/>
              <a:t>2 chassis - one at mu2e and one at AP30 - support up to 24 loss monitor.</a:t>
            </a:r>
            <a:endParaRPr lang="en-US" dirty="0" smtClean="0">
              <a:effectLst/>
            </a:endParaRPr>
          </a:p>
          <a:p>
            <a:pPr rtl="0" fontAlgn="ctr"/>
            <a:r>
              <a:rPr lang="en-US" dirty="0"/>
              <a:t>From controls need</a:t>
            </a:r>
            <a:endParaRPr lang="en-US" dirty="0" smtClean="0">
              <a:effectLst/>
            </a:endParaRPr>
          </a:p>
          <a:p>
            <a:pPr lvl="1" rtl="0" fontAlgn="ctr"/>
            <a:r>
              <a:rPr lang="en-US" dirty="0"/>
              <a:t>Reset timer</a:t>
            </a:r>
            <a:endParaRPr lang="en-US" dirty="0" smtClean="0">
              <a:effectLst/>
            </a:endParaRPr>
          </a:p>
          <a:p>
            <a:pPr lvl="1" rtl="0" fontAlgn="ctr"/>
            <a:r>
              <a:rPr lang="en-US" dirty="0"/>
              <a:t>Hold timer</a:t>
            </a:r>
            <a:endParaRPr lang="en-US" dirty="0" smtClean="0">
              <a:effectLst/>
            </a:endParaRPr>
          </a:p>
          <a:p>
            <a:pPr lvl="1" rtl="0" fontAlgn="ctr"/>
            <a:r>
              <a:rPr lang="en-US" dirty="0"/>
              <a:t>1 MADC channel for each loss monitors</a:t>
            </a:r>
            <a:endParaRPr lang="en-US" dirty="0" smtClean="0">
              <a:effectLst/>
            </a:endParaRPr>
          </a:p>
          <a:p>
            <a:pPr rtl="0" fontAlgn="ctr"/>
            <a:r>
              <a:rPr lang="en-US" dirty="0"/>
              <a:t>Switchyard scarfed up all ion chambers.</a:t>
            </a:r>
            <a:endParaRPr lang="en-US" dirty="0" smtClean="0">
              <a:effectLst/>
            </a:endParaRPr>
          </a:p>
          <a:p>
            <a:pPr rtl="0" fontAlgn="ctr"/>
            <a:r>
              <a:rPr lang="en-US" dirty="0"/>
              <a:t>Need to build chassis also.</a:t>
            </a:r>
            <a:endParaRPr lang="en-US" dirty="0" smtClean="0">
              <a:effectLst/>
            </a:endParaRPr>
          </a:p>
          <a:p>
            <a:pPr rtl="0" fontAlgn="ctr"/>
            <a:r>
              <a:rPr lang="en-US" dirty="0"/>
              <a:t>24 channels $33K M&amp;S</a:t>
            </a:r>
            <a:endParaRPr lang="en-US" dirty="0" smtClean="0">
              <a:effectLst/>
            </a:endParaRPr>
          </a:p>
          <a:p>
            <a:pPr rtl="0" fontAlgn="ctr"/>
            <a:r>
              <a:rPr lang="en-US" dirty="0"/>
              <a:t>Labor - 100 hours of technician time. 2.5 weeks - at least….probably more...</a:t>
            </a:r>
            <a:endParaRPr lang="en-US" dirty="0" smtClean="0">
              <a:effectLst/>
            </a:endParaRPr>
          </a:p>
          <a:p>
            <a:pPr rtl="0" fontAlgn="ctr"/>
            <a:r>
              <a:rPr lang="en-US" dirty="0"/>
              <a:t>No engineering required</a:t>
            </a:r>
            <a:endParaRPr lang="en-US" dirty="0" smtClean="0">
              <a:effectLst/>
            </a:endParaRPr>
          </a:p>
          <a:p>
            <a:pPr rtl="0" fontAlgn="ctr"/>
            <a:r>
              <a:rPr lang="en-US" dirty="0"/>
              <a:t>Red </a:t>
            </a:r>
            <a:r>
              <a:rPr lang="en-US" dirty="0" err="1"/>
              <a:t>hv</a:t>
            </a:r>
            <a:r>
              <a:rPr lang="en-US" dirty="0"/>
              <a:t> chain - (MI run is 2000' so no problem)</a:t>
            </a:r>
            <a:endParaRPr lang="en-US" dirty="0" smtClean="0">
              <a:effectLst/>
            </a:endParaRPr>
          </a:p>
          <a:p>
            <a:pPr rtl="0" fontAlgn="ctr"/>
            <a:r>
              <a:rPr lang="en-US" dirty="0"/>
              <a:t>Each loss monitor green RG58  signal cable.</a:t>
            </a:r>
            <a:endParaRPr lang="en-US" dirty="0" smtClean="0">
              <a:effectLst/>
            </a:endParaRPr>
          </a:p>
          <a:p>
            <a:pPr rtl="0" fontAlgn="ctr"/>
            <a:r>
              <a:rPr lang="en-US" dirty="0"/>
              <a:t>P1, P2, AP1, AP3 - everything is the same….</a:t>
            </a:r>
            <a:endParaRPr lang="en-US" dirty="0" smtClean="0">
              <a:effectLst/>
            </a:endParaRPr>
          </a:p>
          <a:p>
            <a:pPr rtl="0" fontAlgn="ctr"/>
            <a:r>
              <a:rPr lang="en-US" dirty="0" err="1"/>
              <a:t>Ar</a:t>
            </a:r>
            <a:r>
              <a:rPr lang="en-US" dirty="0"/>
              <a:t> sealed.  Glass tube inside metal chamber is sealed.</a:t>
            </a:r>
            <a:endParaRPr lang="en-US" dirty="0" smtClean="0">
              <a:effectLst/>
            </a:endParaRPr>
          </a:p>
          <a:p>
            <a:endParaRPr lang="en-US" dirty="0"/>
          </a:p>
          <a:p>
            <a:pPr lvl="0"/>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22</a:t>
            </a:fld>
            <a:endParaRPr lang="en-US" dirty="0"/>
          </a:p>
        </p:txBody>
      </p:sp>
    </p:spTree>
    <p:extLst>
      <p:ext uri="{BB962C8B-B14F-4D97-AF65-F5344CB8AC3E}">
        <p14:creationId xmlns:p14="http://schemas.microsoft.com/office/powerpoint/2010/main" val="5804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23</a:t>
            </a:fld>
            <a:endParaRPr lang="en-US" dirty="0"/>
          </a:p>
        </p:txBody>
      </p:sp>
    </p:spTree>
    <p:extLst>
      <p:ext uri="{BB962C8B-B14F-4D97-AF65-F5344CB8AC3E}">
        <p14:creationId xmlns:p14="http://schemas.microsoft.com/office/powerpoint/2010/main" val="2132084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24</a:t>
            </a:fld>
            <a:endParaRPr lang="en-US" dirty="0"/>
          </a:p>
        </p:txBody>
      </p:sp>
    </p:spTree>
    <p:extLst>
      <p:ext uri="{BB962C8B-B14F-4D97-AF65-F5344CB8AC3E}">
        <p14:creationId xmlns:p14="http://schemas.microsoft.com/office/powerpoint/2010/main" val="3736686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25</a:t>
            </a:fld>
            <a:endParaRPr lang="en-US" dirty="0"/>
          </a:p>
        </p:txBody>
      </p:sp>
    </p:spTree>
    <p:extLst>
      <p:ext uri="{BB962C8B-B14F-4D97-AF65-F5344CB8AC3E}">
        <p14:creationId xmlns:p14="http://schemas.microsoft.com/office/powerpoint/2010/main" val="2380019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26</a:t>
            </a:fld>
            <a:endParaRPr lang="en-US" dirty="0"/>
          </a:p>
        </p:txBody>
      </p:sp>
    </p:spTree>
    <p:extLst>
      <p:ext uri="{BB962C8B-B14F-4D97-AF65-F5344CB8AC3E}">
        <p14:creationId xmlns:p14="http://schemas.microsoft.com/office/powerpoint/2010/main" val="1874264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r>
              <a:rPr lang="en-US" baseline="0" dirty="0" smtClean="0"/>
              <a:t> </a:t>
            </a:r>
          </a:p>
          <a:p>
            <a:pPr marL="174056" indent="-174056">
              <a:buFontTx/>
              <a:buChar char="-"/>
            </a:pPr>
            <a:r>
              <a:rPr lang="en-US" dirty="0" smtClean="0"/>
              <a:t>ESS Installation depicted here is not what is in the P6 schedule.  P6</a:t>
            </a:r>
            <a:r>
              <a:rPr lang="en-US" baseline="0" dirty="0" smtClean="0"/>
              <a:t> does not account for the fact that the beamline must be commissioned with single turn extracted beam before the ESS can be installed.</a:t>
            </a:r>
          </a:p>
          <a:p>
            <a:pPr marL="174056" indent="-174056">
              <a:buFontTx/>
              <a:buChar char="-"/>
            </a:pPr>
            <a:r>
              <a:rPr lang="en-US" baseline="0" dirty="0" smtClean="0"/>
              <a:t>The ESS replaces a Delivery Ring extraction kicker module. Therefore, ESS installation precludes further single turn extracted beam to the M4 beamline.</a:t>
            </a:r>
            <a:endParaRPr lang="en-US" dirty="0" smtClean="0"/>
          </a:p>
          <a:p>
            <a:pPr marL="174056" indent="-174056">
              <a:buFontTx/>
              <a:buChar char="-"/>
            </a:pPr>
            <a:r>
              <a:rPr lang="en-US" dirty="0" smtClean="0"/>
              <a:t>HRS installation takes 10 days (box on</a:t>
            </a:r>
            <a:r>
              <a:rPr lang="en-US" baseline="0" dirty="0" smtClean="0"/>
              <a:t> schedule is over-sized)</a:t>
            </a:r>
            <a:endParaRPr lang="en-US" dirty="0" smtClean="0"/>
          </a:p>
          <a:p>
            <a:pPr marL="174056" indent="-174056">
              <a:buFontTx/>
              <a:buChar char="-"/>
            </a:pPr>
            <a:r>
              <a:rPr lang="en-US" dirty="0" smtClean="0"/>
              <a:t>Target installation</a:t>
            </a:r>
            <a:r>
              <a:rPr lang="en-US" baseline="0" dirty="0" smtClean="0"/>
              <a:t> is off-project and estimated to occur in Dec. 2021.</a:t>
            </a:r>
          </a:p>
          <a:p>
            <a:pPr marL="174056" indent="-174056">
              <a:buFontTx/>
              <a:buChar char="-"/>
            </a:pPr>
            <a:r>
              <a:rPr lang="en-US" baseline="0" dirty="0" smtClean="0"/>
              <a:t>Beam commissioning is off-project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887481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28</a:t>
            </a:fld>
            <a:endParaRPr lang="en-US" altLang="en-US"/>
          </a:p>
        </p:txBody>
      </p:sp>
    </p:spTree>
    <p:extLst>
      <p:ext uri="{BB962C8B-B14F-4D97-AF65-F5344CB8AC3E}">
        <p14:creationId xmlns:p14="http://schemas.microsoft.com/office/powerpoint/2010/main" val="1804723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29</a:t>
            </a:fld>
            <a:endParaRPr lang="en-US" altLang="en-US"/>
          </a:p>
        </p:txBody>
      </p:sp>
    </p:spTree>
    <p:extLst>
      <p:ext uri="{BB962C8B-B14F-4D97-AF65-F5344CB8AC3E}">
        <p14:creationId xmlns:p14="http://schemas.microsoft.com/office/powerpoint/2010/main" val="2152406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a:t>
            </a:fld>
            <a:endParaRPr lang="en-US" dirty="0"/>
          </a:p>
        </p:txBody>
      </p:sp>
    </p:spTree>
    <p:extLst>
      <p:ext uri="{BB962C8B-B14F-4D97-AF65-F5344CB8AC3E}">
        <p14:creationId xmlns:p14="http://schemas.microsoft.com/office/powerpoint/2010/main" val="3058536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30</a:t>
            </a:fld>
            <a:endParaRPr lang="en-US" altLang="en-US"/>
          </a:p>
        </p:txBody>
      </p:sp>
    </p:spTree>
    <p:extLst>
      <p:ext uri="{BB962C8B-B14F-4D97-AF65-F5344CB8AC3E}">
        <p14:creationId xmlns:p14="http://schemas.microsoft.com/office/powerpoint/2010/main" val="1701715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31</a:t>
            </a:fld>
            <a:endParaRPr lang="en-US" dirty="0"/>
          </a:p>
        </p:txBody>
      </p:sp>
    </p:spTree>
    <p:extLst>
      <p:ext uri="{BB962C8B-B14F-4D97-AF65-F5344CB8AC3E}">
        <p14:creationId xmlns:p14="http://schemas.microsoft.com/office/powerpoint/2010/main" val="1347771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32</a:t>
            </a:fld>
            <a:endParaRPr lang="en-US" altLang="en-US"/>
          </a:p>
        </p:txBody>
      </p:sp>
    </p:spTree>
    <p:extLst>
      <p:ext uri="{BB962C8B-B14F-4D97-AF65-F5344CB8AC3E}">
        <p14:creationId xmlns:p14="http://schemas.microsoft.com/office/powerpoint/2010/main" val="1666174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err="1"/>
              <a:t>Camac</a:t>
            </a:r>
            <a:r>
              <a:rPr lang="en-US" b="1" i="1" dirty="0"/>
              <a:t> and Links:</a:t>
            </a:r>
          </a:p>
          <a:p>
            <a:r>
              <a:rPr lang="en-US" dirty="0"/>
              <a:t>The existing accelerator service buildings will continue to use the legacy controls infrastructure that is currently in place.  These service buildings include all of the Main Injector service buildings, as well as F0, F1, F2, F23, F27, AP0, AP10, AP30 and AP50.  Future </a:t>
            </a:r>
            <a:r>
              <a:rPr lang="en-US" dirty="0" err="1"/>
              <a:t>Muon</a:t>
            </a:r>
            <a:r>
              <a:rPr lang="en-US" dirty="0"/>
              <a:t> Campus service buildings, including MC-1 and Mu2e, will be upgraded to a more modern controls infrastructure which will be discussed later in this document.  </a:t>
            </a:r>
          </a:p>
          <a:p>
            <a:r>
              <a:rPr lang="en-US" dirty="0"/>
              <a:t> </a:t>
            </a:r>
          </a:p>
          <a:p>
            <a:r>
              <a:rPr lang="en-US" dirty="0"/>
              <a:t>Computer Automated Measurement and Control (CAMAC) crates exist in each service building and communicate with the control system through a VME style front-end computer over a 10MHz serial </a:t>
            </a:r>
            <a:r>
              <a:rPr lang="en-US" dirty="0" smtClean="0"/>
              <a:t>link. Both </a:t>
            </a:r>
            <a:r>
              <a:rPr lang="en-US" dirty="0"/>
              <a:t>digital and analog status and control of many accelerator devices occur through the CAMAC front ends.  There should be no need to install additional CAMAC crates, as there is excess capacity in most of the existing crates. An inventory of existing CAMAC crates in the Muon Department service buildings shows that about 25% of the slots are unoccupied and could be used for additional CAMAC </a:t>
            </a:r>
            <a:r>
              <a:rPr lang="en-US" dirty="0" smtClean="0"/>
              <a:t>cards.  </a:t>
            </a:r>
            <a:r>
              <a:rPr lang="en-US" dirty="0"/>
              <a:t>In addition, further slots have become available that were used to interfaces devices that became obsolete with the retirement of Collider Run II operations.  It is anticipated that there will be ample CAMAC crate coverage for Mu2e operation in the existing </a:t>
            </a:r>
            <a:r>
              <a:rPr lang="en-US" dirty="0" err="1"/>
              <a:t>Muon</a:t>
            </a:r>
            <a:r>
              <a:rPr lang="en-US" dirty="0"/>
              <a:t> Department service buildings, and very few crates will need to be added or moved. </a:t>
            </a:r>
          </a:p>
          <a:p>
            <a:r>
              <a:rPr lang="en-US" dirty="0"/>
              <a:t> </a:t>
            </a:r>
          </a:p>
          <a:p>
            <a:r>
              <a:rPr lang="en-US" dirty="0"/>
              <a:t>There are serial links that are distributed through and between the service buildings, via the accelerator enclosures, that provide the necessary communications paths for CAMAC as well as other necessary signals such as clock signals, the beam permit loop and the Fire and Utilities System (FIRUS).  Controls serial links can be run over multimode fiber optic cable or copper </a:t>
            </a:r>
            <a:r>
              <a:rPr lang="en-US" dirty="0" err="1"/>
              <a:t>Heliax</a:t>
            </a:r>
            <a:r>
              <a:rPr lang="en-US" dirty="0"/>
              <a:t> cable.  Most </a:t>
            </a:r>
            <a:r>
              <a:rPr lang="en-US" dirty="0" err="1"/>
              <a:t>Muon</a:t>
            </a:r>
            <a:r>
              <a:rPr lang="en-US" dirty="0"/>
              <a:t> Department links that run through accelerator enclosures are run over </a:t>
            </a:r>
            <a:r>
              <a:rPr lang="en-US" dirty="0" err="1"/>
              <a:t>Heliax</a:t>
            </a:r>
            <a:r>
              <a:rPr lang="en-US" dirty="0"/>
              <a:t> which should function normally in the radiation environment expected for Mu2e operations. </a:t>
            </a:r>
          </a:p>
          <a:p>
            <a:r>
              <a:rPr lang="en-US" dirty="0"/>
              <a:t> </a:t>
            </a:r>
          </a:p>
          <a:p>
            <a:r>
              <a:rPr lang="en-US" dirty="0"/>
              <a:t>Accelerator device timing that does not require synchronization to the RF buckets will remain on the existing 10MHz </a:t>
            </a:r>
            <a:r>
              <a:rPr lang="en-US" dirty="0" err="1"/>
              <a:t>Tevatron</a:t>
            </a:r>
            <a:r>
              <a:rPr lang="en-US" dirty="0"/>
              <a:t> Clock (TCLK) system.  The existing TCLK infrastructure will remain in existing service buildings and new TCLK link feeds will be run via multimode fiber optic cable from the Mac Room to the Mu2e Experimental Hall.  </a:t>
            </a:r>
          </a:p>
          <a:p>
            <a:r>
              <a:rPr lang="en-US" dirty="0"/>
              <a:t> </a:t>
            </a:r>
          </a:p>
          <a:p>
            <a:r>
              <a:rPr lang="en-US" dirty="0"/>
              <a:t> </a:t>
            </a:r>
          </a:p>
          <a:p>
            <a:r>
              <a:rPr lang="en-US" dirty="0"/>
              <a:t>Accelerator device timing for devices that require synchronization to the RF buckets will continue to be handled through the Beam Synch Clocks; however, a few changes will be required to maintain functionality.   The F0, F1 and F2 service buildings will need both 53MHz Main Injector beam synch (MIBS) for SY120 operations and 2.5MHz Recycler beam synch (RRBS) for g-2 and Mu2e operations.  These buildings already support multiple beam synch clocks, so the addition of RRBS will require minimal effort.  An obsolete 53MHz </a:t>
            </a:r>
            <a:r>
              <a:rPr lang="en-US" dirty="0" err="1"/>
              <a:t>Tevatron</a:t>
            </a:r>
            <a:r>
              <a:rPr lang="en-US" dirty="0"/>
              <a:t> beam synch (TVBS) feed in the MI60 control room will be replaced with a 2.5MHz RRBS feed to provide the necessary functionality.  The remaining </a:t>
            </a:r>
            <a:r>
              <a:rPr lang="en-US" dirty="0" err="1"/>
              <a:t>Muon</a:t>
            </a:r>
            <a:r>
              <a:rPr lang="en-US" dirty="0"/>
              <a:t> Department service buildings currently use 53MHz MIBS, but will require 2.5MHz RRBS for g-2 and Mu2e operations. This functionality can be obtained by replacing the MIBS feed at F0 with RRBS and using the existing infrastructure.  Further upgrades and cable pulls will only be required if it is later determined that both MIBS and RRBS are required in these service buildings.  New beam synch feeds to the g-2 and Mu2e service building will be run via multimode fiber optic cable from the Mac Room.</a:t>
            </a:r>
          </a:p>
          <a:p>
            <a:endParaRPr lang="en-US" dirty="0" smtClean="0"/>
          </a:p>
          <a:p>
            <a:r>
              <a:rPr lang="en-US" dirty="0" smtClean="0"/>
              <a:t>The </a:t>
            </a:r>
            <a:r>
              <a:rPr lang="en-US" dirty="0"/>
              <a:t>Delivery Ring permit loop provides a means of inhibiting incoming beam when there is a problem with the beam delivery system.  The </a:t>
            </a:r>
            <a:r>
              <a:rPr lang="en-US" dirty="0" err="1"/>
              <a:t>Pbar</a:t>
            </a:r>
            <a:r>
              <a:rPr lang="en-US" dirty="0"/>
              <a:t> beam permit infrastructure will be used in the existing buildings.  The CAMAC 201 and 479 cards, which provide the 50MHz abort loop signal and monitor timing, will need to be moved from the MAC Room to AP50 to accommodate the addition of the abort kicker at AP50.  Existing CAMAC 200 modules in each CAMAC crate can accommodate up to eight abort inputs each.  If additional abort inputs are required, spare CAMAC 200 modules will be repurposed from the </a:t>
            </a:r>
            <a:r>
              <a:rPr lang="en-US" dirty="0" err="1"/>
              <a:t>Tevatron</a:t>
            </a:r>
            <a:r>
              <a:rPr lang="en-US" dirty="0"/>
              <a:t> and will only require an EPROM or PAL change to bring into operation.  The permit loop will be extended to the MC-1 and Mu2e service buildings via multimode fiber optic cable from the Mac Room.  CAMAC will not be available in the MC-1 and Mu2e Experimental Halls, so the abort permit signal for these buildings will be extended via an additional cable pull to the AP30 service building.</a:t>
            </a:r>
          </a:p>
          <a:p>
            <a:r>
              <a:rPr lang="en-US" dirty="0"/>
              <a:t> </a:t>
            </a:r>
          </a:p>
          <a:p>
            <a:r>
              <a:rPr lang="en-US" dirty="0"/>
              <a:t>Permit scenarios are being developed to support necessary operational scenarios.  We will need the capability of running beam to the Delivery Ring dump when Mu2e and g-2 are down, and running to either experiment while the other is down.</a:t>
            </a:r>
          </a:p>
          <a:p>
            <a:endParaRPr lang="en-US" dirty="0" smtClean="0"/>
          </a:p>
          <a:p>
            <a:r>
              <a:rPr lang="en-US" b="1" i="1" dirty="0"/>
              <a:t>Hot-Link Rack Monitor</a:t>
            </a:r>
          </a:p>
          <a:p>
            <a:r>
              <a:rPr lang="en-US" dirty="0"/>
              <a:t>New controls installations in the Mu2e Experimental Hall will use Hot-Link Rack Monitors (HRM’s) in place of CAMAC.  A HRM runs on a VME platform that communicates with the control system over </a:t>
            </a:r>
            <a:r>
              <a:rPr lang="en-US" dirty="0" smtClean="0"/>
              <a:t>Ethernet.  </a:t>
            </a:r>
            <a:r>
              <a:rPr lang="en-US" dirty="0"/>
              <a:t>Unlike CAMAC, no external serial link is required, minimizing the need for cable pulls between buildings.  Each HRM installation provides 64 analog inputs channels, 8 analog output channels, 8 TCLK timer channels and 8 bytes of digital I/O.  This incorporates the features of multiple CAMAC cards into a single-compact chassis.  Like CAMAC, when additional functionality or controls channels are needed, additional units can be added.  Two HRMs will be installed in both MC-1 and Mu2e Experimental Halls and should provide ample controls coverage for both accelerator and experimental devices.</a:t>
            </a:r>
          </a:p>
          <a:p>
            <a:r>
              <a:rPr lang="en-US" dirty="0"/>
              <a:t> </a:t>
            </a:r>
          </a:p>
          <a:p>
            <a:r>
              <a:rPr lang="en-US" dirty="0" smtClean="0"/>
              <a:t>A </a:t>
            </a:r>
            <a:r>
              <a:rPr lang="en-US" dirty="0"/>
              <a:t>Hot-Link Rack Monitor is a flexible data acquisition system composed of a remote unit and a PCI Mezzanine card that resides in a VME crate.  Each HRM provides </a:t>
            </a:r>
            <a:r>
              <a:rPr lang="en-US" dirty="0" err="1"/>
              <a:t>provides</a:t>
            </a:r>
            <a:r>
              <a:rPr lang="en-US" dirty="0"/>
              <a:t> sixty four 16 bit analog input channels, 8 analog output channels, 8 TCLK timer channels and 8 bytes of digital I/O.  HRM’s will eventually replace all of the functionality of CAMAC [5].</a:t>
            </a:r>
          </a:p>
          <a:p>
            <a:endParaRPr lang="en-US" dirty="0"/>
          </a:p>
          <a:p>
            <a:r>
              <a:rPr lang="en-US" b="1" i="1" dirty="0"/>
              <a:t>Ethernet:</a:t>
            </a:r>
          </a:p>
          <a:p>
            <a:r>
              <a:rPr lang="en-US" dirty="0"/>
              <a:t>Many modern devices have some form of Ethernet user interface.  In addition, many devices and remote front ends use Ethernet to interface the control system instead of using the traditional CAMAC. The results are an increasing demand on the Controls Ethernet. </a:t>
            </a:r>
            <a:r>
              <a:rPr lang="en-US" baseline="0" dirty="0" smtClean="0"/>
              <a:t>  </a:t>
            </a:r>
            <a:r>
              <a:rPr lang="en-US" dirty="0" smtClean="0"/>
              <a:t>All </a:t>
            </a:r>
            <a:r>
              <a:rPr lang="en-US" dirty="0"/>
              <a:t>of the current Muon Ring service buildings have Gigabit fiber optic connections from the cross-gallery computer room to Cisco network switches centrally located in each service building. These will provide ample network bandwidth and connections after the reconfiguration for g-2 and Mu2e operations. A central Ethernet switch that fans out to the other </a:t>
            </a:r>
            <a:r>
              <a:rPr lang="en-US" dirty="0" err="1"/>
              <a:t>Muon</a:t>
            </a:r>
            <a:r>
              <a:rPr lang="en-US" dirty="0"/>
              <a:t> Department buildings is currently located in AP10, but will need to be moved to AP30 as will be discussed later in this document [9].  </a:t>
            </a:r>
          </a:p>
          <a:p>
            <a:r>
              <a:rPr lang="en-US" dirty="0"/>
              <a:t> </a:t>
            </a:r>
          </a:p>
          <a:p>
            <a:r>
              <a:rPr lang="en-US" dirty="0"/>
              <a:t>Figure 3: Controls Ethernet to the </a:t>
            </a:r>
            <a:r>
              <a:rPr lang="en-US" dirty="0" err="1"/>
              <a:t>Muon</a:t>
            </a:r>
            <a:r>
              <a:rPr lang="en-US" dirty="0"/>
              <a:t> Department Service Buildings should be adequate for Mu2e operations.  The central switch at AP10 will be moved to AP30.  Legacy networks at AP0, F23 and F27 have limited bandwidth and connectivity, but should be sufficient for Mu2e operations.</a:t>
            </a:r>
          </a:p>
          <a:p>
            <a:r>
              <a:rPr lang="en-US" dirty="0"/>
              <a:t> </a:t>
            </a:r>
          </a:p>
          <a:p>
            <a:r>
              <a:rPr lang="en-US" dirty="0"/>
              <a:t>Ethernet connects between the </a:t>
            </a:r>
            <a:r>
              <a:rPr lang="en-US" dirty="0" err="1"/>
              <a:t>Muon</a:t>
            </a:r>
            <a:r>
              <a:rPr lang="en-US" dirty="0"/>
              <a:t> Rings service buildings via multimode fiber optic cable paths that traverse the Rings enclosure on the Accumulator side.  This will be upgraded to single mode fiber optic cable in order to support the rerouting of the site emergency warning system as well as provide a more robust fiber infrastructure for the higher radiation levels anticipated for Mu2e operations. </a:t>
            </a:r>
          </a:p>
          <a:p>
            <a:r>
              <a:rPr lang="en-US" dirty="0"/>
              <a:t> </a:t>
            </a:r>
          </a:p>
          <a:p>
            <a:r>
              <a:rPr lang="en-US" dirty="0"/>
              <a:t>Most beam line service buildings have gigabit fiber connected to centrally located network switches that provide ample network bandwidth and connections.   AP0, F23, and F27 are the only three buildings that do not have this functionality.  AP0 runs off a 10Mbps hub that connects to 10Base5 “</a:t>
            </a:r>
            <a:r>
              <a:rPr lang="en-US" dirty="0" err="1"/>
              <a:t>Thicknet</a:t>
            </a:r>
            <a:r>
              <a:rPr lang="en-US" dirty="0"/>
              <a:t>” that runs through the Transport and Rings enclosures back to AP10, while F23 and F27 run off 802.11b wireless from MI60. Both are 10 Mbps shared networks with limited bandwidth and connectivity.  It is anticipated that the network in these three buildings will be sufficient for Mu2e operations.</a:t>
            </a:r>
          </a:p>
          <a:p>
            <a:r>
              <a:rPr lang="en-US" dirty="0"/>
              <a:t> </a:t>
            </a:r>
          </a:p>
          <a:p>
            <a:r>
              <a:rPr lang="en-US" b="1" i="1" dirty="0"/>
              <a:t>Restoring Controls Connectivity:</a:t>
            </a:r>
          </a:p>
          <a:p>
            <a:r>
              <a:rPr lang="en-US" dirty="0"/>
              <a:t>Civil construction of the M4 and M5 beams line enclosures will result in the removal of the underground controls communication duct that provides the connectivity between the Accelerator Controls </a:t>
            </a:r>
            <a:r>
              <a:rPr lang="en-US" dirty="0" err="1"/>
              <a:t>NETwork</a:t>
            </a:r>
            <a:r>
              <a:rPr lang="en-US" dirty="0"/>
              <a:t> (ACNET) and the Muon </a:t>
            </a:r>
            <a:r>
              <a:rPr lang="en-US" dirty="0" smtClean="0"/>
              <a:t>Campus.  </a:t>
            </a:r>
            <a:r>
              <a:rPr lang="en-US" dirty="0"/>
              <a:t>Included in this communication duct is the fiber optic cable that provides Ethernet connectivity as well as 18 </a:t>
            </a:r>
            <a:r>
              <a:rPr lang="en-US" dirty="0" err="1"/>
              <a:t>Heliax</a:t>
            </a:r>
            <a:r>
              <a:rPr lang="en-US" dirty="0"/>
              <a:t> cables that provide the controls serial links and other signals including the Fire and Utility System (</a:t>
            </a:r>
            <a:r>
              <a:rPr lang="en-US" dirty="0" smtClean="0"/>
              <a:t>FIRUS).  </a:t>
            </a:r>
            <a:r>
              <a:rPr lang="en-US" dirty="0"/>
              <a:t>These cables currently connect from this communications duct to the center of the D20 location in the Rings enclosure, and travel through cable trays on the Delivery Ring side to the AP10 service building. After removal of the communications duct, FESS will construct new communications ducts from the existing manholes.  These communications ducts will go directly to AP30, MC-1 and Mu2e service buildings without going through accelerator enclosures. </a:t>
            </a:r>
            <a:endParaRPr lang="en-US" dirty="0" smtClean="0"/>
          </a:p>
          <a:p>
            <a:r>
              <a:rPr lang="en-US" dirty="0"/>
              <a:t> </a:t>
            </a:r>
          </a:p>
          <a:p>
            <a:r>
              <a:rPr lang="en-US" i="1" dirty="0"/>
              <a:t>Restoring Connectivity:</a:t>
            </a:r>
            <a:endParaRPr lang="en-US" dirty="0"/>
          </a:p>
          <a:p>
            <a:r>
              <a:rPr lang="en-US" dirty="0"/>
              <a:t>When the </a:t>
            </a:r>
            <a:r>
              <a:rPr lang="en-US" dirty="0" err="1"/>
              <a:t>Heliax</a:t>
            </a:r>
            <a:r>
              <a:rPr lang="en-US" dirty="0"/>
              <a:t> and fiber optic cables are cut during the above mentioned communications duct removal, controls connectivity will be lost.  The base plan for restoring both Ethernet and controls link connectivity is to pull new fiber optic cable from the cross gallery to the manhole outside of Booster Tower West and on to AP30 via the new communications duct.  As a result of the new fiber pull, the Ethernet and controls links will </a:t>
            </a:r>
            <a:r>
              <a:rPr lang="en-US" dirty="0" err="1"/>
              <a:t>fanout</a:t>
            </a:r>
            <a:r>
              <a:rPr lang="en-US" dirty="0"/>
              <a:t> from AP30 instead of AP10.  This will require some additional controls hardware configuration and labor.  Efforts will be made to minimize the disruption by pulling the fiber and staging the new hardware at AP30 before the communication duct is cut. This is especially important for FIRUS which is necessary for monitoring building protection [10].  </a:t>
            </a:r>
          </a:p>
          <a:p>
            <a:r>
              <a:rPr lang="en-US" dirty="0"/>
              <a:t> </a:t>
            </a:r>
          </a:p>
          <a:p>
            <a:r>
              <a:rPr lang="en-US" b="1" dirty="0"/>
              <a:t> </a:t>
            </a:r>
            <a:r>
              <a:rPr lang="en-US" dirty="0"/>
              <a:t> </a:t>
            </a:r>
          </a:p>
          <a:p>
            <a:r>
              <a:rPr lang="en-US" dirty="0"/>
              <a:t>Single-mode fiber will be needed for the Ethernet and FIRUS connectivity and multimode fiber will be needed for the controls serial links.  Bundles of 96 pair single mode and 36 pair multi-mode fiber optic cable will be run to AP30.  This provides the necessary connectivity in a minimal amount of space. Similar fiber bundles will also be pulled to MC1 and Mu2e.  </a:t>
            </a:r>
          </a:p>
          <a:p>
            <a:r>
              <a:rPr lang="en-US" dirty="0"/>
              <a:t> </a:t>
            </a:r>
          </a:p>
          <a:p>
            <a:r>
              <a:rPr lang="en-US" i="1" dirty="0"/>
              <a:t>Establish Connectivity to Mu2e:</a:t>
            </a:r>
            <a:endParaRPr lang="en-US" dirty="0"/>
          </a:p>
          <a:p>
            <a:r>
              <a:rPr lang="en-US" dirty="0"/>
              <a:t>New fiber optic cable will be pulled from the MAC Room to the Mu2e Experimental Hall.   Single-mode fiber is needed for Ethernet and FIRUS and multimode fiber is needed for the timing links and the abort permit loop.  Bundles of 96 pair single mode and 36 pair multi-mode fiber optic cable will be run to Mu2e. The fiber pulls will provide ample connectivity for all Ethernet and controls signals for both the accelerator and experiment.  The Mu2e experiment anticipates requiring network rates approaching 100MB/sec during production data taking which can be handled easily with the proposed infrastructure.</a:t>
            </a:r>
          </a:p>
          <a:p>
            <a:endParaRPr lang="en-US" dirty="0"/>
          </a:p>
          <a:p>
            <a:r>
              <a:rPr lang="en-US" i="1" dirty="0" err="1"/>
              <a:t>Radmux</a:t>
            </a:r>
            <a:endParaRPr lang="en-US" b="1" i="1" dirty="0"/>
          </a:p>
          <a:p>
            <a:r>
              <a:rPr lang="en-US" dirty="0"/>
              <a:t>The Multiplexed Radiation Monitoring Data Collection System (MUX) is operated by the ES&amp;H / Radiation Protection / Instrumentation Team. The MUX system is used to collect data from connected radiation monitors throughout the accelerator areas, beam line areas, and test areas at the Laboratory. The system provides an interface between the radiation monitors and the hardware network; provides real-time data for its various users; logs the raw data; and processes the data into formatted reports for users and for archive purposes. Additionally the archived data serves as the legal record of radiation levels though out the </a:t>
            </a:r>
            <a:r>
              <a:rPr lang="en-US" dirty="0" smtClean="0"/>
              <a:t>laboratory.  </a:t>
            </a:r>
            <a:r>
              <a:rPr lang="en-US" dirty="0" err="1"/>
              <a:t>Radmux</a:t>
            </a:r>
            <a:r>
              <a:rPr lang="en-US" dirty="0"/>
              <a:t> connectivity will be restored to the existing </a:t>
            </a:r>
            <a:r>
              <a:rPr lang="en-US" dirty="0" err="1"/>
              <a:t>moun</a:t>
            </a:r>
            <a:r>
              <a:rPr lang="en-US" dirty="0"/>
              <a:t> buildings and established to the Mu2e Experimental Hall via new cable </a:t>
            </a:r>
            <a:r>
              <a:rPr lang="en-US" dirty="0" smtClean="0"/>
              <a:t>pulls.</a:t>
            </a:r>
            <a:endParaRPr lang="en-US" dirty="0"/>
          </a:p>
          <a:p>
            <a:r>
              <a:rPr lang="en-US" dirty="0"/>
              <a:t> </a:t>
            </a:r>
          </a:p>
          <a:p>
            <a:r>
              <a:rPr lang="en-US" i="1" dirty="0"/>
              <a:t>Phone</a:t>
            </a:r>
            <a:endParaRPr lang="en-US" b="1" i="1" dirty="0"/>
          </a:p>
          <a:p>
            <a:r>
              <a:rPr lang="en-US" dirty="0"/>
              <a:t>Phone connections to the existing </a:t>
            </a:r>
            <a:r>
              <a:rPr lang="en-US" dirty="0" err="1"/>
              <a:t>Muon</a:t>
            </a:r>
            <a:r>
              <a:rPr lang="en-US" dirty="0"/>
              <a:t> service buildings will be reestablished by splicing into the 400 pair cable in the MI-8 communications duct.  A new section of 100 pair cable will be run from the splice, via a new communications duct path established by the Delivery Ring AIP to the AP30 service building.</a:t>
            </a:r>
          </a:p>
          <a:p>
            <a:r>
              <a:rPr lang="en-US" dirty="0"/>
              <a:t> </a:t>
            </a:r>
          </a:p>
          <a:p>
            <a:r>
              <a:rPr lang="en-US" dirty="0"/>
              <a:t>Phone connections to the Mu2e Experimental Hall will be established by splicing into 400 conductor pair phone line in the CMH33 Manhole and running new 100 conductor pair phone line to the MC-1 and Mu2e Experimental </a:t>
            </a:r>
            <a:r>
              <a:rPr lang="en-US" dirty="0" smtClean="0"/>
              <a:t>Halls.</a:t>
            </a:r>
            <a:endParaRPr lang="en-US" dirty="0"/>
          </a:p>
          <a:p>
            <a:r>
              <a:rPr lang="en-US" dirty="0"/>
              <a:t> </a:t>
            </a:r>
          </a:p>
          <a:p>
            <a:r>
              <a:rPr lang="en-US" i="1" dirty="0"/>
              <a:t>Site Emergency Warning System</a:t>
            </a:r>
            <a:endParaRPr lang="en-US" b="1" i="1" dirty="0"/>
          </a:p>
          <a:p>
            <a:r>
              <a:rPr lang="en-US" dirty="0"/>
              <a:t>The Site Emergency Warning System (SEW) currently runs to the </a:t>
            </a:r>
            <a:r>
              <a:rPr lang="en-US" dirty="0" err="1"/>
              <a:t>Muon</a:t>
            </a:r>
            <a:r>
              <a:rPr lang="en-US" dirty="0"/>
              <a:t> Rings buildings over the CATV system.  When the communications duct is cut, the CATV system will not be reestablished to the </a:t>
            </a:r>
            <a:r>
              <a:rPr lang="en-US" dirty="0" err="1"/>
              <a:t>Muon</a:t>
            </a:r>
            <a:r>
              <a:rPr lang="en-US" dirty="0"/>
              <a:t> Rings buildings.  Instead, the SEWs will be run over single mode fiber optic cable to AP30 and then through the </a:t>
            </a:r>
            <a:r>
              <a:rPr lang="en-US" dirty="0" err="1"/>
              <a:t>Muon</a:t>
            </a:r>
            <a:r>
              <a:rPr lang="en-US" dirty="0"/>
              <a:t> Rings enclosure to AP10, where a connection will be made to the existing system.  The fiber will fusion spliced to make one continuous fiber path all of the way to AP10. </a:t>
            </a:r>
          </a:p>
          <a:p>
            <a:r>
              <a:rPr lang="en-US" dirty="0"/>
              <a:t>No cabling infrastructure will be needed for the SEWS in the Mu2e and MC-1 service buildings.  A paging system will be internal to each building and will be tied to a radio receiver (called a TAR) which receives the SEWS radio broadcast system.  The messages will be broadcast over the paging </a:t>
            </a:r>
            <a:r>
              <a:rPr lang="en-US" dirty="0" smtClean="0"/>
              <a:t>system.</a:t>
            </a:r>
            <a:endParaRPr lang="en-US" dirty="0"/>
          </a:p>
          <a:p>
            <a:endParaRPr lang="en-US" dirty="0"/>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33</a:t>
            </a:fld>
            <a:endParaRPr lang="en-US" dirty="0"/>
          </a:p>
        </p:txBody>
      </p:sp>
    </p:spTree>
    <p:extLst>
      <p:ext uri="{BB962C8B-B14F-4D97-AF65-F5344CB8AC3E}">
        <p14:creationId xmlns:p14="http://schemas.microsoft.com/office/powerpoint/2010/main" val="1072539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34</a:t>
            </a:fld>
            <a:endParaRPr lang="en-US" dirty="0"/>
          </a:p>
        </p:txBody>
      </p:sp>
    </p:spTree>
    <p:extLst>
      <p:ext uri="{BB962C8B-B14F-4D97-AF65-F5344CB8AC3E}">
        <p14:creationId xmlns:p14="http://schemas.microsoft.com/office/powerpoint/2010/main" val="2203558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Instrumentation</a:t>
            </a:r>
            <a:r>
              <a:rPr lang="en-US" baseline="0" dirty="0" smtClean="0"/>
              <a:t> l</a:t>
            </a:r>
            <a:r>
              <a:rPr lang="en-US" dirty="0" smtClean="0"/>
              <a:t>ocations</a:t>
            </a:r>
            <a:r>
              <a:rPr lang="en-US" baseline="0" dirty="0" smtClean="0"/>
              <a:t> for low intensity secondary beam going through the M2 line, M3 line and Delivery Ring have been chosen for </a:t>
            </a:r>
          </a:p>
          <a:p>
            <a:pPr marL="228600" indent="-228600">
              <a:buAutoNum type="arabicPeriod"/>
            </a:pPr>
            <a:r>
              <a:rPr lang="en-US" baseline="0" dirty="0" err="1" smtClean="0"/>
              <a:t>Toroids</a:t>
            </a:r>
            <a:r>
              <a:rPr lang="en-US" baseline="0" dirty="0" smtClean="0"/>
              <a:t>:   Beam Intensity</a:t>
            </a:r>
          </a:p>
          <a:p>
            <a:pPr marL="228600" indent="-228600">
              <a:buAutoNum type="arabicPeriod"/>
            </a:pPr>
            <a:r>
              <a:rPr lang="en-US" baseline="0" dirty="0" smtClean="0"/>
              <a:t>SEMs:   Beam Profile</a:t>
            </a:r>
          </a:p>
          <a:p>
            <a:pPr marL="228600" indent="-228600">
              <a:buAutoNum type="arabicPeriod"/>
            </a:pPr>
            <a:r>
              <a:rPr lang="en-US" baseline="0" dirty="0" smtClean="0"/>
              <a:t>WCM:  Beam Intensity (temporary)</a:t>
            </a:r>
          </a:p>
        </p:txBody>
      </p:sp>
      <p:sp>
        <p:nvSpPr>
          <p:cNvPr id="4" name="Slide Number Placeholder 3"/>
          <p:cNvSpPr>
            <a:spLocks noGrp="1"/>
          </p:cNvSpPr>
          <p:nvPr>
            <p:ph type="sldNum" sz="quarter" idx="10"/>
          </p:nvPr>
        </p:nvSpPr>
        <p:spPr/>
        <p:txBody>
          <a:bodyPr/>
          <a:lstStyle/>
          <a:p>
            <a:fld id="{4FC6092F-BA0A-3048-861E-110440E58962}" type="slidenum">
              <a:rPr lang="en-US" smtClean="0"/>
              <a:pPr/>
              <a:t>35</a:t>
            </a:fld>
            <a:endParaRPr lang="en-US"/>
          </a:p>
        </p:txBody>
      </p:sp>
    </p:spTree>
    <p:extLst>
      <p:ext uri="{BB962C8B-B14F-4D97-AF65-F5344CB8AC3E}">
        <p14:creationId xmlns:p14="http://schemas.microsoft.com/office/powerpoint/2010/main" val="3996426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Instrumentation</a:t>
            </a:r>
            <a:r>
              <a:rPr lang="en-US" baseline="0" dirty="0" smtClean="0"/>
              <a:t> l</a:t>
            </a:r>
            <a:r>
              <a:rPr lang="en-US" dirty="0" smtClean="0"/>
              <a:t>ocations</a:t>
            </a:r>
            <a:r>
              <a:rPr lang="en-US" baseline="0" dirty="0" smtClean="0"/>
              <a:t> for low intensity secondary beam going through the M2 line, M3 line and Delivery Ring have been chosen for </a:t>
            </a:r>
          </a:p>
          <a:p>
            <a:pPr marL="228600" indent="-228600">
              <a:buAutoNum type="arabicPeriod"/>
            </a:pPr>
            <a:r>
              <a:rPr lang="en-US" baseline="0" dirty="0" err="1" smtClean="0"/>
              <a:t>Toroids</a:t>
            </a:r>
            <a:r>
              <a:rPr lang="en-US" baseline="0" dirty="0" smtClean="0"/>
              <a:t>:   Beam Intensity</a:t>
            </a:r>
          </a:p>
          <a:p>
            <a:pPr marL="228600" indent="-228600">
              <a:buAutoNum type="arabicPeriod"/>
            </a:pPr>
            <a:r>
              <a:rPr lang="en-US" baseline="0" dirty="0" smtClean="0"/>
              <a:t>SEMs:   Beam Profile</a:t>
            </a:r>
          </a:p>
          <a:p>
            <a:pPr marL="228600" indent="-228600">
              <a:buAutoNum type="arabicPeriod"/>
            </a:pPr>
            <a:r>
              <a:rPr lang="en-US" baseline="0" dirty="0" smtClean="0"/>
              <a:t>WCM:  Beam Intensity (temporary)</a:t>
            </a:r>
          </a:p>
        </p:txBody>
      </p:sp>
      <p:sp>
        <p:nvSpPr>
          <p:cNvPr id="4" name="Slide Number Placeholder 3"/>
          <p:cNvSpPr>
            <a:spLocks noGrp="1"/>
          </p:cNvSpPr>
          <p:nvPr>
            <p:ph type="sldNum" sz="quarter" idx="10"/>
          </p:nvPr>
        </p:nvSpPr>
        <p:spPr/>
        <p:txBody>
          <a:bodyPr/>
          <a:lstStyle/>
          <a:p>
            <a:fld id="{4FC6092F-BA0A-3048-861E-110440E58962}" type="slidenum">
              <a:rPr lang="en-US" smtClean="0"/>
              <a:pPr/>
              <a:t>36</a:t>
            </a:fld>
            <a:endParaRPr lang="en-US"/>
          </a:p>
        </p:txBody>
      </p:sp>
    </p:spTree>
    <p:extLst>
      <p:ext uri="{BB962C8B-B14F-4D97-AF65-F5344CB8AC3E}">
        <p14:creationId xmlns:p14="http://schemas.microsoft.com/office/powerpoint/2010/main" val="189882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37</a:t>
            </a:fld>
            <a:endParaRPr lang="en-US" altLang="en-US"/>
          </a:p>
        </p:txBody>
      </p:sp>
    </p:spTree>
    <p:extLst>
      <p:ext uri="{BB962C8B-B14F-4D97-AF65-F5344CB8AC3E}">
        <p14:creationId xmlns:p14="http://schemas.microsoft.com/office/powerpoint/2010/main" val="18820989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M4 Line Instrumentation:</a:t>
            </a:r>
          </a:p>
          <a:p>
            <a:r>
              <a:rPr lang="en-US" dirty="0"/>
              <a:t>Slow extracted proton beam from the Delivery Ring will traverse the newly constructed M4 line before arriving at the Mu2e target.  Instrumentation hardware and electronics will be recycled from other areas.  The instantaneous intensity of the slow spill beam is too small to be measured with </a:t>
            </a:r>
            <a:r>
              <a:rPr lang="en-US" dirty="0" err="1"/>
              <a:t>Toroids</a:t>
            </a:r>
            <a:r>
              <a:rPr lang="en-US" dirty="0"/>
              <a:t>, so retractable ion chambers will be constructed to measure the beam intensity.   A Beam Loss Monitor (BLM) system based on the hardware and electronics that exist in the P1 and P2 line will be implemented to help maintain good transmission efficiency in the beam lines. </a:t>
            </a:r>
            <a:r>
              <a:rPr lang="en-US" dirty="0" err="1" smtClean="0"/>
              <a:t>Multiwires</a:t>
            </a:r>
            <a:r>
              <a:rPr lang="en-US" dirty="0" smtClean="0"/>
              <a:t> will </a:t>
            </a:r>
            <a:r>
              <a:rPr lang="en-US" dirty="0"/>
              <a:t>provide beam profiles in both transverse planes.  </a:t>
            </a:r>
          </a:p>
          <a:p>
            <a:endParaRPr lang="en-US" dirty="0" smtClean="0"/>
          </a:p>
          <a:p>
            <a:endParaRPr lang="en-US" dirty="0" smtClean="0"/>
          </a:p>
          <a:p>
            <a:r>
              <a:rPr lang="en-US" dirty="0" smtClean="0"/>
              <a:t>Instrumentation</a:t>
            </a:r>
            <a:r>
              <a:rPr lang="en-US" baseline="0" dirty="0" smtClean="0"/>
              <a:t> locations were chosen by the beam lines optics expert in order to tune-up the line.   </a:t>
            </a:r>
            <a:r>
              <a:rPr lang="en-US" baseline="0" dirty="0" smtClean="0"/>
              <a:t>27 Profile Monitors</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38</a:t>
            </a:fld>
            <a:endParaRPr lang="en-US" dirty="0"/>
          </a:p>
        </p:txBody>
      </p:sp>
    </p:spTree>
    <p:extLst>
      <p:ext uri="{BB962C8B-B14F-4D97-AF65-F5344CB8AC3E}">
        <p14:creationId xmlns:p14="http://schemas.microsoft.com/office/powerpoint/2010/main" val="14505379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Assumes:</a:t>
            </a:r>
          </a:p>
          <a:p>
            <a:pPr marL="228600" indent="-228600">
              <a:buAutoNum type="arabicPeriod"/>
            </a:pPr>
            <a:r>
              <a:rPr lang="en-US" baseline="0" dirty="0" smtClean="0"/>
              <a:t>Gaussian beam profiles</a:t>
            </a:r>
          </a:p>
          <a:p>
            <a:pPr marL="228600" indent="-228600">
              <a:buAutoNum type="arabicPeriod"/>
            </a:pPr>
            <a:r>
              <a:rPr lang="en-US" baseline="0" dirty="0" smtClean="0"/>
              <a:t>16 pi-mm-</a:t>
            </a:r>
            <a:r>
              <a:rPr lang="en-US" baseline="0" dirty="0" err="1" smtClean="0"/>
              <a:t>mrad</a:t>
            </a:r>
            <a:r>
              <a:rPr lang="en-US" baseline="0" dirty="0" smtClean="0"/>
              <a:t> 95% normalized emittance</a:t>
            </a:r>
          </a:p>
          <a:p>
            <a:pPr marL="228600" indent="-228600">
              <a:buAutoNum type="arabicPeriod"/>
            </a:pPr>
            <a:r>
              <a:rPr lang="en-US" baseline="0" dirty="0" err="1" smtClean="0"/>
              <a:t>dp</a:t>
            </a:r>
            <a:r>
              <a:rPr lang="en-US" baseline="0" dirty="0" smtClean="0"/>
              <a:t>/p = 0 0.003</a:t>
            </a:r>
          </a:p>
          <a:p>
            <a:pPr marL="228600" indent="-228600">
              <a:buAutoNum type="arabicPeriod"/>
            </a:pPr>
            <a:r>
              <a:rPr lang="en-US" baseline="0" dirty="0" smtClean="0"/>
              <a:t>Lattice file dated 9/30/15</a:t>
            </a:r>
          </a:p>
          <a:p>
            <a:pPr marL="228600" indent="-228600">
              <a:buAutoNum type="arabicPeriod"/>
            </a:pPr>
            <a:r>
              <a:rPr lang="en-US" baseline="0" dirty="0" smtClean="0"/>
              <a:t>Profiles simulated using spreadsheet in Mu2e-doc-6067</a:t>
            </a:r>
          </a:p>
          <a:p>
            <a:pPr marL="228600" indent="-228600">
              <a:buAutoNum type="arabicPeriod"/>
            </a:pPr>
            <a:endParaRPr lang="en-US" baseline="0" dirty="0" smtClean="0"/>
          </a:p>
          <a:p>
            <a:pPr marL="0" indent="0">
              <a:buNone/>
            </a:pPr>
            <a:r>
              <a:rPr lang="en-US" baseline="0" dirty="0" smtClean="0"/>
              <a:t>Using the M4 line lattice and expected beam parameters, beam profiles were simulated at each of the Multiwire positions.   1mm or 0.5mm wire </a:t>
            </a:r>
            <a:r>
              <a:rPr lang="en-US" baseline="0" dirty="0" err="1" smtClean="0"/>
              <a:t>spacings</a:t>
            </a:r>
            <a:r>
              <a:rPr lang="en-US" baseline="0" dirty="0" smtClean="0"/>
              <a:t> were chosen depending on the beam size at the location of the Multiwire.  The purpose is to get a horizontal and vertical beam profile that can be used to tune the transverse positions of the beam.  The positions gathered from the beam profiles will be used as part of an M4 beamline </a:t>
            </a:r>
            <a:r>
              <a:rPr lang="en-US" baseline="0" dirty="0" err="1" smtClean="0"/>
              <a:t>autotune</a:t>
            </a:r>
            <a:r>
              <a:rPr lang="en-US" baseline="0" dirty="0" smtClean="0"/>
              <a:t> system that will be talked about in more detail later on.</a:t>
            </a:r>
            <a:endParaRPr lang="en-US" dirty="0"/>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39</a:t>
            </a:fld>
            <a:endParaRPr lang="en-US" altLang="en-US"/>
          </a:p>
        </p:txBody>
      </p:sp>
    </p:spTree>
    <p:extLst>
      <p:ext uri="{BB962C8B-B14F-4D97-AF65-F5344CB8AC3E}">
        <p14:creationId xmlns:p14="http://schemas.microsoft.com/office/powerpoint/2010/main" val="1586399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4</a:t>
            </a:fld>
            <a:endParaRPr lang="en-US" altLang="en-US"/>
          </a:p>
        </p:txBody>
      </p:sp>
    </p:spTree>
    <p:extLst>
      <p:ext uri="{BB962C8B-B14F-4D97-AF65-F5344CB8AC3E}">
        <p14:creationId xmlns:p14="http://schemas.microsoft.com/office/powerpoint/2010/main" val="8209277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924" indent="-172924">
              <a:buFontTx/>
              <a:buChar char="-"/>
            </a:pPr>
            <a:r>
              <a:rPr lang="en-US" dirty="0" smtClean="0"/>
              <a:t>Delivery Ring</a:t>
            </a:r>
            <a:r>
              <a:rPr lang="en-US" baseline="0" dirty="0" smtClean="0"/>
              <a:t> BPM Plan:</a:t>
            </a:r>
          </a:p>
          <a:p>
            <a:pPr lvl="1"/>
            <a:r>
              <a:rPr lang="en-US" dirty="0"/>
              <a:t>-Removing old BPM electronics hardware from the Delivery Ring (Debuncher). </a:t>
            </a:r>
          </a:p>
          <a:p>
            <a:pPr lvl="1"/>
            <a:r>
              <a:rPr lang="en-US" dirty="0"/>
              <a:t>-Modify Recycler analog transition boards to handle expected signal intensity produced by a 1e12 ppb (2.5 MHz) in the Delivery Ring.</a:t>
            </a:r>
          </a:p>
          <a:p>
            <a:pPr lvl="1"/>
            <a:r>
              <a:rPr lang="en-US" dirty="0"/>
              <a:t>-Design a plate which transitions N-type connectors to DB-9 connectors allowing BPM signals to connect to 2.5 MHz transition board DB -9 input connectors.</a:t>
            </a:r>
          </a:p>
          <a:p>
            <a:pPr lvl="1"/>
            <a:r>
              <a:rPr lang="en-US" dirty="0"/>
              <a:t>-Design and test 2.5 MHz filters in the digital down-converter boards installed in the Debuncher.</a:t>
            </a:r>
          </a:p>
          <a:p>
            <a:pPr lvl="1"/>
            <a:r>
              <a:rPr lang="en-US" dirty="0"/>
              <a:t>-Install VME64X crates in Delivery Ring service building. </a:t>
            </a:r>
          </a:p>
          <a:p>
            <a:pPr lvl="1"/>
            <a:r>
              <a:rPr lang="en-US" dirty="0"/>
              <a:t>-Purchase MVME5500 processor boards to be used as crate controllers or if any available from </a:t>
            </a:r>
            <a:r>
              <a:rPr lang="en-US" dirty="0" err="1"/>
              <a:t>TeV</a:t>
            </a:r>
            <a:r>
              <a:rPr lang="en-US" dirty="0"/>
              <a:t> BPM system use those.</a:t>
            </a:r>
          </a:p>
          <a:p>
            <a:pPr lvl="1"/>
            <a:r>
              <a:rPr lang="en-US" dirty="0"/>
              <a:t>-Make # of Top Plates for the relay racks where the VME64X crates will be installed.</a:t>
            </a:r>
          </a:p>
          <a:p>
            <a:pPr lvl="1"/>
            <a:r>
              <a:rPr lang="en-US" dirty="0"/>
              <a:t>-Modify transition boards to handle signal intensity in the 2.5 MHz channel which is already implemented in the existing transition boards.</a:t>
            </a:r>
          </a:p>
          <a:p>
            <a:pPr lvl="1"/>
            <a:r>
              <a:rPr lang="en-US" dirty="0"/>
              <a:t>-Develop front-end software in the BPM system that can be used with Debuncher control system.</a:t>
            </a:r>
          </a:p>
          <a:p>
            <a:pPr lvl="1"/>
            <a:r>
              <a:rPr lang="en-US" dirty="0"/>
              <a:t>-Develop code to process signals from the digital down converter boards and produce a beam position signal.</a:t>
            </a:r>
          </a:p>
          <a:p>
            <a:pPr marL="634056" lvl="1" indent="-172924">
              <a:buFontTx/>
              <a:buChar char="-"/>
            </a:pPr>
            <a:endParaRPr lang="en-US" dirty="0" smtClean="0"/>
          </a:p>
          <a:p>
            <a:pPr marL="172924" indent="-172924">
              <a:buFontTx/>
              <a:buChar char="-"/>
            </a:pPr>
            <a:r>
              <a:rPr lang="en-US" dirty="0" smtClean="0"/>
              <a:t>Provide sub-millimeter</a:t>
            </a:r>
            <a:r>
              <a:rPr lang="en-US" baseline="0" dirty="0" smtClean="0"/>
              <a:t> resolution of the horizontal and vertical positions.</a:t>
            </a:r>
          </a:p>
          <a:p>
            <a:pPr marL="172924" indent="-172924" defTabSz="922264">
              <a:buFontTx/>
              <a:buChar char="-"/>
              <a:defRPr/>
            </a:pPr>
            <a:r>
              <a:rPr lang="en-US" dirty="0"/>
              <a:t>Debuncher BPM’s are cylindrical with an 18 cm diameter. BPM's can also be found in the AP1, 2 and 3 beamlines. The AP-1 line has 7.6 cm diameter combined horizontal and vertical BPM’s at every </a:t>
            </a:r>
            <a:r>
              <a:rPr lang="en-US" dirty="0" err="1"/>
              <a:t>quadrupole</a:t>
            </a:r>
            <a:r>
              <a:rPr lang="en-US" dirty="0"/>
              <a:t> location while the AP-2 and AP-3 lines are single-plane and 13 cm in diameter, generally alternating planes at </a:t>
            </a:r>
            <a:r>
              <a:rPr lang="en-US" dirty="0" err="1"/>
              <a:t>quadrupole</a:t>
            </a:r>
            <a:r>
              <a:rPr lang="en-US" dirty="0"/>
              <a:t> locations.</a:t>
            </a:r>
          </a:p>
          <a:p>
            <a:pPr marL="172924" indent="-172924" defTabSz="922264">
              <a:buFontTx/>
              <a:buChar char="-"/>
              <a:defRPr/>
            </a:pPr>
            <a:r>
              <a:rPr lang="en-US" dirty="0"/>
              <a:t>The 120 Debuncher BPMs are divided into six “houses” of 20 BPMs each (10 horizontal and 10 vertical) – can only see 53MHz beam.</a:t>
            </a:r>
          </a:p>
          <a:p>
            <a:pPr marL="172924" indent="-172924" defTabSz="922264">
              <a:buFontTx/>
              <a:buChar char="-"/>
              <a:defRPr/>
            </a:pPr>
            <a:r>
              <a:rPr lang="en-US" dirty="0" smtClean="0"/>
              <a:t>Figure above </a:t>
            </a:r>
            <a:r>
              <a:rPr lang="en-US" dirty="0"/>
              <a:t>gives an overview of the Echotek BPM layout. </a:t>
            </a:r>
          </a:p>
          <a:p>
            <a:pPr marL="172924" indent="-172924" defTabSz="922264">
              <a:buFontTx/>
              <a:buChar char="-"/>
              <a:defRPr/>
            </a:pPr>
            <a:r>
              <a:rPr lang="en-US" dirty="0"/>
              <a:t>-Signals from the BPM A and B plates in the tunnel are sent up to the service buildings via RG8/RG213 cables and are connected to the back of the analog filter cards in the analog crate. The analog cards filter, attenuate and amplify the analog BPM signals as needed. Each analog card can handle two BPMs (four BPM plate signals) which are processed and output through the front panel cables to </a:t>
            </a:r>
            <a:r>
              <a:rPr lang="en-US" dirty="0" err="1"/>
              <a:t>Echotek</a:t>
            </a:r>
            <a:r>
              <a:rPr lang="en-US" dirty="0"/>
              <a:t> cards in the BPM VME crate. The analog crate also contains a test/control module that handles setup of the filter modules including test pulses. The entire crate is powered with an external +5V power supply that is found near the bottom of the rack.</a:t>
            </a:r>
          </a:p>
          <a:p>
            <a:pPr marL="172924" indent="-172924" defTabSz="922264">
              <a:buFontTx/>
              <a:buChar char="-"/>
              <a:defRPr/>
            </a:pPr>
            <a:endParaRPr lang="en-US" dirty="0"/>
          </a:p>
          <a:p>
            <a:pPr marL="172924" indent="-172924">
              <a:buFontTx/>
              <a:buChar char="-"/>
            </a:pP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40</a:t>
            </a:fld>
            <a:endParaRPr lang="en-US"/>
          </a:p>
        </p:txBody>
      </p:sp>
    </p:spTree>
    <p:extLst>
      <p:ext uri="{BB962C8B-B14F-4D97-AF65-F5344CB8AC3E}">
        <p14:creationId xmlns:p14="http://schemas.microsoft.com/office/powerpoint/2010/main" val="2457377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41</a:t>
            </a:fld>
            <a:endParaRPr lang="en-US" dirty="0"/>
          </a:p>
        </p:txBody>
      </p:sp>
    </p:spTree>
    <p:extLst>
      <p:ext uri="{BB962C8B-B14F-4D97-AF65-F5344CB8AC3E}">
        <p14:creationId xmlns:p14="http://schemas.microsoft.com/office/powerpoint/2010/main" val="40881734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42</a:t>
            </a:fld>
            <a:endParaRPr lang="en-US" altLang="en-US"/>
          </a:p>
        </p:txBody>
      </p:sp>
    </p:spTree>
    <p:extLst>
      <p:ext uri="{BB962C8B-B14F-4D97-AF65-F5344CB8AC3E}">
        <p14:creationId xmlns:p14="http://schemas.microsoft.com/office/powerpoint/2010/main" val="367815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43</a:t>
            </a:fld>
            <a:endParaRPr lang="en-US" altLang="en-US"/>
          </a:p>
        </p:txBody>
      </p:sp>
    </p:spTree>
    <p:extLst>
      <p:ext uri="{BB962C8B-B14F-4D97-AF65-F5344CB8AC3E}">
        <p14:creationId xmlns:p14="http://schemas.microsoft.com/office/powerpoint/2010/main" val="8183485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44</a:t>
            </a:fld>
            <a:endParaRPr lang="en-US" altLang="en-US"/>
          </a:p>
        </p:txBody>
      </p:sp>
    </p:spTree>
    <p:extLst>
      <p:ext uri="{BB962C8B-B14F-4D97-AF65-F5344CB8AC3E}">
        <p14:creationId xmlns:p14="http://schemas.microsoft.com/office/powerpoint/2010/main" val="39822754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45</a:t>
            </a:fld>
            <a:endParaRPr lang="en-US" altLang="en-US"/>
          </a:p>
        </p:txBody>
      </p:sp>
    </p:spTree>
    <p:extLst>
      <p:ext uri="{BB962C8B-B14F-4D97-AF65-F5344CB8AC3E}">
        <p14:creationId xmlns:p14="http://schemas.microsoft.com/office/powerpoint/2010/main" val="25991304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46</a:t>
            </a:fld>
            <a:endParaRPr lang="en-US" altLang="en-US"/>
          </a:p>
        </p:txBody>
      </p:sp>
    </p:spTree>
    <p:extLst>
      <p:ext uri="{BB962C8B-B14F-4D97-AF65-F5344CB8AC3E}">
        <p14:creationId xmlns:p14="http://schemas.microsoft.com/office/powerpoint/2010/main" val="33421838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47</a:t>
            </a:fld>
            <a:endParaRPr lang="en-US" altLang="en-US"/>
          </a:p>
        </p:txBody>
      </p:sp>
    </p:spTree>
    <p:extLst>
      <p:ext uri="{BB962C8B-B14F-4D97-AF65-F5344CB8AC3E}">
        <p14:creationId xmlns:p14="http://schemas.microsoft.com/office/powerpoint/2010/main" val="25154504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48</a:t>
            </a:fld>
            <a:endParaRPr lang="en-US" altLang="en-US"/>
          </a:p>
        </p:txBody>
      </p:sp>
    </p:spTree>
    <p:extLst>
      <p:ext uri="{BB962C8B-B14F-4D97-AF65-F5344CB8AC3E}">
        <p14:creationId xmlns:p14="http://schemas.microsoft.com/office/powerpoint/2010/main" val="2474245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5</a:t>
            </a:fld>
            <a:endParaRPr lang="en-US" altLang="en-US"/>
          </a:p>
        </p:txBody>
      </p:sp>
    </p:spTree>
    <p:extLst>
      <p:ext uri="{BB962C8B-B14F-4D97-AF65-F5344CB8AC3E}">
        <p14:creationId xmlns:p14="http://schemas.microsoft.com/office/powerpoint/2010/main" val="2618981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6</a:t>
            </a:fld>
            <a:endParaRPr lang="en-US" dirty="0"/>
          </a:p>
        </p:txBody>
      </p:sp>
    </p:spTree>
    <p:extLst>
      <p:ext uri="{BB962C8B-B14F-4D97-AF65-F5344CB8AC3E}">
        <p14:creationId xmlns:p14="http://schemas.microsoft.com/office/powerpoint/2010/main" val="2022120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Dollarized RAM shows WBS at 2.158M, out</a:t>
            </a:r>
            <a:r>
              <a:rPr lang="en-US" baseline="0" dirty="0" smtClean="0"/>
              <a:t> of Accelerator 50.1M and project TPC 271M</a:t>
            </a:r>
            <a:endParaRPr lang="en-US" dirty="0" smtClean="0"/>
          </a:p>
          <a:p>
            <a:endParaRPr lang="en-US" dirty="0" smtClean="0"/>
          </a:p>
          <a:p>
            <a:endParaRPr lang="en-US" dirty="0" smtClean="0"/>
          </a:p>
          <a:p>
            <a:r>
              <a:rPr lang="en-US" dirty="0" smtClean="0"/>
              <a:t>The </a:t>
            </a:r>
            <a:r>
              <a:rPr lang="en-US" dirty="0" smtClean="0"/>
              <a:t>costing for some </a:t>
            </a:r>
            <a:r>
              <a:rPr lang="en-US" dirty="0" smtClean="0"/>
              <a:t>Mu2e </a:t>
            </a:r>
            <a:r>
              <a:rPr lang="en-US" dirty="0" smtClean="0"/>
              <a:t>Instrumentation will be covered in the </a:t>
            </a:r>
            <a:r>
              <a:rPr lang="en-US" dirty="0" smtClean="0"/>
              <a:t>Transport</a:t>
            </a:r>
            <a:r>
              <a:rPr lang="en-US" baseline="0" dirty="0" smtClean="0"/>
              <a:t> and Delivery Ring </a:t>
            </a:r>
            <a:r>
              <a:rPr lang="en-US" dirty="0" smtClean="0"/>
              <a:t>AIPs,</a:t>
            </a:r>
            <a:r>
              <a:rPr lang="en-US" baseline="0" dirty="0" smtClean="0"/>
              <a:t> as well as the g-2 project.</a:t>
            </a:r>
            <a:endParaRPr lang="en-US" dirty="0" smtClean="0"/>
          </a:p>
          <a:p>
            <a:endParaRPr lang="en-US" dirty="0" smtClean="0"/>
          </a:p>
          <a:p>
            <a:r>
              <a:rPr lang="en-US" dirty="0" smtClean="0"/>
              <a:t>Transport</a:t>
            </a:r>
          </a:p>
          <a:p>
            <a:pPr lvl="1"/>
            <a:r>
              <a:rPr lang="en-US" dirty="0" err="1" smtClean="0"/>
              <a:t>Toroids</a:t>
            </a:r>
            <a:r>
              <a:rPr lang="en-US" dirty="0" smtClean="0"/>
              <a:t>:  Existing beam line </a:t>
            </a:r>
            <a:r>
              <a:rPr lang="en-US" dirty="0" err="1" smtClean="0"/>
              <a:t>toroids</a:t>
            </a:r>
            <a:r>
              <a:rPr lang="en-US" dirty="0" smtClean="0"/>
              <a:t> will be used to measure beam intensities in the beam lines with minimal amount of maintenance performed on the electronics.</a:t>
            </a:r>
          </a:p>
          <a:p>
            <a:pPr lvl="1"/>
            <a:r>
              <a:rPr lang="en-US" dirty="0" smtClean="0"/>
              <a:t>Beam Position Monitors (BPMs):  Existing BPMs will need small modifications to be used for beam position feedback and orbit control.</a:t>
            </a:r>
          </a:p>
          <a:p>
            <a:pPr lvl="1"/>
            <a:r>
              <a:rPr lang="en-US" dirty="0" smtClean="0"/>
              <a:t>Beam Loss Monitors (BLMs):  Existing beam loss monitor will be upgraded by repurposing unused BLM electronics and hardware from the </a:t>
            </a:r>
            <a:r>
              <a:rPr lang="en-US" dirty="0" err="1" smtClean="0"/>
              <a:t>Tevatron</a:t>
            </a:r>
            <a:r>
              <a:rPr lang="en-US" dirty="0" smtClean="0"/>
              <a:t>. </a:t>
            </a:r>
          </a:p>
          <a:p>
            <a:pPr lvl="1"/>
            <a:r>
              <a:rPr lang="en-US" dirty="0" smtClean="0"/>
              <a:t>Secondary Emission Monitors (SEMs):  Existing SEM electronics will be upgraded to provide beam profile information.</a:t>
            </a:r>
          </a:p>
          <a:p>
            <a:r>
              <a:rPr lang="en-US" dirty="0" smtClean="0"/>
              <a:t>Delivery Ring</a:t>
            </a:r>
          </a:p>
          <a:p>
            <a:pPr lvl="1"/>
            <a:r>
              <a:rPr lang="en-US" dirty="0" smtClean="0"/>
              <a:t>Beam Position Monitors (BPMs):  BPM electronics will be upgraded with unused electronics from the Recycler to measure the beam orbit.</a:t>
            </a:r>
          </a:p>
          <a:p>
            <a:pPr lvl="1"/>
            <a:r>
              <a:rPr lang="en-US" dirty="0" smtClean="0"/>
              <a:t>Beam Loss Monitors (BLMs):   BLM system will be used to measure beam loss points.  It will be upgraded with unused ion chambers and electronics from the </a:t>
            </a:r>
            <a:r>
              <a:rPr lang="en-US" dirty="0" err="1" smtClean="0"/>
              <a:t>Tevatron</a:t>
            </a:r>
            <a:r>
              <a:rPr lang="en-US" dirty="0" smtClean="0"/>
              <a:t>. </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7</a:t>
            </a:fld>
            <a:endParaRPr lang="en-US" dirty="0"/>
          </a:p>
        </p:txBody>
      </p:sp>
    </p:spTree>
    <p:extLst>
      <p:ext uri="{BB962C8B-B14F-4D97-AF65-F5344CB8AC3E}">
        <p14:creationId xmlns:p14="http://schemas.microsoft.com/office/powerpoint/2010/main" val="2577797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muons for the Mu2e experiment come from the interaction of a primary proton beam</a:t>
            </a:r>
            <a:r>
              <a:rPr lang="en-US" baseline="0" dirty="0" smtClean="0"/>
              <a:t> with a tungsten target in the Mu2e experimental hall. The protons that meet the requirements of the experiment are derived thusly:</a:t>
            </a:r>
            <a:endParaRPr lang="en-US" dirty="0" smtClean="0"/>
          </a:p>
          <a:p>
            <a:pPr marL="171450" indent="-171450">
              <a:spcBef>
                <a:spcPts val="0"/>
              </a:spcBef>
              <a:spcAft>
                <a:spcPts val="611"/>
              </a:spcAft>
              <a:buFontTx/>
              <a:buChar char="-"/>
            </a:pPr>
            <a:r>
              <a:rPr lang="en-US" dirty="0" smtClean="0"/>
              <a:t>Two Booster</a:t>
            </a:r>
            <a:r>
              <a:rPr lang="en-US" baseline="0" dirty="0" smtClean="0"/>
              <a:t> proton </a:t>
            </a:r>
            <a:r>
              <a:rPr lang="en-US" dirty="0" smtClean="0"/>
              <a:t>batches (4 </a:t>
            </a:r>
            <a:r>
              <a:rPr lang="en-US" dirty="0" err="1" smtClean="0"/>
              <a:t>Tp</a:t>
            </a:r>
            <a:r>
              <a:rPr lang="en-US" dirty="0" smtClean="0"/>
              <a:t>/batch) of 8 GeV</a:t>
            </a:r>
            <a:r>
              <a:rPr lang="en-US" baseline="0" dirty="0" smtClean="0"/>
              <a:t> KE are transported to the Recycler Ring via the MI-8 Line. Booster batches are injected into the Recycler at a rate of 15 Hz. Thus, the basic unit of time in the Accelerator Timeline is one 15 Hz cycle = 67 </a:t>
            </a:r>
            <a:r>
              <a:rPr lang="en-US" baseline="0" dirty="0" err="1" smtClean="0"/>
              <a:t>msec</a:t>
            </a:r>
            <a:r>
              <a:rPr lang="en-US" baseline="0" dirty="0" smtClean="0"/>
              <a:t> </a:t>
            </a:r>
            <a:r>
              <a:rPr lang="en-US" baseline="0" dirty="0" smtClean="0">
                <a:sym typeface="Symbol"/>
              </a:rPr>
              <a:t></a:t>
            </a:r>
            <a:r>
              <a:rPr lang="en-US" baseline="0" dirty="0" smtClean="0"/>
              <a:t>1 tick</a:t>
            </a:r>
          </a:p>
          <a:p>
            <a:pPr>
              <a:spcBef>
                <a:spcPts val="0"/>
              </a:spcBef>
              <a:spcAft>
                <a:spcPts val="611"/>
              </a:spcAft>
            </a:pPr>
            <a:r>
              <a:rPr lang="en-US" baseline="0" dirty="0" smtClean="0"/>
              <a:t>- The protons are </a:t>
            </a:r>
            <a:r>
              <a:rPr lang="en-US" baseline="0" dirty="0" err="1" smtClean="0"/>
              <a:t>rebunched</a:t>
            </a:r>
            <a:r>
              <a:rPr lang="en-US" baseline="0" dirty="0" smtClean="0"/>
              <a:t> in the Recycler with a 2.5 MHz RF system into 8 narrow 1 </a:t>
            </a:r>
            <a:r>
              <a:rPr lang="en-US" baseline="0" dirty="0" err="1" smtClean="0"/>
              <a:t>Tp</a:t>
            </a:r>
            <a:r>
              <a:rPr lang="en-US" baseline="0" dirty="0" smtClean="0"/>
              <a:t> bunches that occupy 2/7</a:t>
            </a:r>
            <a:r>
              <a:rPr lang="en-US" baseline="30000" dirty="0" smtClean="0"/>
              <a:t>th</a:t>
            </a:r>
            <a:r>
              <a:rPr lang="en-US" baseline="0" dirty="0" smtClean="0"/>
              <a:t> of the Recycler circumference.</a:t>
            </a:r>
          </a:p>
          <a:p>
            <a:pPr>
              <a:spcBef>
                <a:spcPts val="0"/>
              </a:spcBef>
              <a:spcAft>
                <a:spcPts val="611"/>
              </a:spcAft>
            </a:pPr>
            <a:r>
              <a:rPr lang="en-US" baseline="0" dirty="0" smtClean="0"/>
              <a:t>- These bunches are extracted, one-at-a-time, from the Recycler and transported to the Delivery Ring.</a:t>
            </a:r>
          </a:p>
          <a:p>
            <a:pPr>
              <a:spcBef>
                <a:spcPts val="0"/>
              </a:spcBef>
              <a:spcAft>
                <a:spcPts val="611"/>
              </a:spcAft>
            </a:pPr>
            <a:r>
              <a:rPr lang="en-US" baseline="0" dirty="0" smtClean="0"/>
              <a:t>- The single bunch circulating in the Delivery Ring is resonantly extracted over approximately 54 </a:t>
            </a:r>
            <a:r>
              <a:rPr lang="en-US" baseline="0" dirty="0" err="1" smtClean="0"/>
              <a:t>msec</a:t>
            </a:r>
            <a:r>
              <a:rPr lang="en-US" baseline="0" dirty="0" smtClean="0"/>
              <a:t> to the Mu2e proton target forming a train of bunches spaced in time by 1.695 micro-sec (Delivery Ring T</a:t>
            </a:r>
            <a:r>
              <a:rPr lang="en-US" baseline="-25000" dirty="0" smtClean="0"/>
              <a:t>rev</a:t>
            </a:r>
            <a:r>
              <a:rPr lang="en-US" baseline="0" dirty="0" smtClean="0"/>
              <a:t>).</a:t>
            </a:r>
          </a:p>
          <a:p>
            <a:pPr>
              <a:spcBef>
                <a:spcPts val="0"/>
              </a:spcBef>
              <a:spcAft>
                <a:spcPts val="611"/>
              </a:spcAft>
            </a:pPr>
            <a:r>
              <a:rPr lang="en-US" baseline="0" dirty="0" smtClean="0"/>
              <a:t>- These proton bunches are transported to the proton target via the M4 Beamline.</a:t>
            </a:r>
          </a:p>
          <a:p>
            <a:pPr>
              <a:spcBef>
                <a:spcPts val="0"/>
              </a:spcBef>
              <a:spcAft>
                <a:spcPts val="611"/>
              </a:spcAft>
            </a:pPr>
            <a:r>
              <a:rPr lang="en-US" baseline="0" dirty="0" smtClean="0"/>
              <a:t>- During transport from the Delivery Ring to the target the beam pulse passes through an extinction section containing a fast ac dipole magnet that removes the unwanted beam between pulses.</a:t>
            </a:r>
          </a:p>
          <a:p>
            <a:pPr>
              <a:spcBef>
                <a:spcPts val="0"/>
              </a:spcBef>
              <a:spcAft>
                <a:spcPts val="611"/>
              </a:spcAft>
            </a:pPr>
            <a:r>
              <a:rPr lang="en-US" baseline="0" dirty="0" smtClean="0"/>
              <a:t>- This process is repeated twice for every 1.333 sec MI ramp cycle in the part of the cycle during which </a:t>
            </a:r>
            <a:r>
              <a:rPr lang="en-US" baseline="0" dirty="0" err="1" smtClean="0"/>
              <a:t>NOvA</a:t>
            </a:r>
            <a:r>
              <a:rPr lang="en-US" baseline="0" dirty="0" smtClean="0"/>
              <a:t> beam is being accelerated in the Main Injector.</a:t>
            </a:r>
            <a:endParaRPr lang="en-US" dirty="0" smtClean="0"/>
          </a:p>
          <a:p>
            <a:endParaRPr lang="en-US" dirty="0"/>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8</a:t>
            </a:fld>
            <a:endParaRPr lang="en-US" altLang="en-US"/>
          </a:p>
        </p:txBody>
      </p:sp>
    </p:spTree>
    <p:extLst>
      <p:ext uri="{BB962C8B-B14F-4D97-AF65-F5344CB8AC3E}">
        <p14:creationId xmlns:p14="http://schemas.microsoft.com/office/powerpoint/2010/main" val="2306364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muons for the Mu2e experiment come from the interaction of a primary proton beam</a:t>
            </a:r>
            <a:r>
              <a:rPr lang="en-US" baseline="0" dirty="0" smtClean="0"/>
              <a:t> with a tungsten target in the Mu2e experimental hall. The protons that meet the requirements of the experiment are derived thusly:</a:t>
            </a:r>
            <a:endParaRPr lang="en-US" dirty="0" smtClean="0"/>
          </a:p>
          <a:p>
            <a:pPr marL="171450" indent="-171450">
              <a:spcBef>
                <a:spcPts val="0"/>
              </a:spcBef>
              <a:spcAft>
                <a:spcPts val="611"/>
              </a:spcAft>
              <a:buFontTx/>
              <a:buChar char="-"/>
            </a:pPr>
            <a:r>
              <a:rPr lang="en-US" dirty="0" smtClean="0"/>
              <a:t>Two Booster</a:t>
            </a:r>
            <a:r>
              <a:rPr lang="en-US" baseline="0" dirty="0" smtClean="0"/>
              <a:t> proton </a:t>
            </a:r>
            <a:r>
              <a:rPr lang="en-US" dirty="0" smtClean="0"/>
              <a:t>batches (4 </a:t>
            </a:r>
            <a:r>
              <a:rPr lang="en-US" dirty="0" err="1" smtClean="0"/>
              <a:t>Tp</a:t>
            </a:r>
            <a:r>
              <a:rPr lang="en-US" dirty="0" smtClean="0"/>
              <a:t>/batch) of 8 GeV</a:t>
            </a:r>
            <a:r>
              <a:rPr lang="en-US" baseline="0" dirty="0" smtClean="0"/>
              <a:t> KE are transported to the Recycler Ring via the MI-8 Line. Booster batches are injected into the Recycler at a rate of 15 Hz. Thus, the basic unit of time in the Accelerator Timeline is one 15 Hz cycle = 67 </a:t>
            </a:r>
            <a:r>
              <a:rPr lang="en-US" baseline="0" dirty="0" err="1" smtClean="0"/>
              <a:t>msec</a:t>
            </a:r>
            <a:r>
              <a:rPr lang="en-US" baseline="0" dirty="0" smtClean="0"/>
              <a:t> </a:t>
            </a:r>
            <a:r>
              <a:rPr lang="en-US" baseline="0" dirty="0" smtClean="0">
                <a:sym typeface="Symbol"/>
              </a:rPr>
              <a:t></a:t>
            </a:r>
            <a:r>
              <a:rPr lang="en-US" baseline="0" dirty="0" smtClean="0"/>
              <a:t>1 tick</a:t>
            </a:r>
          </a:p>
          <a:p>
            <a:pPr>
              <a:spcBef>
                <a:spcPts val="0"/>
              </a:spcBef>
              <a:spcAft>
                <a:spcPts val="611"/>
              </a:spcAft>
            </a:pPr>
            <a:r>
              <a:rPr lang="en-US" baseline="0" dirty="0" smtClean="0"/>
              <a:t>- The protons are </a:t>
            </a:r>
            <a:r>
              <a:rPr lang="en-US" baseline="0" dirty="0" err="1" smtClean="0"/>
              <a:t>rebunched</a:t>
            </a:r>
            <a:r>
              <a:rPr lang="en-US" baseline="0" dirty="0" smtClean="0"/>
              <a:t> in the Recycler with a 2.5 MHz RF system into 8 narrow 1 </a:t>
            </a:r>
            <a:r>
              <a:rPr lang="en-US" baseline="0" dirty="0" err="1" smtClean="0"/>
              <a:t>Tp</a:t>
            </a:r>
            <a:r>
              <a:rPr lang="en-US" baseline="0" dirty="0" smtClean="0"/>
              <a:t> bunches that occupy 2/7</a:t>
            </a:r>
            <a:r>
              <a:rPr lang="en-US" baseline="30000" dirty="0" smtClean="0"/>
              <a:t>th</a:t>
            </a:r>
            <a:r>
              <a:rPr lang="en-US" baseline="0" dirty="0" smtClean="0"/>
              <a:t> of the Recycler circumference.</a:t>
            </a:r>
          </a:p>
          <a:p>
            <a:pPr>
              <a:spcBef>
                <a:spcPts val="0"/>
              </a:spcBef>
              <a:spcAft>
                <a:spcPts val="611"/>
              </a:spcAft>
            </a:pPr>
            <a:r>
              <a:rPr lang="en-US" baseline="0" dirty="0" smtClean="0"/>
              <a:t>- These bunches are extracted, one-at-a-time, from the Recycler and transported to the Delivery Ring.</a:t>
            </a:r>
          </a:p>
          <a:p>
            <a:pPr>
              <a:spcBef>
                <a:spcPts val="0"/>
              </a:spcBef>
              <a:spcAft>
                <a:spcPts val="611"/>
              </a:spcAft>
            </a:pPr>
            <a:r>
              <a:rPr lang="en-US" baseline="0" dirty="0" smtClean="0"/>
              <a:t>- The single bunch circulating in the Delivery Ring is resonantly extracted over approximately 54 </a:t>
            </a:r>
            <a:r>
              <a:rPr lang="en-US" baseline="0" dirty="0" err="1" smtClean="0"/>
              <a:t>msec</a:t>
            </a:r>
            <a:r>
              <a:rPr lang="en-US" baseline="0" dirty="0" smtClean="0"/>
              <a:t> to the Mu2e proton target forming a train of bunches spaced in time by 1.695 micro-sec (Delivery Ring T</a:t>
            </a:r>
            <a:r>
              <a:rPr lang="en-US" baseline="-25000" dirty="0" smtClean="0"/>
              <a:t>rev</a:t>
            </a:r>
            <a:r>
              <a:rPr lang="en-US" baseline="0" dirty="0" smtClean="0"/>
              <a:t>).</a:t>
            </a:r>
          </a:p>
          <a:p>
            <a:pPr>
              <a:spcBef>
                <a:spcPts val="0"/>
              </a:spcBef>
              <a:spcAft>
                <a:spcPts val="611"/>
              </a:spcAft>
            </a:pPr>
            <a:r>
              <a:rPr lang="en-US" baseline="0" dirty="0" smtClean="0"/>
              <a:t>- These proton bunches are transported to the proton target via the M4 Beamline.</a:t>
            </a:r>
          </a:p>
          <a:p>
            <a:pPr>
              <a:spcBef>
                <a:spcPts val="0"/>
              </a:spcBef>
              <a:spcAft>
                <a:spcPts val="611"/>
              </a:spcAft>
            </a:pPr>
            <a:r>
              <a:rPr lang="en-US" baseline="0" dirty="0" smtClean="0"/>
              <a:t>- During transport from the Delivery Ring to the target the beam pulse passes through an extinction section containing a fast ac dipole magnet that removes the unwanted beam between pulses.</a:t>
            </a:r>
          </a:p>
          <a:p>
            <a:pPr>
              <a:spcBef>
                <a:spcPts val="0"/>
              </a:spcBef>
              <a:spcAft>
                <a:spcPts val="611"/>
              </a:spcAft>
            </a:pPr>
            <a:r>
              <a:rPr lang="en-US" baseline="0" dirty="0" smtClean="0"/>
              <a:t>- This process is repeated twice for every 1.333 sec MI ramp cycle in the part of the cycle during which </a:t>
            </a:r>
            <a:r>
              <a:rPr lang="en-US" baseline="0" dirty="0" err="1" smtClean="0"/>
              <a:t>NOvA</a:t>
            </a:r>
            <a:r>
              <a:rPr lang="en-US" baseline="0" dirty="0" smtClean="0"/>
              <a:t> beam is being accelerated in the Main Injector.</a:t>
            </a:r>
            <a:endParaRPr lang="en-US" dirty="0" smtClean="0"/>
          </a:p>
          <a:p>
            <a:endParaRPr lang="en-US" dirty="0"/>
          </a:p>
        </p:txBody>
      </p:sp>
      <p:sp>
        <p:nvSpPr>
          <p:cNvPr id="4" name="Slide Number Placeholder 3"/>
          <p:cNvSpPr>
            <a:spLocks noGrp="1"/>
          </p:cNvSpPr>
          <p:nvPr>
            <p:ph type="sldNum" sz="quarter" idx="10"/>
          </p:nvPr>
        </p:nvSpPr>
        <p:spPr/>
        <p:txBody>
          <a:bodyPr/>
          <a:lstStyle/>
          <a:p>
            <a:fld id="{5878D4F6-A208-453E-9C46-790467FC0ED7}" type="slidenum">
              <a:rPr lang="en-US" altLang="en-US" smtClean="0"/>
              <a:pPr/>
              <a:t>9</a:t>
            </a:fld>
            <a:endParaRPr lang="en-US" altLang="en-US"/>
          </a:p>
        </p:txBody>
      </p:sp>
    </p:spTree>
    <p:extLst>
      <p:ext uri="{BB962C8B-B14F-4D97-AF65-F5344CB8AC3E}">
        <p14:creationId xmlns:p14="http://schemas.microsoft.com/office/powerpoint/2010/main" val="33666746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8.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 Id="rId4" Type="http://schemas.openxmlformats.org/officeDocument/2006/relationships/image" Target="../media/image8.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1047483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589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620286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6/8/14</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smtClean="0"/>
              <a:t>Your Name - Talk Title</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a:pPr>
                <a:defRPr/>
              </a:pPr>
              <a:t>‹#›</a:t>
            </a:fld>
            <a:endParaRPr lang="en-US" dirty="0"/>
          </a:p>
        </p:txBody>
      </p:sp>
    </p:spTree>
    <p:extLst>
      <p:ext uri="{BB962C8B-B14F-4D97-AF65-F5344CB8AC3E}">
        <p14:creationId xmlns:p14="http://schemas.microsoft.com/office/powerpoint/2010/main" val="1530549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6/8/14</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smtClean="0"/>
              <a:t>Your Name - Talk Title</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a:pPr>
                <a:defRPr/>
              </a:pPr>
              <a:t>‹#›</a:t>
            </a:fld>
            <a:endParaRPr lang="en-US" dirty="0"/>
          </a:p>
        </p:txBody>
      </p:sp>
    </p:spTree>
    <p:extLst>
      <p:ext uri="{BB962C8B-B14F-4D97-AF65-F5344CB8AC3E}">
        <p14:creationId xmlns:p14="http://schemas.microsoft.com/office/powerpoint/2010/main" val="3985794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6/8/14</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smtClean="0"/>
              <a:t>Your Name - Talk Title</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a:pPr>
                <a:defRPr/>
              </a:pPr>
              <a:t>‹#›</a:t>
            </a:fld>
            <a:endParaRPr lang="en-US" dirty="0"/>
          </a:p>
        </p:txBody>
      </p:sp>
    </p:spTree>
    <p:extLst>
      <p:ext uri="{BB962C8B-B14F-4D97-AF65-F5344CB8AC3E}">
        <p14:creationId xmlns:p14="http://schemas.microsoft.com/office/powerpoint/2010/main" val="4254284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6/8/14</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Your Name - Talk Title</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a:pPr>
                <a:defRPr/>
              </a:pPr>
              <a:t>‹#›</a:t>
            </a:fld>
            <a:endParaRPr lang="en-US" dirty="0"/>
          </a:p>
        </p:txBody>
      </p:sp>
    </p:spTree>
    <p:extLst>
      <p:ext uri="{BB962C8B-B14F-4D97-AF65-F5344CB8AC3E}">
        <p14:creationId xmlns:p14="http://schemas.microsoft.com/office/powerpoint/2010/main" val="3811983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8/21/2013</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589F30-7D66-4698-A706-09A5EA389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799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589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3671313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6/8/14</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smtClean="0"/>
              <a:t>Your Name - Talk Title</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a:pPr>
                <a:defRPr/>
              </a:pPr>
              <a:t>‹#›</a:t>
            </a:fld>
            <a:endParaRPr lang="en-US" dirty="0"/>
          </a:p>
        </p:txBody>
      </p:sp>
    </p:spTree>
    <p:extLst>
      <p:ext uri="{BB962C8B-B14F-4D97-AF65-F5344CB8AC3E}">
        <p14:creationId xmlns:p14="http://schemas.microsoft.com/office/powerpoint/2010/main" val="37643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6/8/14</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smtClean="0"/>
              <a:t>Your Name - Talk Title</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a:pPr>
                <a:defRPr/>
              </a:pPr>
              <a:t>‹#›</a:t>
            </a:fld>
            <a:endParaRPr lang="en-US" dirty="0"/>
          </a:p>
        </p:txBody>
      </p:sp>
    </p:spTree>
    <p:extLst>
      <p:ext uri="{BB962C8B-B14F-4D97-AF65-F5344CB8AC3E}">
        <p14:creationId xmlns:p14="http://schemas.microsoft.com/office/powerpoint/2010/main" val="1120473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6/8/14</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smtClean="0"/>
              <a:t>Your Name - Talk Title</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a:pPr>
                <a:defRPr/>
              </a:pPr>
              <a:t>‹#›</a:t>
            </a:fld>
            <a:endParaRPr lang="en-US" dirty="0"/>
          </a:p>
        </p:txBody>
      </p:sp>
    </p:spTree>
    <p:extLst>
      <p:ext uri="{BB962C8B-B14F-4D97-AF65-F5344CB8AC3E}">
        <p14:creationId xmlns:p14="http://schemas.microsoft.com/office/powerpoint/2010/main" val="3493657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a:lvl1pPr>
          </a:lstStyle>
          <a:p>
            <a:fld id="{821BF4AC-4B98-479F-96D2-8EFF35B3DA50}" type="datetime1">
              <a:rPr lang="en-US" altLang="en-US"/>
              <a:pPr/>
              <a:t>9/28/2015</a:t>
            </a:fld>
            <a:endParaRPr lang="en-US" altLang="en-US"/>
          </a:p>
        </p:txBody>
      </p:sp>
      <p:sp>
        <p:nvSpPr>
          <p:cNvPr id="5" name="Footer Placeholder 4"/>
          <p:cNvSpPr>
            <a:spLocks noGrp="1"/>
          </p:cNvSpPr>
          <p:nvPr>
            <p:ph type="ftr" sz="quarter" idx="11"/>
          </p:nvPr>
        </p:nvSpPr>
        <p:spPr/>
        <p:txBody>
          <a:bodyPr/>
          <a:lstStyle>
            <a:lvl1pPr>
              <a:defRPr sz="900">
                <a:solidFill>
                  <a:srgbClr val="004C97"/>
                </a:solidFill>
              </a:defRPr>
            </a:lvl1pPr>
          </a:lstStyle>
          <a:p>
            <a:pPr>
              <a:defRPr/>
            </a:pPr>
            <a:r>
              <a:rPr lang="en-US" dirty="0" smtClean="0"/>
              <a:t>Brian Drendel | Muon Campus Controls and Instrumentation</a:t>
            </a:r>
            <a:endParaRPr lang="en-US" b="1" dirty="0"/>
          </a:p>
        </p:txBody>
      </p:sp>
      <p:sp>
        <p:nvSpPr>
          <p:cNvPr id="6" name="Slide Number Placeholder 5"/>
          <p:cNvSpPr>
            <a:spLocks noGrp="1"/>
          </p:cNvSpPr>
          <p:nvPr>
            <p:ph type="sldNum" sz="quarter" idx="12"/>
          </p:nvPr>
        </p:nvSpPr>
        <p:spPr/>
        <p:txBody>
          <a:bodyPr/>
          <a:lstStyle>
            <a:lvl1pPr>
              <a:defRPr/>
            </a:lvl1pPr>
          </a:lstStyle>
          <a:p>
            <a:fld id="{A597B030-AED3-407E-8020-7A912E1E77CE}" type="slidenum">
              <a:rPr lang="en-US" altLang="en-US"/>
              <a:pPr/>
              <a:t>‹#›</a:t>
            </a:fld>
            <a:endParaRPr lang="en-US" altLang="en-US"/>
          </a:p>
        </p:txBody>
      </p:sp>
    </p:spTree>
    <p:extLst>
      <p:ext uri="{BB962C8B-B14F-4D97-AF65-F5344CB8AC3E}">
        <p14:creationId xmlns:p14="http://schemas.microsoft.com/office/powerpoint/2010/main" val="12595873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6/8/14</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Your Name - Talk Title</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a:pPr>
                <a:defRPr/>
              </a:pPr>
              <a:t>‹#›</a:t>
            </a:fld>
            <a:endParaRPr lang="en-US" dirty="0"/>
          </a:p>
        </p:txBody>
      </p:sp>
    </p:spTree>
    <p:extLst>
      <p:ext uri="{BB962C8B-B14F-4D97-AF65-F5344CB8AC3E}">
        <p14:creationId xmlns:p14="http://schemas.microsoft.com/office/powerpoint/2010/main" val="3642313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rPr>
              <a:t>8/21/2013</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589F30-7D66-4698-A706-09A5EA389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626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fld id="{0974F5FE-26D1-40C3-B3E6-2E94E513897D}" type="datetime1">
              <a:rPr lang="en-US" altLang="en-US"/>
              <a:pPr/>
              <a:t>9/28/2015</a:t>
            </a:fld>
            <a:endParaRPr lang="en-US" altLang="en-US"/>
          </a:p>
        </p:txBody>
      </p:sp>
      <p:sp>
        <p:nvSpPr>
          <p:cNvPr id="8" name="Footer Placeholder 4"/>
          <p:cNvSpPr>
            <a:spLocks noGrp="1"/>
          </p:cNvSpPr>
          <p:nvPr>
            <p:ph type="ftr" sz="quarter" idx="20"/>
          </p:nvPr>
        </p:nvSpPr>
        <p:spPr/>
        <p:txBody>
          <a:bodyPr/>
          <a:lstStyle>
            <a:lvl1pPr>
              <a:defRPr/>
            </a:lvl1pPr>
          </a:lstStyle>
          <a:p>
            <a:pPr>
              <a:defRPr/>
            </a:pPr>
            <a:r>
              <a:rPr lang="en-US" dirty="0" smtClean="0"/>
              <a:t>Brian Drendel | Muon Campus Controls and Instrumentation</a:t>
            </a:r>
            <a:endParaRPr lang="en-US" b="1" dirty="0"/>
          </a:p>
        </p:txBody>
      </p:sp>
      <p:sp>
        <p:nvSpPr>
          <p:cNvPr id="9" name="Slide Number Placeholder 5"/>
          <p:cNvSpPr>
            <a:spLocks noGrp="1"/>
          </p:cNvSpPr>
          <p:nvPr>
            <p:ph type="sldNum" sz="quarter" idx="21"/>
          </p:nvPr>
        </p:nvSpPr>
        <p:spPr/>
        <p:txBody>
          <a:bodyPr/>
          <a:lstStyle>
            <a:lvl1pPr>
              <a:defRPr/>
            </a:lvl1pPr>
          </a:lstStyle>
          <a:p>
            <a:fld id="{FAD48E12-D050-4226-9FA1-A74550606088}" type="slidenum">
              <a:rPr lang="en-US" altLang="en-US"/>
              <a:pPr/>
              <a:t>‹#›</a:t>
            </a:fld>
            <a:endParaRPr lang="en-US" altLang="en-US"/>
          </a:p>
        </p:txBody>
      </p:sp>
    </p:spTree>
    <p:extLst>
      <p:ext uri="{BB962C8B-B14F-4D97-AF65-F5344CB8AC3E}">
        <p14:creationId xmlns:p14="http://schemas.microsoft.com/office/powerpoint/2010/main" val="12850946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fld id="{4EC0188A-BA69-4A78-91A7-C358CDC48894}" type="datetime1">
              <a:rPr lang="en-US" altLang="en-US"/>
              <a:pPr/>
              <a:t>9/28/2015</a:t>
            </a:fld>
            <a:endParaRPr lang="en-US" altLang="en-US"/>
          </a:p>
        </p:txBody>
      </p:sp>
      <p:sp>
        <p:nvSpPr>
          <p:cNvPr id="6" name="Footer Placeholder 4"/>
          <p:cNvSpPr>
            <a:spLocks noGrp="1"/>
          </p:cNvSpPr>
          <p:nvPr>
            <p:ph type="ftr" sz="quarter" idx="17"/>
          </p:nvPr>
        </p:nvSpPr>
        <p:spPr/>
        <p:txBody>
          <a:bodyPr/>
          <a:lstStyle>
            <a:lvl1pPr>
              <a:defRPr/>
            </a:lvl1pPr>
          </a:lstStyle>
          <a:p>
            <a:pPr>
              <a:defRPr/>
            </a:pPr>
            <a:r>
              <a:rPr lang="en-US" dirty="0" smtClean="0"/>
              <a:t>Brian Drendel | Muon Campus Controls and Instrumentation</a:t>
            </a:r>
            <a:endParaRPr lang="en-US" b="1" dirty="0"/>
          </a:p>
        </p:txBody>
      </p:sp>
      <p:sp>
        <p:nvSpPr>
          <p:cNvPr id="7" name="Slide Number Placeholder 5"/>
          <p:cNvSpPr>
            <a:spLocks noGrp="1"/>
          </p:cNvSpPr>
          <p:nvPr>
            <p:ph type="sldNum" sz="quarter" idx="18"/>
          </p:nvPr>
        </p:nvSpPr>
        <p:spPr/>
        <p:txBody>
          <a:bodyPr/>
          <a:lstStyle>
            <a:lvl1pPr>
              <a:defRPr/>
            </a:lvl1pPr>
          </a:lstStyle>
          <a:p>
            <a:fld id="{5A66BCD4-ADF8-4B35-9867-0D4601C1E054}" type="slidenum">
              <a:rPr lang="en-US" altLang="en-US"/>
              <a:pPr/>
              <a:t>‹#›</a:t>
            </a:fld>
            <a:endParaRPr lang="en-US" altLang="en-US"/>
          </a:p>
        </p:txBody>
      </p:sp>
    </p:spTree>
    <p:extLst>
      <p:ext uri="{BB962C8B-B14F-4D97-AF65-F5344CB8AC3E}">
        <p14:creationId xmlns:p14="http://schemas.microsoft.com/office/powerpoint/2010/main" val="130959718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fld id="{25D3F4A1-61F6-4975-BE6B-2FD0D21D94FF}" type="datetime1">
              <a:rPr lang="en-US" altLang="en-US"/>
              <a:pPr/>
              <a:t>9/28/2015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dirty="0" smtClean="0"/>
              <a:t>Brian Drendel | Muon Campus Controls and Instrumentation</a:t>
            </a:r>
            <a:endParaRPr lang="en-US" b="1" dirty="0"/>
          </a:p>
        </p:txBody>
      </p:sp>
      <p:sp>
        <p:nvSpPr>
          <p:cNvPr id="7" name="Slide Number Placeholder 5"/>
          <p:cNvSpPr>
            <a:spLocks noGrp="1"/>
          </p:cNvSpPr>
          <p:nvPr>
            <p:ph type="sldNum" sz="quarter" idx="12"/>
          </p:nvPr>
        </p:nvSpPr>
        <p:spPr/>
        <p:txBody>
          <a:bodyPr/>
          <a:lstStyle>
            <a:lvl1pPr>
              <a:defRPr/>
            </a:lvl1pPr>
          </a:lstStyle>
          <a:p>
            <a:fld id="{588CEF24-2F1E-4D68-8431-9DF68741D06E}" type="slidenum">
              <a:rPr lang="en-US" altLang="en-US"/>
              <a:pPr/>
              <a:t>‹#›</a:t>
            </a:fld>
            <a:endParaRPr lang="en-US" altLang="en-US"/>
          </a:p>
        </p:txBody>
      </p:sp>
    </p:spTree>
    <p:extLst>
      <p:ext uri="{BB962C8B-B14F-4D97-AF65-F5344CB8AC3E}">
        <p14:creationId xmlns:p14="http://schemas.microsoft.com/office/powerpoint/2010/main" val="324252265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vl1pPr>
          </a:lstStyle>
          <a:p>
            <a:fld id="{6188B09C-3D30-43F1-BC63-02FF6440B2E4}" type="datetime1">
              <a:rPr lang="en-US" altLang="en-US"/>
              <a:pPr/>
              <a:t>9/28/2015</a:t>
            </a:fld>
            <a:endParaRPr lang="en-US" altLang="en-US"/>
          </a:p>
        </p:txBody>
      </p:sp>
      <p:sp>
        <p:nvSpPr>
          <p:cNvPr id="4" name="Footer Placeholder 4"/>
          <p:cNvSpPr>
            <a:spLocks noGrp="1"/>
          </p:cNvSpPr>
          <p:nvPr>
            <p:ph type="ftr" sz="quarter" idx="15"/>
          </p:nvPr>
        </p:nvSpPr>
        <p:spPr>
          <a:ln/>
        </p:spPr>
        <p:txBody>
          <a:bodyPr/>
          <a:lstStyle>
            <a:lvl1pPr>
              <a:defRPr/>
            </a:lvl1pPr>
          </a:lstStyle>
          <a:p>
            <a:pPr>
              <a:defRPr/>
            </a:pPr>
            <a:r>
              <a:rPr lang="en-US" dirty="0" smtClean="0"/>
              <a:t>Brian Drendel | Muon Campus Controls and Instrumentation</a:t>
            </a:r>
            <a:endParaRPr lang="en-US" b="1" dirty="0"/>
          </a:p>
        </p:txBody>
      </p:sp>
      <p:sp>
        <p:nvSpPr>
          <p:cNvPr id="5" name="Slide Number Placeholder 5"/>
          <p:cNvSpPr>
            <a:spLocks noGrp="1"/>
          </p:cNvSpPr>
          <p:nvPr>
            <p:ph type="sldNum" sz="quarter" idx="16"/>
          </p:nvPr>
        </p:nvSpPr>
        <p:spPr>
          <a:ln/>
        </p:spPr>
        <p:txBody>
          <a:bodyPr/>
          <a:lstStyle>
            <a:lvl1pPr>
              <a:defRPr/>
            </a:lvl1pPr>
          </a:lstStyle>
          <a:p>
            <a:fld id="{4AE14CB5-B314-48F2-AA79-5CF000C6E002}" type="slidenum">
              <a:rPr lang="en-US" altLang="en-US"/>
              <a:pPr/>
              <a:t>‹#›</a:t>
            </a:fld>
            <a:endParaRPr lang="en-US" altLang="en-US"/>
          </a:p>
        </p:txBody>
      </p:sp>
    </p:spTree>
    <p:extLst>
      <p:ext uri="{BB962C8B-B14F-4D97-AF65-F5344CB8AC3E}">
        <p14:creationId xmlns:p14="http://schemas.microsoft.com/office/powerpoint/2010/main" val="106756226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vl1pPr>
          </a:lstStyle>
          <a:p>
            <a:fld id="{F452F0B8-780F-4A65-B77A-2FEED35885DF}" type="datetime1">
              <a:rPr lang="en-US" altLang="en-US"/>
              <a:pPr/>
              <a:t>9/28/2015</a:t>
            </a:fld>
            <a:endParaRPr lang="en-US" altLang="en-US"/>
          </a:p>
        </p:txBody>
      </p:sp>
      <p:sp>
        <p:nvSpPr>
          <p:cNvPr id="5" name="Footer Placeholder 4"/>
          <p:cNvSpPr>
            <a:spLocks noGrp="1"/>
          </p:cNvSpPr>
          <p:nvPr>
            <p:ph type="ftr" sz="quarter" idx="15"/>
          </p:nvPr>
        </p:nvSpPr>
        <p:spPr>
          <a:ln/>
        </p:spPr>
        <p:txBody>
          <a:bodyPr/>
          <a:lstStyle>
            <a:lvl1pPr>
              <a:defRPr/>
            </a:lvl1pPr>
          </a:lstStyle>
          <a:p>
            <a:pPr>
              <a:defRPr/>
            </a:pPr>
            <a:r>
              <a:rPr lang="en-US" dirty="0" smtClean="0"/>
              <a:t>Brian Drendel | Muon Campus Controls and Instrumentation</a:t>
            </a:r>
            <a:endParaRPr lang="en-US" b="1" dirty="0"/>
          </a:p>
        </p:txBody>
      </p:sp>
      <p:sp>
        <p:nvSpPr>
          <p:cNvPr id="6" name="Slide Number Placeholder 5"/>
          <p:cNvSpPr>
            <a:spLocks noGrp="1"/>
          </p:cNvSpPr>
          <p:nvPr>
            <p:ph type="sldNum" sz="quarter" idx="16"/>
          </p:nvPr>
        </p:nvSpPr>
        <p:spPr>
          <a:ln/>
        </p:spPr>
        <p:txBody>
          <a:bodyPr/>
          <a:lstStyle>
            <a:lvl1pPr>
              <a:defRPr/>
            </a:lvl1pPr>
          </a:lstStyle>
          <a:p>
            <a:fld id="{D35D485E-9C86-4F0B-B4A8-26F5C5B68947}" type="slidenum">
              <a:rPr lang="en-US" altLang="en-US"/>
              <a:pPr/>
              <a:t>‹#›</a:t>
            </a:fld>
            <a:endParaRPr lang="en-US" altLang="en-US"/>
          </a:p>
        </p:txBody>
      </p:sp>
    </p:spTree>
    <p:extLst>
      <p:ext uri="{BB962C8B-B14F-4D97-AF65-F5344CB8AC3E}">
        <p14:creationId xmlns:p14="http://schemas.microsoft.com/office/powerpoint/2010/main" val="15020871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vl1pPr>
          </a:lstStyle>
          <a:p>
            <a:fld id="{B33AACAE-916E-4E46-BF28-C17F1C728BB1}" type="datetime1">
              <a:rPr lang="en-US" altLang="en-US"/>
              <a:pPr/>
              <a:t>9/28/2015</a:t>
            </a:fld>
            <a:endParaRPr lang="en-US" altLang="en-US"/>
          </a:p>
        </p:txBody>
      </p:sp>
      <p:sp>
        <p:nvSpPr>
          <p:cNvPr id="5" name="Footer Placeholder 4"/>
          <p:cNvSpPr>
            <a:spLocks noGrp="1"/>
          </p:cNvSpPr>
          <p:nvPr>
            <p:ph type="ftr" sz="quarter" idx="11"/>
          </p:nvPr>
        </p:nvSpPr>
        <p:spPr>
          <a:ln/>
        </p:spPr>
        <p:txBody>
          <a:bodyPr/>
          <a:lstStyle>
            <a:lvl1pPr>
              <a:defRPr/>
            </a:lvl1pPr>
          </a:lstStyle>
          <a:p>
            <a:pPr>
              <a:defRPr/>
            </a:pPr>
            <a:r>
              <a:rPr lang="en-US" dirty="0" smtClean="0"/>
              <a:t>Brian Drendel | Muon Campus Controls and Instrumentation</a:t>
            </a:r>
            <a:endParaRPr lang="en-US" b="1" dirty="0"/>
          </a:p>
        </p:txBody>
      </p:sp>
      <p:sp>
        <p:nvSpPr>
          <p:cNvPr id="8" name="Slide Number Placeholder 5"/>
          <p:cNvSpPr>
            <a:spLocks noGrp="1"/>
          </p:cNvSpPr>
          <p:nvPr>
            <p:ph type="sldNum" sz="quarter" idx="12"/>
          </p:nvPr>
        </p:nvSpPr>
        <p:spPr>
          <a:ln/>
        </p:spPr>
        <p:txBody>
          <a:bodyPr/>
          <a:lstStyle>
            <a:lvl1pPr>
              <a:defRPr/>
            </a:lvl1pPr>
          </a:lstStyle>
          <a:p>
            <a:fld id="{AF85192A-1124-40DA-8283-F13593E7491C}" type="slidenum">
              <a:rPr lang="en-US" altLang="en-US"/>
              <a:pPr/>
              <a:t>‹#›</a:t>
            </a:fld>
            <a:endParaRPr lang="en-US" altLang="en-US"/>
          </a:p>
        </p:txBody>
      </p:sp>
    </p:spTree>
    <p:extLst>
      <p:ext uri="{BB962C8B-B14F-4D97-AF65-F5344CB8AC3E}">
        <p14:creationId xmlns:p14="http://schemas.microsoft.com/office/powerpoint/2010/main" val="150271671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ln/>
        </p:spPr>
        <p:txBody>
          <a:bodyPr/>
          <a:lstStyle>
            <a:lvl1pPr>
              <a:defRPr/>
            </a:lvl1pPr>
          </a:lstStyle>
          <a:p>
            <a:fld id="{A409109D-9A2F-4BDC-9D72-466B32B35A33}" type="datetime1">
              <a:rPr lang="en-US" altLang="en-US"/>
              <a:pPr/>
              <a:t>9/28/2015</a:t>
            </a:fld>
            <a:endParaRPr lang="en-US" altLang="en-US"/>
          </a:p>
        </p:txBody>
      </p:sp>
      <p:sp>
        <p:nvSpPr>
          <p:cNvPr id="11" name="Footer Placeholder 4"/>
          <p:cNvSpPr>
            <a:spLocks noGrp="1"/>
          </p:cNvSpPr>
          <p:nvPr>
            <p:ph type="ftr" sz="quarter" idx="21"/>
          </p:nvPr>
        </p:nvSpPr>
        <p:spPr>
          <a:ln/>
        </p:spPr>
        <p:txBody>
          <a:bodyPr/>
          <a:lstStyle>
            <a:lvl1pPr>
              <a:defRPr/>
            </a:lvl1pPr>
          </a:lstStyle>
          <a:p>
            <a:pPr>
              <a:defRPr/>
            </a:pPr>
            <a:r>
              <a:rPr lang="en-US" dirty="0" smtClean="0"/>
              <a:t>Brian Drendel | Muon Campus Controls and Instrumentation</a:t>
            </a:r>
            <a:endParaRPr lang="en-US" b="1" dirty="0"/>
          </a:p>
        </p:txBody>
      </p:sp>
      <p:sp>
        <p:nvSpPr>
          <p:cNvPr id="12" name="Slide Number Placeholder 5"/>
          <p:cNvSpPr>
            <a:spLocks noGrp="1"/>
          </p:cNvSpPr>
          <p:nvPr>
            <p:ph type="sldNum" sz="quarter" idx="22"/>
          </p:nvPr>
        </p:nvSpPr>
        <p:spPr>
          <a:ln/>
        </p:spPr>
        <p:txBody>
          <a:bodyPr/>
          <a:lstStyle>
            <a:lvl1pPr>
              <a:defRPr/>
            </a:lvl1pPr>
          </a:lstStyle>
          <a:p>
            <a:fld id="{87156CCB-08CF-448C-9EB6-0BA0E5D89FCB}" type="slidenum">
              <a:rPr lang="en-US" altLang="en-US"/>
              <a:pPr/>
              <a:t>‹#›</a:t>
            </a:fld>
            <a:endParaRPr lang="en-US" altLang="en-US"/>
          </a:p>
        </p:txBody>
      </p:sp>
    </p:spTree>
    <p:extLst>
      <p:ext uri="{BB962C8B-B14F-4D97-AF65-F5344CB8AC3E}">
        <p14:creationId xmlns:p14="http://schemas.microsoft.com/office/powerpoint/2010/main" val="37181340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12.xml"/><Relationship Id="rId7"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18.xml"/><Relationship Id="rId7"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anose="020B0604020202020204" pitchFamily="34" charset="0"/>
              </a:defRPr>
            </a:lvl1pPr>
          </a:lstStyle>
          <a:p>
            <a:fld id="{9C2E8563-D7F7-46D9-8D3B-6A3C0CBC04D1}" type="datetime1">
              <a:rPr lang="en-US" altLang="en-US"/>
              <a:pPr/>
              <a:t>9/28/2015</a:t>
            </a:fld>
            <a:endParaRPr lang="en-US" alt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anose="020B0604020202020204" pitchFamily="34" charset="0"/>
              </a:defRPr>
            </a:lvl1pPr>
          </a:lstStyle>
          <a:p>
            <a:fld id="{17D5C79F-55AA-44B1-A3C2-110C96DC4A5B}" type="slidenum">
              <a:rPr lang="en-US" altLang="en-US"/>
              <a:pPr/>
              <a:t>‹#›</a:t>
            </a:fld>
            <a:endParaRPr lang="en-US" altLang="en-US"/>
          </a:p>
        </p:txBody>
      </p:sp>
      <p:pic>
        <p:nvPicPr>
          <p:cNvPr id="1029" name="Picture 2" descr="HeaderFooter_00603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6" r:id="rId1"/>
    <p:sldLayoutId id="2147484087" r:id="rId2"/>
    <p:sldLayoutId id="2147484079" r:id="rId3"/>
    <p:sldLayoutId id="2147484080" r:id="rId4"/>
    <p:sldLayoutId id="2147484081" r:id="rId5"/>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MS PGothic" panose="020B0600070205080204"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ＭＳ Ｐゴシック"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ＭＳ Ｐゴシック"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ＭＳ Ｐゴシック"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anose="020B0604020202020204" pitchFamily="34" charset="0"/>
              </a:defRPr>
            </a:lvl1pPr>
          </a:lstStyle>
          <a:p>
            <a:fld id="{45979FB9-3FEC-4563-9934-9DD4EF9FD033}" type="datetime1">
              <a:rPr lang="en-US" altLang="en-US"/>
              <a:pPr/>
              <a:t>9/28/2015</a:t>
            </a:fld>
            <a:endParaRPr lang="en-US" alt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a:t>Presenter | Presentation Title</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anose="020B0604020202020204" pitchFamily="34" charset="0"/>
              </a:defRPr>
            </a:lvl1pPr>
          </a:lstStyle>
          <a:p>
            <a:fld id="{249FD5B3-CD88-4665-ACD4-BA34D5470CA1}" type="slidenum">
              <a:rPr lang="en-US" altLang="en-US"/>
              <a:pPr/>
              <a:t>‹#›</a:t>
            </a:fld>
            <a:endParaRPr lang="en-US" altLang="en-US"/>
          </a:p>
        </p:txBody>
      </p:sp>
      <p:pic>
        <p:nvPicPr>
          <p:cNvPr id="717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MS PGothic" panose="020B0600070205080204" pitchFamily="34" charset="-128"/>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MS PGothic" panose="020B0600070205080204" pitchFamily="34" charset="-128"/>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MS PGothic" panose="020B0600070205080204" pitchFamily="34" charset="-128"/>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MS PGothic" panose="020B0600070205080204" pitchFamily="34" charset="-128"/>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MS PGothic" panose="020B0600070205080204" pitchFamily="34" charset="-128"/>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Helvetica"/>
              </a:defRPr>
            </a:lvl1pPr>
          </a:lstStyle>
          <a:p>
            <a:pPr>
              <a:defRPr/>
            </a:pPr>
            <a:r>
              <a:rPr lang="en-US" smtClean="0">
                <a:ea typeface="ＭＳ Ｐゴシック" charset="0"/>
              </a:rPr>
              <a:t>6/8/14</a:t>
            </a:r>
            <a:endParaRPr lang="en-US" dirty="0">
              <a:ea typeface="ＭＳ Ｐゴシック" charset="0"/>
            </a:endParaRP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defRPr>
            </a:lvl1pPr>
          </a:lstStyle>
          <a:p>
            <a:pPr>
              <a:defRPr/>
            </a:pPr>
            <a:r>
              <a:rPr lang="en-US" smtClean="0">
                <a:ea typeface="ＭＳ Ｐゴシック" charset="0"/>
              </a:rPr>
              <a:t>Your Name - Talk Title</a:t>
            </a:r>
            <a:endParaRPr lang="en-US" b="1" dirty="0">
              <a:ea typeface="ＭＳ Ｐゴシック" charset="0"/>
            </a:endParaRPr>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Helvetica"/>
              </a:defRPr>
            </a:lvl1pPr>
          </a:lstStyle>
          <a:p>
            <a:pPr>
              <a:defRPr/>
            </a:pPr>
            <a:fld id="{762C15F7-22DB-1448-B34D-3F8D2909FD0C}" type="slidenum">
              <a:rPr lang="en-US">
                <a:ea typeface="ＭＳ Ｐゴシック" charset="0"/>
              </a:rPr>
              <a:pPr>
                <a:defRPr/>
              </a:pPr>
              <a:t>‹#›</a:t>
            </a:fld>
            <a:endParaRPr lang="en-US" dirty="0">
              <a:ea typeface="ＭＳ Ｐゴシック" charset="0"/>
            </a:endParaRPr>
          </a:p>
        </p:txBody>
      </p:sp>
      <p:sp>
        <p:nvSpPr>
          <p:cNvPr id="4" name="TextBox 3"/>
          <p:cNvSpPr txBox="1"/>
          <p:nvPr userDrawn="1"/>
        </p:nvSpPr>
        <p:spPr>
          <a:xfrm>
            <a:off x="118529" y="6114990"/>
            <a:ext cx="840269" cy="400110"/>
          </a:xfrm>
          <a:prstGeom prst="rect">
            <a:avLst/>
          </a:prstGeom>
          <a:solidFill>
            <a:schemeClr val="bg1"/>
          </a:solidFill>
        </p:spPr>
        <p:txBody>
          <a:bodyPr wrap="none" rtlCol="0">
            <a:spAutoFit/>
          </a:bodyPr>
          <a:lstStyle/>
          <a:p>
            <a:r>
              <a:rPr lang="en-US" sz="2000" b="1" dirty="0" smtClean="0">
                <a:solidFill>
                  <a:srgbClr val="154D81"/>
                </a:solidFill>
                <a:latin typeface="Helvetica"/>
                <a:ea typeface="ＭＳ Ｐゴシック" charset="0"/>
                <a:cs typeface="Helvetica"/>
              </a:rPr>
              <a:t>Mu2e</a:t>
            </a:r>
            <a:endParaRPr lang="en-US" sz="2000" b="1" dirty="0">
              <a:solidFill>
                <a:srgbClr val="154D81"/>
              </a:solidFill>
              <a:latin typeface="Helvetica"/>
              <a:ea typeface="ＭＳ Ｐゴシック" charset="0"/>
              <a:cs typeface="Helvetica"/>
            </a:endParaRPr>
          </a:p>
        </p:txBody>
      </p:sp>
    </p:spTree>
    <p:extLst>
      <p:ext uri="{BB962C8B-B14F-4D97-AF65-F5344CB8AC3E}">
        <p14:creationId xmlns:p14="http://schemas.microsoft.com/office/powerpoint/2010/main" val="3049726591"/>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Helvetica"/>
              </a:defRPr>
            </a:lvl1pPr>
          </a:lstStyle>
          <a:p>
            <a:pPr>
              <a:defRPr/>
            </a:pPr>
            <a:r>
              <a:rPr lang="en-US" smtClean="0">
                <a:ea typeface="ＭＳ Ｐゴシック" charset="0"/>
              </a:rPr>
              <a:t>6/8/14</a:t>
            </a:r>
            <a:endParaRPr lang="en-US" dirty="0">
              <a:ea typeface="ＭＳ Ｐゴシック" charset="0"/>
            </a:endParaRP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defRPr>
            </a:lvl1pPr>
          </a:lstStyle>
          <a:p>
            <a:pPr>
              <a:defRPr/>
            </a:pPr>
            <a:r>
              <a:rPr lang="en-US" smtClean="0">
                <a:ea typeface="ＭＳ Ｐゴシック" charset="0"/>
              </a:rPr>
              <a:t>Your Name - Talk Title</a:t>
            </a:r>
            <a:endParaRPr lang="en-US" b="1" dirty="0">
              <a:ea typeface="ＭＳ Ｐゴシック" charset="0"/>
            </a:endParaRPr>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Helvetica"/>
              </a:defRPr>
            </a:lvl1pPr>
          </a:lstStyle>
          <a:p>
            <a:pPr>
              <a:defRPr/>
            </a:pPr>
            <a:fld id="{762C15F7-22DB-1448-B34D-3F8D2909FD0C}" type="slidenum">
              <a:rPr lang="en-US">
                <a:ea typeface="ＭＳ Ｐゴシック" charset="0"/>
              </a:rPr>
              <a:pPr>
                <a:defRPr/>
              </a:pPr>
              <a:t>‹#›</a:t>
            </a:fld>
            <a:endParaRPr lang="en-US" dirty="0">
              <a:ea typeface="ＭＳ Ｐゴシック" charset="0"/>
            </a:endParaRPr>
          </a:p>
        </p:txBody>
      </p:sp>
      <p:sp>
        <p:nvSpPr>
          <p:cNvPr id="4" name="TextBox 3"/>
          <p:cNvSpPr txBox="1"/>
          <p:nvPr userDrawn="1"/>
        </p:nvSpPr>
        <p:spPr>
          <a:xfrm>
            <a:off x="118529" y="6114990"/>
            <a:ext cx="840269" cy="400110"/>
          </a:xfrm>
          <a:prstGeom prst="rect">
            <a:avLst/>
          </a:prstGeom>
          <a:solidFill>
            <a:schemeClr val="bg1"/>
          </a:solidFill>
        </p:spPr>
        <p:txBody>
          <a:bodyPr wrap="none" rtlCol="0">
            <a:spAutoFit/>
          </a:bodyPr>
          <a:lstStyle/>
          <a:p>
            <a:r>
              <a:rPr lang="en-US" sz="2000" b="1" dirty="0" smtClean="0">
                <a:solidFill>
                  <a:srgbClr val="154D81"/>
                </a:solidFill>
                <a:latin typeface="Helvetica"/>
                <a:ea typeface="ＭＳ Ｐゴシック" charset="0"/>
                <a:cs typeface="Helvetica"/>
              </a:rPr>
              <a:t>Mu2e</a:t>
            </a:r>
            <a:endParaRPr lang="en-US" sz="2000" b="1" dirty="0">
              <a:solidFill>
                <a:srgbClr val="154D81"/>
              </a:solidFill>
              <a:latin typeface="Helvetica"/>
              <a:ea typeface="ＭＳ Ｐゴシック" charset="0"/>
              <a:cs typeface="Helvetica"/>
            </a:endParaRPr>
          </a:p>
        </p:txBody>
      </p:sp>
    </p:spTree>
    <p:extLst>
      <p:ext uri="{BB962C8B-B14F-4D97-AF65-F5344CB8AC3E}">
        <p14:creationId xmlns:p14="http://schemas.microsoft.com/office/powerpoint/2010/main" val="4109350135"/>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goo.gl/wf1HtA" TargetMode="External"/><Relationship Id="rId3" Type="http://schemas.openxmlformats.org/officeDocument/2006/relationships/hyperlink" Target="http://www.fnal.gov/directorate/documents/FNAL_Engineering_Manual.pdf" TargetMode="External"/><Relationship Id="rId7" Type="http://schemas.openxmlformats.org/officeDocument/2006/relationships/hyperlink" Target="http://mu2e-docdb.fnal.gov:8080/cgi-bin/ShowDocument?docid=508"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mu2e-docdb.fnal.gov:8080/cgi-bin/ShowDocument?docid=4646" TargetMode="External"/><Relationship Id="rId5" Type="http://schemas.openxmlformats.org/officeDocument/2006/relationships/hyperlink" Target="http://mu2e-docdb.fnal.gov:8080/cgi-bin/ShowDocument?docid=677" TargetMode="External"/><Relationship Id="rId4" Type="http://schemas.openxmlformats.org/officeDocument/2006/relationships/hyperlink" Target="https://esh-docdb.fnal.gov:440/cgi-bin/RetrieveFile?docid=2469"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esh.fnal.gov/xms/FESH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mu2e-docdb.fnal.gov:8080/cgi-bin/ShowDocument?docid=675"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hyperlink" Target="#_ftnref2"/></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51.png"/><Relationship Id="rId7" Type="http://schemas.openxmlformats.org/officeDocument/2006/relationships/image" Target="../media/image48.png"/><Relationship Id="rId12"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53.jpeg"/><Relationship Id="rId11" Type="http://schemas.openxmlformats.org/officeDocument/2006/relationships/image" Target="../media/image25.png"/><Relationship Id="rId5" Type="http://schemas.openxmlformats.org/officeDocument/2006/relationships/image" Target="../media/image37.jpg"/><Relationship Id="rId10"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2.png"/><Relationship Id="rId26" Type="http://schemas.openxmlformats.org/officeDocument/2006/relationships/image" Target="../media/image80.png"/><Relationship Id="rId3" Type="http://schemas.openxmlformats.org/officeDocument/2006/relationships/image" Target="../media/image58.png"/><Relationship Id="rId21" Type="http://schemas.openxmlformats.org/officeDocument/2006/relationships/image" Target="../media/image75.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1.png"/><Relationship Id="rId25" Type="http://schemas.openxmlformats.org/officeDocument/2006/relationships/image" Target="../media/image79.png"/><Relationship Id="rId2" Type="http://schemas.openxmlformats.org/officeDocument/2006/relationships/notesSlide" Target="../notesSlides/notesSlide39.xml"/><Relationship Id="rId16" Type="http://schemas.openxmlformats.org/officeDocument/2006/relationships/image" Target="../media/image30.png"/><Relationship Id="rId20" Type="http://schemas.openxmlformats.org/officeDocument/2006/relationships/image" Target="../media/image74.png"/><Relationship Id="rId29"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24" Type="http://schemas.openxmlformats.org/officeDocument/2006/relationships/image" Target="../media/image78.pn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7.png"/><Relationship Id="rId28" Type="http://schemas.openxmlformats.org/officeDocument/2006/relationships/image" Target="../media/image82.png"/><Relationship Id="rId10" Type="http://schemas.openxmlformats.org/officeDocument/2006/relationships/image" Target="../media/image65.png"/><Relationship Id="rId19" Type="http://schemas.openxmlformats.org/officeDocument/2006/relationships/image" Target="../media/image73.png"/><Relationship Id="rId31" Type="http://schemas.openxmlformats.org/officeDocument/2006/relationships/image" Target="../media/image8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6.png"/><Relationship Id="rId27" Type="http://schemas.openxmlformats.org/officeDocument/2006/relationships/image" Target="../media/image81.png"/><Relationship Id="rId30"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806450" y="2891985"/>
            <a:ext cx="7526338" cy="19242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spcBef>
                <a:spcPct val="0"/>
              </a:spcBef>
              <a:spcAft>
                <a:spcPct val="0"/>
              </a:spcAft>
              <a:defRPr sz="3200" b="1" i="0" kern="1200" baseline="0">
                <a:solidFill>
                  <a:srgbClr val="004C97"/>
                </a:solidFill>
                <a:latin typeface="Helvetica"/>
                <a:ea typeface="MS PGothic" panose="020B0600070205080204"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dirty="0" smtClean="0">
                <a:latin typeface="Helvetica" panose="020B0604020202020204" pitchFamily="34" charset="0"/>
              </a:rPr>
              <a:t>Mu2e Beamline Controls and Instrumentation:</a:t>
            </a:r>
            <a:r>
              <a:rPr lang="en-US" altLang="en-US" dirty="0" smtClean="0">
                <a:latin typeface="Helvetica" panose="020B0604020202020204" pitchFamily="34" charset="0"/>
              </a:rPr>
              <a:t/>
            </a:r>
            <a:br>
              <a:rPr lang="en-US" altLang="en-US" dirty="0" smtClean="0">
                <a:latin typeface="Helvetica" panose="020B0604020202020204" pitchFamily="34" charset="0"/>
              </a:rPr>
            </a:br>
            <a:r>
              <a:rPr lang="en-US" altLang="en-US" dirty="0" smtClean="0">
                <a:latin typeface="Helvetica" panose="020B0604020202020204" pitchFamily="34" charset="0"/>
              </a:rPr>
              <a:t/>
            </a:r>
            <a:br>
              <a:rPr lang="en-US" altLang="en-US" dirty="0" smtClean="0">
                <a:latin typeface="Helvetica" panose="020B0604020202020204" pitchFamily="34" charset="0"/>
              </a:rPr>
            </a:br>
            <a:endParaRPr lang="en-US" altLang="en-US" dirty="0" smtClean="0">
              <a:latin typeface="Helvetica" panose="020B0604020202020204" pitchFamily="34" charset="0"/>
            </a:endParaRPr>
          </a:p>
        </p:txBody>
      </p:sp>
      <p:sp>
        <p:nvSpPr>
          <p:cNvPr id="7" name="Text Placeholder 2"/>
          <p:cNvSpPr txBox="1">
            <a:spLocks/>
          </p:cNvSpPr>
          <p:nvPr/>
        </p:nvSpPr>
        <p:spPr bwMode="auto">
          <a:xfrm>
            <a:off x="806450" y="5472495"/>
            <a:ext cx="7526338" cy="8337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457200" rtl="0" eaLnBrk="1" fontAlgn="base" hangingPunct="1">
              <a:spcBef>
                <a:spcPct val="20000"/>
              </a:spcBef>
              <a:spcAft>
                <a:spcPct val="0"/>
              </a:spcAft>
              <a:buFontTx/>
              <a:buNone/>
              <a:defRPr sz="2000" kern="1200">
                <a:solidFill>
                  <a:srgbClr val="004C97"/>
                </a:solidFill>
                <a:latin typeface="Helvetica"/>
                <a:ea typeface="MS PGothic" panose="020B0600070205080204" pitchFamily="34" charset="-128"/>
                <a:cs typeface="ＭＳ Ｐゴシック" charset="0"/>
              </a:defRPr>
            </a:lvl1pPr>
            <a:lvl2pPr marL="457200" indent="0" algn="l" defTabSz="457200" rtl="0" eaLnBrk="1" fontAlgn="base" hangingPunct="1">
              <a:spcBef>
                <a:spcPct val="20000"/>
              </a:spcBef>
              <a:spcAft>
                <a:spcPct val="0"/>
              </a:spcAft>
              <a:buFontTx/>
              <a:buNone/>
              <a:defRPr sz="1600" kern="1200">
                <a:solidFill>
                  <a:srgbClr val="2E5286"/>
                </a:solidFill>
                <a:latin typeface="Helvetica"/>
                <a:ea typeface="MS PGothic" panose="020B0600070205080204" pitchFamily="34" charset="-128"/>
                <a:cs typeface="ＭＳ Ｐゴシック" charset="0"/>
              </a:defRPr>
            </a:lvl2pPr>
            <a:lvl3pPr marL="914400" indent="0" algn="l" defTabSz="457200" rtl="0" eaLnBrk="1" fontAlgn="base" hangingPunct="1">
              <a:spcBef>
                <a:spcPct val="20000"/>
              </a:spcBef>
              <a:spcAft>
                <a:spcPct val="0"/>
              </a:spcAft>
              <a:buFontTx/>
              <a:buNone/>
              <a:defRPr sz="1600" kern="1200">
                <a:solidFill>
                  <a:srgbClr val="2E5286"/>
                </a:solidFill>
                <a:latin typeface="Helvetica"/>
                <a:ea typeface="MS PGothic" panose="020B0600070205080204" pitchFamily="34" charset="-128"/>
                <a:cs typeface="ＭＳ Ｐゴシック" charset="0"/>
              </a:defRPr>
            </a:lvl3pPr>
            <a:lvl4pPr marL="1371600" indent="0" algn="l" defTabSz="457200" rtl="0" eaLnBrk="1" fontAlgn="base" hangingPunct="1">
              <a:spcBef>
                <a:spcPct val="20000"/>
              </a:spcBef>
              <a:spcAft>
                <a:spcPct val="0"/>
              </a:spcAft>
              <a:buFontTx/>
              <a:buNone/>
              <a:defRPr sz="1600" kern="1200">
                <a:solidFill>
                  <a:srgbClr val="2E5286"/>
                </a:solidFill>
                <a:latin typeface="Helvetica"/>
                <a:ea typeface="MS PGothic" panose="020B0600070205080204" pitchFamily="34" charset="-128"/>
                <a:cs typeface="ＭＳ Ｐゴシック" charset="0"/>
              </a:defRPr>
            </a:lvl4pPr>
            <a:lvl5pPr marL="1828800" indent="0" algn="l" defTabSz="457200" rtl="0" eaLnBrk="1" fontAlgn="base" hangingPunct="1">
              <a:spcBef>
                <a:spcPct val="20000"/>
              </a:spcBef>
              <a:spcAft>
                <a:spcPct val="0"/>
              </a:spcAft>
              <a:buFontTx/>
              <a:buNone/>
              <a:defRPr sz="1600" kern="1200">
                <a:solidFill>
                  <a:srgbClr val="2E5286"/>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smtClean="0">
                <a:latin typeface="Helvetica" panose="020B0604020202020204" pitchFamily="34" charset="0"/>
              </a:rPr>
              <a:t>Brian Drendel</a:t>
            </a:r>
          </a:p>
          <a:p>
            <a:r>
              <a:rPr lang="en-US" altLang="en-US" dirty="0">
                <a:latin typeface="Helvetica" panose="020B0604020202020204" pitchFamily="34" charset="0"/>
              </a:rPr>
              <a:t>6</a:t>
            </a:r>
            <a:r>
              <a:rPr lang="en-US" altLang="en-US" dirty="0" smtClean="0">
                <a:latin typeface="Helvetica" panose="020B0604020202020204" pitchFamily="34" charset="0"/>
              </a:rPr>
              <a:t> October </a:t>
            </a:r>
            <a:r>
              <a:rPr lang="en-US" altLang="en-US" dirty="0" smtClean="0">
                <a:latin typeface="Helvetica" panose="020B0604020202020204" pitchFamily="34" charset="0"/>
              </a:rPr>
              <a:t>2015</a:t>
            </a:r>
          </a:p>
          <a:p>
            <a:endParaRPr lang="en-US" altLang="en-US" dirty="0" smtClean="0">
              <a:latin typeface="Helvetica"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Instrumentation Scope</a:t>
            </a: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8264" y="915692"/>
            <a:ext cx="7915940" cy="3813906"/>
          </a:xfrm>
        </p:spPr>
      </p:pic>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10</a:t>
            </a:fld>
            <a:endParaRPr lang="en-US" dirty="0"/>
          </a:p>
        </p:txBody>
      </p:sp>
      <p:sp>
        <p:nvSpPr>
          <p:cNvPr id="9" name="Rounded Rectangle 8"/>
          <p:cNvSpPr/>
          <p:nvPr/>
        </p:nvSpPr>
        <p:spPr>
          <a:xfrm rot="20232829">
            <a:off x="4334800" y="1498866"/>
            <a:ext cx="1977412" cy="1971965"/>
          </a:xfrm>
          <a:prstGeom prst="roundRect">
            <a:avLst/>
          </a:prstGeom>
          <a:solidFill>
            <a:schemeClr val="accent5">
              <a:lumMod val="60000"/>
              <a:lumOff val="4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5327838" y="1620588"/>
            <a:ext cx="2994110" cy="1770701"/>
            <a:chOff x="5327838" y="1620588"/>
            <a:chExt cx="2994110" cy="1770701"/>
          </a:xfrm>
        </p:grpSpPr>
        <p:sp>
          <p:nvSpPr>
            <p:cNvPr id="15" name="Rounded Rectangle 14"/>
            <p:cNvSpPr/>
            <p:nvPr/>
          </p:nvSpPr>
          <p:spPr>
            <a:xfrm rot="19670945">
              <a:off x="7110766" y="1620588"/>
              <a:ext cx="1211182" cy="1217089"/>
            </a:xfrm>
            <a:prstGeom prst="roundRect">
              <a:avLst/>
            </a:prstGeom>
            <a:solidFill>
              <a:schemeClr val="accent3">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rot="19654294">
              <a:off x="6226500" y="2907691"/>
              <a:ext cx="1157970" cy="171280"/>
            </a:xfrm>
            <a:prstGeom prst="roundRect">
              <a:avLst/>
            </a:prstGeom>
            <a:solidFill>
              <a:schemeClr val="accent3">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rot="347011">
              <a:off x="5327838" y="3194320"/>
              <a:ext cx="941639" cy="171280"/>
            </a:xfrm>
            <a:prstGeom prst="roundRect">
              <a:avLst/>
            </a:prstGeom>
            <a:solidFill>
              <a:schemeClr val="accent3">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p:cNvSpPr/>
            <p:nvPr/>
          </p:nvSpPr>
          <p:spPr>
            <a:xfrm rot="20769673">
              <a:off x="6230506" y="3236236"/>
              <a:ext cx="125638" cy="155053"/>
            </a:xfrm>
            <a:prstGeom prst="triangle">
              <a:avLst/>
            </a:prstGeom>
            <a:solidFill>
              <a:schemeClr val="accent3">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327802" y="5129075"/>
            <a:ext cx="8596863" cy="1607419"/>
          </a:xfrm>
          <a:prstGeom prst="rect">
            <a:avLst/>
          </a:prstGeom>
          <a:noFill/>
        </p:spPr>
        <p:txBody>
          <a:bodyPr wrap="square" numCol="2" spcCol="91440" rtlCol="0">
            <a:spAutoFit/>
          </a:bodyPr>
          <a:lstStyle/>
          <a:p>
            <a:pPr marL="569913" lvl="2" indent="-112713">
              <a:buFont typeface="Arial" pitchFamily="34" charset="0"/>
              <a:buChar char="•"/>
            </a:pPr>
            <a:r>
              <a:rPr lang="en-US" sz="1200" dirty="0" smtClean="0">
                <a:solidFill>
                  <a:srgbClr val="0070C0"/>
                </a:solidFill>
              </a:rPr>
              <a:t>Delivery Ring Protons (1E12 -&gt; 2E10)</a:t>
            </a:r>
          </a:p>
          <a:p>
            <a:pPr marL="1027113" lvl="3" indent="-112713">
              <a:buFont typeface="Arial" pitchFamily="34" charset="0"/>
              <a:buChar char="•"/>
            </a:pPr>
            <a:r>
              <a:rPr lang="en-US" sz="1200" dirty="0" smtClean="0">
                <a:solidFill>
                  <a:schemeClr val="tx1">
                    <a:lumMod val="75000"/>
                    <a:lumOff val="25000"/>
                  </a:schemeClr>
                </a:solidFill>
              </a:rPr>
              <a:t>Intensity: DCCT</a:t>
            </a:r>
            <a:endParaRPr lang="en-US" sz="1200" dirty="0">
              <a:solidFill>
                <a:schemeClr val="tx1">
                  <a:lumMod val="75000"/>
                  <a:lumOff val="25000"/>
                </a:schemeClr>
              </a:solidFill>
            </a:endParaRPr>
          </a:p>
          <a:p>
            <a:pPr marL="1027113" lvl="3" indent="-112713">
              <a:buFont typeface="Arial" pitchFamily="34" charset="0"/>
              <a:buChar char="•"/>
            </a:pPr>
            <a:r>
              <a:rPr lang="en-US" sz="1200" dirty="0" smtClean="0">
                <a:solidFill>
                  <a:schemeClr val="tx1">
                    <a:lumMod val="75000"/>
                    <a:lumOff val="25000"/>
                  </a:schemeClr>
                </a:solidFill>
              </a:rPr>
              <a:t>Tune: </a:t>
            </a:r>
            <a:r>
              <a:rPr lang="en-US" sz="1200" dirty="0" err="1" smtClean="0">
                <a:solidFill>
                  <a:schemeClr val="tx1">
                    <a:lumMod val="75000"/>
                    <a:lumOff val="25000"/>
                  </a:schemeClr>
                </a:solidFill>
              </a:rPr>
              <a:t>Schottky</a:t>
            </a:r>
            <a:endParaRPr lang="en-US" sz="1200" dirty="0" smtClean="0">
              <a:solidFill>
                <a:schemeClr val="tx1">
                  <a:lumMod val="75000"/>
                  <a:lumOff val="25000"/>
                </a:schemeClr>
              </a:solidFill>
            </a:endParaRPr>
          </a:p>
          <a:p>
            <a:pPr marL="1027113" lvl="3" indent="-112713">
              <a:buFont typeface="Arial" pitchFamily="34" charset="0"/>
              <a:buChar char="•"/>
            </a:pPr>
            <a:endParaRPr lang="en-US" sz="1200" dirty="0">
              <a:solidFill>
                <a:schemeClr val="tx1">
                  <a:lumMod val="75000"/>
                  <a:lumOff val="25000"/>
                </a:schemeClr>
              </a:solidFill>
            </a:endParaRPr>
          </a:p>
          <a:p>
            <a:pPr marL="914400" lvl="3"/>
            <a:endParaRPr lang="en-US" sz="1200" dirty="0" smtClean="0">
              <a:solidFill>
                <a:srgbClr val="0070C0"/>
              </a:solidFill>
            </a:endParaRPr>
          </a:p>
          <a:p>
            <a:pPr marL="914400" lvl="3"/>
            <a:endParaRPr lang="en-US" sz="1200" dirty="0">
              <a:solidFill>
                <a:srgbClr val="0070C0"/>
              </a:solidFill>
            </a:endParaRPr>
          </a:p>
          <a:p>
            <a:pPr marL="914400" lvl="3"/>
            <a:endParaRPr lang="en-US" sz="1200" dirty="0" smtClean="0">
              <a:solidFill>
                <a:srgbClr val="0070C0"/>
              </a:solidFill>
            </a:endParaRPr>
          </a:p>
          <a:p>
            <a:pPr marL="914400" lvl="3"/>
            <a:endParaRPr lang="en-US" sz="1200" dirty="0">
              <a:solidFill>
                <a:srgbClr val="0070C0"/>
              </a:solidFill>
            </a:endParaRPr>
          </a:p>
          <a:p>
            <a:pPr marL="569913" lvl="2" indent="-112713">
              <a:buFont typeface="Arial" pitchFamily="34" charset="0"/>
              <a:buChar char="•"/>
            </a:pPr>
            <a:r>
              <a:rPr lang="en-US" sz="1200" dirty="0" smtClean="0">
                <a:solidFill>
                  <a:srgbClr val="0070C0"/>
                </a:solidFill>
              </a:rPr>
              <a:t>Extraction Line (2E7 slice every 1.69usec)</a:t>
            </a:r>
            <a:endParaRPr lang="en-US" sz="1200" dirty="0">
              <a:solidFill>
                <a:srgbClr val="0070C0"/>
              </a:solidFill>
            </a:endParaRPr>
          </a:p>
          <a:p>
            <a:pPr marL="1027113" lvl="3" indent="-112713">
              <a:buFont typeface="Arial" pitchFamily="34" charset="0"/>
              <a:buChar char="•"/>
            </a:pPr>
            <a:r>
              <a:rPr lang="de-DE" sz="1200" dirty="0">
                <a:solidFill>
                  <a:schemeClr val="tx1">
                    <a:lumMod val="75000"/>
                    <a:lumOff val="25000"/>
                  </a:schemeClr>
                </a:solidFill>
              </a:rPr>
              <a:t>Intensity: Ion Chambers</a:t>
            </a:r>
          </a:p>
          <a:p>
            <a:pPr marL="1027113" lvl="3" indent="-112713">
              <a:buFont typeface="Arial" pitchFamily="34" charset="0"/>
              <a:buChar char="•"/>
            </a:pPr>
            <a:r>
              <a:rPr lang="de-DE" sz="1200" dirty="0">
                <a:solidFill>
                  <a:schemeClr val="tx1">
                    <a:lumMod val="75000"/>
                    <a:lumOff val="25000"/>
                  </a:schemeClr>
                </a:solidFill>
              </a:rPr>
              <a:t>Position/Profile:  </a:t>
            </a:r>
            <a:r>
              <a:rPr lang="de-DE" sz="1200" dirty="0" smtClean="0">
                <a:solidFill>
                  <a:schemeClr val="tx1">
                    <a:lumMod val="75000"/>
                    <a:lumOff val="25000"/>
                  </a:schemeClr>
                </a:solidFill>
              </a:rPr>
              <a:t>Multiwires</a:t>
            </a:r>
            <a:endParaRPr lang="de-DE" sz="1200" dirty="0">
              <a:solidFill>
                <a:schemeClr val="tx1">
                  <a:lumMod val="75000"/>
                  <a:lumOff val="25000"/>
                </a:schemeClr>
              </a:solidFill>
            </a:endParaRPr>
          </a:p>
          <a:p>
            <a:pPr marL="1027113" lvl="3" indent="-112713">
              <a:buFont typeface="Arial" pitchFamily="34" charset="0"/>
              <a:buChar char="•"/>
            </a:pPr>
            <a:r>
              <a:rPr lang="de-DE" sz="1200" dirty="0" smtClean="0">
                <a:solidFill>
                  <a:schemeClr val="tx1">
                    <a:lumMod val="75000"/>
                    <a:lumOff val="25000"/>
                  </a:schemeClr>
                </a:solidFill>
              </a:rPr>
              <a:t>Losses: BLMs</a:t>
            </a:r>
            <a:endParaRPr lang="de-DE" sz="1200" dirty="0">
              <a:solidFill>
                <a:schemeClr val="tx1">
                  <a:lumMod val="75000"/>
                  <a:lumOff val="25000"/>
                </a:schemeClr>
              </a:solidFill>
            </a:endParaRPr>
          </a:p>
        </p:txBody>
      </p:sp>
      <p:sp>
        <p:nvSpPr>
          <p:cNvPr id="23" name="Rounded Rectangle 22"/>
          <p:cNvSpPr/>
          <p:nvPr/>
        </p:nvSpPr>
        <p:spPr>
          <a:xfrm>
            <a:off x="806449" y="5136347"/>
            <a:ext cx="2834625" cy="822892"/>
          </a:xfrm>
          <a:prstGeom prst="roundRect">
            <a:avLst/>
          </a:prstGeom>
          <a:solidFill>
            <a:schemeClr val="accent5">
              <a:lumMod val="60000"/>
              <a:lumOff val="4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5006620" y="5155530"/>
            <a:ext cx="2948659" cy="803709"/>
          </a:xfrm>
          <a:prstGeom prst="roundRect">
            <a:avLst/>
          </a:prstGeom>
          <a:solidFill>
            <a:schemeClr val="accent3">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3482292" y="4114624"/>
            <a:ext cx="3048655" cy="297517"/>
          </a:xfrm>
          <a:prstGeom prst="rect">
            <a:avLst/>
          </a:prstGeom>
        </p:spPr>
        <p:txBody>
          <a:bodyPr wrap="none">
            <a:spAutoFit/>
          </a:bodyPr>
          <a:lstStyle/>
          <a:p>
            <a:pPr>
              <a:lnSpc>
                <a:spcPts val="1600"/>
              </a:lnSpc>
              <a:spcBef>
                <a:spcPts val="0"/>
              </a:spcBef>
              <a:spcAft>
                <a:spcPts val="0"/>
              </a:spcAft>
            </a:pPr>
            <a:r>
              <a:rPr lang="en-US" dirty="0" smtClean="0"/>
              <a:t>8.88626 GeV/c Protons</a:t>
            </a:r>
            <a:endParaRPr lang="en-US" sz="3600" dirty="0">
              <a:latin typeface="Times New Roman"/>
              <a:ea typeface="Times New Roman"/>
              <a:cs typeface="Times New Roman"/>
            </a:endParaRPr>
          </a:p>
        </p:txBody>
      </p:sp>
      <p:sp>
        <p:nvSpPr>
          <p:cNvPr id="19"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21"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Tree>
    <p:extLst>
      <p:ext uri="{BB962C8B-B14F-4D97-AF65-F5344CB8AC3E}">
        <p14:creationId xmlns:p14="http://schemas.microsoft.com/office/powerpoint/2010/main" val="166002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smtClean="0">
                <a:ea typeface="Geneva" pitchFamily="121" charset="-128"/>
              </a:rPr>
              <a:t>Instrumentation for various operational modes</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358804867"/>
              </p:ext>
            </p:extLst>
          </p:nvPr>
        </p:nvGraphicFramePr>
        <p:xfrm>
          <a:off x="228600" y="921066"/>
          <a:ext cx="8610600" cy="4804820"/>
        </p:xfrm>
        <a:graphic>
          <a:graphicData uri="http://schemas.openxmlformats.org/drawingml/2006/table">
            <a:tbl>
              <a:tblPr firstRow="1" bandRow="1">
                <a:tableStyleId>{2D5ABB26-0587-4C30-8999-92F81FD0307C}</a:tableStyleId>
              </a:tblPr>
              <a:tblGrid>
                <a:gridCol w="1068977"/>
                <a:gridCol w="1706880"/>
                <a:gridCol w="2542903"/>
                <a:gridCol w="1645920"/>
                <a:gridCol w="1645920"/>
              </a:tblGrid>
              <a:tr h="750980">
                <a:tc rowSpan="2" gridSpan="2">
                  <a:txBody>
                    <a:bodyPr/>
                    <a:lstStyle/>
                    <a:p>
                      <a:pPr algn="ctr"/>
                      <a:r>
                        <a:rPr lang="en-US" sz="2400" dirty="0" smtClean="0">
                          <a:effectLst>
                            <a:outerShdw blurRad="38100" dist="38100" dir="2700000" algn="tl">
                              <a:srgbClr val="000000">
                                <a:alpha val="43137"/>
                              </a:srgbClr>
                            </a:outerShdw>
                          </a:effectLst>
                        </a:rPr>
                        <a:t>Mode</a:t>
                      </a:r>
                      <a:endParaRPr lang="en-US" sz="2400" dirty="0">
                        <a:effectLst>
                          <a:outerShdw blurRad="38100" dist="38100" dir="2700000" algn="tl">
                            <a:srgbClr val="000000">
                              <a:alpha val="43137"/>
                            </a:srgbClr>
                          </a:outerShdw>
                        </a:effectLst>
                      </a:endParaRPr>
                    </a:p>
                  </a:txBody>
                  <a:tcPr anchor="ct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lnT w="19050" cap="flat" cmpd="sng" algn="ctr">
                      <a:solidFill>
                        <a:schemeClr val="tx1">
                          <a:lumMod val="60000"/>
                          <a:lumOff val="40000"/>
                        </a:schemeClr>
                      </a:solidFill>
                      <a:prstDash val="solid"/>
                      <a:round/>
                      <a:headEnd type="none" w="med" len="med"/>
                      <a:tailEnd type="none" w="med" len="med"/>
                    </a:lnT>
                    <a:lnB w="19050" cap="flat" cmpd="sng" algn="ctr">
                      <a:solidFill>
                        <a:schemeClr val="tx1">
                          <a:lumMod val="60000"/>
                          <a:lumOff val="40000"/>
                        </a:schemeClr>
                      </a:solidFill>
                      <a:prstDash val="solid"/>
                      <a:round/>
                      <a:headEnd type="none" w="med" len="med"/>
                      <a:tailEnd type="none" w="med" len="med"/>
                    </a:lnB>
                    <a:solidFill>
                      <a:schemeClr val="accent3">
                        <a:lumMod val="20000"/>
                        <a:lumOff val="80000"/>
                      </a:schemeClr>
                    </a:solidFill>
                  </a:tcPr>
                </a:tc>
                <a:tc rowSpan="2" hMerge="1">
                  <a:txBody>
                    <a:bodyPr/>
                    <a:lstStyle/>
                    <a:p>
                      <a:endParaRPr lang="en-US" dirty="0"/>
                    </a:p>
                  </a:txBody>
                  <a:tcPr/>
                </a:tc>
                <a:tc rowSpan="2">
                  <a:txBody>
                    <a:bodyPr/>
                    <a:lstStyle/>
                    <a:p>
                      <a:pPr algn="ctr"/>
                      <a:r>
                        <a:rPr lang="en-US" sz="2400" dirty="0" smtClean="0">
                          <a:effectLst>
                            <a:outerShdw blurRad="38100" dist="38100" dir="2700000" algn="tl">
                              <a:srgbClr val="000000">
                                <a:alpha val="43137"/>
                              </a:srgbClr>
                            </a:outerShdw>
                          </a:effectLst>
                        </a:rPr>
                        <a:t>Intensity</a:t>
                      </a:r>
                      <a:endParaRPr lang="en-US" sz="2400" dirty="0">
                        <a:effectLst>
                          <a:outerShdw blurRad="38100" dist="38100" dir="2700000" algn="tl">
                            <a:srgbClr val="000000">
                              <a:alpha val="43137"/>
                            </a:srgbClr>
                          </a:outerShdw>
                        </a:effectLst>
                      </a:endParaRPr>
                    </a:p>
                  </a:txBody>
                  <a:tcPr anchor="ct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lnT w="19050" cap="flat" cmpd="sng" algn="ctr">
                      <a:solidFill>
                        <a:schemeClr val="tx1">
                          <a:lumMod val="60000"/>
                          <a:lumOff val="40000"/>
                        </a:schemeClr>
                      </a:solidFill>
                      <a:prstDash val="solid"/>
                      <a:round/>
                      <a:headEnd type="none" w="med" len="med"/>
                      <a:tailEnd type="none" w="med" len="med"/>
                    </a:lnT>
                    <a:lnB w="19050" cap="flat" cmpd="sng" algn="ctr">
                      <a:solidFill>
                        <a:schemeClr val="tx1">
                          <a:lumMod val="60000"/>
                          <a:lumOff val="40000"/>
                        </a:schemeClr>
                      </a:solidFill>
                      <a:prstDash val="solid"/>
                      <a:round/>
                      <a:headEnd type="none" w="med" len="med"/>
                      <a:tailEnd type="none" w="med" len="med"/>
                    </a:lnB>
                    <a:solidFill>
                      <a:schemeClr val="accent3">
                        <a:lumMod val="20000"/>
                        <a:lumOff val="80000"/>
                      </a:schemeClr>
                    </a:solidFill>
                  </a:tcPr>
                </a:tc>
                <a:tc gridSpan="2">
                  <a:txBody>
                    <a:bodyPr/>
                    <a:lstStyle/>
                    <a:p>
                      <a:pPr algn="ctr"/>
                      <a:r>
                        <a:rPr lang="en-US" sz="2400" dirty="0" smtClean="0">
                          <a:effectLst>
                            <a:outerShdw blurRad="38100" dist="38100" dir="2700000" algn="tl">
                              <a:srgbClr val="000000">
                                <a:alpha val="43137"/>
                              </a:srgbClr>
                            </a:outerShdw>
                          </a:effectLst>
                        </a:rPr>
                        <a:t>Measurements</a:t>
                      </a:r>
                      <a:endParaRPr lang="en-US" sz="2400" dirty="0">
                        <a:effectLst>
                          <a:outerShdw blurRad="38100" dist="38100" dir="2700000" algn="tl">
                            <a:srgbClr val="000000">
                              <a:alpha val="43137"/>
                            </a:srgbClr>
                          </a:outerShdw>
                        </a:effectLst>
                      </a:endParaRPr>
                    </a:p>
                  </a:txBody>
                  <a:tcPr anchor="ct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lnT w="19050" cap="flat" cmpd="sng" algn="ctr">
                      <a:solidFill>
                        <a:schemeClr val="tx1">
                          <a:lumMod val="60000"/>
                          <a:lumOff val="40000"/>
                        </a:schemeClr>
                      </a:solidFill>
                      <a:prstDash val="solid"/>
                      <a:round/>
                      <a:headEnd type="none" w="med" len="med"/>
                      <a:tailEnd type="none" w="med" len="med"/>
                    </a:lnT>
                    <a:solidFill>
                      <a:schemeClr val="accent3">
                        <a:lumMod val="20000"/>
                        <a:lumOff val="80000"/>
                      </a:schemeClr>
                    </a:solidFill>
                  </a:tcPr>
                </a:tc>
                <a:tc hMerge="1">
                  <a:txBody>
                    <a:bodyPr/>
                    <a:lstStyle/>
                    <a:p>
                      <a:pPr algn="ctr"/>
                      <a:endParaRPr lang="en-US" dirty="0"/>
                    </a:p>
                  </a:txBody>
                  <a:tcPr anchor="ctr"/>
                </a:tc>
              </a:tr>
              <a:tr h="245372">
                <a:tc gridSpan="2" vMerge="1">
                  <a:txBody>
                    <a:bodyPr/>
                    <a:lstStyle/>
                    <a:p>
                      <a:pPr algn="ctr"/>
                      <a:endParaRPr lang="en-US" dirty="0"/>
                    </a:p>
                  </a:txBody>
                  <a:tcPr anchor="ctr"/>
                </a:tc>
                <a:tc hMerge="1" vMerge="1">
                  <a:txBody>
                    <a:bodyPr/>
                    <a:lstStyle/>
                    <a:p>
                      <a:endParaRPr lang="en-US"/>
                    </a:p>
                  </a:txBody>
                  <a:tcPr/>
                </a:tc>
                <a:tc vMerge="1">
                  <a:txBody>
                    <a:bodyPr/>
                    <a:lstStyle/>
                    <a:p>
                      <a:pPr algn="ctr"/>
                      <a:endParaRPr lang="en-US" dirty="0"/>
                    </a:p>
                  </a:txBody>
                  <a:tcPr anchor="ctr"/>
                </a:tc>
                <a:tc>
                  <a:txBody>
                    <a:bodyPr/>
                    <a:lstStyle/>
                    <a:p>
                      <a:pPr algn="ctr"/>
                      <a:r>
                        <a:rPr lang="en-US" dirty="0" smtClean="0">
                          <a:effectLst>
                            <a:outerShdw blurRad="38100" dist="38100" dir="2700000" algn="tl">
                              <a:srgbClr val="000000">
                                <a:alpha val="43137"/>
                              </a:srgbClr>
                            </a:outerShdw>
                          </a:effectLst>
                        </a:rPr>
                        <a:t>Delivery</a:t>
                      </a:r>
                      <a:r>
                        <a:rPr lang="en-US" baseline="0" dirty="0" smtClean="0">
                          <a:effectLst>
                            <a:outerShdw blurRad="38100" dist="38100" dir="2700000" algn="tl">
                              <a:srgbClr val="000000">
                                <a:alpha val="43137"/>
                              </a:srgbClr>
                            </a:outerShdw>
                          </a:effectLst>
                        </a:rPr>
                        <a:t> Ring</a:t>
                      </a:r>
                      <a:endParaRPr lang="en-US" dirty="0">
                        <a:effectLst>
                          <a:outerShdw blurRad="38100" dist="38100" dir="2700000" algn="tl">
                            <a:srgbClr val="000000">
                              <a:alpha val="43137"/>
                            </a:srgbClr>
                          </a:outerShdw>
                        </a:effectLst>
                      </a:endParaRPr>
                    </a:p>
                  </a:txBody>
                  <a:tcPr anchor="ctr">
                    <a:lnL w="19050" cap="flat" cmpd="sng" algn="ctr">
                      <a:solidFill>
                        <a:schemeClr val="tx1">
                          <a:lumMod val="60000"/>
                          <a:lumOff val="40000"/>
                        </a:schemeClr>
                      </a:solidFill>
                      <a:prstDash val="solid"/>
                      <a:round/>
                      <a:headEnd type="none" w="med" len="med"/>
                      <a:tailEnd type="none" w="med" len="med"/>
                    </a:lnL>
                    <a:lnB w="19050" cap="flat" cmpd="sng" algn="ctr">
                      <a:solidFill>
                        <a:schemeClr val="tx1">
                          <a:lumMod val="60000"/>
                          <a:lumOff val="40000"/>
                        </a:schemeClr>
                      </a:solidFill>
                      <a:prstDash val="solid"/>
                      <a:round/>
                      <a:headEnd type="none" w="med" len="med"/>
                      <a:tailEnd type="none" w="med" len="med"/>
                    </a:lnB>
                    <a:solidFill>
                      <a:schemeClr val="accent3">
                        <a:lumMod val="20000"/>
                        <a:lumOff val="80000"/>
                      </a:schemeClr>
                    </a:solidFill>
                  </a:tcPr>
                </a:tc>
                <a:tc>
                  <a:txBody>
                    <a:bodyPr/>
                    <a:lstStyle/>
                    <a:p>
                      <a:pPr algn="ctr"/>
                      <a:r>
                        <a:rPr lang="en-US" dirty="0" smtClean="0">
                          <a:effectLst>
                            <a:outerShdw blurRad="38100" dist="38100" dir="2700000" algn="tl">
                              <a:srgbClr val="000000">
                                <a:alpha val="43137"/>
                              </a:srgbClr>
                            </a:outerShdw>
                          </a:effectLst>
                        </a:rPr>
                        <a:t>M4 Line</a:t>
                      </a:r>
                      <a:endParaRPr lang="en-US" dirty="0">
                        <a:effectLst>
                          <a:outerShdw blurRad="38100" dist="38100" dir="2700000" algn="tl">
                            <a:srgbClr val="000000">
                              <a:alpha val="43137"/>
                            </a:srgbClr>
                          </a:outerShdw>
                        </a:effectLst>
                      </a:endParaRPr>
                    </a:p>
                  </a:txBody>
                  <a:tcPr anchor="ctr">
                    <a:lnR w="19050" cap="flat" cmpd="sng" algn="ctr">
                      <a:solidFill>
                        <a:schemeClr val="tx1">
                          <a:lumMod val="60000"/>
                          <a:lumOff val="40000"/>
                        </a:schemeClr>
                      </a:solidFill>
                      <a:prstDash val="solid"/>
                      <a:round/>
                      <a:headEnd type="none" w="med" len="med"/>
                      <a:tailEnd type="none" w="med" len="med"/>
                    </a:lnR>
                    <a:lnB w="19050" cap="flat" cmpd="sng" algn="ctr">
                      <a:solidFill>
                        <a:schemeClr val="tx1">
                          <a:lumMod val="60000"/>
                          <a:lumOff val="40000"/>
                        </a:schemeClr>
                      </a:solidFill>
                      <a:prstDash val="solid"/>
                      <a:round/>
                      <a:headEnd type="none" w="med" len="med"/>
                      <a:tailEnd type="none" w="med" len="med"/>
                    </a:lnB>
                    <a:solidFill>
                      <a:schemeClr val="accent3">
                        <a:lumMod val="20000"/>
                        <a:lumOff val="80000"/>
                      </a:schemeClr>
                    </a:solidFill>
                  </a:tcPr>
                </a:tc>
              </a:tr>
              <a:tr h="880076">
                <a:tc rowSpan="2">
                  <a:txBody>
                    <a:bodyPr/>
                    <a:lstStyle/>
                    <a:p>
                      <a:pPr algn="ctr"/>
                      <a:r>
                        <a:rPr lang="en-US" sz="2000" dirty="0" smtClean="0">
                          <a:effectLst>
                            <a:outerShdw blurRad="38100" dist="38100" dir="2700000" algn="tl">
                              <a:srgbClr val="000000">
                                <a:alpha val="43137"/>
                              </a:srgbClr>
                            </a:outerShdw>
                          </a:effectLst>
                        </a:rPr>
                        <a:t>Commissioning</a:t>
                      </a:r>
                      <a:endParaRPr lang="en-US" sz="2000" dirty="0">
                        <a:effectLst>
                          <a:outerShdw blurRad="38100" dist="38100" dir="2700000" algn="tl">
                            <a:srgbClr val="000000">
                              <a:alpha val="43137"/>
                            </a:srgbClr>
                          </a:outerShdw>
                        </a:effectLst>
                      </a:endParaRPr>
                    </a:p>
                  </a:txBody>
                  <a:tcPr vert="vert270" anchor="ct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lnT w="19050" cap="flat" cmpd="sng" algn="ctr">
                      <a:solidFill>
                        <a:schemeClr val="tx1">
                          <a:lumMod val="60000"/>
                          <a:lumOff val="4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solidFill>
                      <a:schemeClr val="accent3">
                        <a:lumMod val="20000"/>
                        <a:lumOff val="80000"/>
                      </a:schemeClr>
                    </a:solidFill>
                  </a:tcPr>
                </a:tc>
                <a:tc>
                  <a:txBody>
                    <a:bodyPr/>
                    <a:lstStyle/>
                    <a:p>
                      <a:r>
                        <a:rPr lang="en-US" sz="1400" dirty="0" smtClean="0">
                          <a:solidFill>
                            <a:schemeClr val="accent6"/>
                          </a:solidFill>
                        </a:rPr>
                        <a:t>Single turn protons to M4DA for M4 line commissioning</a:t>
                      </a:r>
                      <a:endParaRPr lang="en-US" sz="1400" dirty="0">
                        <a:solidFill>
                          <a:schemeClr val="accent6"/>
                        </a:solidFill>
                      </a:endParaRPr>
                    </a:p>
                  </a:txBody>
                  <a:tcPr anchor="ct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lnT w="19050" cap="flat" cmpd="sng" algn="ctr">
                      <a:solidFill>
                        <a:schemeClr val="tx1">
                          <a:lumMod val="60000"/>
                          <a:lumOff val="4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spcBef>
                          <a:spcPts val="600"/>
                        </a:spcBef>
                      </a:pPr>
                      <a:r>
                        <a:rPr lang="en-US" sz="1400" dirty="0" smtClean="0">
                          <a:solidFill>
                            <a:schemeClr val="accent6"/>
                          </a:solidFill>
                        </a:rPr>
                        <a:t>170W</a:t>
                      </a:r>
                    </a:p>
                    <a:p>
                      <a:pPr>
                        <a:spcBef>
                          <a:spcPts val="600"/>
                        </a:spcBef>
                      </a:pPr>
                      <a:r>
                        <a:rPr lang="en-US" sz="1400" dirty="0" smtClean="0">
                          <a:solidFill>
                            <a:schemeClr val="accent6"/>
                          </a:solidFill>
                        </a:rPr>
                        <a:t>5E10 protons every</a:t>
                      </a:r>
                      <a:r>
                        <a:rPr lang="en-US" sz="1400" baseline="0" dirty="0" smtClean="0">
                          <a:solidFill>
                            <a:schemeClr val="accent6"/>
                          </a:solidFill>
                        </a:rPr>
                        <a:t> 10 sec</a:t>
                      </a:r>
                    </a:p>
                    <a:p>
                      <a:pPr>
                        <a:spcBef>
                          <a:spcPts val="600"/>
                        </a:spcBef>
                      </a:pPr>
                      <a:r>
                        <a:rPr lang="en-US" sz="1400" baseline="0" dirty="0" smtClean="0">
                          <a:solidFill>
                            <a:schemeClr val="accent6"/>
                          </a:solidFill>
                        </a:rPr>
                        <a:t>2 turns/5-10 Booster bunches</a:t>
                      </a:r>
                      <a:endParaRPr lang="en-US" sz="1400" dirty="0">
                        <a:solidFill>
                          <a:schemeClr val="accent6"/>
                        </a:solidFill>
                      </a:endParaRPr>
                    </a:p>
                  </a:txBody>
                  <a:tcPr anchor="ct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lnT w="19050" cap="flat" cmpd="sng" algn="ctr">
                      <a:solidFill>
                        <a:schemeClr val="tx1">
                          <a:lumMod val="60000"/>
                          <a:lumOff val="4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spcBef>
                          <a:spcPts val="600"/>
                        </a:spcBef>
                      </a:pPr>
                      <a:r>
                        <a:rPr lang="en-US" sz="1200" dirty="0" smtClean="0">
                          <a:solidFill>
                            <a:schemeClr val="accent6"/>
                          </a:solidFill>
                        </a:rPr>
                        <a:t>BPMs (2.5 MHz TBT, CO) (53 MHz TBT)</a:t>
                      </a:r>
                    </a:p>
                    <a:p>
                      <a:pPr>
                        <a:spcBef>
                          <a:spcPts val="600"/>
                        </a:spcBef>
                      </a:pPr>
                      <a:r>
                        <a:rPr lang="en-US" sz="1400" dirty="0" smtClean="0">
                          <a:solidFill>
                            <a:schemeClr val="accent6"/>
                          </a:solidFill>
                        </a:rPr>
                        <a:t>IC</a:t>
                      </a:r>
                    </a:p>
                    <a:p>
                      <a:pPr>
                        <a:spcBef>
                          <a:spcPts val="600"/>
                        </a:spcBef>
                      </a:pPr>
                      <a:r>
                        <a:rPr lang="en-US" sz="1400" dirty="0" smtClean="0">
                          <a:solidFill>
                            <a:schemeClr val="accent6"/>
                          </a:solidFill>
                        </a:rPr>
                        <a:t>DCCT</a:t>
                      </a:r>
                      <a:endParaRPr lang="en-US" sz="1400" dirty="0">
                        <a:solidFill>
                          <a:schemeClr val="accent6"/>
                        </a:solidFill>
                      </a:endParaRPr>
                    </a:p>
                  </a:txBody>
                  <a:tcPr anchor="ct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lnT w="19050" cap="flat" cmpd="sng" algn="ctr">
                      <a:solidFill>
                        <a:schemeClr val="tx1">
                          <a:lumMod val="60000"/>
                          <a:lumOff val="4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spcBef>
                          <a:spcPts val="600"/>
                        </a:spcBef>
                      </a:pPr>
                      <a:r>
                        <a:rPr lang="en-US" sz="1400" dirty="0" smtClean="0">
                          <a:solidFill>
                            <a:schemeClr val="accent6"/>
                          </a:solidFill>
                        </a:rPr>
                        <a:t>MWs</a:t>
                      </a:r>
                      <a:endParaRPr lang="en-US" sz="1400" dirty="0" smtClean="0">
                        <a:solidFill>
                          <a:schemeClr val="accent6"/>
                        </a:solidFill>
                      </a:endParaRPr>
                    </a:p>
                    <a:p>
                      <a:pPr>
                        <a:spcBef>
                          <a:spcPts val="600"/>
                        </a:spcBef>
                      </a:pPr>
                      <a:r>
                        <a:rPr lang="en-US" sz="1400" dirty="0" smtClean="0">
                          <a:solidFill>
                            <a:schemeClr val="accent6"/>
                          </a:solidFill>
                        </a:rPr>
                        <a:t>ICs</a:t>
                      </a:r>
                    </a:p>
                    <a:p>
                      <a:pPr>
                        <a:spcBef>
                          <a:spcPts val="600"/>
                        </a:spcBef>
                      </a:pPr>
                      <a:r>
                        <a:rPr lang="en-US" sz="1400" dirty="0" smtClean="0">
                          <a:solidFill>
                            <a:schemeClr val="accent6"/>
                          </a:solidFill>
                        </a:rPr>
                        <a:t>BLMs</a:t>
                      </a:r>
                      <a:endParaRPr lang="en-US" sz="1400" dirty="0">
                        <a:solidFill>
                          <a:schemeClr val="accent6"/>
                        </a:solidFill>
                      </a:endParaRPr>
                    </a:p>
                  </a:txBody>
                  <a:tcPr anchor="ct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lnT w="19050" cap="flat" cmpd="sng" algn="ctr">
                      <a:solidFill>
                        <a:schemeClr val="tx1">
                          <a:lumMod val="60000"/>
                          <a:lumOff val="4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r>
              <a:tr h="880076">
                <a:tc vMerge="1">
                  <a:txBody>
                    <a:bodyPr/>
                    <a:lstStyle/>
                    <a:p>
                      <a:endParaRPr lang="en-US" dirty="0"/>
                    </a:p>
                  </a:txBody>
                  <a:tcPr/>
                </a:tc>
                <a:tc>
                  <a:txBody>
                    <a:bodyPr/>
                    <a:lstStyle/>
                    <a:p>
                      <a:r>
                        <a:rPr lang="en-US" sz="1400" dirty="0" smtClean="0">
                          <a:solidFill>
                            <a:schemeClr val="accent6"/>
                          </a:solidFill>
                        </a:rPr>
                        <a:t>Resonant Extraction to M4DA</a:t>
                      </a:r>
                      <a:endParaRPr lang="en-US" sz="1400" dirty="0">
                        <a:solidFill>
                          <a:schemeClr val="accent6"/>
                        </a:solidFill>
                      </a:endParaRPr>
                    </a:p>
                  </a:txBody>
                  <a:tcPr anchor="ct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spcBef>
                          <a:spcPts val="600"/>
                        </a:spcBef>
                      </a:pPr>
                      <a:r>
                        <a:rPr lang="en-US" sz="1400" dirty="0" smtClean="0">
                          <a:solidFill>
                            <a:schemeClr val="accent6"/>
                          </a:solidFill>
                        </a:rPr>
                        <a:t>4</a:t>
                      </a:r>
                      <a:r>
                        <a:rPr lang="en-US" sz="1400" baseline="0" dirty="0" smtClean="0">
                          <a:solidFill>
                            <a:schemeClr val="accent6"/>
                          </a:solidFill>
                        </a:rPr>
                        <a:t> </a:t>
                      </a:r>
                      <a:r>
                        <a:rPr lang="en-US" sz="1400" baseline="0" dirty="0" smtClean="0">
                          <a:solidFill>
                            <a:schemeClr val="accent6"/>
                          </a:solidFill>
                          <a:sym typeface="Symbol"/>
                        </a:rPr>
                        <a:t> 1.0E12 protons to Delivery Ring every 30 sec</a:t>
                      </a:r>
                    </a:p>
                    <a:p>
                      <a:pPr>
                        <a:spcBef>
                          <a:spcPts val="600"/>
                        </a:spcBef>
                      </a:pPr>
                      <a:r>
                        <a:rPr lang="en-US" sz="1400" baseline="0" dirty="0" smtClean="0">
                          <a:solidFill>
                            <a:schemeClr val="accent6"/>
                          </a:solidFill>
                          <a:sym typeface="Symbol"/>
                        </a:rPr>
                        <a:t>M4 Intensity: 3E6 to 40E6</a:t>
                      </a:r>
                      <a:endParaRPr lang="en-US" sz="1400" dirty="0">
                        <a:solidFill>
                          <a:schemeClr val="accent6"/>
                        </a:solidFill>
                      </a:endParaRPr>
                    </a:p>
                  </a:txBody>
                  <a:tcPr anchor="ct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spcBef>
                          <a:spcPts val="600"/>
                        </a:spcBef>
                      </a:pPr>
                      <a:r>
                        <a:rPr lang="en-US" sz="1200" dirty="0" smtClean="0">
                          <a:solidFill>
                            <a:schemeClr val="accent6"/>
                          </a:solidFill>
                        </a:rPr>
                        <a:t>BPMs (2.5 MHz TBT, CO)</a:t>
                      </a:r>
                    </a:p>
                    <a:p>
                      <a:pPr>
                        <a:spcBef>
                          <a:spcPts val="600"/>
                        </a:spcBef>
                      </a:pPr>
                      <a:r>
                        <a:rPr lang="en-US" sz="1400" dirty="0" smtClean="0">
                          <a:solidFill>
                            <a:schemeClr val="accent6"/>
                          </a:solidFill>
                        </a:rPr>
                        <a:t>DCCT</a:t>
                      </a:r>
                    </a:p>
                    <a:p>
                      <a:pPr>
                        <a:spcBef>
                          <a:spcPts val="600"/>
                        </a:spcBef>
                      </a:pPr>
                      <a:r>
                        <a:rPr lang="en-US" sz="1400" dirty="0" smtClean="0">
                          <a:solidFill>
                            <a:schemeClr val="accent6"/>
                          </a:solidFill>
                        </a:rPr>
                        <a:t>BLMs</a:t>
                      </a:r>
                    </a:p>
                    <a:p>
                      <a:pPr>
                        <a:spcBef>
                          <a:spcPts val="600"/>
                        </a:spcBef>
                      </a:pPr>
                      <a:r>
                        <a:rPr lang="en-US" sz="1400" dirty="0" smtClean="0">
                          <a:solidFill>
                            <a:schemeClr val="accent6"/>
                          </a:solidFill>
                        </a:rPr>
                        <a:t>Schottkys</a:t>
                      </a:r>
                      <a:endParaRPr lang="en-US" sz="1400" dirty="0">
                        <a:solidFill>
                          <a:schemeClr val="accent6"/>
                        </a:solidFill>
                      </a:endParaRPr>
                    </a:p>
                  </a:txBody>
                  <a:tcPr anchor="ct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c>
                  <a:txBody>
                    <a:bodyPr/>
                    <a:lstStyle/>
                    <a:p>
                      <a:pPr>
                        <a:spcBef>
                          <a:spcPts val="600"/>
                        </a:spcBef>
                      </a:pPr>
                      <a:r>
                        <a:rPr lang="en-US" sz="1400" dirty="0" smtClean="0">
                          <a:solidFill>
                            <a:schemeClr val="accent6"/>
                          </a:solidFill>
                        </a:rPr>
                        <a:t>MWs</a:t>
                      </a:r>
                      <a:endParaRPr lang="en-US" sz="1400" dirty="0" smtClean="0">
                        <a:solidFill>
                          <a:schemeClr val="accent6"/>
                        </a:solidFill>
                      </a:endParaRPr>
                    </a:p>
                    <a:p>
                      <a:pPr>
                        <a:spcBef>
                          <a:spcPts val="600"/>
                        </a:spcBef>
                      </a:pPr>
                      <a:r>
                        <a:rPr lang="en-US" sz="1400" dirty="0" smtClean="0">
                          <a:solidFill>
                            <a:schemeClr val="accent6"/>
                          </a:solidFill>
                        </a:rPr>
                        <a:t>ICs</a:t>
                      </a:r>
                    </a:p>
                    <a:p>
                      <a:pPr>
                        <a:spcBef>
                          <a:spcPts val="600"/>
                        </a:spcBef>
                      </a:pPr>
                      <a:r>
                        <a:rPr lang="en-US" sz="1400" dirty="0" smtClean="0">
                          <a:solidFill>
                            <a:schemeClr val="accent6"/>
                          </a:solidFill>
                        </a:rPr>
                        <a:t>BLMs</a:t>
                      </a:r>
                    </a:p>
                  </a:txBody>
                  <a:tcPr anchor="ct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tcPr>
                </a:tc>
              </a:tr>
              <a:tr h="880076">
                <a:tc>
                  <a:txBody>
                    <a:bodyPr/>
                    <a:lstStyle/>
                    <a:p>
                      <a:pPr algn="ctr"/>
                      <a:r>
                        <a:rPr lang="en-US" dirty="0" smtClean="0">
                          <a:effectLst>
                            <a:outerShdw blurRad="38100" dist="38100" dir="2700000" algn="tl">
                              <a:srgbClr val="000000">
                                <a:alpha val="43137"/>
                              </a:srgbClr>
                            </a:outerShdw>
                          </a:effectLst>
                        </a:rPr>
                        <a:t>Normal Running</a:t>
                      </a:r>
                      <a:endParaRPr lang="en-US" dirty="0">
                        <a:effectLst>
                          <a:outerShdw blurRad="38100" dist="38100" dir="2700000" algn="tl">
                            <a:srgbClr val="000000">
                              <a:alpha val="43137"/>
                            </a:srgbClr>
                          </a:outerShdw>
                        </a:effectLst>
                      </a:endParaRPr>
                    </a:p>
                  </a:txBody>
                  <a:tcPr anchor="ct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9050" cap="flat" cmpd="sng" algn="ctr">
                      <a:solidFill>
                        <a:schemeClr val="tx1">
                          <a:lumMod val="60000"/>
                          <a:lumOff val="40000"/>
                        </a:schemeClr>
                      </a:solidFill>
                      <a:prstDash val="solid"/>
                      <a:round/>
                      <a:headEnd type="none" w="med" len="med"/>
                      <a:tailEnd type="none" w="med" len="med"/>
                    </a:lnB>
                    <a:solidFill>
                      <a:schemeClr val="accent3">
                        <a:lumMod val="20000"/>
                        <a:lumOff val="80000"/>
                      </a:schemeClr>
                    </a:solidFill>
                  </a:tcPr>
                </a:tc>
                <a:tc>
                  <a:txBody>
                    <a:bodyPr/>
                    <a:lstStyle/>
                    <a:p>
                      <a:r>
                        <a:rPr lang="en-US" sz="1400" dirty="0" smtClean="0">
                          <a:solidFill>
                            <a:schemeClr val="accent6"/>
                          </a:solidFill>
                        </a:rPr>
                        <a:t>Normal 8 kW proton beam to Mu2e target</a:t>
                      </a:r>
                      <a:endParaRPr lang="en-US" sz="1400" dirty="0">
                        <a:solidFill>
                          <a:schemeClr val="accent6"/>
                        </a:solidFill>
                      </a:endParaRPr>
                    </a:p>
                  </a:txBody>
                  <a:tcPr anchor="ct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9050" cap="flat" cmpd="sng" algn="ctr">
                      <a:solidFill>
                        <a:schemeClr val="tx1">
                          <a:lumMod val="60000"/>
                          <a:lumOff val="40000"/>
                        </a:schemeClr>
                      </a:solidFill>
                      <a:prstDash val="solid"/>
                      <a:round/>
                      <a:headEnd type="none" w="med" len="med"/>
                      <a:tailEnd type="none" w="med" len="med"/>
                    </a:lnB>
                  </a:tcPr>
                </a:tc>
                <a:tc>
                  <a:txBody>
                    <a:bodyPr/>
                    <a:lstStyle/>
                    <a:p>
                      <a:pPr>
                        <a:spcBef>
                          <a:spcPts val="600"/>
                        </a:spcBef>
                      </a:pPr>
                      <a:r>
                        <a:rPr lang="en-US" sz="1400" dirty="0" smtClean="0">
                          <a:solidFill>
                            <a:schemeClr val="accent6"/>
                          </a:solidFill>
                        </a:rPr>
                        <a:t>8 </a:t>
                      </a:r>
                      <a:r>
                        <a:rPr lang="en-US" sz="1400" baseline="0" dirty="0" smtClean="0">
                          <a:solidFill>
                            <a:schemeClr val="accent6"/>
                          </a:solidFill>
                          <a:sym typeface="Symbol"/>
                        </a:rPr>
                        <a:t> 1.0E12 protons to Delivery Ring every 1.33 sec</a:t>
                      </a:r>
                      <a:endParaRPr lang="en-US" sz="1400" dirty="0">
                        <a:solidFill>
                          <a:schemeClr val="accent6"/>
                        </a:solidFill>
                      </a:endParaRPr>
                    </a:p>
                  </a:txBody>
                  <a:tcPr anchor="ct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9050" cap="flat" cmpd="sng" algn="ctr">
                      <a:solidFill>
                        <a:schemeClr val="tx1">
                          <a:lumMod val="60000"/>
                          <a:lumOff val="40000"/>
                        </a:schemeClr>
                      </a:solidFill>
                      <a:prstDash val="solid"/>
                      <a:round/>
                      <a:headEnd type="none" w="med" len="med"/>
                      <a:tailEnd type="none" w="med" len="med"/>
                    </a:lnB>
                  </a:tcPr>
                </a:tc>
                <a:tc>
                  <a:txBody>
                    <a:bodyPr/>
                    <a:lstStyle/>
                    <a:p>
                      <a:pPr>
                        <a:spcBef>
                          <a:spcPts val="600"/>
                        </a:spcBef>
                      </a:pPr>
                      <a:r>
                        <a:rPr lang="en-US" sz="1200" dirty="0" smtClean="0">
                          <a:solidFill>
                            <a:schemeClr val="accent6"/>
                          </a:solidFill>
                        </a:rPr>
                        <a:t>BPMs (2.5 MHz TBT, CO)</a:t>
                      </a:r>
                    </a:p>
                    <a:p>
                      <a:pPr>
                        <a:spcBef>
                          <a:spcPts val="600"/>
                        </a:spcBef>
                      </a:pPr>
                      <a:r>
                        <a:rPr lang="en-US" sz="1400" dirty="0" smtClean="0">
                          <a:solidFill>
                            <a:schemeClr val="accent6"/>
                          </a:solidFill>
                        </a:rPr>
                        <a:t>DCCT</a:t>
                      </a:r>
                    </a:p>
                    <a:p>
                      <a:pPr>
                        <a:spcBef>
                          <a:spcPts val="600"/>
                        </a:spcBef>
                      </a:pPr>
                      <a:r>
                        <a:rPr lang="en-US" sz="1400" dirty="0" smtClean="0">
                          <a:solidFill>
                            <a:schemeClr val="accent6"/>
                          </a:solidFill>
                        </a:rPr>
                        <a:t>BLMs</a:t>
                      </a:r>
                    </a:p>
                    <a:p>
                      <a:pPr>
                        <a:spcBef>
                          <a:spcPts val="600"/>
                        </a:spcBef>
                      </a:pPr>
                      <a:r>
                        <a:rPr lang="en-US" sz="1400" dirty="0" smtClean="0">
                          <a:solidFill>
                            <a:schemeClr val="accent6"/>
                          </a:solidFill>
                        </a:rPr>
                        <a:t>Schottkys</a:t>
                      </a:r>
                    </a:p>
                  </a:txBody>
                  <a:tcPr anchor="ct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9050" cap="flat" cmpd="sng" algn="ctr">
                      <a:solidFill>
                        <a:schemeClr val="tx1">
                          <a:lumMod val="60000"/>
                          <a:lumOff val="40000"/>
                        </a:schemeClr>
                      </a:solidFill>
                      <a:prstDash val="solid"/>
                      <a:round/>
                      <a:headEnd type="none" w="med" len="med"/>
                      <a:tailEnd type="none" w="med" len="med"/>
                    </a:lnB>
                  </a:tcPr>
                </a:tc>
                <a:tc>
                  <a:txBody>
                    <a:bodyPr/>
                    <a:lstStyle/>
                    <a:p>
                      <a:pPr>
                        <a:spcBef>
                          <a:spcPts val="600"/>
                        </a:spcBef>
                      </a:pPr>
                      <a:r>
                        <a:rPr lang="en-US" sz="1400" dirty="0" smtClean="0">
                          <a:solidFill>
                            <a:schemeClr val="accent6"/>
                          </a:solidFill>
                        </a:rPr>
                        <a:t>MWs (normal scanner cap)</a:t>
                      </a:r>
                    </a:p>
                    <a:p>
                      <a:pPr>
                        <a:spcBef>
                          <a:spcPts val="600"/>
                        </a:spcBef>
                      </a:pPr>
                      <a:r>
                        <a:rPr lang="en-US" sz="1400" dirty="0" smtClean="0">
                          <a:solidFill>
                            <a:schemeClr val="accent6"/>
                          </a:solidFill>
                        </a:rPr>
                        <a:t>ICs</a:t>
                      </a:r>
                    </a:p>
                    <a:p>
                      <a:pPr>
                        <a:spcBef>
                          <a:spcPts val="600"/>
                        </a:spcBef>
                      </a:pPr>
                      <a:r>
                        <a:rPr lang="en-US" sz="1400" dirty="0" smtClean="0">
                          <a:solidFill>
                            <a:schemeClr val="accent6"/>
                          </a:solidFill>
                        </a:rPr>
                        <a:t>BLMs</a:t>
                      </a:r>
                    </a:p>
                  </a:txBody>
                  <a:tcPr anchor="ct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9050" cap="flat" cmpd="sng" algn="ctr">
                      <a:solidFill>
                        <a:schemeClr val="tx1">
                          <a:lumMod val="60000"/>
                          <a:lumOff val="40000"/>
                        </a:schemeClr>
                      </a:solidFill>
                      <a:prstDash val="solid"/>
                      <a:round/>
                      <a:headEnd type="none" w="med" len="med"/>
                      <a:tailEnd type="none" w="med" len="med"/>
                    </a:lnB>
                  </a:tcPr>
                </a:tc>
              </a:tr>
            </a:tbl>
          </a:graphicData>
        </a:graphic>
      </p:graphicFrame>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rPr>
              <a:pPr eaLnBrk="1" hangingPunct="1"/>
              <a:t>11</a:t>
            </a:fld>
            <a:endParaRPr lang="en-US" altLang="en-US" sz="1200" dirty="0">
              <a:solidFill>
                <a:srgbClr val="004C97"/>
              </a:solidFill>
            </a:endParaRPr>
          </a:p>
        </p:txBody>
      </p:sp>
      <p:sp>
        <p:nvSpPr>
          <p:cNvPr id="9"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10"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Tree>
    <p:extLst>
      <p:ext uri="{BB962C8B-B14F-4D97-AF65-F5344CB8AC3E}">
        <p14:creationId xmlns:p14="http://schemas.microsoft.com/office/powerpoint/2010/main" val="768729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Extraction Instrumentation: </a:t>
            </a:r>
            <a:r>
              <a:rPr lang="en-US" dirty="0" err="1" smtClean="0"/>
              <a:t>Multiwires</a:t>
            </a:r>
            <a:endParaRPr lang="en-US" dirty="0"/>
          </a:p>
        </p:txBody>
      </p:sp>
      <p:sp>
        <p:nvSpPr>
          <p:cNvPr id="3" name="Content Placeholder 2"/>
          <p:cNvSpPr>
            <a:spLocks noGrp="1"/>
          </p:cNvSpPr>
          <p:nvPr>
            <p:ph idx="1"/>
          </p:nvPr>
        </p:nvSpPr>
        <p:spPr>
          <a:xfrm>
            <a:off x="669758" y="1111409"/>
            <a:ext cx="5565469" cy="2296836"/>
          </a:xfrm>
        </p:spPr>
        <p:txBody>
          <a:bodyPr/>
          <a:lstStyle/>
          <a:p>
            <a:r>
              <a:rPr lang="en-US" sz="1400" dirty="0" smtClean="0"/>
              <a:t>Primary beam position measurement device in the M4 beam line.</a:t>
            </a:r>
          </a:p>
          <a:p>
            <a:r>
              <a:rPr lang="en-US" sz="1400" dirty="0" err="1" smtClean="0"/>
              <a:t>NuMI</a:t>
            </a:r>
            <a:r>
              <a:rPr lang="en-US" sz="1400" dirty="0" smtClean="0"/>
              <a:t> </a:t>
            </a:r>
            <a:r>
              <a:rPr lang="en-US" sz="1400" dirty="0" err="1" smtClean="0"/>
              <a:t>multiwire</a:t>
            </a:r>
            <a:r>
              <a:rPr lang="en-US" sz="1400" dirty="0" smtClean="0"/>
              <a:t> design used with a gap in the ceramic that allows the wires to be moved into and out of the beam while beam is running.</a:t>
            </a:r>
          </a:p>
          <a:p>
            <a:r>
              <a:rPr lang="en-US" sz="1400" dirty="0" smtClean="0"/>
              <a:t>There will be two varieties of </a:t>
            </a:r>
            <a:r>
              <a:rPr lang="en-US" sz="1400" dirty="0" err="1" smtClean="0"/>
              <a:t>multiwires</a:t>
            </a:r>
            <a:r>
              <a:rPr lang="en-US" sz="1400" dirty="0" smtClean="0"/>
              <a:t>.</a:t>
            </a:r>
          </a:p>
          <a:p>
            <a:pPr lvl="1"/>
            <a:r>
              <a:rPr lang="en-US" sz="1200" dirty="0" smtClean="0"/>
              <a:t>New </a:t>
            </a:r>
            <a:r>
              <a:rPr lang="en-US" sz="1200" dirty="0" smtClean="0"/>
              <a:t>vacuum cans will be constructed based on the </a:t>
            </a:r>
            <a:r>
              <a:rPr lang="en-US" sz="1200" dirty="0" err="1" smtClean="0"/>
              <a:t>NuMI</a:t>
            </a:r>
            <a:r>
              <a:rPr lang="en-US" sz="1200" dirty="0" smtClean="0"/>
              <a:t> design.</a:t>
            </a:r>
          </a:p>
          <a:p>
            <a:pPr lvl="1"/>
            <a:r>
              <a:rPr lang="en-US" sz="1200" dirty="0" smtClean="0"/>
              <a:t>11 available </a:t>
            </a:r>
            <a:r>
              <a:rPr lang="en-US" sz="1200" dirty="0" smtClean="0"/>
              <a:t>University of Texas (UTA)</a:t>
            </a:r>
            <a:r>
              <a:rPr lang="en-US" sz="1200" dirty="0" smtClean="0"/>
              <a:t> </a:t>
            </a:r>
            <a:r>
              <a:rPr lang="en-US" sz="1200" dirty="0" smtClean="0"/>
              <a:t>Multiwire cans will be repurposed.</a:t>
            </a:r>
          </a:p>
          <a:p>
            <a:r>
              <a:rPr lang="en-US" sz="1400" dirty="0" smtClean="0"/>
              <a:t>The beam positions will be used in the M4 beam line </a:t>
            </a:r>
            <a:r>
              <a:rPr lang="en-US" sz="1400" dirty="0" err="1" smtClean="0"/>
              <a:t>autotune</a:t>
            </a:r>
            <a:r>
              <a:rPr lang="en-US" sz="1400" dirty="0" smtClean="0"/>
              <a:t> system.</a:t>
            </a:r>
            <a:endParaRPr lang="en-US" sz="1400" dirty="0" smtClean="0"/>
          </a:p>
          <a:p>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12</a:t>
            </a:fld>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828" y="3117701"/>
            <a:ext cx="2710461" cy="3094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C:\Graphics_Storage\PrintKeyCapture-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0384" y="888901"/>
            <a:ext cx="2660591" cy="222880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descr="imap://drendel@imapserver1.fnal.gov:993/fetch%3EUID%3E/INBOX%3E31956?part=1.3&amp;filename=UTA%20%20SEM.png"/>
          <p:cNvSpPr>
            <a:spLocks noChangeAspect="1" noChangeArrowheads="1"/>
          </p:cNvSpPr>
          <p:nvPr/>
        </p:nvSpPr>
        <p:spPr bwMode="auto">
          <a:xfrm>
            <a:off x="155575" y="-1371600"/>
            <a:ext cx="4629150" cy="2867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imap://drendel@imapserver1.fnal.gov:993/fetch%3EUID%3E/INBOX%3E31956?part=1.3&amp;filename=UTA%20%20SEM.png"/>
          <p:cNvSpPr>
            <a:spLocks noChangeAspect="1" noChangeArrowheads="1"/>
          </p:cNvSpPr>
          <p:nvPr/>
        </p:nvSpPr>
        <p:spPr bwMode="auto">
          <a:xfrm>
            <a:off x="307975" y="-1219200"/>
            <a:ext cx="4629150" cy="2867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450" y="3970561"/>
            <a:ext cx="235743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12" descr="imap://drendel@imapserver1.fnal.gov:993/fetch%3EUID%3E/INBOX%3E31956?part=1.5&amp;filename=UTA%20SEM%20Wire%20planes.jpg"/>
          <p:cNvSpPr>
            <a:spLocks noChangeAspect="1" noChangeArrowheads="1"/>
          </p:cNvSpPr>
          <p:nvPr/>
        </p:nvSpPr>
        <p:spPr bwMode="auto">
          <a:xfrm>
            <a:off x="155575" y="-14779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1617" y="4002565"/>
            <a:ext cx="2962656" cy="2221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6443" y="4006535"/>
            <a:ext cx="2940892" cy="2205669"/>
          </a:xfrm>
          <a:prstGeom prst="rect">
            <a:avLst/>
          </a:prstGeom>
        </p:spPr>
      </p:pic>
      <p:sp>
        <p:nvSpPr>
          <p:cNvPr id="11" name="Rectangle 10"/>
          <p:cNvSpPr/>
          <p:nvPr/>
        </p:nvSpPr>
        <p:spPr>
          <a:xfrm>
            <a:off x="951024" y="3852258"/>
            <a:ext cx="2198038" cy="646331"/>
          </a:xfrm>
          <a:prstGeom prst="rect">
            <a:avLst/>
          </a:prstGeom>
          <a:noFill/>
        </p:spPr>
        <p:txBody>
          <a:bodyPr wrap="none" lIns="91440" tIns="45720" rIns="91440" bIns="45720">
            <a:spAutoFit/>
          </a:bodyPr>
          <a:lstStyle/>
          <a:p>
            <a:pPr algn="ctr"/>
            <a:r>
              <a:rPr lang="en-US" sz="3600" b="1" cap="none" spc="50" dirty="0" err="1" smtClean="0">
                <a:ln w="9525" cmpd="sng">
                  <a:solidFill>
                    <a:schemeClr val="accent1"/>
                  </a:solidFill>
                  <a:prstDash val="solid"/>
                </a:ln>
                <a:solidFill>
                  <a:srgbClr val="70AD47">
                    <a:tint val="1000"/>
                  </a:srgbClr>
                </a:solidFill>
                <a:effectLst>
                  <a:glow rad="38100">
                    <a:schemeClr val="accent1">
                      <a:alpha val="40000"/>
                    </a:schemeClr>
                  </a:glow>
                </a:effectLst>
              </a:rPr>
              <a:t>Numi</a:t>
            </a:r>
            <a:r>
              <a:rPr lang="en-US" sz="36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 MW</a:t>
            </a:r>
            <a:endParaRPr lang="en-US" sz="36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6" name="Rectangle 15"/>
          <p:cNvSpPr/>
          <p:nvPr/>
        </p:nvSpPr>
        <p:spPr>
          <a:xfrm>
            <a:off x="3630062" y="3852257"/>
            <a:ext cx="1924502" cy="646331"/>
          </a:xfrm>
          <a:prstGeom prst="rect">
            <a:avLst/>
          </a:prstGeom>
          <a:noFill/>
        </p:spPr>
        <p:txBody>
          <a:bodyPr wrap="none" lIns="91440" tIns="45720" rIns="91440" bIns="45720">
            <a:spAutoFit/>
          </a:bodyPr>
          <a:lstStyle/>
          <a:p>
            <a:pPr algn="ctr"/>
            <a:r>
              <a:rPr lang="en-US" sz="3600" b="1" spc="50" dirty="0" smtClean="0">
                <a:ln w="9525" cmpd="sng">
                  <a:solidFill>
                    <a:schemeClr val="accent1"/>
                  </a:solidFill>
                  <a:prstDash val="solid"/>
                </a:ln>
                <a:solidFill>
                  <a:srgbClr val="70AD47">
                    <a:tint val="1000"/>
                  </a:srgbClr>
                </a:solidFill>
                <a:effectLst>
                  <a:glow rad="38100">
                    <a:schemeClr val="accent1">
                      <a:alpha val="40000"/>
                    </a:schemeClr>
                  </a:glow>
                </a:effectLst>
              </a:rPr>
              <a:t>UTA</a:t>
            </a:r>
            <a:r>
              <a:rPr lang="en-US" sz="36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 MW</a:t>
            </a:r>
            <a:endParaRPr lang="en-US" sz="36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2" name="Rectangle 11"/>
          <p:cNvSpPr/>
          <p:nvPr/>
        </p:nvSpPr>
        <p:spPr>
          <a:xfrm>
            <a:off x="6580028" y="493987"/>
            <a:ext cx="1846146" cy="646331"/>
          </a:xfrm>
          <a:prstGeom prst="rect">
            <a:avLst/>
          </a:prstGeom>
          <a:noFill/>
        </p:spPr>
        <p:txBody>
          <a:bodyPr wrap="none" lIns="91440" tIns="45720" rIns="91440" bIns="45720">
            <a:spAutoFit/>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UTA MW</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19" name="Rectangle 18"/>
          <p:cNvSpPr/>
          <p:nvPr/>
        </p:nvSpPr>
        <p:spPr>
          <a:xfrm>
            <a:off x="6659489" y="3135935"/>
            <a:ext cx="2145139" cy="646331"/>
          </a:xfrm>
          <a:prstGeom prst="rect">
            <a:avLst/>
          </a:prstGeom>
          <a:noFill/>
        </p:spPr>
        <p:txBody>
          <a:bodyPr wrap="none" lIns="91440" tIns="45720" rIns="91440" bIns="45720">
            <a:spAutoFit/>
          </a:bodyPr>
          <a:lstStyle/>
          <a:p>
            <a:pPr algn="ctr"/>
            <a:r>
              <a:rPr lang="en-US" sz="3600" b="0" cap="none" spc="0" dirty="0" err="1" smtClean="0">
                <a:ln w="0"/>
                <a:solidFill>
                  <a:schemeClr val="tx1"/>
                </a:solidFill>
                <a:effectLst>
                  <a:outerShdw blurRad="38100" dist="19050" dir="2700000" algn="tl" rotWithShape="0">
                    <a:schemeClr val="dk1">
                      <a:alpha val="40000"/>
                    </a:schemeClr>
                  </a:outerShdw>
                </a:effectLst>
              </a:rPr>
              <a:t>NuMI</a:t>
            </a:r>
            <a:r>
              <a:rPr lang="en-US" sz="3600" b="0" cap="none" spc="0" dirty="0" smtClean="0">
                <a:ln w="0"/>
                <a:solidFill>
                  <a:schemeClr val="tx1"/>
                </a:solidFill>
                <a:effectLst>
                  <a:outerShdw blurRad="38100" dist="19050" dir="2700000" algn="tl" rotWithShape="0">
                    <a:schemeClr val="dk1">
                      <a:alpha val="40000"/>
                    </a:schemeClr>
                  </a:outerShdw>
                </a:effectLst>
              </a:rPr>
              <a:t> MW</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20"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21"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Tree>
    <p:extLst>
      <p:ext uri="{BB962C8B-B14F-4D97-AF65-F5344CB8AC3E}">
        <p14:creationId xmlns:p14="http://schemas.microsoft.com/office/powerpoint/2010/main" val="14990698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Profile Monitors in the M4 Line</a:t>
            </a:r>
            <a:endParaRPr lang="en-US" dirty="0"/>
          </a:p>
        </p:txBody>
      </p:sp>
      <p:sp>
        <p:nvSpPr>
          <p:cNvPr id="4" name="Date Placeholder 3"/>
          <p:cNvSpPr>
            <a:spLocks noGrp="1"/>
          </p:cNvSpPr>
          <p:nvPr>
            <p:ph type="dt" sz="half" idx="10"/>
          </p:nvPr>
        </p:nvSpPr>
        <p:spPr/>
        <p:txBody>
          <a:bodyPr/>
          <a:lstStyle/>
          <a:p>
            <a:fld id="{821BF4AC-4B98-479F-96D2-8EFF35B3DA50}" type="datetime1">
              <a:rPr lang="en-US" altLang="en-US" smtClean="0"/>
              <a:pPr/>
              <a:t>10/5/2015</a:t>
            </a:fld>
            <a:endParaRPr lang="en-US" altLang="en-US"/>
          </a:p>
        </p:txBody>
      </p:sp>
      <p:sp>
        <p:nvSpPr>
          <p:cNvPr id="5" name="Footer Placeholder 4"/>
          <p:cNvSpPr>
            <a:spLocks noGrp="1"/>
          </p:cNvSpPr>
          <p:nvPr>
            <p:ph type="ftr" sz="quarter" idx="11"/>
          </p:nvPr>
        </p:nvSpPr>
        <p:spPr/>
        <p:txBody>
          <a:bodyPr/>
          <a:lstStyle/>
          <a:p>
            <a:pPr>
              <a:defRPr/>
            </a:pPr>
            <a:r>
              <a:rPr lang="en-US" smtClean="0"/>
              <a:t>Brian Drendel | Muon Campus Controls and Instrumentation</a:t>
            </a:r>
            <a:endParaRPr lang="en-US" b="1" dirty="0"/>
          </a:p>
        </p:txBody>
      </p:sp>
      <p:sp>
        <p:nvSpPr>
          <p:cNvPr id="6" name="Slide Number Placeholder 5"/>
          <p:cNvSpPr>
            <a:spLocks noGrp="1"/>
          </p:cNvSpPr>
          <p:nvPr>
            <p:ph type="sldNum" sz="quarter" idx="12"/>
          </p:nvPr>
        </p:nvSpPr>
        <p:spPr/>
        <p:txBody>
          <a:bodyPr/>
          <a:lstStyle/>
          <a:p>
            <a:fld id="{A597B030-AED3-407E-8020-7A912E1E77CE}" type="slidenum">
              <a:rPr lang="en-US" altLang="en-US" smtClean="0"/>
              <a:pPr/>
              <a:t>13</a:t>
            </a:fld>
            <a:endParaRPr lang="en-US" altLang="en-US"/>
          </a:p>
        </p:txBody>
      </p:sp>
      <p:pic>
        <p:nvPicPr>
          <p:cNvPr id="7" name="Picture 6"/>
          <p:cNvPicPr>
            <a:picLocks noChangeAspect="1"/>
          </p:cNvPicPr>
          <p:nvPr/>
        </p:nvPicPr>
        <p:blipFill>
          <a:blip r:embed="rId3"/>
          <a:stretch>
            <a:fillRect/>
          </a:stretch>
        </p:blipFill>
        <p:spPr>
          <a:xfrm>
            <a:off x="629384" y="3756978"/>
            <a:ext cx="2863910" cy="2013294"/>
          </a:xfrm>
          <a:prstGeom prst="rect">
            <a:avLst/>
          </a:prstGeom>
        </p:spPr>
      </p:pic>
      <p:sp>
        <p:nvSpPr>
          <p:cNvPr id="8" name="Rectangle 7"/>
          <p:cNvSpPr/>
          <p:nvPr/>
        </p:nvSpPr>
        <p:spPr>
          <a:xfrm>
            <a:off x="2282260" y="3753541"/>
            <a:ext cx="1372492" cy="523220"/>
          </a:xfrm>
          <a:prstGeom prst="rect">
            <a:avLst/>
          </a:prstGeom>
          <a:noFill/>
        </p:spPr>
        <p:txBody>
          <a:bodyPr wrap="none" lIns="91440" tIns="45720" rIns="91440" bIns="45720">
            <a:spAutoFit/>
          </a:bodyPr>
          <a:lstStyle/>
          <a:p>
            <a:pPr algn="ctr"/>
            <a:r>
              <a:rPr lang="en-US" sz="2800" b="1" cap="none" spc="0" dirty="0" smtClean="0">
                <a:ln w="22225">
                  <a:solidFill>
                    <a:schemeClr val="accent2"/>
                  </a:solidFill>
                  <a:prstDash val="solid"/>
                </a:ln>
                <a:solidFill>
                  <a:schemeClr val="accent2">
                    <a:lumMod val="40000"/>
                    <a:lumOff val="60000"/>
                  </a:schemeClr>
                </a:solidFill>
                <a:effectLst/>
              </a:rPr>
              <a:t>MW941</a:t>
            </a:r>
            <a:endParaRPr lang="en-US" sz="2800" b="1" cap="none" spc="0" dirty="0">
              <a:ln w="22225">
                <a:solidFill>
                  <a:schemeClr val="accent2"/>
                </a:solidFill>
                <a:prstDash val="solid"/>
              </a:ln>
              <a:solidFill>
                <a:schemeClr val="accent2">
                  <a:lumMod val="40000"/>
                  <a:lumOff val="60000"/>
                </a:schemeClr>
              </a:solidFill>
              <a:effectLst/>
            </a:endParaRPr>
          </a:p>
        </p:txBody>
      </p:sp>
      <p:pic>
        <p:nvPicPr>
          <p:cNvPr id="9"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909242"/>
            <a:ext cx="8693116" cy="5174057"/>
          </a:xfrm>
          <a:prstGeom prst="rect">
            <a:avLst/>
          </a:prstGeom>
        </p:spPr>
      </p:pic>
      <p:sp>
        <p:nvSpPr>
          <p:cNvPr id="10" name="TextBox 9"/>
          <p:cNvSpPr txBox="1"/>
          <p:nvPr/>
        </p:nvSpPr>
        <p:spPr>
          <a:xfrm rot="20097161">
            <a:off x="3673459" y="2967299"/>
            <a:ext cx="1797081" cy="769441"/>
          </a:xfrm>
          <a:prstGeom prst="rect">
            <a:avLst/>
          </a:prstGeom>
          <a:noFill/>
        </p:spPr>
        <p:txBody>
          <a:bodyPr wrap="square" rtlCol="0">
            <a:spAutoFit/>
          </a:bodyPr>
          <a:lstStyle/>
          <a:p>
            <a:r>
              <a:rPr lang="en-US" sz="1100" dirty="0" smtClean="0">
                <a:solidFill>
                  <a:srgbClr val="7030A0"/>
                </a:solidFill>
              </a:rPr>
              <a:t>Extinction &amp; Diagnostic Absorber </a:t>
            </a:r>
            <a:r>
              <a:rPr lang="en-US" sz="1100" dirty="0" smtClean="0">
                <a:solidFill>
                  <a:srgbClr val="7030A0"/>
                </a:solidFill>
              </a:rPr>
              <a:t>Section: 919 – 935</a:t>
            </a:r>
          </a:p>
          <a:p>
            <a:pPr marL="171450" indent="-171450">
              <a:buFont typeface="Arial" panose="020B0604020202020204" pitchFamily="34" charset="0"/>
              <a:buChar char="•"/>
            </a:pPr>
            <a:r>
              <a:rPr lang="en-US" sz="1100" dirty="0">
                <a:solidFill>
                  <a:srgbClr val="7030A0"/>
                </a:solidFill>
              </a:rPr>
              <a:t>9</a:t>
            </a:r>
            <a:r>
              <a:rPr lang="en-US" sz="1100" dirty="0" smtClean="0">
                <a:solidFill>
                  <a:srgbClr val="7030A0"/>
                </a:solidFill>
              </a:rPr>
              <a:t> </a:t>
            </a:r>
            <a:r>
              <a:rPr lang="en-US" sz="1100" dirty="0" err="1" smtClean="0">
                <a:solidFill>
                  <a:srgbClr val="7030A0"/>
                </a:solidFill>
              </a:rPr>
              <a:t>multwires</a:t>
            </a:r>
            <a:endParaRPr lang="en-US" sz="1100" dirty="0" smtClean="0">
              <a:solidFill>
                <a:srgbClr val="7030A0"/>
              </a:solidFill>
            </a:endParaRPr>
          </a:p>
          <a:p>
            <a:pPr marL="171450" indent="-171450">
              <a:buFont typeface="Arial" panose="020B0604020202020204" pitchFamily="34" charset="0"/>
              <a:buChar char="•"/>
            </a:pPr>
            <a:r>
              <a:rPr lang="en-US" sz="1100" dirty="0">
                <a:solidFill>
                  <a:srgbClr val="7030A0"/>
                </a:solidFill>
              </a:rPr>
              <a:t>1</a:t>
            </a:r>
            <a:r>
              <a:rPr lang="en-US" sz="1100" dirty="0" smtClean="0">
                <a:solidFill>
                  <a:srgbClr val="7030A0"/>
                </a:solidFill>
              </a:rPr>
              <a:t> UTA </a:t>
            </a:r>
            <a:r>
              <a:rPr lang="en-US" sz="1100" dirty="0" err="1" smtClean="0">
                <a:solidFill>
                  <a:srgbClr val="7030A0"/>
                </a:solidFill>
              </a:rPr>
              <a:t>Multiwires</a:t>
            </a:r>
            <a:r>
              <a:rPr lang="en-US" sz="1100" dirty="0" smtClean="0">
                <a:solidFill>
                  <a:srgbClr val="7030A0"/>
                </a:solidFill>
              </a:rPr>
              <a:t> </a:t>
            </a:r>
          </a:p>
        </p:txBody>
      </p:sp>
      <p:sp>
        <p:nvSpPr>
          <p:cNvPr id="11" name="TextBox 10"/>
          <p:cNvSpPr txBox="1"/>
          <p:nvPr/>
        </p:nvSpPr>
        <p:spPr>
          <a:xfrm rot="20115863">
            <a:off x="6992373" y="2992801"/>
            <a:ext cx="1272252" cy="1107996"/>
          </a:xfrm>
          <a:prstGeom prst="rect">
            <a:avLst/>
          </a:prstGeom>
          <a:noFill/>
        </p:spPr>
        <p:txBody>
          <a:bodyPr wrap="square" rtlCol="0">
            <a:spAutoFit/>
          </a:bodyPr>
          <a:lstStyle/>
          <a:p>
            <a:r>
              <a:rPr lang="en-US" sz="1100" dirty="0" smtClean="0"/>
              <a:t>Final Focus </a:t>
            </a:r>
            <a:r>
              <a:rPr lang="en-US" sz="1100" dirty="0" smtClean="0"/>
              <a:t>:</a:t>
            </a:r>
          </a:p>
          <a:p>
            <a:r>
              <a:rPr lang="en-US" sz="1100" dirty="0" smtClean="0"/>
              <a:t>936-943:</a:t>
            </a:r>
          </a:p>
          <a:p>
            <a:pPr marL="171450" indent="-171450">
              <a:buFont typeface="Arial" panose="020B0604020202020204" pitchFamily="34" charset="0"/>
              <a:buChar char="•"/>
            </a:pPr>
            <a:r>
              <a:rPr lang="en-US" sz="1100" dirty="0" smtClean="0"/>
              <a:t>3 </a:t>
            </a:r>
            <a:r>
              <a:rPr lang="en-US" sz="1100" dirty="0" err="1" smtClean="0"/>
              <a:t>multiwires</a:t>
            </a:r>
            <a:endParaRPr lang="en-US" sz="1100" dirty="0" smtClean="0"/>
          </a:p>
          <a:p>
            <a:pPr marL="171450" indent="-171450">
              <a:buFont typeface="Arial" panose="020B0604020202020204" pitchFamily="34" charset="0"/>
              <a:buChar char="•"/>
            </a:pPr>
            <a:r>
              <a:rPr lang="en-US" sz="1100" dirty="0" smtClean="0"/>
              <a:t>3 UTA </a:t>
            </a:r>
            <a:r>
              <a:rPr lang="en-US" sz="1100" dirty="0" err="1" smtClean="0"/>
              <a:t>multiwires</a:t>
            </a:r>
            <a:endParaRPr lang="en-US" sz="1100" dirty="0" smtClean="0"/>
          </a:p>
          <a:p>
            <a:r>
              <a:rPr lang="en-US" sz="1100" dirty="0" smtClean="0"/>
              <a:t> </a:t>
            </a:r>
            <a:endParaRPr lang="en-US" sz="1100" dirty="0"/>
          </a:p>
        </p:txBody>
      </p:sp>
      <p:sp>
        <p:nvSpPr>
          <p:cNvPr id="12" name="TextBox 11"/>
          <p:cNvSpPr txBox="1"/>
          <p:nvPr/>
        </p:nvSpPr>
        <p:spPr>
          <a:xfrm>
            <a:off x="2140202" y="5180113"/>
            <a:ext cx="1361715" cy="769441"/>
          </a:xfrm>
          <a:prstGeom prst="rect">
            <a:avLst/>
          </a:prstGeom>
          <a:noFill/>
        </p:spPr>
        <p:txBody>
          <a:bodyPr wrap="square" rtlCol="0">
            <a:spAutoFit/>
          </a:bodyPr>
          <a:lstStyle/>
          <a:p>
            <a:r>
              <a:rPr lang="en-US" sz="1100" dirty="0" err="1" smtClean="0"/>
              <a:t>HBend</a:t>
            </a:r>
            <a:r>
              <a:rPr lang="en-US" sz="1100" dirty="0" smtClean="0"/>
              <a:t> </a:t>
            </a:r>
            <a:r>
              <a:rPr lang="en-US" sz="1100" dirty="0" smtClean="0"/>
              <a:t>Section:</a:t>
            </a:r>
          </a:p>
          <a:p>
            <a:r>
              <a:rPr lang="en-US" sz="1100" dirty="0" smtClean="0"/>
              <a:t>908-918</a:t>
            </a:r>
          </a:p>
          <a:p>
            <a:pPr marL="171450" indent="-171450">
              <a:buFont typeface="Arial" panose="020B0604020202020204" pitchFamily="34" charset="0"/>
              <a:buChar char="•"/>
            </a:pPr>
            <a:r>
              <a:rPr lang="en-US" sz="1100" dirty="0" smtClean="0"/>
              <a:t>2 </a:t>
            </a:r>
            <a:r>
              <a:rPr lang="en-US" sz="1100" dirty="0" err="1" smtClean="0"/>
              <a:t>multiwires</a:t>
            </a:r>
            <a:endParaRPr lang="en-US" sz="1100" dirty="0" smtClean="0"/>
          </a:p>
          <a:p>
            <a:pPr marL="171450" indent="-171450">
              <a:buFont typeface="Arial" panose="020B0604020202020204" pitchFamily="34" charset="0"/>
              <a:buChar char="•"/>
            </a:pPr>
            <a:r>
              <a:rPr lang="en-US" sz="1100" dirty="0" smtClean="0"/>
              <a:t>4 UTA </a:t>
            </a:r>
            <a:r>
              <a:rPr lang="en-US" sz="1100" dirty="0" err="1" smtClean="0"/>
              <a:t>multiwires</a:t>
            </a:r>
            <a:r>
              <a:rPr lang="en-US" sz="1100" dirty="0" smtClean="0"/>
              <a:t> </a:t>
            </a:r>
            <a:endParaRPr lang="en-US" sz="1100" dirty="0"/>
          </a:p>
        </p:txBody>
      </p:sp>
      <p:sp>
        <p:nvSpPr>
          <p:cNvPr id="13" name="TextBox 12"/>
          <p:cNvSpPr txBox="1"/>
          <p:nvPr/>
        </p:nvSpPr>
        <p:spPr>
          <a:xfrm rot="422750">
            <a:off x="662218" y="3630429"/>
            <a:ext cx="1518803" cy="769441"/>
          </a:xfrm>
          <a:prstGeom prst="rect">
            <a:avLst/>
          </a:prstGeom>
          <a:noFill/>
        </p:spPr>
        <p:txBody>
          <a:bodyPr wrap="square" rtlCol="0">
            <a:spAutoFit/>
          </a:bodyPr>
          <a:lstStyle/>
          <a:p>
            <a:r>
              <a:rPr lang="en-US" sz="1100" dirty="0" smtClean="0">
                <a:solidFill>
                  <a:schemeClr val="accent2">
                    <a:lumMod val="75000"/>
                  </a:schemeClr>
                </a:solidFill>
              </a:rPr>
              <a:t>Common Section:</a:t>
            </a:r>
          </a:p>
          <a:p>
            <a:r>
              <a:rPr lang="en-US" sz="1100" dirty="0" smtClean="0">
                <a:solidFill>
                  <a:schemeClr val="accent2">
                    <a:lumMod val="75000"/>
                  </a:schemeClr>
                </a:solidFill>
              </a:rPr>
              <a:t>900-907</a:t>
            </a:r>
          </a:p>
          <a:p>
            <a:pPr marL="171450" indent="-171450">
              <a:buFont typeface="Arial" panose="020B0604020202020204" pitchFamily="34" charset="0"/>
              <a:buChar char="•"/>
            </a:pPr>
            <a:r>
              <a:rPr lang="en-US" sz="1100" dirty="0" smtClean="0">
                <a:solidFill>
                  <a:schemeClr val="accent2">
                    <a:lumMod val="75000"/>
                  </a:schemeClr>
                </a:solidFill>
              </a:rPr>
              <a:t>1 shared PWC</a:t>
            </a:r>
          </a:p>
          <a:p>
            <a:pPr marL="171450" indent="-171450">
              <a:buFont typeface="Arial" panose="020B0604020202020204" pitchFamily="34" charset="0"/>
              <a:buChar char="•"/>
            </a:pPr>
            <a:r>
              <a:rPr lang="en-US" sz="1100" dirty="0" smtClean="0">
                <a:solidFill>
                  <a:schemeClr val="accent2">
                    <a:lumMod val="75000"/>
                  </a:schemeClr>
                </a:solidFill>
              </a:rPr>
              <a:t>3 </a:t>
            </a:r>
            <a:r>
              <a:rPr lang="en-US" sz="1100" dirty="0" err="1" smtClean="0">
                <a:solidFill>
                  <a:schemeClr val="accent2">
                    <a:lumMod val="75000"/>
                  </a:schemeClr>
                </a:solidFill>
              </a:rPr>
              <a:t>multiwires</a:t>
            </a:r>
            <a:endParaRPr lang="en-US" sz="1100" dirty="0">
              <a:solidFill>
                <a:schemeClr val="accent2">
                  <a:lumMod val="75000"/>
                </a:schemeClr>
              </a:solidFill>
            </a:endParaRPr>
          </a:p>
        </p:txBody>
      </p:sp>
      <p:cxnSp>
        <p:nvCxnSpPr>
          <p:cNvPr id="14" name="Straight Connector 13"/>
          <p:cNvCxnSpPr/>
          <p:nvPr/>
        </p:nvCxnSpPr>
        <p:spPr>
          <a:xfrm flipH="1">
            <a:off x="2089588" y="4479568"/>
            <a:ext cx="22148" cy="8875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014408" y="4388287"/>
            <a:ext cx="267322" cy="83214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512910" y="2757766"/>
            <a:ext cx="352065" cy="6845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Content Placeholder 2"/>
          <p:cNvSpPr txBox="1">
            <a:spLocks/>
          </p:cNvSpPr>
          <p:nvPr/>
        </p:nvSpPr>
        <p:spPr>
          <a:xfrm>
            <a:off x="452437" y="1070775"/>
            <a:ext cx="8560934" cy="1119146"/>
          </a:xfrm>
          <a:prstGeom prst="rect">
            <a:avLst/>
          </a:prstGeom>
        </p:spPr>
        <p:txBody>
          <a:bodyPr lIns="0" tIns="0" rIns="0" bIns="0"/>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mn-lt"/>
                <a:ea typeface="MS PGothic" pitchFamily="34" charset="-128"/>
                <a:cs typeface="ＭＳ Ｐゴシック" charset="0"/>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mn-lt"/>
                <a:ea typeface="MS PGothic" pitchFamily="34" charset="-128"/>
                <a:cs typeface="ＭＳ Ｐゴシック" charset="0"/>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mn-lt"/>
                <a:ea typeface="MS PGothic" pitchFamily="34" charset="-128"/>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mn-lt"/>
                <a:ea typeface="MS PGothic"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smtClean="0"/>
              <a:t>Based on the lattice design, the M4 line will contain 28 profile monitors that will be used to measure the profile and position of the beam.</a:t>
            </a:r>
          </a:p>
          <a:p>
            <a:pPr lvl="1"/>
            <a:r>
              <a:rPr lang="en-US" sz="1400" dirty="0" smtClean="0"/>
              <a:t>One shared PWC</a:t>
            </a:r>
          </a:p>
          <a:p>
            <a:pPr lvl="1"/>
            <a:r>
              <a:rPr lang="en-US" sz="1400" dirty="0" smtClean="0"/>
              <a:t>Eight repurposed UTA </a:t>
            </a:r>
            <a:r>
              <a:rPr lang="en-US" sz="1400" dirty="0" err="1" smtClean="0"/>
              <a:t>multiwires</a:t>
            </a:r>
            <a:endParaRPr lang="en-US" sz="1400" dirty="0" smtClean="0"/>
          </a:p>
          <a:p>
            <a:pPr lvl="1"/>
            <a:r>
              <a:rPr lang="en-US" sz="1400" dirty="0" smtClean="0"/>
              <a:t>Eighteen new </a:t>
            </a:r>
            <a:r>
              <a:rPr lang="en-US" sz="1400" dirty="0" err="1" smtClean="0"/>
              <a:t>NuMI</a:t>
            </a:r>
            <a:r>
              <a:rPr lang="en-US" sz="1400" dirty="0" smtClean="0"/>
              <a:t>-extraction style </a:t>
            </a:r>
            <a:r>
              <a:rPr lang="en-US" sz="1400" dirty="0" err="1" smtClean="0"/>
              <a:t>multiwires</a:t>
            </a:r>
            <a:endParaRPr lang="en-US" sz="1400" dirty="0" smtClean="0"/>
          </a:p>
          <a:p>
            <a:pPr lvl="1"/>
            <a:r>
              <a:rPr lang="en-US" sz="1400" dirty="0" smtClean="0"/>
              <a:t>One repurposed BNL PWC</a:t>
            </a:r>
            <a:endParaRPr lang="en-US" sz="1400" dirty="0"/>
          </a:p>
        </p:txBody>
      </p:sp>
      <p:cxnSp>
        <p:nvCxnSpPr>
          <p:cNvPr id="18" name="Straight Connector 17"/>
          <p:cNvCxnSpPr/>
          <p:nvPr/>
        </p:nvCxnSpPr>
        <p:spPr>
          <a:xfrm flipH="1">
            <a:off x="489273" y="4335566"/>
            <a:ext cx="168325" cy="71972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498779" y="2300276"/>
            <a:ext cx="352065" cy="6845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rot="19965756">
            <a:off x="7972404" y="2618470"/>
            <a:ext cx="1195482" cy="769441"/>
          </a:xfrm>
          <a:prstGeom prst="rect">
            <a:avLst/>
          </a:prstGeom>
          <a:noFill/>
        </p:spPr>
        <p:txBody>
          <a:bodyPr wrap="square" rtlCol="0">
            <a:spAutoFit/>
          </a:bodyPr>
          <a:lstStyle/>
          <a:p>
            <a:r>
              <a:rPr lang="en-US" sz="1100" dirty="0" smtClean="0">
                <a:solidFill>
                  <a:schemeClr val="accent3">
                    <a:lumMod val="75000"/>
                  </a:schemeClr>
                </a:solidFill>
              </a:rPr>
              <a:t>Target Section</a:t>
            </a:r>
            <a:r>
              <a:rPr lang="en-US" sz="1100" dirty="0" smtClean="0">
                <a:solidFill>
                  <a:schemeClr val="accent3">
                    <a:lumMod val="75000"/>
                  </a:schemeClr>
                </a:solidFill>
              </a:rPr>
              <a:t>:</a:t>
            </a:r>
          </a:p>
          <a:p>
            <a:pPr marL="171450" indent="-171450">
              <a:buFont typeface="Arial" panose="020B0604020202020204" pitchFamily="34" charset="0"/>
              <a:buChar char="•"/>
            </a:pPr>
            <a:r>
              <a:rPr lang="en-US" sz="1100" dirty="0">
                <a:solidFill>
                  <a:schemeClr val="accent3">
                    <a:lumMod val="75000"/>
                  </a:schemeClr>
                </a:solidFill>
              </a:rPr>
              <a:t>1</a:t>
            </a:r>
            <a:r>
              <a:rPr lang="en-US" sz="1100" dirty="0" smtClean="0">
                <a:solidFill>
                  <a:schemeClr val="accent3">
                    <a:lumMod val="75000"/>
                  </a:schemeClr>
                </a:solidFill>
              </a:rPr>
              <a:t> </a:t>
            </a:r>
            <a:r>
              <a:rPr lang="en-US" sz="1100" dirty="0" err="1" smtClean="0">
                <a:solidFill>
                  <a:schemeClr val="accent3">
                    <a:lumMod val="75000"/>
                  </a:schemeClr>
                </a:solidFill>
              </a:rPr>
              <a:t>multiwire</a:t>
            </a:r>
            <a:endParaRPr lang="en-US" sz="1100" dirty="0" smtClean="0">
              <a:solidFill>
                <a:schemeClr val="accent3">
                  <a:lumMod val="75000"/>
                </a:schemeClr>
              </a:solidFill>
            </a:endParaRPr>
          </a:p>
          <a:p>
            <a:pPr marL="171450" indent="-171450">
              <a:buFont typeface="Arial" panose="020B0604020202020204" pitchFamily="34" charset="0"/>
              <a:buChar char="•"/>
            </a:pPr>
            <a:r>
              <a:rPr lang="en-US" sz="1100" dirty="0" smtClean="0">
                <a:solidFill>
                  <a:schemeClr val="accent3">
                    <a:lumMod val="75000"/>
                  </a:schemeClr>
                </a:solidFill>
              </a:rPr>
              <a:t>1 BNL PWC</a:t>
            </a:r>
          </a:p>
          <a:p>
            <a:r>
              <a:rPr lang="en-US" sz="1100" dirty="0" smtClean="0"/>
              <a:t> </a:t>
            </a:r>
            <a:endParaRPr lang="en-US" sz="1100" dirty="0"/>
          </a:p>
        </p:txBody>
      </p:sp>
      <p:cxnSp>
        <p:nvCxnSpPr>
          <p:cNvPr id="21" name="Straight Connector 20"/>
          <p:cNvCxnSpPr/>
          <p:nvPr/>
        </p:nvCxnSpPr>
        <p:spPr>
          <a:xfrm>
            <a:off x="8034214" y="2012444"/>
            <a:ext cx="352065" cy="6845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3"/>
          <a:stretch>
            <a:fillRect/>
          </a:stretch>
        </p:blipFill>
        <p:spPr>
          <a:xfrm>
            <a:off x="6428373" y="4335566"/>
            <a:ext cx="2295898" cy="1613988"/>
          </a:xfrm>
          <a:prstGeom prst="rect">
            <a:avLst/>
          </a:prstGeom>
        </p:spPr>
      </p:pic>
      <p:sp>
        <p:nvSpPr>
          <p:cNvPr id="23" name="Rectangle 22"/>
          <p:cNvSpPr/>
          <p:nvPr/>
        </p:nvSpPr>
        <p:spPr>
          <a:xfrm>
            <a:off x="7832524" y="4288271"/>
            <a:ext cx="947695"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MW941</a:t>
            </a:r>
            <a:endParaRPr lang="en-US" sz="1800" b="1" cap="none" spc="0" dirty="0">
              <a:ln w="22225">
                <a:solidFill>
                  <a:schemeClr val="accent2"/>
                </a:solidFill>
                <a:prstDash val="solid"/>
              </a:ln>
              <a:solidFill>
                <a:schemeClr val="accent2">
                  <a:lumMod val="40000"/>
                  <a:lumOff val="60000"/>
                </a:schemeClr>
              </a:solidFill>
              <a:effectLst/>
            </a:endParaRPr>
          </a:p>
        </p:txBody>
      </p:sp>
      <p:cxnSp>
        <p:nvCxnSpPr>
          <p:cNvPr id="24" name="Straight Arrow Connector 23"/>
          <p:cNvCxnSpPr/>
          <p:nvPr/>
        </p:nvCxnSpPr>
        <p:spPr>
          <a:xfrm flipH="1" flipV="1">
            <a:off x="7576322" y="2640707"/>
            <a:ext cx="795257" cy="17068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5" name="Picture 24"/>
          <p:cNvPicPr>
            <a:picLocks noChangeAspect="1"/>
          </p:cNvPicPr>
          <p:nvPr/>
        </p:nvPicPr>
        <p:blipFill>
          <a:blip r:embed="rId5"/>
          <a:stretch>
            <a:fillRect/>
          </a:stretch>
        </p:blipFill>
        <p:spPr>
          <a:xfrm>
            <a:off x="3794360" y="4467108"/>
            <a:ext cx="2492516" cy="1482446"/>
          </a:xfrm>
          <a:prstGeom prst="rect">
            <a:avLst/>
          </a:prstGeom>
        </p:spPr>
      </p:pic>
      <p:sp>
        <p:nvSpPr>
          <p:cNvPr id="26" name="Rectangle 25"/>
          <p:cNvSpPr/>
          <p:nvPr/>
        </p:nvSpPr>
        <p:spPr>
          <a:xfrm>
            <a:off x="3894078" y="4512774"/>
            <a:ext cx="2462213" cy="369332"/>
          </a:xfrm>
          <a:prstGeom prst="rect">
            <a:avLst/>
          </a:prstGeom>
        </p:spPr>
        <p:txBody>
          <a:bodyPr wrap="none">
            <a:spAutoFit/>
          </a:bodyPr>
          <a:lstStyle/>
          <a:p>
            <a:r>
              <a:rPr lang="en-US" sz="1800" dirty="0" smtClean="0"/>
              <a:t>Simulated Beam Profiles</a:t>
            </a:r>
            <a:endParaRPr lang="en-US" sz="1800" dirty="0"/>
          </a:p>
        </p:txBody>
      </p:sp>
    </p:spTree>
    <p:extLst>
      <p:ext uri="{BB962C8B-B14F-4D97-AF65-F5344CB8AC3E}">
        <p14:creationId xmlns:p14="http://schemas.microsoft.com/office/powerpoint/2010/main" val="170476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Changes.</a:t>
            </a:r>
            <a:endParaRPr lang="en-US" dirty="0"/>
          </a:p>
        </p:txBody>
      </p:sp>
      <p:sp>
        <p:nvSpPr>
          <p:cNvPr id="3" name="Content Placeholder 2"/>
          <p:cNvSpPr>
            <a:spLocks noGrp="1"/>
          </p:cNvSpPr>
          <p:nvPr>
            <p:ph idx="1"/>
          </p:nvPr>
        </p:nvSpPr>
        <p:spPr>
          <a:xfrm>
            <a:off x="228600" y="899403"/>
            <a:ext cx="8672513" cy="3081279"/>
          </a:xfrm>
        </p:spPr>
        <p:txBody>
          <a:bodyPr/>
          <a:lstStyle/>
          <a:p>
            <a:r>
              <a:rPr lang="en-US" sz="1600" dirty="0" smtClean="0"/>
              <a:t>Scope changes. </a:t>
            </a:r>
            <a:r>
              <a:rPr lang="en-US" sz="1400" dirty="0" smtClean="0"/>
              <a:t>Two additional </a:t>
            </a:r>
            <a:r>
              <a:rPr lang="en-US" sz="1400" dirty="0" err="1" smtClean="0"/>
              <a:t>multiwires</a:t>
            </a:r>
            <a:r>
              <a:rPr lang="en-US" sz="1400" dirty="0" smtClean="0"/>
              <a:t> were added to the scope from another WBS.</a:t>
            </a:r>
          </a:p>
          <a:p>
            <a:pPr lvl="2"/>
            <a:r>
              <a:rPr lang="en-US" sz="1200" dirty="0" smtClean="0"/>
              <a:t>One will be just upstream of the solenoid</a:t>
            </a:r>
          </a:p>
          <a:p>
            <a:pPr lvl="2"/>
            <a:r>
              <a:rPr lang="en-US" sz="1200" dirty="0" smtClean="0"/>
              <a:t>One is downstream of the target (temporary).  We will use BNL PWCs so as to not add cost to the project.</a:t>
            </a:r>
          </a:p>
          <a:p>
            <a:pPr lvl="1"/>
            <a:r>
              <a:rPr lang="en-US" sz="1400" dirty="0" smtClean="0"/>
              <a:t>Seven additional </a:t>
            </a:r>
            <a:r>
              <a:rPr lang="en-US" sz="1400" dirty="0" err="1" smtClean="0"/>
              <a:t>multiwires</a:t>
            </a:r>
            <a:r>
              <a:rPr lang="en-US" sz="1400" dirty="0" smtClean="0"/>
              <a:t> added with the new lattice.</a:t>
            </a:r>
          </a:p>
          <a:p>
            <a:pPr lvl="2"/>
            <a:r>
              <a:rPr lang="en-US" sz="1200" dirty="0" smtClean="0"/>
              <a:t>We are refurbishing Texas </a:t>
            </a:r>
            <a:r>
              <a:rPr lang="en-US" sz="1200" dirty="0" err="1" smtClean="0"/>
              <a:t>multiwires</a:t>
            </a:r>
            <a:r>
              <a:rPr lang="en-US" sz="1200" dirty="0" smtClean="0"/>
              <a:t> to offset the cost.</a:t>
            </a:r>
          </a:p>
          <a:p>
            <a:pPr lvl="1"/>
            <a:r>
              <a:rPr lang="en-US" sz="1400" dirty="0" smtClean="0"/>
              <a:t>There is not physical space for the Multiwire in the 900 location.</a:t>
            </a:r>
          </a:p>
          <a:p>
            <a:pPr lvl="2"/>
            <a:r>
              <a:rPr lang="en-US" sz="1200" dirty="0" smtClean="0"/>
              <a:t>Will the proportional wire chamber from g-2, but can’t leave in the beam for auto-tune.</a:t>
            </a:r>
          </a:p>
          <a:p>
            <a:r>
              <a:rPr lang="en-US" sz="1400" dirty="0" smtClean="0"/>
              <a:t>Will write a CR to cover the scope changes.</a:t>
            </a:r>
          </a:p>
        </p:txBody>
      </p:sp>
      <p:sp>
        <p:nvSpPr>
          <p:cNvPr id="6" name="Slide Number Placeholder 5"/>
          <p:cNvSpPr>
            <a:spLocks noGrp="1"/>
          </p:cNvSpPr>
          <p:nvPr>
            <p:ph type="sldNum" sz="quarter" idx="12"/>
          </p:nvPr>
        </p:nvSpPr>
        <p:spPr/>
        <p:txBody>
          <a:bodyPr/>
          <a:lstStyle/>
          <a:p>
            <a:fld id="{A597B030-AED3-407E-8020-7A912E1E77CE}" type="slidenum">
              <a:rPr lang="en-US" altLang="en-US" smtClean="0"/>
              <a:pPr/>
              <a:t>14</a:t>
            </a:fld>
            <a:endParaRPr lang="en-US" altLang="en-US"/>
          </a:p>
        </p:txBody>
      </p:sp>
      <p:pic>
        <p:nvPicPr>
          <p:cNvPr id="9" name="Picture 8" descr="image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9418" y="3552825"/>
            <a:ext cx="4371265" cy="2613795"/>
          </a:xfrm>
          <a:prstGeom prst="rect">
            <a:avLst/>
          </a:prstGeom>
        </p:spPr>
      </p:pic>
      <p:cxnSp>
        <p:nvCxnSpPr>
          <p:cNvPr id="10" name="Straight Arrow Connector 9"/>
          <p:cNvCxnSpPr/>
          <p:nvPr/>
        </p:nvCxnSpPr>
        <p:spPr>
          <a:xfrm flipH="1">
            <a:off x="6884365" y="3906425"/>
            <a:ext cx="103810" cy="111095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475050" y="2743636"/>
            <a:ext cx="1203061" cy="1169551"/>
          </a:xfrm>
          <a:prstGeom prst="rect">
            <a:avLst/>
          </a:prstGeom>
          <a:solidFill>
            <a:schemeClr val="accent1">
              <a:lumMod val="20000"/>
              <a:lumOff val="80000"/>
            </a:schemeClr>
          </a:solidFill>
        </p:spPr>
        <p:txBody>
          <a:bodyPr wrap="square" rtlCol="0">
            <a:spAutoFit/>
          </a:bodyPr>
          <a:lstStyle/>
          <a:p>
            <a:r>
              <a:rPr lang="en-US" sz="1400" dirty="0"/>
              <a:t>P</a:t>
            </a:r>
            <a:r>
              <a:rPr lang="en-US" sz="1400" dirty="0" smtClean="0"/>
              <a:t>re-target </a:t>
            </a:r>
            <a:endParaRPr lang="en-US" sz="1400" dirty="0" smtClean="0"/>
          </a:p>
          <a:p>
            <a:r>
              <a:rPr lang="en-US" sz="1400" dirty="0" smtClean="0"/>
              <a:t>vacuum </a:t>
            </a:r>
            <a:r>
              <a:rPr lang="en-US" sz="1400" dirty="0" smtClean="0"/>
              <a:t>MW</a:t>
            </a:r>
            <a:r>
              <a:rPr lang="en-US" sz="1400" dirty="0"/>
              <a:t/>
            </a:r>
            <a:br>
              <a:rPr lang="en-US" sz="1400" dirty="0"/>
            </a:br>
            <a:r>
              <a:rPr lang="en-US" sz="1400" dirty="0"/>
              <a:t>x=4.94 m</a:t>
            </a:r>
          </a:p>
          <a:p>
            <a:r>
              <a:rPr lang="en-US" sz="1400" dirty="0"/>
              <a:t>y=0.17 m</a:t>
            </a:r>
          </a:p>
          <a:p>
            <a:r>
              <a:rPr lang="en-US" sz="1400" dirty="0"/>
              <a:t>z=-1.945 </a:t>
            </a:r>
            <a:r>
              <a:rPr lang="en-US" sz="1400" dirty="0" smtClean="0"/>
              <a:t>m</a:t>
            </a:r>
            <a:endParaRPr lang="en-US" sz="1400" dirty="0"/>
          </a:p>
        </p:txBody>
      </p:sp>
      <p:sp>
        <p:nvSpPr>
          <p:cNvPr id="12" name="TextBox 11"/>
          <p:cNvSpPr txBox="1"/>
          <p:nvPr/>
        </p:nvSpPr>
        <p:spPr>
          <a:xfrm>
            <a:off x="7833740" y="2743635"/>
            <a:ext cx="1166740" cy="1169551"/>
          </a:xfrm>
          <a:prstGeom prst="rect">
            <a:avLst/>
          </a:prstGeom>
          <a:solidFill>
            <a:schemeClr val="accent2">
              <a:lumMod val="20000"/>
              <a:lumOff val="80000"/>
            </a:schemeClr>
          </a:solidFill>
        </p:spPr>
        <p:txBody>
          <a:bodyPr wrap="square" rtlCol="0">
            <a:spAutoFit/>
          </a:bodyPr>
          <a:lstStyle/>
          <a:p>
            <a:r>
              <a:rPr lang="en-US" sz="1400" dirty="0"/>
              <a:t>P</a:t>
            </a:r>
            <a:r>
              <a:rPr lang="en-US" sz="1400" dirty="0" smtClean="0"/>
              <a:t>ost-target </a:t>
            </a:r>
            <a:endParaRPr lang="en-US" sz="1400" dirty="0" smtClean="0"/>
          </a:p>
          <a:p>
            <a:r>
              <a:rPr lang="en-US" sz="1400" dirty="0" smtClean="0"/>
              <a:t>air BNL </a:t>
            </a:r>
            <a:r>
              <a:rPr lang="en-US" sz="1400" dirty="0"/>
              <a:t>SWIC</a:t>
            </a:r>
            <a:br>
              <a:rPr lang="en-US" sz="1400" dirty="0"/>
            </a:br>
            <a:r>
              <a:rPr lang="en-US" sz="1400" dirty="0"/>
              <a:t>x=2.4</a:t>
            </a:r>
          </a:p>
          <a:p>
            <a:r>
              <a:rPr lang="en-US" sz="1400" dirty="0"/>
              <a:t>y=2.4</a:t>
            </a:r>
          </a:p>
          <a:p>
            <a:r>
              <a:rPr lang="en-US" sz="1400" dirty="0"/>
              <a:t>z=-12.3 </a:t>
            </a:r>
            <a:r>
              <a:rPr lang="en-US" sz="1400" dirty="0" smtClean="0"/>
              <a:t>m</a:t>
            </a:r>
            <a:endParaRPr lang="en-US" sz="1400" dirty="0"/>
          </a:p>
        </p:txBody>
      </p:sp>
      <p:cxnSp>
        <p:nvCxnSpPr>
          <p:cNvPr id="14" name="Straight Arrow Connector 13"/>
          <p:cNvCxnSpPr/>
          <p:nvPr/>
        </p:nvCxnSpPr>
        <p:spPr>
          <a:xfrm flipH="1">
            <a:off x="7634676" y="3913187"/>
            <a:ext cx="782434" cy="95841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4"/>
          <a:stretch>
            <a:fillRect/>
          </a:stretch>
        </p:blipFill>
        <p:spPr>
          <a:xfrm>
            <a:off x="228599" y="3906425"/>
            <a:ext cx="3984551" cy="2277414"/>
          </a:xfrm>
          <a:prstGeom prst="rect">
            <a:avLst/>
          </a:prstGeom>
        </p:spPr>
      </p:pic>
      <p:cxnSp>
        <p:nvCxnSpPr>
          <p:cNvPr id="24" name="Straight Arrow Connector 23"/>
          <p:cNvCxnSpPr/>
          <p:nvPr/>
        </p:nvCxnSpPr>
        <p:spPr>
          <a:xfrm>
            <a:off x="1714400" y="3559967"/>
            <a:ext cx="99599" cy="145741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020098" y="2801856"/>
            <a:ext cx="1587801" cy="738664"/>
          </a:xfrm>
          <a:prstGeom prst="rect">
            <a:avLst/>
          </a:prstGeom>
          <a:solidFill>
            <a:schemeClr val="accent4">
              <a:lumMod val="20000"/>
              <a:lumOff val="80000"/>
            </a:schemeClr>
          </a:solidFill>
        </p:spPr>
        <p:txBody>
          <a:bodyPr wrap="square" rtlCol="0">
            <a:spAutoFit/>
          </a:bodyPr>
          <a:lstStyle/>
          <a:p>
            <a:r>
              <a:rPr lang="en-US" sz="1400" dirty="0" smtClean="0"/>
              <a:t>Insufficient space for Multiwire at the 900 location</a:t>
            </a:r>
            <a:endParaRPr lang="en-US" sz="1400" dirty="0"/>
          </a:p>
        </p:txBody>
      </p:sp>
      <p:sp>
        <p:nvSpPr>
          <p:cNvPr id="27" name="TextBox 26"/>
          <p:cNvSpPr txBox="1"/>
          <p:nvPr/>
        </p:nvSpPr>
        <p:spPr>
          <a:xfrm>
            <a:off x="152331" y="5911030"/>
            <a:ext cx="997389" cy="307777"/>
          </a:xfrm>
          <a:prstGeom prst="rect">
            <a:avLst/>
          </a:prstGeom>
          <a:noFill/>
        </p:spPr>
        <p:txBody>
          <a:bodyPr wrap="none" rtlCol="0">
            <a:spAutoFit/>
          </a:bodyPr>
          <a:lstStyle/>
          <a:p>
            <a:r>
              <a:rPr lang="en-US" sz="1400" dirty="0" smtClean="0"/>
              <a:t>F10021604</a:t>
            </a:r>
            <a:endParaRPr lang="en-US" sz="1400" dirty="0"/>
          </a:p>
        </p:txBody>
      </p:sp>
      <p:sp>
        <p:nvSpPr>
          <p:cNvPr id="30" name="TextBox 29"/>
          <p:cNvSpPr txBox="1"/>
          <p:nvPr/>
        </p:nvSpPr>
        <p:spPr>
          <a:xfrm rot="207294">
            <a:off x="2316025" y="5457158"/>
            <a:ext cx="1142429" cy="307777"/>
          </a:xfrm>
          <a:prstGeom prst="rect">
            <a:avLst/>
          </a:prstGeom>
          <a:noFill/>
        </p:spPr>
        <p:txBody>
          <a:bodyPr wrap="none" rtlCol="0">
            <a:spAutoFit/>
          </a:bodyPr>
          <a:lstStyle/>
          <a:p>
            <a:r>
              <a:rPr lang="en-US" sz="1400" dirty="0" smtClean="0"/>
              <a:t>Delivery Ring</a:t>
            </a:r>
            <a:endParaRPr lang="en-US" sz="1400" dirty="0"/>
          </a:p>
        </p:txBody>
      </p:sp>
      <p:sp>
        <p:nvSpPr>
          <p:cNvPr id="31" name="TextBox 30"/>
          <p:cNvSpPr txBox="1"/>
          <p:nvPr/>
        </p:nvSpPr>
        <p:spPr>
          <a:xfrm>
            <a:off x="2442849" y="4738977"/>
            <a:ext cx="771365" cy="307777"/>
          </a:xfrm>
          <a:prstGeom prst="rect">
            <a:avLst/>
          </a:prstGeom>
          <a:noFill/>
        </p:spPr>
        <p:txBody>
          <a:bodyPr wrap="none" rtlCol="0">
            <a:spAutoFit/>
          </a:bodyPr>
          <a:lstStyle/>
          <a:p>
            <a:r>
              <a:rPr lang="en-US" sz="1400" dirty="0"/>
              <a:t>M4 Line</a:t>
            </a:r>
            <a:endParaRPr lang="en-US" sz="1400" dirty="0"/>
          </a:p>
        </p:txBody>
      </p:sp>
      <p:sp>
        <p:nvSpPr>
          <p:cNvPr id="32" name="TextBox 31"/>
          <p:cNvSpPr txBox="1"/>
          <p:nvPr/>
        </p:nvSpPr>
        <p:spPr>
          <a:xfrm>
            <a:off x="1833351" y="4716098"/>
            <a:ext cx="468398" cy="246221"/>
          </a:xfrm>
          <a:prstGeom prst="rect">
            <a:avLst/>
          </a:prstGeom>
          <a:noFill/>
        </p:spPr>
        <p:txBody>
          <a:bodyPr wrap="none" rtlCol="0">
            <a:spAutoFit/>
          </a:bodyPr>
          <a:lstStyle/>
          <a:p>
            <a:r>
              <a:rPr lang="en-US" sz="1000" dirty="0" smtClean="0"/>
              <a:t>Q901</a:t>
            </a:r>
            <a:endParaRPr lang="en-US" sz="1000" dirty="0"/>
          </a:p>
        </p:txBody>
      </p:sp>
      <p:sp>
        <p:nvSpPr>
          <p:cNvPr id="33" name="TextBox 32"/>
          <p:cNvSpPr txBox="1"/>
          <p:nvPr/>
        </p:nvSpPr>
        <p:spPr>
          <a:xfrm>
            <a:off x="676275" y="4962319"/>
            <a:ext cx="484428" cy="246221"/>
          </a:xfrm>
          <a:prstGeom prst="rect">
            <a:avLst/>
          </a:prstGeom>
          <a:noFill/>
        </p:spPr>
        <p:txBody>
          <a:bodyPr wrap="none" rtlCol="0">
            <a:spAutoFit/>
          </a:bodyPr>
          <a:lstStyle/>
          <a:p>
            <a:r>
              <a:rPr lang="en-US" sz="1000" dirty="0" err="1" smtClean="0">
                <a:solidFill>
                  <a:schemeClr val="bg1"/>
                </a:solidFill>
              </a:rPr>
              <a:t>CMag</a:t>
            </a:r>
            <a:endParaRPr lang="en-US" sz="1000" dirty="0">
              <a:solidFill>
                <a:schemeClr val="bg1"/>
              </a:solidFill>
            </a:endParaRPr>
          </a:p>
        </p:txBody>
      </p:sp>
      <p:sp>
        <p:nvSpPr>
          <p:cNvPr id="34" name="TextBox 33"/>
          <p:cNvSpPr txBox="1"/>
          <p:nvPr/>
        </p:nvSpPr>
        <p:spPr>
          <a:xfrm>
            <a:off x="2529146" y="4962319"/>
            <a:ext cx="453970" cy="246221"/>
          </a:xfrm>
          <a:prstGeom prst="rect">
            <a:avLst/>
          </a:prstGeom>
          <a:noFill/>
        </p:spPr>
        <p:txBody>
          <a:bodyPr wrap="none" rtlCol="0">
            <a:spAutoFit/>
          </a:bodyPr>
          <a:lstStyle/>
          <a:p>
            <a:r>
              <a:rPr lang="en-US" sz="1000" dirty="0" smtClean="0">
                <a:solidFill>
                  <a:schemeClr val="bg1"/>
                </a:solidFill>
              </a:rPr>
              <a:t>V901</a:t>
            </a:r>
            <a:endParaRPr lang="en-US" sz="1000" dirty="0">
              <a:solidFill>
                <a:schemeClr val="bg1"/>
              </a:solidFill>
            </a:endParaRPr>
          </a:p>
        </p:txBody>
      </p:sp>
      <p:sp>
        <p:nvSpPr>
          <p:cNvPr id="35"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36"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
        <p:nvSpPr>
          <p:cNvPr id="40" name="TextBox 39"/>
          <p:cNvSpPr txBox="1"/>
          <p:nvPr/>
        </p:nvSpPr>
        <p:spPr>
          <a:xfrm>
            <a:off x="6936270" y="5884976"/>
            <a:ext cx="1353256" cy="307777"/>
          </a:xfrm>
          <a:prstGeom prst="rect">
            <a:avLst/>
          </a:prstGeom>
          <a:noFill/>
        </p:spPr>
        <p:txBody>
          <a:bodyPr wrap="none" rtlCol="0">
            <a:spAutoFit/>
          </a:bodyPr>
          <a:lstStyle/>
          <a:p>
            <a:r>
              <a:rPr lang="en-US" sz="1400" dirty="0" smtClean="0"/>
              <a:t>Mu2e-doc-4741</a:t>
            </a:r>
            <a:endParaRPr lang="en-US" sz="1400" dirty="0"/>
          </a:p>
        </p:txBody>
      </p:sp>
      <p:sp>
        <p:nvSpPr>
          <p:cNvPr id="41" name="TextBox 40"/>
          <p:cNvSpPr txBox="1"/>
          <p:nvPr/>
        </p:nvSpPr>
        <p:spPr>
          <a:xfrm>
            <a:off x="6895140" y="5634031"/>
            <a:ext cx="954107" cy="261610"/>
          </a:xfrm>
          <a:prstGeom prst="rect">
            <a:avLst/>
          </a:prstGeom>
          <a:noFill/>
        </p:spPr>
        <p:txBody>
          <a:bodyPr wrap="none" rtlCol="0">
            <a:spAutoFit/>
          </a:bodyPr>
          <a:lstStyle/>
          <a:p>
            <a:r>
              <a:rPr lang="en-US" sz="1050" dirty="0" smtClean="0"/>
              <a:t>Rick Coleman</a:t>
            </a:r>
            <a:endParaRPr lang="en-US" sz="1050" dirty="0"/>
          </a:p>
        </p:txBody>
      </p:sp>
      <p:cxnSp>
        <p:nvCxnSpPr>
          <p:cNvPr id="42" name="Straight Arrow Connector 41"/>
          <p:cNvCxnSpPr/>
          <p:nvPr/>
        </p:nvCxnSpPr>
        <p:spPr>
          <a:xfrm flipV="1">
            <a:off x="4564856" y="5045132"/>
            <a:ext cx="2295146" cy="477363"/>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rot="20854339">
            <a:off x="4233186" y="5253664"/>
            <a:ext cx="771365" cy="523220"/>
          </a:xfrm>
          <a:prstGeom prst="rect">
            <a:avLst/>
          </a:prstGeom>
          <a:noFill/>
        </p:spPr>
        <p:txBody>
          <a:bodyPr wrap="none" rtlCol="0">
            <a:spAutoFit/>
          </a:bodyPr>
          <a:lstStyle/>
          <a:p>
            <a:pPr algn="ctr"/>
            <a:r>
              <a:rPr lang="en-US" sz="1400" dirty="0" smtClean="0">
                <a:solidFill>
                  <a:srgbClr val="00B0F0"/>
                </a:solidFill>
              </a:rPr>
              <a:t>M4 Line</a:t>
            </a:r>
          </a:p>
          <a:p>
            <a:pPr algn="ctr"/>
            <a:r>
              <a:rPr lang="en-US" sz="1400" dirty="0" smtClean="0">
                <a:solidFill>
                  <a:srgbClr val="00B0F0"/>
                </a:solidFill>
              </a:rPr>
              <a:t>Beam</a:t>
            </a:r>
            <a:endParaRPr lang="en-US" sz="1400" dirty="0">
              <a:solidFill>
                <a:srgbClr val="00B0F0"/>
              </a:solidFill>
            </a:endParaRPr>
          </a:p>
        </p:txBody>
      </p:sp>
    </p:spTree>
    <p:extLst>
      <p:ext uri="{BB962C8B-B14F-4D97-AF65-F5344CB8AC3E}">
        <p14:creationId xmlns:p14="http://schemas.microsoft.com/office/powerpoint/2010/main" val="30505608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considerations</a:t>
            </a:r>
            <a:endParaRPr lang="en-US" dirty="0"/>
          </a:p>
        </p:txBody>
      </p:sp>
      <p:sp>
        <p:nvSpPr>
          <p:cNvPr id="3" name="Content Placeholder 2"/>
          <p:cNvSpPr>
            <a:spLocks noGrp="1"/>
          </p:cNvSpPr>
          <p:nvPr>
            <p:ph idx="1"/>
          </p:nvPr>
        </p:nvSpPr>
        <p:spPr/>
        <p:txBody>
          <a:bodyPr/>
          <a:lstStyle/>
          <a:p>
            <a:r>
              <a:rPr lang="en-US" sz="1800" dirty="0" smtClean="0"/>
              <a:t>Need to examine the effects of magnetic field on the </a:t>
            </a:r>
            <a:r>
              <a:rPr lang="en-US" sz="1800" dirty="0" err="1" smtClean="0"/>
              <a:t>multiwire</a:t>
            </a:r>
            <a:r>
              <a:rPr lang="en-US" sz="1800" dirty="0" smtClean="0"/>
              <a:t> just upstream of the target solenoid.</a:t>
            </a:r>
          </a:p>
          <a:p>
            <a:pPr lvl="1"/>
            <a:r>
              <a:rPr lang="en-US" sz="1800" dirty="0" smtClean="0"/>
              <a:t>Does the magnetic field impact the motion control (</a:t>
            </a:r>
            <a:r>
              <a:rPr lang="en-US" sz="1800" dirty="0" err="1" smtClean="0"/>
              <a:t>PreTarget</a:t>
            </a:r>
            <a:r>
              <a:rPr lang="en-US" sz="1800" dirty="0" smtClean="0"/>
              <a:t> MW only)?</a:t>
            </a:r>
          </a:p>
          <a:p>
            <a:pPr lvl="1"/>
            <a:r>
              <a:rPr lang="en-US" sz="1800" dirty="0" smtClean="0"/>
              <a:t>Does the magnetic field impact the signal?</a:t>
            </a:r>
            <a:endParaRPr lang="en-US" sz="1800" dirty="0"/>
          </a:p>
        </p:txBody>
      </p:sp>
      <p:sp>
        <p:nvSpPr>
          <p:cNvPr id="6" name="Slide Number Placeholder 5"/>
          <p:cNvSpPr>
            <a:spLocks noGrp="1"/>
          </p:cNvSpPr>
          <p:nvPr>
            <p:ph type="sldNum" sz="quarter" idx="12"/>
          </p:nvPr>
        </p:nvSpPr>
        <p:spPr/>
        <p:txBody>
          <a:bodyPr/>
          <a:lstStyle/>
          <a:p>
            <a:fld id="{A597B030-AED3-407E-8020-7A912E1E77CE}" type="slidenum">
              <a:rPr lang="en-US" altLang="en-US" smtClean="0"/>
              <a:pPr/>
              <a:t>15</a:t>
            </a:fld>
            <a:endParaRPr lang="en-US" altLang="en-US"/>
          </a:p>
        </p:txBody>
      </p:sp>
      <p:pic>
        <p:nvPicPr>
          <p:cNvPr id="7" name="Picture 6"/>
          <p:cNvPicPr>
            <a:picLocks noChangeAspect="1"/>
          </p:cNvPicPr>
          <p:nvPr/>
        </p:nvPicPr>
        <p:blipFill>
          <a:blip r:embed="rId3"/>
          <a:stretch>
            <a:fillRect/>
          </a:stretch>
        </p:blipFill>
        <p:spPr>
          <a:xfrm>
            <a:off x="676275" y="3135374"/>
            <a:ext cx="4110631" cy="2895539"/>
          </a:xfrm>
          <a:prstGeom prst="rect">
            <a:avLst/>
          </a:prstGeom>
        </p:spPr>
      </p:pic>
      <p:sp>
        <p:nvSpPr>
          <p:cNvPr id="8" name="TextBox 7"/>
          <p:cNvSpPr txBox="1"/>
          <p:nvPr/>
        </p:nvSpPr>
        <p:spPr>
          <a:xfrm>
            <a:off x="1591928" y="5670202"/>
            <a:ext cx="2183611" cy="461665"/>
          </a:xfrm>
          <a:prstGeom prst="rect">
            <a:avLst/>
          </a:prstGeom>
          <a:noFill/>
        </p:spPr>
        <p:txBody>
          <a:bodyPr wrap="none" rtlCol="0">
            <a:spAutoFit/>
          </a:bodyPr>
          <a:lstStyle/>
          <a:p>
            <a:r>
              <a:rPr lang="en-US" dirty="0" smtClean="0"/>
              <a:t>Mu2e-doc-1381</a:t>
            </a:r>
            <a:endParaRPr lang="en-US" dirty="0"/>
          </a:p>
        </p:txBody>
      </p:sp>
      <p:sp>
        <p:nvSpPr>
          <p:cNvPr id="10" name="TextBox 9"/>
          <p:cNvSpPr txBox="1"/>
          <p:nvPr/>
        </p:nvSpPr>
        <p:spPr>
          <a:xfrm>
            <a:off x="2617363" y="3758775"/>
            <a:ext cx="1636025" cy="307777"/>
          </a:xfrm>
          <a:prstGeom prst="rect">
            <a:avLst/>
          </a:prstGeom>
          <a:noFill/>
        </p:spPr>
        <p:txBody>
          <a:bodyPr wrap="none" rtlCol="0">
            <a:spAutoFit/>
          </a:bodyPr>
          <a:lstStyle/>
          <a:p>
            <a:r>
              <a:rPr lang="en-US" sz="1400" dirty="0" smtClean="0">
                <a:solidFill>
                  <a:schemeClr val="bg1"/>
                </a:solidFill>
              </a:rPr>
              <a:t>Magnetic Field Map</a:t>
            </a:r>
            <a:endParaRPr lang="en-US" sz="1400" dirty="0">
              <a:solidFill>
                <a:schemeClr val="bg1"/>
              </a:solidFill>
            </a:endParaRPr>
          </a:p>
        </p:txBody>
      </p:sp>
      <p:pic>
        <p:nvPicPr>
          <p:cNvPr id="11" name="Picture 2" descr="8d1dbb2d-9501-45f2-ac85-3da364658109@servi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4581" y="3379944"/>
            <a:ext cx="3190437" cy="240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a:stCxn id="14" idx="1"/>
          </p:cNvCxnSpPr>
          <p:nvPr/>
        </p:nvCxnSpPr>
        <p:spPr>
          <a:xfrm flipH="1">
            <a:off x="1913021" y="2914677"/>
            <a:ext cx="1011630" cy="92953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4" idx="3"/>
          </p:cNvCxnSpPr>
          <p:nvPr/>
        </p:nvCxnSpPr>
        <p:spPr>
          <a:xfrm>
            <a:off x="5799415" y="2914677"/>
            <a:ext cx="1289565" cy="11919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924651" y="2760788"/>
            <a:ext cx="2874764" cy="307777"/>
          </a:xfrm>
          <a:prstGeom prst="rect">
            <a:avLst/>
          </a:prstGeom>
          <a:solidFill>
            <a:schemeClr val="accent4">
              <a:lumMod val="20000"/>
              <a:lumOff val="80000"/>
            </a:schemeClr>
          </a:solidFill>
        </p:spPr>
        <p:txBody>
          <a:bodyPr wrap="square" rtlCol="0">
            <a:spAutoFit/>
          </a:bodyPr>
          <a:lstStyle/>
          <a:p>
            <a:r>
              <a:rPr lang="en-US" sz="1400" dirty="0" err="1" smtClean="0"/>
              <a:t>PreTarget</a:t>
            </a:r>
            <a:r>
              <a:rPr lang="en-US" sz="1400" dirty="0" smtClean="0"/>
              <a:t> MW: 1.2Kg magnetic field</a:t>
            </a:r>
            <a:endParaRPr lang="en-US" sz="1400" dirty="0"/>
          </a:p>
        </p:txBody>
      </p:sp>
      <p:sp>
        <p:nvSpPr>
          <p:cNvPr id="20" name="TextBox 19"/>
          <p:cNvSpPr txBox="1"/>
          <p:nvPr/>
        </p:nvSpPr>
        <p:spPr>
          <a:xfrm>
            <a:off x="5422168" y="5531702"/>
            <a:ext cx="1027845" cy="276999"/>
          </a:xfrm>
          <a:prstGeom prst="rect">
            <a:avLst/>
          </a:prstGeom>
          <a:noFill/>
        </p:spPr>
        <p:txBody>
          <a:bodyPr wrap="none" rtlCol="0">
            <a:spAutoFit/>
          </a:bodyPr>
          <a:lstStyle/>
          <a:p>
            <a:r>
              <a:rPr lang="en-US" sz="1200" dirty="0" smtClean="0"/>
              <a:t>Rick Coleman</a:t>
            </a:r>
            <a:endParaRPr lang="en-US" sz="1200" dirty="0"/>
          </a:p>
        </p:txBody>
      </p:sp>
      <p:sp>
        <p:nvSpPr>
          <p:cNvPr id="21"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22"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cxnSp>
        <p:nvCxnSpPr>
          <p:cNvPr id="24" name="Straight Arrow Connector 23"/>
          <p:cNvCxnSpPr>
            <a:stCxn id="27" idx="2"/>
          </p:cNvCxnSpPr>
          <p:nvPr/>
        </p:nvCxnSpPr>
        <p:spPr>
          <a:xfrm flipH="1">
            <a:off x="897357" y="2677004"/>
            <a:ext cx="1786376" cy="1281006"/>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161738" y="2369227"/>
            <a:ext cx="3043989" cy="307777"/>
          </a:xfrm>
          <a:prstGeom prst="rect">
            <a:avLst/>
          </a:prstGeom>
          <a:solidFill>
            <a:schemeClr val="accent2">
              <a:lumMod val="20000"/>
              <a:lumOff val="80000"/>
            </a:schemeClr>
          </a:solidFill>
        </p:spPr>
        <p:txBody>
          <a:bodyPr wrap="square" rtlCol="0">
            <a:spAutoFit/>
          </a:bodyPr>
          <a:lstStyle/>
          <a:p>
            <a:r>
              <a:rPr lang="en-US" sz="1400" dirty="0" err="1" smtClean="0"/>
              <a:t>PostTarget</a:t>
            </a:r>
            <a:r>
              <a:rPr lang="en-US" sz="1400" dirty="0" smtClean="0"/>
              <a:t> MW: 0.2Kg magnetic field</a:t>
            </a:r>
            <a:endParaRPr lang="en-US" sz="1400" dirty="0"/>
          </a:p>
        </p:txBody>
      </p:sp>
      <p:sp>
        <p:nvSpPr>
          <p:cNvPr id="31" name="TextBox 30"/>
          <p:cNvSpPr txBox="1"/>
          <p:nvPr/>
        </p:nvSpPr>
        <p:spPr>
          <a:xfrm>
            <a:off x="5697129" y="5707909"/>
            <a:ext cx="2183611" cy="461665"/>
          </a:xfrm>
          <a:prstGeom prst="rect">
            <a:avLst/>
          </a:prstGeom>
          <a:noFill/>
        </p:spPr>
        <p:txBody>
          <a:bodyPr wrap="none" rtlCol="0">
            <a:spAutoFit/>
          </a:bodyPr>
          <a:lstStyle/>
          <a:p>
            <a:r>
              <a:rPr lang="en-US" dirty="0" smtClean="0"/>
              <a:t>Mu2e-doc-4741</a:t>
            </a:r>
            <a:endParaRPr lang="en-US" dirty="0"/>
          </a:p>
        </p:txBody>
      </p:sp>
    </p:spTree>
    <p:extLst>
      <p:ext uri="{BB962C8B-B14F-4D97-AF65-F5344CB8AC3E}">
        <p14:creationId xmlns:p14="http://schemas.microsoft.com/office/powerpoint/2010/main" val="7351001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0" y="76199"/>
            <a:ext cx="5981700" cy="819149"/>
          </a:xfrm>
        </p:spPr>
        <p:txBody>
          <a:bodyPr>
            <a:normAutofit/>
          </a:bodyPr>
          <a:lstStyle/>
          <a:p>
            <a:r>
              <a:rPr lang="en-US" dirty="0" smtClean="0"/>
              <a:t>Retractable Ion Chambers</a:t>
            </a:r>
            <a:endParaRPr lang="en-US" dirty="0"/>
          </a:p>
        </p:txBody>
      </p:sp>
      <p:sp>
        <p:nvSpPr>
          <p:cNvPr id="3" name="Content Placeholder 2"/>
          <p:cNvSpPr>
            <a:spLocks noGrp="1"/>
          </p:cNvSpPr>
          <p:nvPr>
            <p:ph idx="1"/>
          </p:nvPr>
        </p:nvSpPr>
        <p:spPr>
          <a:xfrm>
            <a:off x="304799" y="3276601"/>
            <a:ext cx="6167851" cy="3086099"/>
          </a:xfrm>
        </p:spPr>
        <p:txBody>
          <a:bodyPr/>
          <a:lstStyle/>
          <a:p>
            <a:r>
              <a:rPr lang="en-US" sz="1600" dirty="0" smtClean="0"/>
              <a:t>Primary intensity measurement device in the M4 line. </a:t>
            </a:r>
          </a:p>
          <a:p>
            <a:r>
              <a:rPr lang="en-US" sz="1600" dirty="0" smtClean="0"/>
              <a:t>Use </a:t>
            </a:r>
            <a:r>
              <a:rPr lang="en-US" sz="1600" dirty="0" smtClean="0"/>
              <a:t>new PWC stack design to save on Engineering costs.</a:t>
            </a:r>
          </a:p>
          <a:p>
            <a:r>
              <a:rPr lang="en-US" sz="1600" dirty="0" smtClean="0"/>
              <a:t>Modified IC to fit in existing anti-vacuum box.</a:t>
            </a:r>
          </a:p>
          <a:p>
            <a:r>
              <a:rPr lang="en-US" sz="1600" dirty="0" smtClean="0"/>
              <a:t>Use recycled Bayonet vacuum cans from Switchyard.</a:t>
            </a:r>
          </a:p>
          <a:p>
            <a:r>
              <a:rPr lang="en-US" sz="1600" dirty="0" smtClean="0"/>
              <a:t>Ion chambers </a:t>
            </a:r>
            <a:r>
              <a:rPr lang="en-US" sz="1600" dirty="0" smtClean="0"/>
              <a:t>were tested with beam in the </a:t>
            </a:r>
            <a:r>
              <a:rPr lang="en-US" sz="1600" dirty="0" err="1" smtClean="0"/>
              <a:t>Switchard</a:t>
            </a:r>
            <a:r>
              <a:rPr lang="en-US" sz="1600" dirty="0" smtClean="0"/>
              <a:t> beam lines.</a:t>
            </a:r>
            <a:endParaRPr lang="en-US" sz="1600" dirty="0" smtClean="0"/>
          </a:p>
          <a:p>
            <a:r>
              <a:rPr lang="en-US" sz="1600" dirty="0" smtClean="0"/>
              <a:t>Prototype readout digitizer is 10x more sensitive than previous digitizers</a:t>
            </a:r>
            <a:r>
              <a:rPr lang="en-US" sz="1600" dirty="0" smtClean="0"/>
              <a:t>.</a:t>
            </a:r>
          </a:p>
          <a:p>
            <a:r>
              <a:rPr lang="en-US" sz="1600" dirty="0"/>
              <a:t>The bayonet type drive slides the ion chamber linearly into and out of the beam with a screw drive system. </a:t>
            </a:r>
          </a:p>
          <a:p>
            <a:endParaRPr lang="en-US" sz="1800" dirty="0" smtClean="0"/>
          </a:p>
        </p:txBody>
      </p:sp>
      <p:sp>
        <p:nvSpPr>
          <p:cNvPr id="4" name="Slide Number Placeholder 3"/>
          <p:cNvSpPr>
            <a:spLocks noGrp="1"/>
          </p:cNvSpPr>
          <p:nvPr>
            <p:ph type="sldNum" sz="quarter" idx="12"/>
          </p:nvPr>
        </p:nvSpPr>
        <p:spPr/>
        <p:txBody>
          <a:bodyPr/>
          <a:lstStyle/>
          <a:p>
            <a:fld id="{6F2A0381-4F62-2740-A4B1-0CAF41EACCA6}" type="slidenum">
              <a:rPr lang="en-US" smtClean="0"/>
              <a:pPr/>
              <a:t>16</a:t>
            </a:fld>
            <a:endParaRPr lang="en-US"/>
          </a:p>
        </p:txBody>
      </p:sp>
      <p:grpSp>
        <p:nvGrpSpPr>
          <p:cNvPr id="10" name="Group 9"/>
          <p:cNvGrpSpPr/>
          <p:nvPr/>
        </p:nvGrpSpPr>
        <p:grpSpPr>
          <a:xfrm>
            <a:off x="7021580" y="960912"/>
            <a:ext cx="1977841" cy="2169477"/>
            <a:chOff x="7021580" y="960912"/>
            <a:chExt cx="1977841" cy="2169477"/>
          </a:xfrm>
        </p:grpSpPr>
        <p:pic>
          <p:nvPicPr>
            <p:cNvPr id="9" name="Picture 8"/>
            <p:cNvPicPr/>
            <p:nvPr/>
          </p:nvPicPr>
          <p:blipFill>
            <a:blip r:embed="rId3" cstate="screen">
              <a:extLst>
                <a:ext uri="{28A0092B-C50C-407E-A947-70E740481C1C}">
                  <a14:useLocalDpi xmlns:a14="http://schemas.microsoft.com/office/drawing/2010/main"/>
                </a:ext>
              </a:extLst>
            </a:blip>
            <a:stretch>
              <a:fillRect/>
            </a:stretch>
          </p:blipFill>
          <p:spPr>
            <a:xfrm>
              <a:off x="7021580" y="960912"/>
              <a:ext cx="1976851" cy="2169477"/>
            </a:xfrm>
            <a:prstGeom prst="rect">
              <a:avLst/>
            </a:prstGeom>
          </p:spPr>
        </p:pic>
        <p:sp>
          <p:nvSpPr>
            <p:cNvPr id="11" name="Rectangle 10"/>
            <p:cNvSpPr/>
            <p:nvPr/>
          </p:nvSpPr>
          <p:spPr>
            <a:xfrm>
              <a:off x="7105851" y="1148636"/>
              <a:ext cx="1893570" cy="646331"/>
            </a:xfrm>
            <a:prstGeom prst="rect">
              <a:avLst/>
            </a:prstGeom>
            <a:noFill/>
          </p:spPr>
          <p:txBody>
            <a:bodyPr wrap="square" lIns="91440" tIns="45720" rIns="91440" bIns="4572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Anti-vacuum Box</a:t>
              </a:r>
              <a:endParaRPr 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5" y="990600"/>
            <a:ext cx="4350255" cy="2097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4572000" y="957864"/>
            <a:ext cx="2347912" cy="2172525"/>
            <a:chOff x="2362200" y="1371600"/>
            <a:chExt cx="2347912" cy="2172525"/>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0" y="1371600"/>
              <a:ext cx="2347912" cy="2172525"/>
            </a:xfrm>
            <a:prstGeom prst="rect">
              <a:avLst/>
            </a:prstGeom>
          </p:spPr>
        </p:pic>
        <p:sp>
          <p:nvSpPr>
            <p:cNvPr id="12" name="Rectangle 11"/>
            <p:cNvSpPr/>
            <p:nvPr/>
          </p:nvSpPr>
          <p:spPr>
            <a:xfrm>
              <a:off x="2646171" y="1471802"/>
              <a:ext cx="1779970" cy="830997"/>
            </a:xfrm>
            <a:prstGeom prst="rect">
              <a:avLst/>
            </a:prstGeom>
            <a:noFill/>
          </p:spPr>
          <p:txBody>
            <a:bodyPr wrap="square" lIns="91440" tIns="45720" rIns="91440" bIns="45720">
              <a:spAutoFit/>
            </a:bodyPr>
            <a:lstStyle/>
            <a:p>
              <a:pPr algn="ctr"/>
              <a:r>
                <a:rPr 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Ion</a:t>
              </a:r>
            </a:p>
            <a:p>
              <a:pPr algn="ct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Chamber</a:t>
              </a:r>
              <a:endPar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16" name="Group 15"/>
          <p:cNvGrpSpPr/>
          <p:nvPr/>
        </p:nvGrpSpPr>
        <p:grpSpPr>
          <a:xfrm>
            <a:off x="7562163" y="3200400"/>
            <a:ext cx="1518364" cy="3060700"/>
            <a:chOff x="7562163" y="3200400"/>
            <a:chExt cx="1518364" cy="3060700"/>
          </a:xfrm>
        </p:grpSpPr>
        <p:pic>
          <p:nvPicPr>
            <p:cNvPr id="13" name="Picture 12"/>
            <p:cNvPicPr/>
            <p:nvPr/>
          </p:nvPicPr>
          <p:blipFill>
            <a:blip r:embed="rId6" cstate="screen">
              <a:extLst>
                <a:ext uri="{28A0092B-C50C-407E-A947-70E740481C1C}">
                  <a14:useLocalDpi xmlns:a14="http://schemas.microsoft.com/office/drawing/2010/main"/>
                </a:ext>
              </a:extLst>
            </a:blip>
            <a:stretch>
              <a:fillRect/>
            </a:stretch>
          </p:blipFill>
          <p:spPr>
            <a:xfrm>
              <a:off x="7582480" y="3200400"/>
              <a:ext cx="1393190" cy="3060700"/>
            </a:xfrm>
            <a:prstGeom prst="rect">
              <a:avLst/>
            </a:prstGeom>
          </p:spPr>
        </p:pic>
        <p:sp>
          <p:nvSpPr>
            <p:cNvPr id="15" name="Rectangle 14"/>
            <p:cNvSpPr/>
            <p:nvPr/>
          </p:nvSpPr>
          <p:spPr>
            <a:xfrm>
              <a:off x="7562163" y="5814574"/>
              <a:ext cx="1518364" cy="369332"/>
            </a:xfrm>
            <a:prstGeom prst="rect">
              <a:avLst/>
            </a:prstGeom>
          </p:spPr>
          <p:txBody>
            <a:bodyPr wrap="none">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Bayonet Can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5740" y="3218213"/>
            <a:ext cx="1053916" cy="3042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18"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Tree>
    <p:extLst>
      <p:ext uri="{BB962C8B-B14F-4D97-AF65-F5344CB8AC3E}">
        <p14:creationId xmlns:p14="http://schemas.microsoft.com/office/powerpoint/2010/main" val="1727118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5559"/>
            <a:ext cx="8686800" cy="531647"/>
          </a:xfrm>
        </p:spPr>
        <p:txBody>
          <a:bodyPr/>
          <a:lstStyle/>
          <a:p>
            <a:r>
              <a:rPr lang="en-US" dirty="0" smtClean="0"/>
              <a:t>Extraction Beamline Ion Chamber Locations</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17</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1390" y="2915869"/>
            <a:ext cx="5099191" cy="3156439"/>
          </a:xfrm>
          <a:prstGeom prst="rect">
            <a:avLst/>
          </a:prstGeom>
        </p:spPr>
      </p:pic>
      <p:sp>
        <p:nvSpPr>
          <p:cNvPr id="3" name="Content Placeholder 2"/>
          <p:cNvSpPr>
            <a:spLocks noGrp="1"/>
          </p:cNvSpPr>
          <p:nvPr>
            <p:ph idx="1"/>
          </p:nvPr>
        </p:nvSpPr>
        <p:spPr/>
        <p:txBody>
          <a:bodyPr/>
          <a:lstStyle/>
          <a:p>
            <a:endParaRPr lang="en-US" dirty="0"/>
          </a:p>
        </p:txBody>
      </p:sp>
      <p:graphicFrame>
        <p:nvGraphicFramePr>
          <p:cNvPr id="10" name="Content Placeholder 5"/>
          <p:cNvGraphicFramePr>
            <a:graphicFrameLocks/>
          </p:cNvGraphicFramePr>
          <p:nvPr>
            <p:extLst>
              <p:ext uri="{D42A27DB-BD31-4B8C-83A1-F6EECF244321}">
                <p14:modId xmlns:p14="http://schemas.microsoft.com/office/powerpoint/2010/main" val="1266373209"/>
              </p:ext>
            </p:extLst>
          </p:nvPr>
        </p:nvGraphicFramePr>
        <p:xfrm>
          <a:off x="298395" y="1084441"/>
          <a:ext cx="5578433" cy="939538"/>
        </p:xfrm>
        <a:graphic>
          <a:graphicData uri="http://schemas.openxmlformats.org/drawingml/2006/table">
            <a:tbl>
              <a:tblPr firstRow="1" firstCol="1" bandRow="1">
                <a:tableStyleId>{5C22544A-7EE6-4342-B048-85BDC9FD1C3A}</a:tableStyleId>
              </a:tblPr>
              <a:tblGrid>
                <a:gridCol w="893162"/>
                <a:gridCol w="1118506"/>
                <a:gridCol w="348553"/>
                <a:gridCol w="3218212"/>
              </a:tblGrid>
              <a:tr h="233272">
                <a:tc>
                  <a:txBody>
                    <a:bodyPr/>
                    <a:lstStyle/>
                    <a:p>
                      <a:pPr marL="0" marR="0">
                        <a:lnSpc>
                          <a:spcPct val="115000"/>
                        </a:lnSpc>
                        <a:spcBef>
                          <a:spcPts val="0"/>
                        </a:spcBef>
                        <a:spcAft>
                          <a:spcPts val="0"/>
                        </a:spcAft>
                      </a:pPr>
                      <a:r>
                        <a:rPr lang="en-US" sz="1200" dirty="0">
                          <a:effectLst/>
                        </a:rPr>
                        <a:t>Name</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Device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smtClean="0">
                          <a:effectLst/>
                        </a:rPr>
                        <a:t>BL</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a:effectLst/>
                        </a:rPr>
                        <a:t>Specific Location</a:t>
                      </a:r>
                      <a:endParaRPr lang="en-US" sz="1100" dirty="0">
                        <a:effectLst/>
                        <a:latin typeface="Calibri"/>
                        <a:ea typeface="Calibri"/>
                        <a:cs typeface="Times New Roman"/>
                      </a:endParaRPr>
                    </a:p>
                  </a:txBody>
                  <a:tcPr marL="68580" marR="68580" marT="0" marB="0"/>
                </a:tc>
              </a:tr>
              <a:tr h="241678">
                <a:tc>
                  <a:txBody>
                    <a:bodyPr/>
                    <a:lstStyle/>
                    <a:p>
                      <a:pPr algn="l" fontAlgn="b"/>
                      <a:r>
                        <a:rPr lang="en-US" sz="1100" b="0" i="0" u="none" strike="noStrike" dirty="0" smtClean="0">
                          <a:solidFill>
                            <a:srgbClr val="0070C0"/>
                          </a:solidFill>
                          <a:effectLst/>
                          <a:latin typeface="Calibri" panose="020F0502020204030204" pitchFamily="34" charset="0"/>
                        </a:rPr>
                        <a:t>IC900</a:t>
                      </a:r>
                      <a:endParaRPr lang="en-US" sz="1100" b="0" i="0" u="none" strike="noStrike" dirty="0">
                        <a:solidFill>
                          <a:srgbClr val="0070C0"/>
                        </a:solidFill>
                        <a:effectLst/>
                        <a:latin typeface="Calibri" panose="020F0502020204030204" pitchFamily="34" charset="0"/>
                      </a:endParaRPr>
                    </a:p>
                  </a:txBody>
                  <a:tcPr marL="9525" marR="9525" marT="9525" marB="0" anchor="b"/>
                </a:tc>
                <a:tc>
                  <a:txBody>
                    <a:bodyPr/>
                    <a:lstStyle/>
                    <a:p>
                      <a:pPr marL="0" marR="0">
                        <a:lnSpc>
                          <a:spcPct val="115000"/>
                        </a:lnSpc>
                        <a:spcBef>
                          <a:spcPts val="0"/>
                        </a:spcBef>
                        <a:spcAft>
                          <a:spcPts val="0"/>
                        </a:spcAft>
                      </a:pPr>
                      <a:r>
                        <a:rPr lang="en-US" sz="1100" dirty="0" smtClean="0">
                          <a:effectLst/>
                          <a:latin typeface="+mj-lt"/>
                          <a:ea typeface="+mn-ea"/>
                          <a:cs typeface="+mn-cs"/>
                        </a:rPr>
                        <a:t>Ion Chamber</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latin typeface="+mj-lt"/>
                        </a:rPr>
                        <a:t>M4</a:t>
                      </a:r>
                      <a:endParaRPr lang="en-US" sz="1100" dirty="0">
                        <a:effectLst/>
                        <a:latin typeface="+mj-lt"/>
                        <a:ea typeface="Calibri"/>
                        <a:cs typeface="Times New Roman"/>
                      </a:endParaRPr>
                    </a:p>
                  </a:txBody>
                  <a:tcPr marL="68580" marR="68580" marT="0" marB="0"/>
                </a:tc>
                <a:tc>
                  <a:txBody>
                    <a:bodyPr/>
                    <a:lstStyle/>
                    <a:p>
                      <a:r>
                        <a:rPr lang="en-US" sz="1100" dirty="0" smtClean="0">
                          <a:latin typeface="+mj-lt"/>
                        </a:rPr>
                        <a:t>Immediately downstream of the c-magnet</a:t>
                      </a:r>
                      <a:endParaRPr lang="en-US" sz="1100" dirty="0">
                        <a:latin typeface="+mj-lt"/>
                      </a:endParaRPr>
                    </a:p>
                  </a:txBody>
                  <a:tcPr marL="68580" marR="68580" marT="0" marB="0"/>
                </a:tc>
              </a:tr>
              <a:tr h="241678">
                <a:tc>
                  <a:txBody>
                    <a:bodyPr/>
                    <a:lstStyle/>
                    <a:p>
                      <a:pPr algn="l" fontAlgn="b"/>
                      <a:r>
                        <a:rPr lang="en-US" sz="1100" b="0" i="0" u="none" strike="noStrike" dirty="0" smtClean="0">
                          <a:solidFill>
                            <a:srgbClr val="0070C0"/>
                          </a:solidFill>
                          <a:effectLst/>
                          <a:latin typeface="Calibri" panose="020F0502020204030204" pitchFamily="34" charset="0"/>
                        </a:rPr>
                        <a:t>IC933</a:t>
                      </a:r>
                      <a:endParaRPr lang="en-US" sz="1100" b="0" i="0" u="none" strike="noStrike" dirty="0">
                        <a:solidFill>
                          <a:srgbClr val="0070C0"/>
                        </a:solidFill>
                        <a:effectLst/>
                        <a:latin typeface="Calibri" panose="020F0502020204030204" pitchFamily="34" charset="0"/>
                      </a:endParaRPr>
                    </a:p>
                  </a:txBody>
                  <a:tcPr marL="9525" marR="9525" marT="9525" marB="0" anchor="b"/>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100" dirty="0" smtClean="0">
                          <a:effectLst/>
                          <a:latin typeface="+mj-lt"/>
                          <a:ea typeface="+mn-ea"/>
                          <a:cs typeface="+mn-cs"/>
                        </a:rPr>
                        <a:t>Ion</a:t>
                      </a:r>
                      <a:r>
                        <a:rPr lang="en-US" sz="1100" baseline="0" dirty="0" smtClean="0">
                          <a:effectLst/>
                          <a:latin typeface="+mj-lt"/>
                          <a:ea typeface="+mn-ea"/>
                          <a:cs typeface="+mn-cs"/>
                        </a:rPr>
                        <a:t> Chamber</a:t>
                      </a:r>
                      <a:endParaRPr lang="en-US" sz="1100" dirty="0" smtClean="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r>
                        <a:rPr lang="en-US" sz="1100" dirty="0" smtClean="0">
                          <a:latin typeface="+mj-lt"/>
                        </a:rPr>
                        <a:t>Immediately downstream of VT933</a:t>
                      </a:r>
                      <a:endParaRPr lang="en-US" sz="1100" dirty="0">
                        <a:latin typeface="+mj-lt"/>
                      </a:endParaRPr>
                    </a:p>
                  </a:txBody>
                  <a:tcPr marL="68580" marR="68580" marT="0" marB="0"/>
                </a:tc>
              </a:tr>
              <a:tr h="222910">
                <a:tc>
                  <a:txBody>
                    <a:bodyPr/>
                    <a:lstStyle/>
                    <a:p>
                      <a:pPr algn="l" fontAlgn="b"/>
                      <a:r>
                        <a:rPr lang="en-US" sz="1100" b="0" i="0" u="none" strike="noStrike" dirty="0" smtClean="0">
                          <a:solidFill>
                            <a:srgbClr val="0070C0"/>
                          </a:solidFill>
                          <a:effectLst/>
                          <a:latin typeface="Calibri" panose="020F0502020204030204" pitchFamily="34" charset="0"/>
                        </a:rPr>
                        <a:t>IC943</a:t>
                      </a:r>
                      <a:endParaRPr lang="en-US" sz="1100" b="0" i="0" u="none" strike="noStrike" dirty="0">
                        <a:solidFill>
                          <a:srgbClr val="0070C0"/>
                        </a:solidFill>
                        <a:effectLst/>
                        <a:latin typeface="Calibri" panose="020F0502020204030204" pitchFamily="34" charset="0"/>
                      </a:endParaRPr>
                    </a:p>
                  </a:txBody>
                  <a:tcPr marL="9525" marR="9525" marT="9525" marB="0" anchor="b"/>
                </a:tc>
                <a:tc>
                  <a:txBody>
                    <a:bodyPr/>
                    <a:lstStyle/>
                    <a:p>
                      <a:pPr marL="0" marR="0">
                        <a:lnSpc>
                          <a:spcPct val="115000"/>
                        </a:lnSpc>
                        <a:spcBef>
                          <a:spcPts val="0"/>
                        </a:spcBef>
                        <a:spcAft>
                          <a:spcPts val="0"/>
                        </a:spcAft>
                      </a:pPr>
                      <a:r>
                        <a:rPr lang="en-US" sz="1100" dirty="0" smtClean="0">
                          <a:effectLst/>
                          <a:latin typeface="+mj-lt"/>
                          <a:ea typeface="+mn-ea"/>
                          <a:cs typeface="+mn-cs"/>
                        </a:rPr>
                        <a:t>Ion</a:t>
                      </a:r>
                      <a:r>
                        <a:rPr lang="en-US" sz="1100" baseline="0" dirty="0" smtClean="0">
                          <a:effectLst/>
                          <a:latin typeface="+mj-lt"/>
                          <a:ea typeface="+mn-ea"/>
                          <a:cs typeface="+mn-cs"/>
                        </a:rPr>
                        <a:t> Chamber</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r>
                        <a:rPr lang="en-US" sz="1100" dirty="0" smtClean="0">
                          <a:latin typeface="+mj-lt"/>
                        </a:rPr>
                        <a:t>Last element</a:t>
                      </a:r>
                      <a:r>
                        <a:rPr lang="en-US" sz="1100" baseline="0" dirty="0" smtClean="0">
                          <a:latin typeface="+mj-lt"/>
                        </a:rPr>
                        <a:t> in the M4 beam line</a:t>
                      </a:r>
                      <a:endParaRPr lang="en-US" sz="1100" dirty="0">
                        <a:latin typeface="+mj-lt"/>
                      </a:endParaRPr>
                    </a:p>
                  </a:txBody>
                  <a:tcPr marL="68580" marR="68580" marT="0" marB="0"/>
                </a:tc>
              </a:tr>
            </a:tbl>
          </a:graphicData>
        </a:graphic>
      </p:graphicFrame>
      <p:pic>
        <p:nvPicPr>
          <p:cNvPr id="7" name="Picture 6"/>
          <p:cNvPicPr>
            <a:picLocks noChangeAspect="1"/>
          </p:cNvPicPr>
          <p:nvPr/>
        </p:nvPicPr>
        <p:blipFill>
          <a:blip r:embed="rId4"/>
          <a:stretch>
            <a:fillRect/>
          </a:stretch>
        </p:blipFill>
        <p:spPr>
          <a:xfrm>
            <a:off x="272497" y="4053669"/>
            <a:ext cx="3637160" cy="1850429"/>
          </a:xfrm>
          <a:prstGeom prst="rect">
            <a:avLst/>
          </a:prstGeom>
        </p:spPr>
      </p:pic>
      <p:pic>
        <p:nvPicPr>
          <p:cNvPr id="11" name="Picture 10"/>
          <p:cNvPicPr>
            <a:picLocks noChangeAspect="1"/>
          </p:cNvPicPr>
          <p:nvPr/>
        </p:nvPicPr>
        <p:blipFill>
          <a:blip r:embed="rId5"/>
          <a:stretch>
            <a:fillRect/>
          </a:stretch>
        </p:blipFill>
        <p:spPr>
          <a:xfrm>
            <a:off x="298394" y="2034592"/>
            <a:ext cx="5511975" cy="2404057"/>
          </a:xfrm>
          <a:prstGeom prst="rect">
            <a:avLst/>
          </a:prstGeom>
        </p:spPr>
      </p:pic>
      <p:pic>
        <p:nvPicPr>
          <p:cNvPr id="12" name="Picture 11"/>
          <p:cNvPicPr>
            <a:picLocks noChangeAspect="1"/>
          </p:cNvPicPr>
          <p:nvPr/>
        </p:nvPicPr>
        <p:blipFill>
          <a:blip r:embed="rId6"/>
          <a:stretch>
            <a:fillRect/>
          </a:stretch>
        </p:blipFill>
        <p:spPr>
          <a:xfrm>
            <a:off x="5943111" y="1063794"/>
            <a:ext cx="2954751" cy="1955854"/>
          </a:xfrm>
          <a:prstGeom prst="rect">
            <a:avLst/>
          </a:prstGeom>
        </p:spPr>
      </p:pic>
      <p:sp>
        <p:nvSpPr>
          <p:cNvPr id="13" name="Rectangle 12"/>
          <p:cNvSpPr/>
          <p:nvPr/>
        </p:nvSpPr>
        <p:spPr>
          <a:xfrm>
            <a:off x="1652574" y="5292249"/>
            <a:ext cx="1019830" cy="523220"/>
          </a:xfrm>
          <a:prstGeom prst="rect">
            <a:avLst/>
          </a:prstGeom>
          <a:noFill/>
        </p:spPr>
        <p:txBody>
          <a:bodyPr wrap="none" lIns="91440" tIns="45720" rIns="91440" bIns="45720">
            <a:spAutoFit/>
          </a:bodyPr>
          <a:lstStyle/>
          <a:p>
            <a:pPr algn="ctr"/>
            <a:r>
              <a:rPr lang="en-US" sz="2800" b="1" cap="none" spc="0" dirty="0" smtClean="0">
                <a:ln w="22225">
                  <a:solidFill>
                    <a:schemeClr val="accent2"/>
                  </a:solidFill>
                  <a:prstDash val="solid"/>
                </a:ln>
                <a:solidFill>
                  <a:schemeClr val="accent2">
                    <a:lumMod val="40000"/>
                    <a:lumOff val="60000"/>
                  </a:schemeClr>
                </a:solidFill>
                <a:effectLst/>
              </a:rPr>
              <a:t>IC900</a:t>
            </a:r>
            <a:endParaRPr lang="en-US" sz="2800" b="1" cap="none" spc="0" dirty="0">
              <a:ln w="22225">
                <a:solidFill>
                  <a:schemeClr val="accent2"/>
                </a:solidFill>
                <a:prstDash val="solid"/>
              </a:ln>
              <a:solidFill>
                <a:schemeClr val="accent2">
                  <a:lumMod val="40000"/>
                  <a:lumOff val="60000"/>
                </a:schemeClr>
              </a:solidFill>
              <a:effectLst/>
            </a:endParaRPr>
          </a:p>
        </p:txBody>
      </p:sp>
      <p:sp>
        <p:nvSpPr>
          <p:cNvPr id="14" name="Rectangle 13"/>
          <p:cNvSpPr/>
          <p:nvPr/>
        </p:nvSpPr>
        <p:spPr>
          <a:xfrm>
            <a:off x="1872847" y="3213453"/>
            <a:ext cx="1019831" cy="523220"/>
          </a:xfrm>
          <a:prstGeom prst="rect">
            <a:avLst/>
          </a:prstGeom>
          <a:noFill/>
        </p:spPr>
        <p:txBody>
          <a:bodyPr wrap="none" lIns="91440" tIns="45720" rIns="91440" bIns="45720">
            <a:spAutoFit/>
          </a:bodyPr>
          <a:lstStyle/>
          <a:p>
            <a:pPr algn="ctr"/>
            <a:r>
              <a:rPr lang="en-US" sz="2800" b="1" cap="none" spc="0" dirty="0" smtClean="0">
                <a:ln w="22225">
                  <a:solidFill>
                    <a:schemeClr val="accent2"/>
                  </a:solidFill>
                  <a:prstDash val="solid"/>
                </a:ln>
                <a:solidFill>
                  <a:schemeClr val="accent2">
                    <a:lumMod val="40000"/>
                    <a:lumOff val="60000"/>
                  </a:schemeClr>
                </a:solidFill>
                <a:effectLst/>
              </a:rPr>
              <a:t>IC933</a:t>
            </a:r>
            <a:endParaRPr lang="en-US" sz="2800" b="1" cap="none" spc="0" dirty="0">
              <a:ln w="22225">
                <a:solidFill>
                  <a:schemeClr val="accent2"/>
                </a:solidFill>
                <a:prstDash val="solid"/>
              </a:ln>
              <a:solidFill>
                <a:schemeClr val="accent2">
                  <a:lumMod val="40000"/>
                  <a:lumOff val="60000"/>
                </a:schemeClr>
              </a:solidFill>
              <a:effectLst/>
            </a:endParaRPr>
          </a:p>
        </p:txBody>
      </p:sp>
      <p:sp>
        <p:nvSpPr>
          <p:cNvPr id="15" name="Rectangle 14"/>
          <p:cNvSpPr/>
          <p:nvPr/>
        </p:nvSpPr>
        <p:spPr>
          <a:xfrm>
            <a:off x="7947565" y="1735400"/>
            <a:ext cx="1019831" cy="523220"/>
          </a:xfrm>
          <a:prstGeom prst="rect">
            <a:avLst/>
          </a:prstGeom>
          <a:noFill/>
        </p:spPr>
        <p:txBody>
          <a:bodyPr wrap="none" lIns="91440" tIns="45720" rIns="91440" bIns="45720">
            <a:spAutoFit/>
          </a:bodyPr>
          <a:lstStyle/>
          <a:p>
            <a:pPr algn="ctr"/>
            <a:r>
              <a:rPr lang="en-US" sz="2800" b="1" cap="none" spc="0" dirty="0" smtClean="0">
                <a:ln w="22225">
                  <a:solidFill>
                    <a:schemeClr val="accent2"/>
                  </a:solidFill>
                  <a:prstDash val="solid"/>
                </a:ln>
                <a:solidFill>
                  <a:schemeClr val="accent2">
                    <a:lumMod val="40000"/>
                    <a:lumOff val="60000"/>
                  </a:schemeClr>
                </a:solidFill>
                <a:effectLst/>
              </a:rPr>
              <a:t>IC943</a:t>
            </a:r>
            <a:endParaRPr lang="en-US" sz="2800" b="1" cap="none" spc="0" dirty="0">
              <a:ln w="22225">
                <a:solidFill>
                  <a:schemeClr val="accent2"/>
                </a:solidFill>
                <a:prstDash val="solid"/>
              </a:ln>
              <a:solidFill>
                <a:schemeClr val="accent2">
                  <a:lumMod val="40000"/>
                  <a:lumOff val="60000"/>
                </a:schemeClr>
              </a:solidFill>
              <a:effectLst/>
            </a:endParaRPr>
          </a:p>
        </p:txBody>
      </p:sp>
      <p:sp>
        <p:nvSpPr>
          <p:cNvPr id="16" name="Rectangle 15"/>
          <p:cNvSpPr/>
          <p:nvPr/>
        </p:nvSpPr>
        <p:spPr>
          <a:xfrm>
            <a:off x="3952875" y="5754798"/>
            <a:ext cx="142875" cy="220130"/>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rot="-2400000">
            <a:off x="7617862" y="3948410"/>
            <a:ext cx="142875" cy="220130"/>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rot="-2400000">
            <a:off x="8821661" y="3000744"/>
            <a:ext cx="142875" cy="220130"/>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2613596" y="5553859"/>
            <a:ext cx="1296061" cy="311004"/>
          </a:xfrm>
          <a:prstGeom prst="straightConnector1">
            <a:avLst/>
          </a:prstGeom>
          <a:ln>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892678" y="3511986"/>
            <a:ext cx="4615758" cy="490007"/>
          </a:xfrm>
          <a:prstGeom prst="straightConnector1">
            <a:avLst/>
          </a:prstGeom>
          <a:ln>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564101" y="2245784"/>
            <a:ext cx="203524" cy="734791"/>
          </a:xfrm>
          <a:prstGeom prst="straightConnector1">
            <a:avLst/>
          </a:prstGeom>
          <a:ln>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28600" y="5667151"/>
            <a:ext cx="997389" cy="307777"/>
          </a:xfrm>
          <a:prstGeom prst="rect">
            <a:avLst/>
          </a:prstGeom>
          <a:noFill/>
        </p:spPr>
        <p:txBody>
          <a:bodyPr wrap="none" rtlCol="0">
            <a:spAutoFit/>
          </a:bodyPr>
          <a:lstStyle/>
          <a:p>
            <a:r>
              <a:rPr lang="en-US" sz="1400" dirty="0" smtClean="0"/>
              <a:t>F10021605</a:t>
            </a:r>
            <a:endParaRPr lang="en-US" sz="1400" dirty="0"/>
          </a:p>
        </p:txBody>
      </p:sp>
      <p:sp>
        <p:nvSpPr>
          <p:cNvPr id="29"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30"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Tree>
    <p:extLst>
      <p:ext uri="{BB962C8B-B14F-4D97-AF65-F5344CB8AC3E}">
        <p14:creationId xmlns:p14="http://schemas.microsoft.com/office/powerpoint/2010/main" val="31302601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considerations</a:t>
            </a:r>
            <a:endParaRPr lang="en-US" dirty="0"/>
          </a:p>
        </p:txBody>
      </p:sp>
      <p:sp>
        <p:nvSpPr>
          <p:cNvPr id="3" name="Content Placeholder 2"/>
          <p:cNvSpPr>
            <a:spLocks noGrp="1"/>
          </p:cNvSpPr>
          <p:nvPr>
            <p:ph idx="1"/>
          </p:nvPr>
        </p:nvSpPr>
        <p:spPr>
          <a:xfrm>
            <a:off x="817961" y="1406072"/>
            <a:ext cx="3291222" cy="4987867"/>
          </a:xfrm>
        </p:spPr>
        <p:txBody>
          <a:bodyPr/>
          <a:lstStyle/>
          <a:p>
            <a:r>
              <a:rPr lang="en-US" dirty="0" smtClean="0"/>
              <a:t>New vacuum design of </a:t>
            </a:r>
            <a:r>
              <a:rPr lang="en-US" dirty="0" err="1" smtClean="0"/>
              <a:t>antivacuum</a:t>
            </a:r>
            <a:r>
              <a:rPr lang="en-US" dirty="0" smtClean="0"/>
              <a:t> can needs to be tested.</a:t>
            </a:r>
            <a:endParaRPr lang="en-US" dirty="0"/>
          </a:p>
        </p:txBody>
      </p:sp>
      <p:sp>
        <p:nvSpPr>
          <p:cNvPr id="6" name="Slide Number Placeholder 5"/>
          <p:cNvSpPr>
            <a:spLocks noGrp="1"/>
          </p:cNvSpPr>
          <p:nvPr>
            <p:ph type="sldNum" sz="quarter" idx="12"/>
          </p:nvPr>
        </p:nvSpPr>
        <p:spPr/>
        <p:txBody>
          <a:bodyPr/>
          <a:lstStyle/>
          <a:p>
            <a:fld id="{A597B030-AED3-407E-8020-7A912E1E77CE}" type="slidenum">
              <a:rPr lang="en-US" altLang="en-US" smtClean="0"/>
              <a:pPr/>
              <a:t>18</a:t>
            </a:fld>
            <a:endParaRPr lang="en-US" altLang="en-US"/>
          </a:p>
        </p:txBody>
      </p:sp>
      <p:sp>
        <p:nvSpPr>
          <p:cNvPr id="7"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8"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797" y="1440074"/>
            <a:ext cx="2445618" cy="4298452"/>
          </a:xfrm>
          <a:prstGeom prst="rect">
            <a:avLst/>
          </a:prstGeom>
        </p:spPr>
      </p:pic>
      <p:sp>
        <p:nvSpPr>
          <p:cNvPr id="10" name="TextBox 9"/>
          <p:cNvSpPr txBox="1"/>
          <p:nvPr/>
        </p:nvSpPr>
        <p:spPr>
          <a:xfrm>
            <a:off x="4247054" y="5743781"/>
            <a:ext cx="2997103" cy="584775"/>
          </a:xfrm>
          <a:prstGeom prst="rect">
            <a:avLst/>
          </a:prstGeom>
          <a:noFill/>
        </p:spPr>
        <p:txBody>
          <a:bodyPr wrap="none" rtlCol="0">
            <a:spAutoFit/>
          </a:bodyPr>
          <a:lstStyle/>
          <a:p>
            <a:pPr algn="ctr"/>
            <a:r>
              <a:rPr lang="en-US" sz="1600" dirty="0" smtClean="0">
                <a:solidFill>
                  <a:srgbClr val="000000"/>
                </a:solidFill>
              </a:rPr>
              <a:t>Bayonet drive </a:t>
            </a:r>
            <a:r>
              <a:rPr lang="en-US" sz="1600" dirty="0">
                <a:solidFill>
                  <a:srgbClr val="000000"/>
                </a:solidFill>
              </a:rPr>
              <a:t>a</a:t>
            </a:r>
            <a:r>
              <a:rPr lang="en-US" sz="1600" dirty="0" smtClean="0">
                <a:solidFill>
                  <a:srgbClr val="000000"/>
                </a:solidFill>
              </a:rPr>
              <a:t>nti-vacuum box</a:t>
            </a:r>
          </a:p>
          <a:p>
            <a:pPr algn="ctr"/>
            <a:r>
              <a:rPr lang="en-US" sz="1600" dirty="0" smtClean="0">
                <a:solidFill>
                  <a:srgbClr val="000000"/>
                </a:solidFill>
              </a:rPr>
              <a:t>With 9 inch O-ring sealed window</a:t>
            </a:r>
            <a:endParaRPr lang="en-US" sz="1600" dirty="0">
              <a:solidFill>
                <a:srgbClr val="000000"/>
              </a:solidFill>
            </a:endParaRPr>
          </a:p>
        </p:txBody>
      </p:sp>
      <p:pic>
        <p:nvPicPr>
          <p:cNvPr id="11" name="Picture 10" descr="Anti-vac can-ne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095" y="3820396"/>
            <a:ext cx="2557505" cy="1918130"/>
          </a:xfrm>
          <a:prstGeom prst="rect">
            <a:avLst/>
          </a:prstGeom>
        </p:spPr>
      </p:pic>
      <p:sp>
        <p:nvSpPr>
          <p:cNvPr id="12" name="TextBox 11"/>
          <p:cNvSpPr txBox="1"/>
          <p:nvPr/>
        </p:nvSpPr>
        <p:spPr>
          <a:xfrm>
            <a:off x="1327867" y="5749559"/>
            <a:ext cx="2220481" cy="523220"/>
          </a:xfrm>
          <a:prstGeom prst="rect">
            <a:avLst/>
          </a:prstGeom>
          <a:noFill/>
        </p:spPr>
        <p:txBody>
          <a:bodyPr wrap="none" rtlCol="0">
            <a:spAutoFit/>
          </a:bodyPr>
          <a:lstStyle/>
          <a:p>
            <a:pPr algn="ctr"/>
            <a:r>
              <a:rPr lang="en-US" sz="1400" dirty="0" smtClean="0">
                <a:solidFill>
                  <a:srgbClr val="000000"/>
                </a:solidFill>
              </a:rPr>
              <a:t>Replacement 4 inch E-Beam</a:t>
            </a:r>
          </a:p>
          <a:p>
            <a:pPr algn="ctr"/>
            <a:r>
              <a:rPr lang="en-US" sz="1400" dirty="0" smtClean="0">
                <a:solidFill>
                  <a:srgbClr val="000000"/>
                </a:solidFill>
              </a:rPr>
              <a:t> Welded Window</a:t>
            </a:r>
            <a:endParaRPr lang="en-US" sz="1400" dirty="0">
              <a:solidFill>
                <a:srgbClr val="000000"/>
              </a:solidFill>
            </a:endParaRPr>
          </a:p>
        </p:txBody>
      </p:sp>
    </p:spTree>
    <p:extLst>
      <p:ext uri="{BB962C8B-B14F-4D97-AF65-F5344CB8AC3E}">
        <p14:creationId xmlns:p14="http://schemas.microsoft.com/office/powerpoint/2010/main" val="2595240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Ring Instrumentation Design</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19</a:t>
            </a:fld>
            <a:endParaRPr lang="en-US" dirty="0"/>
          </a:p>
        </p:txBody>
      </p:sp>
      <p:graphicFrame>
        <p:nvGraphicFramePr>
          <p:cNvPr id="7" name="Content Placeholder 5"/>
          <p:cNvGraphicFramePr>
            <a:graphicFrameLocks noGrp="1"/>
          </p:cNvGraphicFramePr>
          <p:nvPr>
            <p:ph idx="1"/>
            <p:extLst/>
          </p:nvPr>
        </p:nvGraphicFramePr>
        <p:xfrm>
          <a:off x="513226" y="1168912"/>
          <a:ext cx="8054009" cy="1861671"/>
        </p:xfrm>
        <a:graphic>
          <a:graphicData uri="http://schemas.openxmlformats.org/drawingml/2006/table">
            <a:tbl>
              <a:tblPr firstRow="1" firstCol="1" bandRow="1">
                <a:tableStyleId>{5C22544A-7EE6-4342-B048-85BDC9FD1C3A}</a:tableStyleId>
              </a:tblPr>
              <a:tblGrid>
                <a:gridCol w="1790587"/>
                <a:gridCol w="1638795"/>
                <a:gridCol w="1484415"/>
                <a:gridCol w="3140212"/>
              </a:tblGrid>
              <a:tr h="604943">
                <a:tc>
                  <a:txBody>
                    <a:bodyPr/>
                    <a:lstStyle/>
                    <a:p>
                      <a:pPr marL="0" marR="0">
                        <a:lnSpc>
                          <a:spcPct val="115000"/>
                        </a:lnSpc>
                        <a:spcBef>
                          <a:spcPts val="0"/>
                        </a:spcBef>
                        <a:spcAft>
                          <a:spcPts val="0"/>
                        </a:spcAft>
                      </a:pPr>
                      <a:r>
                        <a:rPr lang="en-US" sz="1400" dirty="0" smtClean="0">
                          <a:effectLst/>
                        </a:rPr>
                        <a:t>Measurement</a:t>
                      </a:r>
                      <a:endParaRPr lang="en-US" sz="12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Device</a:t>
                      </a:r>
                      <a:endParaRPr lang="en-US" sz="12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Beam Line</a:t>
                      </a:r>
                      <a:endParaRPr lang="en-US" sz="12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Specific Location</a:t>
                      </a:r>
                      <a:endParaRPr lang="en-US" sz="1200" dirty="0">
                        <a:effectLst/>
                        <a:latin typeface="Calibri"/>
                        <a:ea typeface="Calibri"/>
                        <a:cs typeface="Times New Roman"/>
                      </a:endParaRPr>
                    </a:p>
                  </a:txBody>
                  <a:tcPr marL="68580" marR="68580" marT="0" marB="0"/>
                </a:tc>
              </a:tr>
              <a:tr h="478009">
                <a:tc>
                  <a:txBody>
                    <a:bodyPr/>
                    <a:lstStyle/>
                    <a:p>
                      <a:pPr marL="0" marR="0">
                        <a:lnSpc>
                          <a:spcPct val="115000"/>
                        </a:lnSpc>
                        <a:spcBef>
                          <a:spcPts val="0"/>
                        </a:spcBef>
                        <a:spcAft>
                          <a:spcPts val="0"/>
                        </a:spcAft>
                      </a:pPr>
                      <a:r>
                        <a:rPr lang="en-US" sz="1400" dirty="0" smtClean="0">
                          <a:effectLst/>
                          <a:latin typeface="+mj-lt"/>
                        </a:rPr>
                        <a:t>Intensity</a:t>
                      </a:r>
                      <a:endParaRPr lang="en-US" sz="14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b="0" dirty="0" smtClean="0">
                          <a:effectLst/>
                          <a:latin typeface="+mn-lt"/>
                          <a:ea typeface="+mn-ea"/>
                          <a:cs typeface="+mn-cs"/>
                        </a:rPr>
                        <a:t>DCCT</a:t>
                      </a:r>
                      <a:endParaRPr lang="en-US" sz="1200" b="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b="0" dirty="0" smtClean="0">
                          <a:effectLst/>
                        </a:rPr>
                        <a:t>Delivery Ring</a:t>
                      </a:r>
                      <a:endParaRPr lang="en-US" sz="1200" b="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b="0" dirty="0" smtClean="0">
                          <a:effectLst/>
                          <a:latin typeface="+mn-lt"/>
                          <a:ea typeface="+mn-ea"/>
                          <a:cs typeface="+mn-cs"/>
                        </a:rPr>
                        <a:t>Between</a:t>
                      </a:r>
                      <a:r>
                        <a:rPr lang="en-US" sz="1200" b="0" baseline="0" dirty="0" smtClean="0">
                          <a:effectLst/>
                          <a:latin typeface="+mn-lt"/>
                          <a:ea typeface="+mn-ea"/>
                          <a:cs typeface="+mn-cs"/>
                        </a:rPr>
                        <a:t> D1Q2 and D1Q3</a:t>
                      </a:r>
                      <a:endParaRPr lang="en-US" sz="1200" b="0" dirty="0">
                        <a:effectLst/>
                        <a:latin typeface="Calibri"/>
                        <a:ea typeface="Calibri"/>
                        <a:cs typeface="Times New Roman"/>
                      </a:endParaRPr>
                    </a:p>
                  </a:txBody>
                  <a:tcPr marL="68580" marR="68580" marT="0" marB="0"/>
                </a:tc>
              </a:tr>
              <a:tr h="486297">
                <a:tc>
                  <a:txBody>
                    <a:bodyPr/>
                    <a:lstStyle/>
                    <a:p>
                      <a:pPr marL="0" marR="0">
                        <a:lnSpc>
                          <a:spcPct val="115000"/>
                        </a:lnSpc>
                        <a:spcBef>
                          <a:spcPts val="0"/>
                        </a:spcBef>
                        <a:spcAft>
                          <a:spcPts val="0"/>
                        </a:spcAft>
                      </a:pPr>
                      <a:r>
                        <a:rPr lang="en-US" sz="1400" dirty="0" smtClean="0">
                          <a:effectLst/>
                          <a:latin typeface="+mj-lt"/>
                          <a:ea typeface="Calibri"/>
                          <a:cs typeface="Times New Roman"/>
                        </a:rPr>
                        <a:t>Horizontal Tune</a:t>
                      </a:r>
                      <a:endParaRPr lang="en-US" sz="14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b="0" dirty="0" err="1" smtClean="0">
                          <a:effectLst/>
                        </a:rPr>
                        <a:t>Schottky</a:t>
                      </a:r>
                      <a:endParaRPr lang="en-US" sz="1200" b="0" dirty="0">
                        <a:effectLst/>
                        <a:latin typeface="Calibri"/>
                        <a:ea typeface="Calibri"/>
                        <a:cs typeface="Times New Roman"/>
                      </a:endParaRPr>
                    </a:p>
                  </a:txBody>
                  <a:tcPr marL="68580" marR="68580" marT="0" marB="0"/>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200" b="0" dirty="0" smtClean="0">
                          <a:effectLst/>
                        </a:rPr>
                        <a:t>Delivery Ring</a:t>
                      </a:r>
                      <a:endParaRPr lang="en-US" sz="1200" b="0" dirty="0" smtClean="0">
                        <a:effectLst/>
                        <a:latin typeface="Calibri"/>
                        <a:ea typeface="Calibri"/>
                        <a:cs typeface="Times New Roman"/>
                      </a:endParaRPr>
                    </a:p>
                    <a:p>
                      <a:pPr marL="0" marR="0">
                        <a:lnSpc>
                          <a:spcPct val="115000"/>
                        </a:lnSpc>
                        <a:spcBef>
                          <a:spcPts val="0"/>
                        </a:spcBef>
                        <a:spcAft>
                          <a:spcPts val="0"/>
                        </a:spcAft>
                      </a:pPr>
                      <a:endParaRPr lang="en-US" sz="1200" b="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b="0" dirty="0" smtClean="0">
                          <a:effectLst/>
                        </a:rPr>
                        <a:t>Between D5Q3 and D5Q4</a:t>
                      </a:r>
                      <a:endParaRPr lang="en-US" sz="1200" b="0" dirty="0">
                        <a:effectLst/>
                        <a:latin typeface="Calibri"/>
                        <a:ea typeface="Calibri"/>
                        <a:cs typeface="Times New Roman"/>
                      </a:endParaRPr>
                    </a:p>
                  </a:txBody>
                  <a:tcPr marL="68580" marR="68580" marT="0" marB="0"/>
                </a:tc>
              </a:tr>
              <a:tr h="292422">
                <a:tc>
                  <a:txBody>
                    <a:bodyPr/>
                    <a:lstStyle/>
                    <a:p>
                      <a:pPr marL="0" marR="0">
                        <a:lnSpc>
                          <a:spcPct val="115000"/>
                        </a:lnSpc>
                        <a:spcBef>
                          <a:spcPts val="0"/>
                        </a:spcBef>
                        <a:spcAft>
                          <a:spcPts val="0"/>
                        </a:spcAft>
                      </a:pPr>
                      <a:r>
                        <a:rPr lang="en-US" sz="1400" dirty="0" smtClean="0">
                          <a:effectLst/>
                          <a:latin typeface="+mj-lt"/>
                          <a:ea typeface="Calibri"/>
                          <a:cs typeface="Arial" panose="020B0604020202020204" pitchFamily="34" charset="0"/>
                        </a:rPr>
                        <a:t>Vertical Tune</a:t>
                      </a:r>
                    </a:p>
                  </a:txBody>
                  <a:tcPr marL="68580" marR="68580" marT="0" marB="0"/>
                </a:tc>
                <a:tc>
                  <a:txBody>
                    <a:bodyPr/>
                    <a:lstStyle/>
                    <a:p>
                      <a:pPr marL="0" marR="0">
                        <a:lnSpc>
                          <a:spcPct val="115000"/>
                        </a:lnSpc>
                        <a:spcBef>
                          <a:spcPts val="0"/>
                        </a:spcBef>
                        <a:spcAft>
                          <a:spcPts val="0"/>
                        </a:spcAft>
                      </a:pPr>
                      <a:r>
                        <a:rPr lang="en-US" sz="1200" b="0" dirty="0" err="1" smtClean="0">
                          <a:effectLst/>
                          <a:latin typeface="+mn-lt"/>
                          <a:ea typeface="+mn-ea"/>
                          <a:cs typeface="+mn-cs"/>
                        </a:rPr>
                        <a:t>Schottky</a:t>
                      </a:r>
                      <a:endParaRPr lang="en-US" sz="1200" b="0" dirty="0">
                        <a:effectLst/>
                        <a:latin typeface="Calibri"/>
                        <a:ea typeface="Calibri"/>
                        <a:cs typeface="Times New Roman"/>
                      </a:endParaRPr>
                    </a:p>
                  </a:txBody>
                  <a:tcPr marL="68580" marR="68580" marT="0" marB="0"/>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200" b="0" dirty="0" smtClean="0">
                          <a:effectLst/>
                        </a:rPr>
                        <a:t>Delivery Ring</a:t>
                      </a:r>
                      <a:endParaRPr lang="en-US" sz="1200" b="0" dirty="0" smtClean="0">
                        <a:effectLst/>
                        <a:latin typeface="Calibri"/>
                        <a:ea typeface="Calibri"/>
                        <a:cs typeface="Times New Roman"/>
                      </a:endParaRPr>
                    </a:p>
                  </a:txBody>
                  <a:tcPr marL="68580" marR="68580" marT="0" marB="0"/>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200" b="0" dirty="0" smtClean="0">
                          <a:effectLst/>
                        </a:rPr>
                        <a:t>Between D5Q2 and D5Q3</a:t>
                      </a:r>
                      <a:endParaRPr lang="en-US" sz="1200" b="0" dirty="0" smtClean="0">
                        <a:effectLst/>
                        <a:latin typeface="Calibri"/>
                        <a:ea typeface="Calibri"/>
                        <a:cs typeface="Times New Roman"/>
                      </a:endParaRPr>
                    </a:p>
                  </a:txBody>
                  <a:tcPr marL="68580" marR="68580" marT="0" marB="0"/>
                </a:tc>
              </a:tr>
            </a:tbl>
          </a:graphicData>
        </a:graphic>
      </p:graphicFrame>
      <p:pic>
        <p:nvPicPr>
          <p:cNvPr id="4099" name="Picture 3" descr="\\BEAMSSRV1\muondept.bd\Internet\photo-album\Muon-Department-Photo-Album\Originals\Tunnel Enclosures\Muon Operation (After 10-1-2011)\Muon Rings (Delivery Ring, M3, M4, Abort)\2014-01-03-AP50-Schottky-and-WCM\IMG_55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6" y="3434344"/>
            <a:ext cx="3335731" cy="2501798"/>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9"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
        <p:nvSpPr>
          <p:cNvPr id="3" name="TextBox 2"/>
          <p:cNvSpPr txBox="1"/>
          <p:nvPr/>
        </p:nvSpPr>
        <p:spPr>
          <a:xfrm>
            <a:off x="4824663" y="4090737"/>
            <a:ext cx="3344779" cy="830997"/>
          </a:xfrm>
          <a:prstGeom prst="rect">
            <a:avLst/>
          </a:prstGeom>
          <a:noFill/>
        </p:spPr>
        <p:txBody>
          <a:bodyPr wrap="square" rtlCol="0">
            <a:spAutoFit/>
          </a:bodyPr>
          <a:lstStyle/>
          <a:p>
            <a:r>
              <a:rPr lang="en-US" dirty="0" smtClean="0"/>
              <a:t>Resonant extraction instrumentation</a:t>
            </a:r>
            <a:endParaRPr lang="en-US" dirty="0"/>
          </a:p>
        </p:txBody>
      </p:sp>
    </p:spTree>
    <p:extLst>
      <p:ext uri="{BB962C8B-B14F-4D97-AF65-F5344CB8AC3E}">
        <p14:creationId xmlns:p14="http://schemas.microsoft.com/office/powerpoint/2010/main" val="26435927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Organizational Breakdown</a:t>
            </a:r>
            <a:endParaRPr lang="en-US" dirty="0"/>
          </a:p>
        </p:txBody>
      </p:sp>
      <p:sp>
        <p:nvSpPr>
          <p:cNvPr id="4" name="Date Placeholder 3"/>
          <p:cNvSpPr>
            <a:spLocks noGrp="1"/>
          </p:cNvSpPr>
          <p:nvPr>
            <p:ph type="dt" sz="half" idx="10"/>
          </p:nvPr>
        </p:nvSpPr>
        <p:spPr/>
        <p:txBody>
          <a:bodyPr/>
          <a:lstStyle/>
          <a:p>
            <a:pPr>
              <a:defRPr/>
            </a:pPr>
            <a:r>
              <a:rPr lang="en-US" dirty="0" smtClean="0"/>
              <a:t>10/6/15</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a:t>
            </a:fld>
            <a:endParaRPr lang="en-US" dirty="0"/>
          </a:p>
        </p:txBody>
      </p:sp>
      <p:graphicFrame>
        <p:nvGraphicFramePr>
          <p:cNvPr id="7" name="Diagram 6"/>
          <p:cNvGraphicFramePr/>
          <p:nvPr>
            <p:extLst/>
          </p:nvPr>
        </p:nvGraphicFramePr>
        <p:xfrm>
          <a:off x="313660" y="940275"/>
          <a:ext cx="8686800" cy="4865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Tree>
    <p:extLst>
      <p:ext uri="{BB962C8B-B14F-4D97-AF65-F5344CB8AC3E}">
        <p14:creationId xmlns:p14="http://schemas.microsoft.com/office/powerpoint/2010/main" val="1731682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Ring Instrumentation:  DCCT</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20</a:t>
            </a:fld>
            <a:endParaRPr lang="en-US" dirty="0"/>
          </a:p>
        </p:txBody>
      </p:sp>
      <p:pic>
        <p:nvPicPr>
          <p:cNvPr id="7" name="Picture 6" descr="Clipboard05.jpg"/>
          <p:cNvPicPr/>
          <p:nvPr/>
        </p:nvPicPr>
        <p:blipFill>
          <a:blip r:embed="rId3">
            <a:extLst>
              <a:ext uri="{28A0092B-C50C-407E-A947-70E740481C1C}">
                <a14:useLocalDpi xmlns:a14="http://schemas.microsoft.com/office/drawing/2010/main" val="0"/>
              </a:ext>
            </a:extLst>
          </a:blip>
          <a:stretch>
            <a:fillRect/>
          </a:stretch>
        </p:blipFill>
        <p:spPr>
          <a:xfrm>
            <a:off x="3448100" y="745403"/>
            <a:ext cx="5695900" cy="4020970"/>
          </a:xfrm>
          <a:prstGeom prst="rect">
            <a:avLst/>
          </a:prstGeom>
        </p:spPr>
      </p:pic>
      <p:sp>
        <p:nvSpPr>
          <p:cNvPr id="10" name="Content Placeholder 2"/>
          <p:cNvSpPr txBox="1">
            <a:spLocks/>
          </p:cNvSpPr>
          <p:nvPr/>
        </p:nvSpPr>
        <p:spPr>
          <a:xfrm>
            <a:off x="806450" y="2264850"/>
            <a:ext cx="4832498" cy="376347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Delivery Ring DCCT hardware repurposed.</a:t>
            </a:r>
          </a:p>
          <a:p>
            <a:r>
              <a:rPr lang="en-US" sz="2000" dirty="0"/>
              <a:t>A</a:t>
            </a:r>
            <a:r>
              <a:rPr lang="en-US" sz="2000" dirty="0" smtClean="0"/>
              <a:t>nalog conditioning and VME electronics modified for Mu2e operation.   </a:t>
            </a:r>
          </a:p>
          <a:p>
            <a:r>
              <a:rPr lang="en-US" sz="2000" dirty="0">
                <a:solidFill>
                  <a:schemeClr val="tx1"/>
                </a:solidFill>
              </a:rPr>
              <a:t>The system has an accuracy of one part in 10</a:t>
            </a:r>
            <a:r>
              <a:rPr lang="en-US" sz="2000" baseline="30000" dirty="0">
                <a:solidFill>
                  <a:schemeClr val="tx1"/>
                </a:solidFill>
              </a:rPr>
              <a:t>5</a:t>
            </a:r>
            <a:r>
              <a:rPr lang="en-US" sz="2000" dirty="0">
                <a:solidFill>
                  <a:schemeClr val="tx1"/>
                </a:solidFill>
              </a:rPr>
              <a:t> over the range of 1 x 10</a:t>
            </a:r>
            <a:r>
              <a:rPr lang="en-US" sz="2000" baseline="30000" dirty="0">
                <a:solidFill>
                  <a:schemeClr val="tx1"/>
                </a:solidFill>
              </a:rPr>
              <a:t>10</a:t>
            </a:r>
            <a:r>
              <a:rPr lang="en-US" sz="2000" dirty="0">
                <a:solidFill>
                  <a:schemeClr val="tx1"/>
                </a:solidFill>
              </a:rPr>
              <a:t> to 2 x 10</a:t>
            </a:r>
            <a:r>
              <a:rPr lang="en-US" sz="2000" baseline="30000" dirty="0">
                <a:solidFill>
                  <a:schemeClr val="tx1"/>
                </a:solidFill>
              </a:rPr>
              <a:t>12</a:t>
            </a:r>
            <a:r>
              <a:rPr lang="en-US" sz="2000" dirty="0">
                <a:solidFill>
                  <a:schemeClr val="tx1"/>
                </a:solidFill>
              </a:rPr>
              <a:t> particles with a noise floor of 2 x 10</a:t>
            </a:r>
            <a:r>
              <a:rPr lang="en-US" sz="2000" baseline="30000" dirty="0">
                <a:solidFill>
                  <a:schemeClr val="tx1"/>
                </a:solidFill>
              </a:rPr>
              <a:t>9</a:t>
            </a:r>
            <a:r>
              <a:rPr lang="en-US" sz="2000" dirty="0">
                <a:solidFill>
                  <a:schemeClr val="tx1"/>
                </a:solidFill>
              </a:rPr>
              <a:t>.</a:t>
            </a:r>
            <a:endParaRPr lang="en-US" sz="2000" dirty="0" smtClean="0"/>
          </a:p>
          <a:p>
            <a:r>
              <a:rPr lang="en-US" sz="2000" dirty="0" smtClean="0"/>
              <a:t>The Accumulator unit will become a working spare</a:t>
            </a:r>
            <a:r>
              <a:rPr lang="en-US" sz="2000" dirty="0" smtClean="0"/>
              <a:t>.</a:t>
            </a:r>
            <a:endParaRPr lang="en-US" sz="2000" dirty="0" smtClean="0"/>
          </a:p>
        </p:txBody>
      </p:sp>
      <p:sp>
        <p:nvSpPr>
          <p:cNvPr id="8"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9"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Tree>
    <p:extLst>
      <p:ext uri="{BB962C8B-B14F-4D97-AF65-F5344CB8AC3E}">
        <p14:creationId xmlns:p14="http://schemas.microsoft.com/office/powerpoint/2010/main" val="16921410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2268"/>
            <a:ext cx="8672513" cy="641739"/>
          </a:xfrm>
        </p:spPr>
        <p:txBody>
          <a:bodyPr/>
          <a:lstStyle/>
          <a:p>
            <a:r>
              <a:rPr lang="en-US" sz="2800" dirty="0" smtClean="0"/>
              <a:t>Delivery Ring Instrumentation:  Tune Measurement</a:t>
            </a:r>
            <a:endParaRPr lang="en-US" sz="2800" dirty="0"/>
          </a:p>
        </p:txBody>
      </p:sp>
      <p:sp>
        <p:nvSpPr>
          <p:cNvPr id="3" name="Content Placeholder 2"/>
          <p:cNvSpPr>
            <a:spLocks noGrp="1"/>
          </p:cNvSpPr>
          <p:nvPr>
            <p:ph idx="1"/>
          </p:nvPr>
        </p:nvSpPr>
        <p:spPr>
          <a:xfrm>
            <a:off x="228601" y="964096"/>
            <a:ext cx="3776870" cy="3794516"/>
          </a:xfrm>
        </p:spPr>
        <p:txBody>
          <a:bodyPr/>
          <a:lstStyle/>
          <a:p>
            <a:r>
              <a:rPr lang="en-US" sz="1600" dirty="0" smtClean="0"/>
              <a:t>Repurpose </a:t>
            </a:r>
            <a:r>
              <a:rPr lang="en-US" sz="1600" dirty="0" err="1" smtClean="0"/>
              <a:t>Tevatron</a:t>
            </a:r>
            <a:r>
              <a:rPr lang="en-US" sz="1600" dirty="0" smtClean="0"/>
              <a:t> 21.4MHz </a:t>
            </a:r>
            <a:r>
              <a:rPr lang="en-US" sz="1600" dirty="0" err="1" smtClean="0"/>
              <a:t>Schottky</a:t>
            </a:r>
            <a:r>
              <a:rPr lang="en-US" sz="1600" dirty="0"/>
              <a:t> </a:t>
            </a:r>
            <a:r>
              <a:rPr lang="en-US" sz="1600" dirty="0" smtClean="0"/>
              <a:t>which has an acceptable aperture.</a:t>
            </a:r>
          </a:p>
          <a:p>
            <a:r>
              <a:rPr lang="en-US" sz="1600" dirty="0" smtClean="0"/>
              <a:t>Down </a:t>
            </a:r>
            <a:r>
              <a:rPr lang="en-US" sz="1600" dirty="0"/>
              <a:t>convert from 36</a:t>
            </a:r>
            <a:r>
              <a:rPr lang="en-US" sz="1600" baseline="30000" dirty="0"/>
              <a:t>th</a:t>
            </a:r>
            <a:r>
              <a:rPr lang="en-US" sz="1600" dirty="0"/>
              <a:t>/37</a:t>
            </a:r>
            <a:r>
              <a:rPr lang="en-US" sz="1600" baseline="30000" dirty="0"/>
              <a:t>th</a:t>
            </a:r>
            <a:r>
              <a:rPr lang="en-US" sz="1600" dirty="0"/>
              <a:t> harmonics to 1</a:t>
            </a:r>
            <a:r>
              <a:rPr lang="en-US" sz="1600" baseline="30000" dirty="0"/>
              <a:t>st</a:t>
            </a:r>
            <a:r>
              <a:rPr lang="en-US" sz="1600" dirty="0"/>
              <a:t> harmonic (0 to 590 KHz)</a:t>
            </a:r>
          </a:p>
          <a:p>
            <a:r>
              <a:rPr lang="en-US" sz="1600" dirty="0"/>
              <a:t>Use </a:t>
            </a:r>
            <a:r>
              <a:rPr lang="en-US" sz="1600" dirty="0" err="1" smtClean="0"/>
              <a:t>Fermilab</a:t>
            </a:r>
            <a:r>
              <a:rPr lang="en-US" sz="1600" dirty="0" smtClean="0"/>
              <a:t> FPGA Digitizers</a:t>
            </a:r>
            <a:endParaRPr lang="en-US" sz="1600" dirty="0"/>
          </a:p>
          <a:p>
            <a:pPr lvl="1"/>
            <a:r>
              <a:rPr lang="en-US" sz="1400" dirty="0" smtClean="0"/>
              <a:t>14-bit ADC, 250 MHz </a:t>
            </a:r>
            <a:r>
              <a:rPr lang="en-US" sz="1400" dirty="0"/>
              <a:t>sampling</a:t>
            </a:r>
          </a:p>
          <a:p>
            <a:pPr lvl="1"/>
            <a:r>
              <a:rPr lang="en-US" sz="1400" dirty="0" smtClean="0"/>
              <a:t>Real-time FFTs in FPGA</a:t>
            </a:r>
            <a:endParaRPr lang="en-US" sz="1400" dirty="0"/>
          </a:p>
          <a:p>
            <a:r>
              <a:rPr lang="en-US" sz="1600" dirty="0"/>
              <a:t>Use digital signal processing to produce tunes</a:t>
            </a:r>
          </a:p>
          <a:p>
            <a:pPr lvl="1"/>
            <a:r>
              <a:rPr lang="en-US" sz="1400" dirty="0"/>
              <a:t>Tunes to ±0.001 </a:t>
            </a:r>
            <a:r>
              <a:rPr lang="en-US" sz="1400" dirty="0" smtClean="0"/>
              <a:t>at </a:t>
            </a:r>
            <a:r>
              <a:rPr lang="en-US" sz="1400" dirty="0"/>
              <a:t>590 </a:t>
            </a:r>
            <a:r>
              <a:rPr lang="en-US" sz="1400" dirty="0" smtClean="0"/>
              <a:t>Hz</a:t>
            </a:r>
            <a:endParaRPr lang="en-US" sz="1400" dirty="0"/>
          </a:p>
          <a:p>
            <a:pPr lvl="1"/>
            <a:r>
              <a:rPr lang="en-US" sz="1400" dirty="0" smtClean="0"/>
              <a:t>Tunes </a:t>
            </a:r>
            <a:r>
              <a:rPr lang="en-US" sz="1400" dirty="0"/>
              <a:t>to ± 0.0001 </a:t>
            </a:r>
            <a:r>
              <a:rPr lang="en-US" sz="1400" dirty="0" smtClean="0"/>
              <a:t> </a:t>
            </a:r>
            <a:r>
              <a:rPr lang="en-US" sz="1400" dirty="0"/>
              <a:t>with averaging over many spills</a:t>
            </a:r>
          </a:p>
          <a:p>
            <a:endParaRPr lang="en-US" dirty="0" smtClean="0"/>
          </a:p>
          <a:p>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21</a:t>
            </a:fld>
            <a:endParaRPr lang="en-US"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5520180" y="3896527"/>
            <a:ext cx="3307715" cy="2075180"/>
          </a:xfrm>
          <a:prstGeom prst="rect">
            <a:avLst/>
          </a:prstGeom>
        </p:spPr>
      </p:pic>
      <p:pic>
        <p:nvPicPr>
          <p:cNvPr id="11" name="Content Placeholder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427" y="1110132"/>
            <a:ext cx="4404686" cy="2705100"/>
          </a:xfrm>
          <a:prstGeom prst="rect">
            <a:avLst/>
          </a:prstGeom>
        </p:spPr>
      </p:pic>
      <p:sp>
        <p:nvSpPr>
          <p:cNvPr id="10"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13" name="Footer Placeholder 4"/>
          <p:cNvSpPr>
            <a:spLocks noGrp="1"/>
          </p:cNvSpPr>
          <p:nvPr>
            <p:ph type="ftr" sz="quarter" idx="11"/>
          </p:nvPr>
        </p:nvSpPr>
        <p:spPr>
          <a:xfrm>
            <a:off x="806450" y="6515100"/>
            <a:ext cx="5373688" cy="241300"/>
          </a:xfrm>
        </p:spPr>
        <p:txBody>
          <a:bodyPr/>
          <a:lstStyle/>
          <a:p>
            <a:pPr>
              <a:defRPr/>
            </a:pPr>
            <a:r>
              <a:rPr lang="de-DE" dirty="0" smtClean="0"/>
              <a:t>B. Drendel – Mu2e Beamline, Controls and Instrumentation Technical Review</a:t>
            </a:r>
            <a:endParaRPr lang="en-US" b="1"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275" y="4758612"/>
            <a:ext cx="4540668" cy="1068694"/>
          </a:xfrm>
          <a:prstGeom prst="rect">
            <a:avLst/>
          </a:prstGeom>
        </p:spPr>
      </p:pic>
    </p:spTree>
    <p:extLst>
      <p:ext uri="{BB962C8B-B14F-4D97-AF65-F5344CB8AC3E}">
        <p14:creationId xmlns:p14="http://schemas.microsoft.com/office/powerpoint/2010/main" val="351793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Extraction Instrumentation: BLMs</a:t>
            </a:r>
            <a:endParaRPr lang="en-US" dirty="0"/>
          </a:p>
        </p:txBody>
      </p:sp>
      <p:sp>
        <p:nvSpPr>
          <p:cNvPr id="3" name="Content Placeholder 2"/>
          <p:cNvSpPr>
            <a:spLocks noGrp="1"/>
          </p:cNvSpPr>
          <p:nvPr>
            <p:ph idx="1"/>
          </p:nvPr>
        </p:nvSpPr>
        <p:spPr>
          <a:xfrm>
            <a:off x="676275" y="3132159"/>
            <a:ext cx="7687340" cy="2843339"/>
          </a:xfrm>
        </p:spPr>
        <p:txBody>
          <a:bodyPr/>
          <a:lstStyle/>
          <a:p>
            <a:r>
              <a:rPr lang="en-US" sz="1600" dirty="0">
                <a:solidFill>
                  <a:schemeClr val="tx1"/>
                </a:solidFill>
              </a:rPr>
              <a:t>The M4 Line Beam Loss Monitor (BLM) system has been designed to measure a 0.2% localized loss with microsecond integration.  </a:t>
            </a:r>
            <a:endParaRPr lang="en-US" sz="1600" dirty="0" smtClean="0">
              <a:solidFill>
                <a:schemeClr val="tx1"/>
              </a:solidFill>
            </a:endParaRPr>
          </a:p>
          <a:p>
            <a:r>
              <a:rPr lang="en-US" sz="1600" dirty="0" smtClean="0">
                <a:solidFill>
                  <a:schemeClr val="tx1"/>
                </a:solidFill>
              </a:rPr>
              <a:t>This </a:t>
            </a:r>
            <a:r>
              <a:rPr lang="en-US" sz="1600" dirty="0">
                <a:solidFill>
                  <a:schemeClr val="tx1"/>
                </a:solidFill>
              </a:rPr>
              <a:t>will allow seeing losses develop inside of an individual slow spill.  </a:t>
            </a:r>
            <a:endParaRPr lang="en-US" sz="1600" dirty="0" smtClean="0">
              <a:solidFill>
                <a:schemeClr val="tx1"/>
              </a:solidFill>
            </a:endParaRPr>
          </a:p>
          <a:p>
            <a:r>
              <a:rPr lang="en-US" sz="1600" dirty="0">
                <a:solidFill>
                  <a:schemeClr val="tx1"/>
                </a:solidFill>
              </a:rPr>
              <a:t>3</a:t>
            </a:r>
            <a:r>
              <a:rPr lang="en-US" sz="1600" dirty="0" smtClean="0">
                <a:solidFill>
                  <a:schemeClr val="tx1"/>
                </a:solidFill>
              </a:rPr>
              <a:t>0 </a:t>
            </a:r>
            <a:r>
              <a:rPr lang="en-US" sz="1600" dirty="0">
                <a:solidFill>
                  <a:schemeClr val="tx1"/>
                </a:solidFill>
              </a:rPr>
              <a:t>BLMs will be placed at key locations along the 245m beam line. </a:t>
            </a:r>
            <a:endParaRPr lang="en-US" sz="1600" dirty="0" smtClean="0">
              <a:solidFill>
                <a:schemeClr val="tx1"/>
              </a:solidFill>
            </a:endParaRPr>
          </a:p>
          <a:p>
            <a:r>
              <a:rPr lang="en-US" sz="1600" dirty="0" smtClean="0">
                <a:solidFill>
                  <a:schemeClr val="tx1"/>
                </a:solidFill>
              </a:rPr>
              <a:t>This </a:t>
            </a:r>
            <a:r>
              <a:rPr lang="en-US" sz="1600" dirty="0">
                <a:solidFill>
                  <a:schemeClr val="tx1"/>
                </a:solidFill>
              </a:rPr>
              <a:t>system design is identical to the existing Main Injector, P1, P2, M1 and M3 line BLM systems.  </a:t>
            </a:r>
            <a:endParaRPr lang="en-US" sz="1600" dirty="0" smtClean="0">
              <a:solidFill>
                <a:schemeClr val="tx1"/>
              </a:solidFill>
            </a:endParaRPr>
          </a:p>
          <a:p>
            <a:r>
              <a:rPr lang="en-US" sz="1600" dirty="0" smtClean="0">
                <a:solidFill>
                  <a:schemeClr val="tx1"/>
                </a:solidFill>
              </a:rPr>
              <a:t>We will repurpose spare </a:t>
            </a:r>
            <a:r>
              <a:rPr lang="en-US" sz="1600" dirty="0">
                <a:solidFill>
                  <a:schemeClr val="tx1"/>
                </a:solidFill>
              </a:rPr>
              <a:t>hardware and </a:t>
            </a:r>
            <a:r>
              <a:rPr lang="en-US" sz="1600" dirty="0" smtClean="0">
                <a:solidFill>
                  <a:schemeClr val="tx1"/>
                </a:solidFill>
              </a:rPr>
              <a:t>electronics from the </a:t>
            </a:r>
            <a:r>
              <a:rPr lang="en-US" sz="1600" dirty="0" err="1" smtClean="0">
                <a:solidFill>
                  <a:schemeClr val="tx1"/>
                </a:solidFill>
              </a:rPr>
              <a:t>Tevatron</a:t>
            </a:r>
            <a:r>
              <a:rPr lang="en-US" sz="1600" dirty="0" smtClean="0">
                <a:solidFill>
                  <a:schemeClr val="tx1"/>
                </a:solidFill>
              </a:rPr>
              <a:t> to reduce project costs.</a:t>
            </a:r>
            <a:endParaRPr lang="en-US" sz="1600" dirty="0">
              <a:solidFill>
                <a:schemeClr val="tx1"/>
              </a:solidFill>
            </a:endParaRPr>
          </a:p>
          <a:p>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22</a:t>
            </a:fld>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9311" y="1012326"/>
            <a:ext cx="3513582" cy="1796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9"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Tree>
    <p:extLst>
      <p:ext uri="{BB962C8B-B14F-4D97-AF65-F5344CB8AC3E}">
        <p14:creationId xmlns:p14="http://schemas.microsoft.com/office/powerpoint/2010/main" val="15639174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a:t>
            </a:r>
            <a:r>
              <a:rPr lang="en-US" dirty="0" smtClean="0"/>
              <a:t>Engineering</a:t>
            </a:r>
            <a:endParaRPr lang="en-US" dirty="0"/>
          </a:p>
        </p:txBody>
      </p:sp>
      <p:sp>
        <p:nvSpPr>
          <p:cNvPr id="3" name="Content Placeholder 2"/>
          <p:cNvSpPr>
            <a:spLocks noGrp="1"/>
          </p:cNvSpPr>
          <p:nvPr>
            <p:ph idx="1"/>
          </p:nvPr>
        </p:nvSpPr>
        <p:spPr/>
        <p:txBody>
          <a:bodyPr/>
          <a:lstStyle/>
          <a:p>
            <a:r>
              <a:rPr lang="en-US" sz="1800" dirty="0" smtClean="0">
                <a:solidFill>
                  <a:schemeClr val="tx2">
                    <a:lumMod val="60000"/>
                    <a:lumOff val="40000"/>
                  </a:schemeClr>
                </a:solidFill>
              </a:rPr>
              <a:t>Instrumentation</a:t>
            </a:r>
            <a:endParaRPr lang="en-US" sz="1800" dirty="0" smtClean="0">
              <a:solidFill>
                <a:schemeClr val="tx2">
                  <a:lumMod val="60000"/>
                  <a:lumOff val="40000"/>
                </a:schemeClr>
              </a:solidFill>
            </a:endParaRPr>
          </a:p>
          <a:p>
            <a:pPr lvl="1"/>
            <a:r>
              <a:rPr lang="en-US" sz="1600" dirty="0" smtClean="0">
                <a:solidFill>
                  <a:srgbClr val="00B050"/>
                </a:solidFill>
              </a:rPr>
              <a:t>Tune Measurement</a:t>
            </a:r>
          </a:p>
          <a:p>
            <a:pPr lvl="2"/>
            <a:r>
              <a:rPr lang="en-US" sz="1400" dirty="0" smtClean="0"/>
              <a:t>Repurpose </a:t>
            </a:r>
            <a:r>
              <a:rPr lang="en-US" sz="1400" dirty="0" err="1" smtClean="0"/>
              <a:t>Tevatron</a:t>
            </a:r>
            <a:r>
              <a:rPr lang="en-US" sz="1400" dirty="0" smtClean="0"/>
              <a:t> </a:t>
            </a:r>
            <a:r>
              <a:rPr lang="en-US" sz="1400" dirty="0" err="1" smtClean="0"/>
              <a:t>Schottky</a:t>
            </a:r>
            <a:r>
              <a:rPr lang="en-US" sz="1400" dirty="0" smtClean="0"/>
              <a:t> detectors for our tune measurement system.</a:t>
            </a:r>
          </a:p>
          <a:p>
            <a:pPr lvl="1"/>
            <a:r>
              <a:rPr lang="en-US" sz="1600" dirty="0" smtClean="0">
                <a:solidFill>
                  <a:srgbClr val="00B050"/>
                </a:solidFill>
              </a:rPr>
              <a:t>M4 Line Profile Monitors</a:t>
            </a:r>
          </a:p>
          <a:p>
            <a:pPr lvl="2"/>
            <a:r>
              <a:rPr lang="en-US" sz="1400" dirty="0" smtClean="0"/>
              <a:t>Changed </a:t>
            </a:r>
            <a:r>
              <a:rPr lang="en-US" sz="1400" dirty="0"/>
              <a:t>type of profile monitor in the M4 line to save on labor and refurbishment costs </a:t>
            </a:r>
            <a:endParaRPr lang="en-US" sz="1400" dirty="0" smtClean="0"/>
          </a:p>
          <a:p>
            <a:pPr lvl="2"/>
            <a:r>
              <a:rPr lang="en-US" sz="1400" dirty="0" smtClean="0"/>
              <a:t>Use ANU </a:t>
            </a:r>
            <a:r>
              <a:rPr lang="en-US" sz="1400" dirty="0" err="1" smtClean="0"/>
              <a:t>multiwire</a:t>
            </a:r>
            <a:r>
              <a:rPr lang="en-US" sz="1400" dirty="0" smtClean="0"/>
              <a:t> design for M4 line </a:t>
            </a:r>
            <a:r>
              <a:rPr lang="en-US" sz="1400" dirty="0" err="1" smtClean="0"/>
              <a:t>multiwires</a:t>
            </a:r>
            <a:r>
              <a:rPr lang="en-US" sz="1400" dirty="0" smtClean="0"/>
              <a:t>.</a:t>
            </a:r>
          </a:p>
          <a:p>
            <a:pPr lvl="2"/>
            <a:r>
              <a:rPr lang="en-US" sz="1400" dirty="0"/>
              <a:t>Repurpose Texas Multiwire vacuum cans for our M4 line </a:t>
            </a:r>
            <a:r>
              <a:rPr lang="en-US" sz="1400" dirty="0" err="1" smtClean="0"/>
              <a:t>multiwires</a:t>
            </a:r>
            <a:endParaRPr lang="en-US" sz="1400" dirty="0" smtClean="0"/>
          </a:p>
          <a:p>
            <a:pPr lvl="2"/>
            <a:r>
              <a:rPr lang="en-US" sz="1400" dirty="0" smtClean="0"/>
              <a:t>Reduce the number of </a:t>
            </a:r>
            <a:r>
              <a:rPr lang="en-US" sz="1400" dirty="0" err="1" smtClean="0"/>
              <a:t>multwires</a:t>
            </a:r>
            <a:r>
              <a:rPr lang="en-US" sz="1400" dirty="0" smtClean="0"/>
              <a:t> needed by repurposing BNL SWIC for target profile monitor and share upstream proportional wire chamber with g-2.</a:t>
            </a:r>
            <a:endParaRPr lang="en-US" sz="1400" dirty="0" smtClean="0"/>
          </a:p>
          <a:p>
            <a:pPr lvl="1"/>
            <a:r>
              <a:rPr lang="en-US" sz="1600" dirty="0" smtClean="0">
                <a:solidFill>
                  <a:srgbClr val="00B050"/>
                </a:solidFill>
              </a:rPr>
              <a:t>Retractable </a:t>
            </a:r>
            <a:r>
              <a:rPr lang="en-US" sz="1600" dirty="0" smtClean="0">
                <a:solidFill>
                  <a:srgbClr val="00B050"/>
                </a:solidFill>
              </a:rPr>
              <a:t>Ion Chambers</a:t>
            </a:r>
          </a:p>
          <a:p>
            <a:pPr lvl="2"/>
            <a:r>
              <a:rPr lang="en-US" sz="1400" dirty="0"/>
              <a:t>Repurpose Switchyard Bayonet vacuum cans for ion chambers</a:t>
            </a:r>
            <a:r>
              <a:rPr lang="en-US" sz="1400" dirty="0" smtClean="0"/>
              <a:t>.</a:t>
            </a:r>
          </a:p>
          <a:p>
            <a:pPr lvl="2"/>
            <a:r>
              <a:rPr lang="en-US" sz="1400" dirty="0" smtClean="0"/>
              <a:t>Modify PWC design to fit ion chamber.</a:t>
            </a:r>
          </a:p>
          <a:p>
            <a:pPr lvl="1"/>
            <a:r>
              <a:rPr lang="en-US" sz="1600" dirty="0" smtClean="0">
                <a:solidFill>
                  <a:srgbClr val="00B050"/>
                </a:solidFill>
              </a:rPr>
              <a:t>M4 Line beam loss monitors.</a:t>
            </a:r>
          </a:p>
          <a:p>
            <a:pPr lvl="2"/>
            <a:r>
              <a:rPr lang="en-US" sz="1400" dirty="0" smtClean="0"/>
              <a:t>Use </a:t>
            </a:r>
            <a:r>
              <a:rPr lang="en-US" sz="1400" dirty="0" smtClean="0"/>
              <a:t>standard </a:t>
            </a:r>
            <a:r>
              <a:rPr lang="en-US" sz="1400" dirty="0" smtClean="0"/>
              <a:t>Fermilab </a:t>
            </a:r>
            <a:r>
              <a:rPr lang="en-US" sz="1400" dirty="0" smtClean="0"/>
              <a:t>BLM </a:t>
            </a:r>
            <a:r>
              <a:rPr lang="en-US" sz="1400" dirty="0" smtClean="0"/>
              <a:t>electronics.  No engineering time required.</a:t>
            </a:r>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23</a:t>
            </a:fld>
            <a:endParaRPr lang="en-US" dirty="0"/>
          </a:p>
        </p:txBody>
      </p:sp>
      <p:sp>
        <p:nvSpPr>
          <p:cNvPr id="8"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9"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Tree>
    <p:extLst>
      <p:ext uri="{BB962C8B-B14F-4D97-AF65-F5344CB8AC3E}">
        <p14:creationId xmlns:p14="http://schemas.microsoft.com/office/powerpoint/2010/main" val="1786113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5"/>
            <a:ext cx="8686800" cy="444976"/>
          </a:xfrm>
        </p:spPr>
        <p:txBody>
          <a:bodyPr/>
          <a:lstStyle/>
          <a:p>
            <a:r>
              <a:rPr lang="en-US" dirty="0" smtClean="0"/>
              <a:t>Quality Assurance</a:t>
            </a:r>
            <a:r>
              <a:rPr lang="en-US" dirty="0" smtClean="0"/>
              <a:t>:</a:t>
            </a:r>
            <a:endParaRPr lang="en-US" dirty="0"/>
          </a:p>
        </p:txBody>
      </p:sp>
      <p:sp>
        <p:nvSpPr>
          <p:cNvPr id="3" name="Content Placeholder 2"/>
          <p:cNvSpPr>
            <a:spLocks noGrp="1"/>
          </p:cNvSpPr>
          <p:nvPr>
            <p:ph idx="1"/>
          </p:nvPr>
        </p:nvSpPr>
        <p:spPr>
          <a:xfrm>
            <a:off x="242887" y="894456"/>
            <a:ext cx="8672513" cy="4987867"/>
          </a:xfrm>
        </p:spPr>
        <p:txBody>
          <a:bodyPr/>
          <a:lstStyle/>
          <a:p>
            <a:r>
              <a:rPr lang="en-US" sz="1200" b="1" dirty="0">
                <a:solidFill>
                  <a:srgbClr val="00B050"/>
                </a:solidFill>
              </a:rPr>
              <a:t>Use of Government Lab and Project QA Standards</a:t>
            </a:r>
          </a:p>
          <a:p>
            <a:pPr lvl="1"/>
            <a:r>
              <a:rPr lang="en-US" sz="1100" dirty="0" err="1"/>
              <a:t>Fermilab</a:t>
            </a:r>
            <a:r>
              <a:rPr lang="en-US" sz="1100" dirty="0"/>
              <a:t> Engineering Manual </a:t>
            </a:r>
            <a:r>
              <a:rPr lang="en-US" sz="1100" u="sng" dirty="0">
                <a:hlinkClick r:id="rId3"/>
              </a:rPr>
              <a:t>http://www.fnal.gov/directorate/documents/FNAL_Engineering_Manual.pdf</a:t>
            </a:r>
            <a:r>
              <a:rPr lang="en-US" sz="1100" dirty="0"/>
              <a:t> </a:t>
            </a:r>
          </a:p>
          <a:p>
            <a:pPr lvl="1"/>
            <a:r>
              <a:rPr lang="en-US" sz="1100" dirty="0" err="1"/>
              <a:t>Fermilab’s</a:t>
            </a:r>
            <a:r>
              <a:rPr lang="en-US" sz="1100" dirty="0"/>
              <a:t> Integrated Quality Assurance Program </a:t>
            </a:r>
            <a:r>
              <a:rPr lang="en-US" sz="1100" u="sng" dirty="0">
                <a:hlinkClick r:id="rId4"/>
              </a:rPr>
              <a:t>https://esh-docdb.fnal.gov:440/cgi-bin/RetrieveFile?docid=2469</a:t>
            </a:r>
            <a:r>
              <a:rPr lang="en-US" sz="1100" dirty="0"/>
              <a:t> </a:t>
            </a:r>
          </a:p>
          <a:p>
            <a:pPr lvl="1"/>
            <a:r>
              <a:rPr lang="en-US" sz="1100" dirty="0"/>
              <a:t>Mu2e Quality Management Plan </a:t>
            </a:r>
            <a:r>
              <a:rPr lang="en-US" sz="1100" dirty="0">
                <a:hlinkClick r:id="rId5"/>
              </a:rPr>
              <a:t>http://</a:t>
            </a:r>
            <a:r>
              <a:rPr lang="en-US" sz="1100" dirty="0" smtClean="0">
                <a:hlinkClick r:id="rId5"/>
              </a:rPr>
              <a:t>mu2e-docdb.fnal.gov:8080/cgi-bin/ShowDocument?docid=677</a:t>
            </a:r>
            <a:r>
              <a:rPr lang="en-US" sz="1100" dirty="0" smtClean="0"/>
              <a:t>.</a:t>
            </a:r>
          </a:p>
          <a:p>
            <a:pPr lvl="1"/>
            <a:r>
              <a:rPr lang="en-US" sz="1100" dirty="0" smtClean="0"/>
              <a:t>Mechanical Engineering QA practices, policy and </a:t>
            </a:r>
            <a:r>
              <a:rPr lang="en-US" sz="1100" dirty="0"/>
              <a:t>procedures </a:t>
            </a:r>
            <a:r>
              <a:rPr lang="en-US" sz="1100" dirty="0">
                <a:hlinkClick r:id="rId6"/>
              </a:rPr>
              <a:t>http://</a:t>
            </a:r>
            <a:r>
              <a:rPr lang="en-US" sz="1100" dirty="0" smtClean="0">
                <a:hlinkClick r:id="rId6"/>
              </a:rPr>
              <a:t>mu2e-docdb.fnal.gov:8080/cgi-bin/ShowDocument?docid=4646</a:t>
            </a:r>
            <a:r>
              <a:rPr lang="en-US" sz="1100" dirty="0" smtClean="0"/>
              <a:t>.</a:t>
            </a:r>
          </a:p>
          <a:p>
            <a:pPr lvl="1"/>
            <a:r>
              <a:rPr lang="en-US" sz="1100" dirty="0" smtClean="0"/>
              <a:t>Configuration </a:t>
            </a:r>
            <a:r>
              <a:rPr lang="en-US" sz="1100" dirty="0"/>
              <a:t>Management Plan: </a:t>
            </a:r>
            <a:r>
              <a:rPr lang="en-US" sz="1100" dirty="0">
                <a:hlinkClick r:id="rId7"/>
              </a:rPr>
              <a:t>http://</a:t>
            </a:r>
            <a:r>
              <a:rPr lang="en-US" sz="1100" dirty="0" smtClean="0">
                <a:hlinkClick r:id="rId7"/>
              </a:rPr>
              <a:t>mu2e-docdb.fnal.gov:8080/cgi-bin/ShowDocument?docid=508</a:t>
            </a:r>
            <a:r>
              <a:rPr lang="en-US" sz="1100" dirty="0" smtClean="0"/>
              <a:t> </a:t>
            </a:r>
          </a:p>
          <a:p>
            <a:pPr lvl="1"/>
            <a:r>
              <a:rPr lang="en-US" sz="1100" dirty="0" smtClean="0"/>
              <a:t>Fermilab Software </a:t>
            </a:r>
            <a:r>
              <a:rPr lang="en-US" sz="1100" dirty="0"/>
              <a:t>QA Plan: </a:t>
            </a:r>
            <a:r>
              <a:rPr lang="en-US" sz="1100" dirty="0">
                <a:hlinkClick r:id="rId8"/>
              </a:rPr>
              <a:t>http://</a:t>
            </a:r>
            <a:r>
              <a:rPr lang="en-US" sz="1100" dirty="0" smtClean="0">
                <a:hlinkClick r:id="rId8"/>
              </a:rPr>
              <a:t>goo.gl/wf1HtA</a:t>
            </a:r>
            <a:r>
              <a:rPr lang="en-US" sz="1100" dirty="0" smtClean="0"/>
              <a:t> </a:t>
            </a:r>
            <a:endParaRPr lang="en-US" sz="1200" dirty="0"/>
          </a:p>
          <a:p>
            <a:r>
              <a:rPr lang="en-US" sz="1200" b="1" dirty="0" smtClean="0">
                <a:solidFill>
                  <a:srgbClr val="00B050"/>
                </a:solidFill>
              </a:rPr>
              <a:t>Quality Assurance for Controls</a:t>
            </a:r>
          </a:p>
          <a:p>
            <a:pPr lvl="1"/>
            <a:r>
              <a:rPr lang="en-US" sz="1100" dirty="0"/>
              <a:t>All </a:t>
            </a:r>
            <a:r>
              <a:rPr lang="en-US" sz="1100" dirty="0" err="1"/>
              <a:t>innerduct</a:t>
            </a:r>
            <a:r>
              <a:rPr lang="en-US" sz="1100" dirty="0"/>
              <a:t> and cable pulls will be completed by contract electricians under the direction of Accelerator Division management.   </a:t>
            </a:r>
            <a:endParaRPr lang="en-US" sz="1100" dirty="0" smtClean="0"/>
          </a:p>
          <a:p>
            <a:pPr lvl="1"/>
            <a:r>
              <a:rPr lang="en-US" sz="1100" dirty="0" smtClean="0"/>
              <a:t>Fiber </a:t>
            </a:r>
            <a:r>
              <a:rPr lang="en-US" sz="1100" dirty="0"/>
              <a:t>optic terminations will be completed by contract electricians, safety system cable terminations will be managed by FNAL ES&amp;H personnel, and phone cable termination will be managed by </a:t>
            </a:r>
            <a:r>
              <a:rPr lang="en-US" sz="1100" dirty="0" smtClean="0"/>
              <a:t>Computing Division, </a:t>
            </a:r>
            <a:r>
              <a:rPr lang="en-US" sz="1100" dirty="0"/>
              <a:t>telecommunications department.  </a:t>
            </a:r>
            <a:endParaRPr lang="en-US" sz="1100" dirty="0" smtClean="0"/>
          </a:p>
          <a:p>
            <a:pPr lvl="1"/>
            <a:r>
              <a:rPr lang="en-US" sz="1100" dirty="0" smtClean="0"/>
              <a:t>All </a:t>
            </a:r>
            <a:r>
              <a:rPr lang="en-US" sz="1100" dirty="0"/>
              <a:t>controls links, FIRUS configuration and network connections work will be managed by Accelerator Division Controls Department personnel.  </a:t>
            </a:r>
            <a:endParaRPr lang="en-US" sz="1100" dirty="0" smtClean="0"/>
          </a:p>
          <a:p>
            <a:pPr lvl="1"/>
            <a:r>
              <a:rPr lang="en-US" sz="1100" dirty="0" smtClean="0"/>
              <a:t>All </a:t>
            </a:r>
            <a:r>
              <a:rPr lang="en-US" sz="1100" dirty="0"/>
              <a:t>parts are expected to be procured by FNAL personnel and inspected before being installed.  Final testing and calibration of controls devices will be performed by FNAL </a:t>
            </a:r>
            <a:r>
              <a:rPr lang="en-US" sz="1100" dirty="0" smtClean="0"/>
              <a:t>technical </a:t>
            </a:r>
            <a:r>
              <a:rPr lang="en-US" sz="1100" dirty="0"/>
              <a:t>staff before locating equipment in the service buildings</a:t>
            </a:r>
            <a:r>
              <a:rPr lang="en-US" sz="1100" dirty="0" smtClean="0"/>
              <a:t>.</a:t>
            </a:r>
          </a:p>
          <a:p>
            <a:r>
              <a:rPr lang="en-US" sz="1200" b="1" dirty="0">
                <a:solidFill>
                  <a:srgbClr val="00B050"/>
                </a:solidFill>
              </a:rPr>
              <a:t>Quality Assurance for Instrumentation</a:t>
            </a:r>
          </a:p>
          <a:p>
            <a:pPr lvl="1"/>
            <a:r>
              <a:rPr lang="en-US" sz="1100" dirty="0"/>
              <a:t>Repurposing, design, upgrading, building and commissioning of M4 line instrumentation will be completed by qualified Accelerator Division Instrumentation and Controls Department Engineers and Technicians under the direction of Instrumentation and </a:t>
            </a:r>
            <a:r>
              <a:rPr lang="en-US" sz="1100" dirty="0" err="1"/>
              <a:t>Muon</a:t>
            </a:r>
            <a:r>
              <a:rPr lang="en-US" sz="1100" dirty="0"/>
              <a:t> Department management.  </a:t>
            </a:r>
          </a:p>
          <a:p>
            <a:pPr lvl="1"/>
            <a:r>
              <a:rPr lang="en-US" sz="1100" dirty="0"/>
              <a:t>All necessary parts will be procured by FNAL personnel and inspected by qualified Instrumentation engineers or technicians prior to installation. </a:t>
            </a:r>
          </a:p>
          <a:p>
            <a:pPr lvl="1"/>
            <a:r>
              <a:rPr lang="en-US" sz="1100" dirty="0"/>
              <a:t>Final testing of instrumentation devices will be performed by FNAL technical staff before devices are installed.  </a:t>
            </a:r>
          </a:p>
          <a:p>
            <a:pPr lvl="1"/>
            <a:r>
              <a:rPr lang="en-US" sz="1100" dirty="0"/>
              <a:t>Controls checkout and beam commissioning of each device will be completed by qualified Instrumentation, Controls </a:t>
            </a:r>
            <a:r>
              <a:rPr lang="en-US" sz="1200" dirty="0"/>
              <a:t>and </a:t>
            </a:r>
            <a:r>
              <a:rPr lang="en-US" sz="1200" dirty="0" err="1"/>
              <a:t>Muon</a:t>
            </a:r>
            <a:r>
              <a:rPr lang="en-US" sz="1200" dirty="0"/>
              <a:t> </a:t>
            </a:r>
            <a:r>
              <a:rPr lang="en-US" sz="1100" dirty="0"/>
              <a:t>Department technical staff.</a:t>
            </a:r>
          </a:p>
          <a:p>
            <a:pPr marL="0" indent="0">
              <a:buNone/>
            </a:pPr>
            <a:endParaRPr lang="en-US" sz="1800" dirty="0"/>
          </a:p>
          <a:p>
            <a:pPr marL="457200" lvl="1" indent="0">
              <a:buNone/>
            </a:pPr>
            <a:endParaRPr lang="en-US" sz="1800"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24</a:t>
            </a:fld>
            <a:endParaRPr lang="en-US" dirty="0"/>
          </a:p>
        </p:txBody>
      </p:sp>
      <p:sp>
        <p:nvSpPr>
          <p:cNvPr id="8"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9"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Tree>
    <p:extLst>
      <p:ext uri="{BB962C8B-B14F-4D97-AF65-F5344CB8AC3E}">
        <p14:creationId xmlns:p14="http://schemas.microsoft.com/office/powerpoint/2010/main" val="17451412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a:t>
            </a:r>
            <a:endParaRPr lang="en-US" dirty="0"/>
          </a:p>
        </p:txBody>
      </p:sp>
      <p:sp>
        <p:nvSpPr>
          <p:cNvPr id="3" name="Content Placeholder 2"/>
          <p:cNvSpPr>
            <a:spLocks noGrp="1"/>
          </p:cNvSpPr>
          <p:nvPr>
            <p:ph idx="1"/>
          </p:nvPr>
        </p:nvSpPr>
        <p:spPr/>
        <p:txBody>
          <a:bodyPr/>
          <a:lstStyle/>
          <a:p>
            <a:pPr marL="228600" indent="-228600">
              <a:spcBef>
                <a:spcPts val="1800"/>
              </a:spcBef>
              <a:tabLst>
                <a:tab pos="1600200" algn="l"/>
              </a:tabLst>
            </a:pPr>
            <a:r>
              <a:rPr lang="en-US" dirty="0">
                <a:solidFill>
                  <a:srgbClr val="00B050"/>
                </a:solidFill>
                <a:effectLst>
                  <a:outerShdw blurRad="38100" dist="38100" dir="2700000" algn="tl">
                    <a:srgbClr val="000000">
                      <a:alpha val="43137"/>
                    </a:srgbClr>
                  </a:outerShdw>
                </a:effectLst>
                <a:latin typeface="Calibri" panose="020F0502020204030204" pitchFamily="34" charset="0"/>
              </a:rPr>
              <a:t>ACCEL-015	Injection Damper Required for Delivery Ring</a:t>
            </a:r>
          </a:p>
          <a:p>
            <a:pPr marL="742950" indent="-285750">
              <a:buFont typeface="Symbol" panose="05050102010706020507" pitchFamily="18" charset="2"/>
              <a:buChar char=""/>
              <a:tabLst>
                <a:tab pos="1828800" algn="l"/>
              </a:tabLst>
            </a:pPr>
            <a:r>
              <a:rPr lang="en-US" sz="2000" dirty="0">
                <a:latin typeface="Calibri" panose="020F0502020204030204" pitchFamily="34" charset="0"/>
              </a:rPr>
              <a:t>Orbit control in the beam lines may not adequately control trajectory and may lead to excessive </a:t>
            </a:r>
            <a:r>
              <a:rPr lang="en-US" sz="2000" dirty="0" err="1">
                <a:latin typeface="Calibri" panose="020F0502020204030204" pitchFamily="34" charset="0"/>
              </a:rPr>
              <a:t>emittance</a:t>
            </a:r>
            <a:r>
              <a:rPr lang="en-US" sz="2000" dirty="0">
                <a:latin typeface="Calibri" panose="020F0502020204030204" pitchFamily="34" charset="0"/>
              </a:rPr>
              <a:t> dilution</a:t>
            </a:r>
            <a:r>
              <a:rPr lang="en-US" sz="2000" dirty="0" smtClean="0">
                <a:latin typeface="Calibri" panose="020F0502020204030204" pitchFamily="34" charset="0"/>
              </a:rPr>
              <a:t>.</a:t>
            </a:r>
          </a:p>
          <a:p>
            <a:pPr marL="742950" indent="-285750">
              <a:buFont typeface="Symbol" panose="05050102010706020507" pitchFamily="18" charset="2"/>
              <a:buChar char=""/>
              <a:tabLst>
                <a:tab pos="1828800" algn="l"/>
              </a:tabLst>
            </a:pPr>
            <a:r>
              <a:rPr lang="en-US" sz="2000" dirty="0" smtClean="0">
                <a:latin typeface="Calibri" panose="020F0502020204030204" pitchFamily="34" charset="0"/>
              </a:rPr>
              <a:t>Note: Delivery Ring injection will be made to work for g-2 before the need for Mu2e.</a:t>
            </a:r>
            <a:endParaRPr lang="en-US" sz="2000" dirty="0">
              <a:latin typeface="Calibri" panose="020F0502020204030204" pitchFamily="34" charset="0"/>
            </a:endParaRPr>
          </a:p>
          <a:p>
            <a:pPr marL="742950" indent="-285750">
              <a:buFont typeface="Symbol" panose="05050102010706020507" pitchFamily="18" charset="2"/>
              <a:buChar char=""/>
              <a:tabLst>
                <a:tab pos="1828800" algn="l"/>
              </a:tabLst>
            </a:pPr>
            <a:r>
              <a:rPr lang="en-US" sz="2000" dirty="0">
                <a:solidFill>
                  <a:srgbClr val="FF0000"/>
                </a:solidFill>
                <a:latin typeface="Calibri" panose="020F0502020204030204" pitchFamily="34" charset="0"/>
              </a:rPr>
              <a:t>Threat</a:t>
            </a:r>
            <a:r>
              <a:rPr lang="en-US" sz="2000" dirty="0" smtClean="0">
                <a:latin typeface="Calibri" panose="020F0502020204030204" pitchFamily="34" charset="0"/>
              </a:rPr>
              <a:t>:  $240K</a:t>
            </a:r>
            <a:endParaRPr lang="en-US" sz="2000" dirty="0">
              <a:latin typeface="Calibri" panose="020F0502020204030204" pitchFamily="34" charset="0"/>
            </a:endParaRPr>
          </a:p>
          <a:p>
            <a:pPr marL="742950" indent="-285750">
              <a:buFont typeface="Symbol" panose="05050102010706020507" pitchFamily="18" charset="2"/>
              <a:buChar char=""/>
              <a:tabLst>
                <a:tab pos="1828800" algn="l"/>
              </a:tabLst>
            </a:pPr>
            <a:r>
              <a:rPr lang="en-US" sz="2000" u="sng" dirty="0">
                <a:effectLst>
                  <a:outerShdw blurRad="38100" dist="38100" dir="2700000" algn="tl">
                    <a:srgbClr val="000000">
                      <a:alpha val="43137"/>
                    </a:srgbClr>
                  </a:outerShdw>
                </a:effectLst>
                <a:latin typeface="Calibri" panose="020F0502020204030204" pitchFamily="34" charset="0"/>
              </a:rPr>
              <a:t>Mitigation</a:t>
            </a:r>
            <a:r>
              <a:rPr lang="en-US" sz="2000" dirty="0">
                <a:latin typeface="Calibri" panose="020F0502020204030204" pitchFamily="34" charset="0"/>
              </a:rPr>
              <a:t>:  If beam studies indicate instabilities of injected beam into the Delivery Ring, an injection damper system will be </a:t>
            </a:r>
            <a:r>
              <a:rPr lang="en-US" sz="2000" dirty="0" smtClean="0">
                <a:latin typeface="Calibri" panose="020F0502020204030204" pitchFamily="34" charset="0"/>
              </a:rPr>
              <a:t>developed.</a:t>
            </a:r>
          </a:p>
          <a:p>
            <a:pPr marL="228600" indent="-228600">
              <a:spcBef>
                <a:spcPts val="1800"/>
              </a:spcBef>
              <a:tabLst>
                <a:tab pos="1600200" algn="l"/>
              </a:tabLst>
            </a:pPr>
            <a:r>
              <a:rPr lang="en-US" dirty="0" smtClean="0">
                <a:solidFill>
                  <a:srgbClr val="00B050"/>
                </a:solidFill>
                <a:effectLst>
                  <a:outerShdw blurRad="38100" dist="38100" dir="2700000" algn="tl">
                    <a:srgbClr val="000000">
                      <a:alpha val="43137"/>
                    </a:srgbClr>
                  </a:outerShdw>
                </a:effectLst>
                <a:latin typeface="Calibri" panose="020F0502020204030204" pitchFamily="34" charset="0"/>
              </a:rPr>
              <a:t>Insufficient Network Controls</a:t>
            </a:r>
            <a:endParaRPr lang="en-US" dirty="0" smtClean="0">
              <a:solidFill>
                <a:srgbClr val="00B050"/>
              </a:solidFill>
              <a:effectLst>
                <a:outerShdw blurRad="38100" dist="38100" dir="2700000" algn="tl">
                  <a:srgbClr val="000000">
                    <a:alpha val="43137"/>
                  </a:srgbClr>
                </a:outerShdw>
              </a:effectLst>
              <a:latin typeface="Calibri" panose="020F0502020204030204" pitchFamily="34" charset="0"/>
            </a:endParaRPr>
          </a:p>
          <a:p>
            <a:pPr marL="742950" indent="-285750">
              <a:buFont typeface="Symbol" panose="05050102010706020507" pitchFamily="18" charset="2"/>
              <a:buChar char=""/>
              <a:tabLst>
                <a:tab pos="1828800" algn="l"/>
              </a:tabLst>
            </a:pPr>
            <a:r>
              <a:rPr lang="en-US" sz="2000" dirty="0" smtClean="0">
                <a:latin typeface="Calibri" panose="020F0502020204030204" pitchFamily="34" charset="0"/>
              </a:rPr>
              <a:t>Legacy 10MBps network systems F23, F27 and AP0 are not fast or stable enough for Mu2e operations.</a:t>
            </a:r>
          </a:p>
          <a:p>
            <a:pPr marL="742950" indent="-285750">
              <a:buFont typeface="Symbol" panose="05050102010706020507" pitchFamily="18" charset="2"/>
              <a:buChar char=""/>
              <a:tabLst>
                <a:tab pos="1828800" algn="l"/>
              </a:tabLst>
            </a:pPr>
            <a:r>
              <a:rPr lang="en-US" sz="2000" b="1" u="sng" dirty="0" smtClean="0">
                <a:solidFill>
                  <a:srgbClr val="00B050"/>
                </a:solidFill>
                <a:latin typeface="Calibri" panose="020F0502020204030204" pitchFamily="34" charset="0"/>
              </a:rPr>
              <a:t>Threat </a:t>
            </a:r>
            <a:r>
              <a:rPr lang="en-US" sz="2000" b="1" u="sng" dirty="0" smtClean="0">
                <a:solidFill>
                  <a:srgbClr val="00B050"/>
                </a:solidFill>
                <a:latin typeface="Calibri" panose="020F0502020204030204" pitchFamily="34" charset="0"/>
              </a:rPr>
              <a:t>Retired</a:t>
            </a:r>
            <a:r>
              <a:rPr lang="en-US" sz="2000" dirty="0" smtClean="0">
                <a:latin typeface="Calibri" panose="020F0502020204030204" pitchFamily="34" charset="0"/>
              </a:rPr>
              <a:t>:  </a:t>
            </a:r>
            <a:r>
              <a:rPr lang="en-US" sz="2000" dirty="0" smtClean="0">
                <a:latin typeface="Calibri" panose="020F0502020204030204" pitchFamily="34" charset="0"/>
              </a:rPr>
              <a:t>Scope was added to the Delivery Ring AIP to run high speed fiber to F23, F27 and AP0c</a:t>
            </a:r>
            <a:r>
              <a:rPr lang="en-US" sz="2000" dirty="0" smtClean="0">
                <a:latin typeface="Calibri" panose="020F0502020204030204" pitchFamily="34" charset="0"/>
              </a:rPr>
              <a:t>.</a:t>
            </a:r>
            <a:endParaRPr lang="en-US" sz="2000" dirty="0">
              <a:latin typeface="Calibri" panose="020F0502020204030204" pitchFamily="34" charset="0"/>
            </a:endParaRPr>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25</a:t>
            </a:fld>
            <a:endParaRPr lang="en-US" dirty="0"/>
          </a:p>
        </p:txBody>
      </p:sp>
      <p:sp>
        <p:nvSpPr>
          <p:cNvPr id="7"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8"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Tree>
    <p:extLst>
      <p:ext uri="{BB962C8B-B14F-4D97-AF65-F5344CB8AC3E}">
        <p14:creationId xmlns:p14="http://schemas.microsoft.com/office/powerpoint/2010/main" val="3096990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ES&amp;H</a:t>
            </a:r>
            <a:endParaRPr lang="en-US" dirty="0"/>
          </a:p>
        </p:txBody>
      </p:sp>
      <p:sp>
        <p:nvSpPr>
          <p:cNvPr id="3" name="Content Placeholder 2"/>
          <p:cNvSpPr>
            <a:spLocks noGrp="1"/>
          </p:cNvSpPr>
          <p:nvPr>
            <p:ph idx="1"/>
          </p:nvPr>
        </p:nvSpPr>
        <p:spPr>
          <a:xfrm>
            <a:off x="242887" y="897272"/>
            <a:ext cx="8672513" cy="4987867"/>
          </a:xfrm>
        </p:spPr>
        <p:txBody>
          <a:bodyPr/>
          <a:lstStyle/>
          <a:p>
            <a:pPr marL="57150" indent="0">
              <a:buNone/>
            </a:pPr>
            <a:r>
              <a:rPr lang="en-US" sz="1800" dirty="0" smtClean="0">
                <a:effectLst>
                  <a:outerShdw blurRad="38100" dist="38100" dir="2700000" algn="tl">
                    <a:srgbClr val="000000">
                      <a:alpha val="43137"/>
                    </a:srgbClr>
                  </a:outerShdw>
                </a:effectLst>
                <a:latin typeface="Calibri" panose="020F0502020204030204" pitchFamily="34" charset="0"/>
              </a:rPr>
              <a:t>Tunnel Enclosures and Service Buildings</a:t>
            </a:r>
            <a:endParaRPr lang="en-US" sz="1600" dirty="0" smtClean="0">
              <a:latin typeface="Calibri" panose="020F0502020204030204" pitchFamily="34" charset="0"/>
            </a:endParaRPr>
          </a:p>
          <a:p>
            <a:r>
              <a:rPr lang="en-US" sz="1600" dirty="0" smtClean="0">
                <a:latin typeface="Calibri" panose="020F0502020204030204" pitchFamily="34" charset="0"/>
              </a:rPr>
              <a:t>Electrical </a:t>
            </a:r>
            <a:r>
              <a:rPr lang="en-US" sz="1600" dirty="0">
                <a:latin typeface="Calibri" panose="020F0502020204030204" pitchFamily="34" charset="0"/>
              </a:rPr>
              <a:t>hazards from exposed bus </a:t>
            </a:r>
            <a:r>
              <a:rPr lang="en-US" sz="1600" dirty="0" smtClean="0">
                <a:latin typeface="Calibri" panose="020F0502020204030204" pitchFamily="34" charset="0"/>
              </a:rPr>
              <a:t>work and high voltage connectors.</a:t>
            </a:r>
            <a:endParaRPr lang="en-US" sz="1600" dirty="0">
              <a:latin typeface="Calibri" panose="020F0502020204030204" pitchFamily="34" charset="0"/>
            </a:endParaRPr>
          </a:p>
          <a:p>
            <a:r>
              <a:rPr lang="en-US" sz="1600" dirty="0">
                <a:latin typeface="Calibri" panose="020F0502020204030204" pitchFamily="34" charset="0"/>
              </a:rPr>
              <a:t>Mechanical hazards (sharp edges, protruding fixtures)</a:t>
            </a:r>
          </a:p>
          <a:p>
            <a:r>
              <a:rPr lang="en-US" sz="1600" dirty="0">
                <a:latin typeface="Calibri" panose="020F0502020204030204" pitchFamily="34" charset="0"/>
              </a:rPr>
              <a:t>Radiation hazards</a:t>
            </a:r>
          </a:p>
          <a:p>
            <a:pPr lvl="1">
              <a:spcBef>
                <a:spcPts val="0"/>
              </a:spcBef>
            </a:pPr>
            <a:r>
              <a:rPr lang="en-US" sz="1400" dirty="0">
                <a:solidFill>
                  <a:srgbClr val="0000FF"/>
                </a:solidFill>
                <a:latin typeface="Calibri" panose="020F0502020204030204" pitchFamily="34" charset="0"/>
              </a:rPr>
              <a:t>Potentially lethal doses during beam operation</a:t>
            </a:r>
          </a:p>
          <a:p>
            <a:pPr lvl="1">
              <a:spcBef>
                <a:spcPts val="0"/>
              </a:spcBef>
            </a:pPr>
            <a:r>
              <a:rPr lang="en-US" sz="1400" dirty="0">
                <a:solidFill>
                  <a:srgbClr val="0000FF"/>
                </a:solidFill>
                <a:latin typeface="Calibri" panose="020F0502020204030204" pitchFamily="34" charset="0"/>
              </a:rPr>
              <a:t>Residual radioactivity after beam operations</a:t>
            </a:r>
          </a:p>
          <a:p>
            <a:pPr lvl="1">
              <a:spcBef>
                <a:spcPts val="0"/>
              </a:spcBef>
            </a:pPr>
            <a:r>
              <a:rPr lang="en-US" sz="1400" dirty="0">
                <a:solidFill>
                  <a:srgbClr val="0000FF"/>
                </a:solidFill>
                <a:latin typeface="Calibri" panose="020F0502020204030204" pitchFamily="34" charset="0"/>
              </a:rPr>
              <a:t>Radioactive surface and air </a:t>
            </a:r>
            <a:r>
              <a:rPr lang="en-US" sz="1400" dirty="0" smtClean="0">
                <a:solidFill>
                  <a:srgbClr val="0000FF"/>
                </a:solidFill>
                <a:latin typeface="Calibri" panose="020F0502020204030204" pitchFamily="34" charset="0"/>
              </a:rPr>
              <a:t>contamination</a:t>
            </a:r>
            <a:endParaRPr lang="en-US" sz="1800" dirty="0" smtClean="0">
              <a:effectLst>
                <a:outerShdw blurRad="38100" dist="38100" dir="2700000" algn="tl">
                  <a:srgbClr val="000000">
                    <a:alpha val="43137"/>
                  </a:srgbClr>
                </a:outerShdw>
              </a:effectLst>
              <a:latin typeface="Calibri" panose="020F0502020204030204" pitchFamily="34" charset="0"/>
            </a:endParaRPr>
          </a:p>
          <a:p>
            <a:pPr marL="0" indent="0">
              <a:buNone/>
            </a:pPr>
            <a:r>
              <a:rPr lang="en-US" sz="1800" dirty="0" smtClean="0">
                <a:effectLst>
                  <a:outerShdw blurRad="38100" dist="38100" dir="2700000" algn="tl">
                    <a:srgbClr val="000000">
                      <a:alpha val="43137"/>
                    </a:srgbClr>
                  </a:outerShdw>
                </a:effectLst>
                <a:latin typeface="Calibri" panose="020F0502020204030204" pitchFamily="34" charset="0"/>
              </a:rPr>
              <a:t>Laboratory ES&amp;H </a:t>
            </a:r>
            <a:endParaRPr lang="en-US" sz="2000" dirty="0" smtClean="0"/>
          </a:p>
          <a:p>
            <a:r>
              <a:rPr lang="en-US" sz="1600" dirty="0" smtClean="0"/>
              <a:t>Instrumentation and controls systems will all be implemented within the guidelines documented in the </a:t>
            </a:r>
            <a:r>
              <a:rPr lang="en-US" sz="1600" dirty="0" err="1" smtClean="0"/>
              <a:t>Fermilab</a:t>
            </a:r>
            <a:r>
              <a:rPr lang="en-US" sz="1600" dirty="0" smtClean="0"/>
              <a:t> Environment, Safety and Health Manual (FESHM) which can be found online at </a:t>
            </a:r>
            <a:r>
              <a:rPr lang="en-US" sz="1600" dirty="0" smtClean="0">
                <a:hlinkClick r:id="rId3"/>
              </a:rPr>
              <a:t>http://esh.fnal.gov/xms/FESHM</a:t>
            </a:r>
            <a:r>
              <a:rPr lang="en-US" sz="1600" dirty="0" smtClean="0"/>
              <a:t>.</a:t>
            </a:r>
          </a:p>
          <a:p>
            <a:pPr lvl="1"/>
            <a:r>
              <a:rPr lang="en-US" sz="1600" dirty="0" smtClean="0"/>
              <a:t>Laboratory </a:t>
            </a:r>
            <a:r>
              <a:rPr lang="en-US" sz="1600" dirty="0"/>
              <a:t>safety practices will be observed for all work.</a:t>
            </a:r>
          </a:p>
          <a:p>
            <a:pPr lvl="1"/>
            <a:r>
              <a:rPr lang="en-US" sz="1600" dirty="0"/>
              <a:t>Job hazard analyses will be performed for installation and other appropriate work</a:t>
            </a:r>
            <a:r>
              <a:rPr lang="en-US" sz="1600" dirty="0" smtClean="0"/>
              <a:t>.</a:t>
            </a:r>
          </a:p>
          <a:p>
            <a:pPr marL="57150" indent="0">
              <a:buNone/>
            </a:pPr>
            <a:r>
              <a:rPr lang="en-US" sz="1800" dirty="0" smtClean="0">
                <a:effectLst>
                  <a:outerShdw blurRad="38100" dist="38100" dir="2700000" algn="tl">
                    <a:srgbClr val="000000">
                      <a:alpha val="43137"/>
                    </a:srgbClr>
                  </a:outerShdw>
                </a:effectLst>
                <a:latin typeface="Calibri" panose="020F0502020204030204" pitchFamily="34" charset="0"/>
              </a:rPr>
              <a:t>Mu2e </a:t>
            </a:r>
            <a:r>
              <a:rPr lang="en-US" sz="1800" dirty="0">
                <a:effectLst>
                  <a:outerShdw blurRad="38100" dist="38100" dir="2700000" algn="tl">
                    <a:srgbClr val="000000">
                      <a:alpha val="43137"/>
                    </a:srgbClr>
                  </a:outerShdw>
                </a:effectLst>
                <a:latin typeface="Calibri" panose="020F0502020204030204" pitchFamily="34" charset="0"/>
              </a:rPr>
              <a:t>ES&amp;H </a:t>
            </a:r>
            <a:endParaRPr lang="en-US" sz="1600" dirty="0"/>
          </a:p>
          <a:p>
            <a:r>
              <a:rPr lang="en-US" sz="1600" dirty="0" smtClean="0"/>
              <a:t>All hazards in this WBS are covered in the Mu2e </a:t>
            </a:r>
            <a:r>
              <a:rPr lang="en-US" sz="1600" dirty="0"/>
              <a:t>Hazard Analysis Report document Mu2e-doc-675 (</a:t>
            </a:r>
            <a:r>
              <a:rPr lang="en-US" sz="1600" dirty="0">
                <a:hlinkClick r:id="rId4"/>
              </a:rPr>
              <a:t>http://mu2e-docdb.fnal.gov:8080/cgi-bin/ShowDocument?docid=675</a:t>
            </a:r>
            <a:r>
              <a:rPr lang="en-US" sz="1600" dirty="0"/>
              <a:t>).</a:t>
            </a:r>
          </a:p>
          <a:p>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26</a:t>
            </a:fld>
            <a:endParaRPr lang="en-US" dirty="0"/>
          </a:p>
        </p:txBody>
      </p:sp>
      <p:sp>
        <p:nvSpPr>
          <p:cNvPr id="7"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9"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Tree>
    <p:extLst>
      <p:ext uri="{BB962C8B-B14F-4D97-AF65-F5344CB8AC3E}">
        <p14:creationId xmlns:p14="http://schemas.microsoft.com/office/powerpoint/2010/main" val="20535826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p:cNvSpPr/>
          <p:nvPr/>
        </p:nvSpPr>
        <p:spPr>
          <a:xfrm>
            <a:off x="-12315" y="3531320"/>
            <a:ext cx="9186080" cy="1892017"/>
          </a:xfrm>
          <a:prstGeom prst="rect">
            <a:avLst/>
          </a:prstGeom>
          <a:solidFill>
            <a:schemeClr val="accent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4" name="Rectangle 113"/>
          <p:cNvSpPr/>
          <p:nvPr/>
        </p:nvSpPr>
        <p:spPr>
          <a:xfrm>
            <a:off x="-8181" y="2490953"/>
            <a:ext cx="9152181" cy="945930"/>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3" name="Rectangle 112"/>
          <p:cNvSpPr/>
          <p:nvPr/>
        </p:nvSpPr>
        <p:spPr>
          <a:xfrm>
            <a:off x="-12315" y="1976451"/>
            <a:ext cx="9156314" cy="433201"/>
          </a:xfrm>
          <a:prstGeom prst="rect">
            <a:avLst/>
          </a:prstGeom>
          <a:solidFill>
            <a:schemeClr val="accent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1" name="Rectangle 20"/>
          <p:cNvSpPr/>
          <p:nvPr/>
        </p:nvSpPr>
        <p:spPr>
          <a:xfrm>
            <a:off x="-12316" y="1562621"/>
            <a:ext cx="9156315" cy="373540"/>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1" name="TextBox 100"/>
          <p:cNvSpPr txBox="1"/>
          <p:nvPr/>
        </p:nvSpPr>
        <p:spPr>
          <a:xfrm>
            <a:off x="1870764" y="1033737"/>
            <a:ext cx="1347196" cy="461665"/>
          </a:xfrm>
          <a:prstGeom prst="rect">
            <a:avLst/>
          </a:prstGeom>
          <a:solidFill>
            <a:schemeClr val="bg1"/>
          </a:solidFill>
        </p:spPr>
        <p:txBody>
          <a:bodyPr wrap="square" rtlCol="0">
            <a:spAutoFit/>
          </a:bodyPr>
          <a:lstStyle/>
          <a:p>
            <a:pPr algn="ctr"/>
            <a:r>
              <a:rPr lang="en-US" sz="1200" dirty="0" smtClean="0">
                <a:solidFill>
                  <a:srgbClr val="0000FF"/>
                </a:solidFill>
                <a:ea typeface="ＭＳ Ｐゴシック" charset="0"/>
              </a:rPr>
              <a:t>M4 Enclosure </a:t>
            </a:r>
          </a:p>
          <a:p>
            <a:pPr algn="ctr"/>
            <a:r>
              <a:rPr lang="en-US" sz="1200" dirty="0" smtClean="0">
                <a:solidFill>
                  <a:srgbClr val="0000FF"/>
                </a:solidFill>
                <a:ea typeface="ＭＳ Ｐゴシック" charset="0"/>
              </a:rPr>
              <a:t>BO</a:t>
            </a:r>
            <a:endParaRPr lang="en-US" sz="1200" dirty="0">
              <a:solidFill>
                <a:srgbClr val="0000FF"/>
              </a:solidFill>
              <a:ea typeface="ＭＳ Ｐゴシック" charset="0"/>
            </a:endParaRPr>
          </a:p>
        </p:txBody>
      </p:sp>
      <p:sp>
        <p:nvSpPr>
          <p:cNvPr id="2" name="Title 1"/>
          <p:cNvSpPr>
            <a:spLocks noGrp="1"/>
          </p:cNvSpPr>
          <p:nvPr>
            <p:ph type="title"/>
          </p:nvPr>
        </p:nvSpPr>
        <p:spPr/>
        <p:txBody>
          <a:bodyPr/>
          <a:lstStyle/>
          <a:p>
            <a:r>
              <a:rPr lang="en-US" smtClean="0"/>
              <a:t>Schedule</a:t>
            </a:r>
            <a:endParaRPr lang="en-US"/>
          </a:p>
        </p:txBody>
      </p:sp>
      <p:graphicFrame>
        <p:nvGraphicFramePr>
          <p:cNvPr id="44" name="Table 43"/>
          <p:cNvGraphicFramePr>
            <a:graphicFrameLocks noGrp="1"/>
          </p:cNvGraphicFramePr>
          <p:nvPr>
            <p:extLst/>
          </p:nvPr>
        </p:nvGraphicFramePr>
        <p:xfrm>
          <a:off x="15516" y="5622527"/>
          <a:ext cx="8686796" cy="556260"/>
        </p:xfrm>
        <a:graphic>
          <a:graphicData uri="http://schemas.openxmlformats.org/drawingml/2006/table">
            <a:tbl>
              <a:tblPr/>
              <a:tblGrid>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gridCol w="255494"/>
              </a:tblGrid>
              <a:tr h="143356">
                <a:tc>
                  <a:txBody>
                    <a:bodyPr/>
                    <a:lstStyle/>
                    <a:p>
                      <a:pPr algn="l" fontAlgn="b"/>
                      <a:r>
                        <a:rPr lang="en-US" sz="1000" b="0" i="0" u="none" strike="noStrike" dirty="0">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Q1</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Q2</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Q3</a:t>
                      </a:r>
                    </a:p>
                  </a:txBody>
                  <a:tcPr marL="12700" marR="12700" marT="12700"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Q4</a:t>
                      </a:r>
                    </a:p>
                  </a:txBody>
                  <a:tcPr marL="12700" marR="12700" marT="12700" marB="0" anchor="b">
                    <a:lnL>
                      <a:noFill/>
                    </a:lnL>
                    <a:lnR>
                      <a:noFill/>
                    </a:lnR>
                    <a:lnT>
                      <a:noFill/>
                    </a:lnT>
                    <a:lnB>
                      <a:noFill/>
                    </a:lnB>
                    <a:solidFill>
                      <a:srgbClr val="FFFFFF"/>
                    </a:solidFill>
                  </a:tcPr>
                </a:tc>
              </a:tr>
              <a:tr h="169821">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12700" marR="12700" marT="12700" marB="0" anchor="b">
                    <a:lnL>
                      <a:noFill/>
                    </a:lnL>
                    <a:lnR>
                      <a:noFill/>
                    </a:lnR>
                    <a:lnT>
                      <a:noFill/>
                    </a:lnT>
                    <a:lnB>
                      <a:noFill/>
                    </a:lnB>
                  </a:tcPr>
                </a:tc>
              </a:tr>
              <a:tr h="169821">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0" i="0" u="none" strike="noStrike" dirty="0">
                          <a:solidFill>
                            <a:srgbClr val="000000"/>
                          </a:solidFill>
                          <a:effectLst/>
                          <a:latin typeface="Calibri" panose="020F0502020204030204" pitchFamily="34" charset="0"/>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bl>
          </a:graphicData>
        </a:graphic>
      </p:graphicFrame>
      <p:sp>
        <p:nvSpPr>
          <p:cNvPr id="45" name="Rectangle 44"/>
          <p:cNvSpPr/>
          <p:nvPr/>
        </p:nvSpPr>
        <p:spPr>
          <a:xfrm>
            <a:off x="15516" y="5613003"/>
            <a:ext cx="8606149" cy="381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Calibri" panose="020F0502020204030204" pitchFamily="34" charset="0"/>
            </a:endParaRPr>
          </a:p>
        </p:txBody>
      </p:sp>
      <p:sp>
        <p:nvSpPr>
          <p:cNvPr id="46" name="Right Arrow 45"/>
          <p:cNvSpPr/>
          <p:nvPr/>
        </p:nvSpPr>
        <p:spPr>
          <a:xfrm>
            <a:off x="0" y="5803900"/>
            <a:ext cx="9144000" cy="908050"/>
          </a:xfrm>
          <a:prstGeom prst="rightArrow">
            <a:avLst>
              <a:gd name="adj1" fmla="val 50000"/>
              <a:gd name="adj2" fmla="val 38112"/>
            </a:avLst>
          </a:prstGeom>
          <a:gradFill flip="none" rotWithShape="1">
            <a:gsLst>
              <a:gs pos="0">
                <a:schemeClr val="accent5">
                  <a:lumMod val="50000"/>
                </a:schemeClr>
              </a:gs>
              <a:gs pos="92000">
                <a:srgbClr val="FFFFFF"/>
              </a:gs>
            </a:gsLst>
            <a:path path="rect">
              <a:fillToRect l="100000" t="100000"/>
            </a:path>
            <a:tileRect r="-100000" b="-100000"/>
          </a:gradFill>
          <a:ln>
            <a:solidFill>
              <a:schemeClr val="tx1"/>
            </a:solidFill>
          </a:ln>
          <a:effectLst>
            <a:outerShdw blurRad="50800" dist="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914400" algn="ctr"/>
              </a:tabLst>
            </a:pPr>
            <a:r>
              <a:rPr lang="en-US" sz="1400" smtClean="0">
                <a:solidFill>
                  <a:srgbClr val="404040"/>
                </a:solidFill>
                <a:latin typeface="Calibri" panose="020F0502020204030204" pitchFamily="34" charset="0"/>
                <a:ea typeface="ＭＳ Ｐゴシック" charset="0"/>
              </a:rPr>
              <a:t>	                   FY14                 FY15                </a:t>
            </a:r>
            <a:r>
              <a:rPr lang="en-US" sz="1400">
                <a:solidFill>
                  <a:srgbClr val="404040"/>
                </a:solidFill>
                <a:latin typeface="Calibri" panose="020F0502020204030204" pitchFamily="34" charset="0"/>
                <a:ea typeface="ＭＳ Ｐゴシック" charset="0"/>
              </a:rPr>
              <a:t>FY16                 FY17                 FY18                 FY19                FY20                  </a:t>
            </a:r>
            <a:r>
              <a:rPr lang="en-US" sz="1400" smtClean="0">
                <a:solidFill>
                  <a:srgbClr val="404040"/>
                </a:solidFill>
                <a:latin typeface="Calibri" panose="020F0502020204030204" pitchFamily="34" charset="0"/>
                <a:ea typeface="ＭＳ Ｐゴシック" charset="0"/>
              </a:rPr>
              <a:t>FY21</a:t>
            </a:r>
            <a:endParaRPr lang="en-US" sz="1400">
              <a:solidFill>
                <a:srgbClr val="404040"/>
              </a:solidFill>
              <a:latin typeface="Calibri" panose="020F0502020204030204" pitchFamily="34" charset="0"/>
              <a:ea typeface="ＭＳ Ｐゴシック" charset="0"/>
            </a:endParaRPr>
          </a:p>
        </p:txBody>
      </p:sp>
      <p:cxnSp>
        <p:nvCxnSpPr>
          <p:cNvPr id="54" name="Straight Connector 53"/>
          <p:cNvCxnSpPr/>
          <p:nvPr/>
        </p:nvCxnSpPr>
        <p:spPr>
          <a:xfrm rot="5400000">
            <a:off x="6334857" y="410151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92" name="Group 91"/>
          <p:cNvGrpSpPr/>
          <p:nvPr/>
        </p:nvGrpSpPr>
        <p:grpSpPr>
          <a:xfrm>
            <a:off x="2442166" y="1448780"/>
            <a:ext cx="234315" cy="5023858"/>
            <a:chOff x="2035136" y="269538"/>
            <a:chExt cx="234315" cy="5538039"/>
          </a:xfrm>
        </p:grpSpPr>
        <p:sp>
          <p:nvSpPr>
            <p:cNvPr id="93" name="Diamond 92"/>
            <p:cNvSpPr>
              <a:spLocks noChangeAspect="1"/>
            </p:cNvSpPr>
            <p:nvPr/>
          </p:nvSpPr>
          <p:spPr>
            <a:xfrm>
              <a:off x="2035136" y="5585559"/>
              <a:ext cx="234315" cy="222018"/>
            </a:xfrm>
            <a:prstGeom prst="diamond">
              <a:avLst/>
            </a:prstGeom>
            <a:solidFill>
              <a:schemeClr val="accent3">
                <a:lumMod val="50000"/>
              </a:schemeClr>
            </a:solidFill>
            <a:ln w="19050">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cxnSp>
          <p:nvCxnSpPr>
            <p:cNvPr id="94" name="Straight Connector 93"/>
            <p:cNvCxnSpPr>
              <a:stCxn id="93" idx="0"/>
            </p:cNvCxnSpPr>
            <p:nvPr/>
          </p:nvCxnSpPr>
          <p:spPr>
            <a:xfrm flipH="1" flipV="1">
              <a:off x="2152292" y="269538"/>
              <a:ext cx="2" cy="5316022"/>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grpSp>
      <p:cxnSp>
        <p:nvCxnSpPr>
          <p:cNvPr id="47" name="Straight Connector 46"/>
          <p:cNvCxnSpPr/>
          <p:nvPr/>
        </p:nvCxnSpPr>
        <p:spPr>
          <a:xfrm rot="5400000">
            <a:off x="-819454" y="4086153"/>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1850020" y="411055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208969" y="4103637"/>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1218619" y="4114211"/>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3263319" y="412056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4285669" y="412056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1652046" y="864535"/>
            <a:ext cx="836657" cy="5618996"/>
            <a:chOff x="1115616" y="871972"/>
            <a:chExt cx="836657" cy="5618996"/>
          </a:xfrm>
        </p:grpSpPr>
        <p:sp>
          <p:nvSpPr>
            <p:cNvPr id="58" name="Diamond 57"/>
            <p:cNvSpPr>
              <a:spLocks noChangeAspect="1"/>
            </p:cNvSpPr>
            <p:nvPr/>
          </p:nvSpPr>
          <p:spPr>
            <a:xfrm>
              <a:off x="1415054" y="6256653"/>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cxnSp>
          <p:nvCxnSpPr>
            <p:cNvPr id="59" name="Straight Connector 58"/>
            <p:cNvCxnSpPr>
              <a:stCxn id="58" idx="0"/>
              <a:endCxn id="61" idx="2"/>
            </p:cNvCxnSpPr>
            <p:nvPr/>
          </p:nvCxnSpPr>
          <p:spPr>
            <a:xfrm flipV="1">
              <a:off x="1532212" y="1179749"/>
              <a:ext cx="1733" cy="5076904"/>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1115616" y="871972"/>
              <a:ext cx="836657" cy="307777"/>
            </a:xfrm>
            <a:prstGeom prst="rect">
              <a:avLst/>
            </a:prstGeom>
            <a:noFill/>
          </p:spPr>
          <p:txBody>
            <a:bodyPr wrap="square" rtlCol="0">
              <a:spAutoFit/>
            </a:bodyPr>
            <a:lstStyle/>
            <a:p>
              <a:pPr algn="ctr"/>
              <a:r>
                <a:rPr lang="en-US" sz="1400" dirty="0" smtClean="0">
                  <a:solidFill>
                    <a:srgbClr val="404040"/>
                  </a:solidFill>
                  <a:ea typeface="ＭＳ Ｐゴシック" charset="0"/>
                </a:rPr>
                <a:t>CD-2/3b</a:t>
              </a:r>
            </a:p>
          </p:txBody>
        </p:sp>
      </p:grpSp>
      <p:cxnSp>
        <p:nvCxnSpPr>
          <p:cNvPr id="63" name="Straight Connector 62"/>
          <p:cNvCxnSpPr/>
          <p:nvPr/>
        </p:nvCxnSpPr>
        <p:spPr>
          <a:xfrm rot="5400000">
            <a:off x="2247319" y="4103595"/>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3968571" y="5621764"/>
            <a:ext cx="2161683" cy="274320"/>
          </a:xfrm>
          <a:prstGeom prst="rect">
            <a:avLst/>
          </a:prstGeom>
          <a:gradFill>
            <a:gsLst>
              <a:gs pos="0">
                <a:schemeClr val="accent4">
                  <a:lumMod val="20000"/>
                  <a:lumOff val="80000"/>
                </a:schemeClr>
              </a:gs>
              <a:gs pos="30000">
                <a:schemeClr val="accent4">
                  <a:lumMod val="20000"/>
                  <a:lumOff val="80000"/>
                </a:schemeClr>
              </a:gs>
              <a:gs pos="64999">
                <a:schemeClr val="accent4">
                  <a:lumMod val="40000"/>
                  <a:lumOff val="60000"/>
                </a:schemeClr>
              </a:gs>
              <a:gs pos="89999">
                <a:schemeClr val="accent4">
                  <a:lumMod val="60000"/>
                  <a:lumOff val="40000"/>
                </a:schemeClr>
              </a:gs>
              <a:gs pos="100000">
                <a:schemeClr val="accent4">
                  <a:lumMod val="75000"/>
                </a:schemeClr>
              </a:gs>
            </a:gsLst>
            <a:lin ang="108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FF"/>
                </a:solidFill>
                <a:latin typeface="Calibri" panose="020F0502020204030204" pitchFamily="34" charset="0"/>
              </a:rPr>
              <a:t>g-2 Beam Operations</a:t>
            </a:r>
            <a:endParaRPr lang="en-US" sz="1600" dirty="0">
              <a:solidFill>
                <a:srgbClr val="0000FF"/>
              </a:solidFill>
              <a:latin typeface="Calibri" panose="020F0502020204030204" pitchFamily="34" charset="0"/>
            </a:endParaRPr>
          </a:p>
        </p:txBody>
      </p:sp>
      <p:sp>
        <p:nvSpPr>
          <p:cNvPr id="89" name="Rectangle 88"/>
          <p:cNvSpPr/>
          <p:nvPr/>
        </p:nvSpPr>
        <p:spPr>
          <a:xfrm>
            <a:off x="3112969" y="2504080"/>
            <a:ext cx="209981"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27</a:t>
            </a:fld>
            <a:endParaRPr lang="en-US"/>
          </a:p>
        </p:txBody>
      </p:sp>
      <p:sp>
        <p:nvSpPr>
          <p:cNvPr id="68" name="Rectangle 67"/>
          <p:cNvSpPr/>
          <p:nvPr/>
        </p:nvSpPr>
        <p:spPr>
          <a:xfrm>
            <a:off x="4643967" y="1976451"/>
            <a:ext cx="2064824" cy="433201"/>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dirty="0">
                <a:solidFill>
                  <a:srgbClr val="404040"/>
                </a:solidFill>
                <a:latin typeface="Calibri" panose="020F0502020204030204" pitchFamily="34" charset="0"/>
              </a:rPr>
              <a:t>External (M4) </a:t>
            </a:r>
            <a:r>
              <a:rPr lang="en-US" sz="900" dirty="0" err="1">
                <a:solidFill>
                  <a:srgbClr val="404040"/>
                </a:solidFill>
                <a:latin typeface="Calibri" panose="020F0502020204030204" pitchFamily="34" charset="0"/>
              </a:rPr>
              <a:t>Beamline</a:t>
            </a:r>
            <a:r>
              <a:rPr lang="en-US" sz="900" dirty="0">
                <a:solidFill>
                  <a:srgbClr val="404040"/>
                </a:solidFill>
                <a:latin typeface="Calibri" panose="020F0502020204030204" pitchFamily="34" charset="0"/>
              </a:rPr>
              <a:t>  </a:t>
            </a:r>
            <a:r>
              <a:rPr lang="en-US" sz="900" dirty="0" smtClean="0">
                <a:solidFill>
                  <a:srgbClr val="404040"/>
                </a:solidFill>
                <a:latin typeface="Calibri" panose="020F0502020204030204" pitchFamily="34" charset="0"/>
              </a:rPr>
              <a:t>Implementation</a:t>
            </a:r>
            <a:endParaRPr lang="en-US" sz="900" dirty="0">
              <a:solidFill>
                <a:srgbClr val="404040"/>
              </a:solidFill>
              <a:latin typeface="Calibri" panose="020F0502020204030204" pitchFamily="34" charset="0"/>
            </a:endParaRPr>
          </a:p>
        </p:txBody>
      </p:sp>
      <p:grpSp>
        <p:nvGrpSpPr>
          <p:cNvPr id="76" name="Group 75"/>
          <p:cNvGrpSpPr/>
          <p:nvPr/>
        </p:nvGrpSpPr>
        <p:grpSpPr>
          <a:xfrm>
            <a:off x="7090692" y="1454995"/>
            <a:ext cx="234315" cy="5023858"/>
            <a:chOff x="2035136" y="269538"/>
            <a:chExt cx="234315" cy="5538039"/>
          </a:xfrm>
        </p:grpSpPr>
        <p:sp>
          <p:nvSpPr>
            <p:cNvPr id="95" name="Diamond 94"/>
            <p:cNvSpPr>
              <a:spLocks noChangeAspect="1"/>
            </p:cNvSpPr>
            <p:nvPr/>
          </p:nvSpPr>
          <p:spPr>
            <a:xfrm>
              <a:off x="2035136" y="5585559"/>
              <a:ext cx="234315" cy="222018"/>
            </a:xfrm>
            <a:prstGeom prst="diamond">
              <a:avLst/>
            </a:prstGeom>
            <a:solidFill>
              <a:schemeClr val="accent3">
                <a:lumMod val="50000"/>
              </a:schemeClr>
            </a:solidFill>
            <a:ln w="19050">
              <a:solidFill>
                <a:srgbClr val="0000FF"/>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cxnSp>
          <p:nvCxnSpPr>
            <p:cNvPr id="96" name="Straight Connector 95"/>
            <p:cNvCxnSpPr>
              <a:stCxn id="95" idx="0"/>
            </p:cNvCxnSpPr>
            <p:nvPr/>
          </p:nvCxnSpPr>
          <p:spPr>
            <a:xfrm flipH="1" flipV="1">
              <a:off x="2152292" y="269538"/>
              <a:ext cx="2" cy="5316022"/>
            </a:xfrm>
            <a:prstGeom prst="line">
              <a:avLst/>
            </a:prstGeom>
            <a:ln w="19050">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106" name="Rectangle 105"/>
          <p:cNvSpPr/>
          <p:nvPr/>
        </p:nvSpPr>
        <p:spPr>
          <a:xfrm>
            <a:off x="500333" y="3588667"/>
            <a:ext cx="1609287" cy="365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sz="1050" dirty="0" smtClean="0">
                <a:solidFill>
                  <a:srgbClr val="404040"/>
                </a:solidFill>
                <a:latin typeface="Calibri" panose="020F0502020204030204" pitchFamily="34" charset="0"/>
              </a:rPr>
              <a:t>Instrumentation Design</a:t>
            </a:r>
            <a:endParaRPr lang="en-US" sz="1050" dirty="0">
              <a:solidFill>
                <a:srgbClr val="404040"/>
              </a:solidFill>
              <a:latin typeface="Calibri" panose="020F0502020204030204" pitchFamily="34" charset="0"/>
            </a:endParaRPr>
          </a:p>
        </p:txBody>
      </p:sp>
      <p:sp>
        <p:nvSpPr>
          <p:cNvPr id="111" name="Right Arrow 110"/>
          <p:cNvSpPr/>
          <p:nvPr/>
        </p:nvSpPr>
        <p:spPr>
          <a:xfrm>
            <a:off x="7821757" y="1562621"/>
            <a:ext cx="1096617" cy="358915"/>
          </a:xfrm>
          <a:prstGeom prst="rightArrow">
            <a:avLst>
              <a:gd name="adj1" fmla="val 98611"/>
              <a:gd name="adj2" fmla="val 47685"/>
            </a:avLst>
          </a:prstGeom>
          <a:gradFill flip="none" rotWithShape="1">
            <a:gsLst>
              <a:gs pos="0">
                <a:schemeClr val="tx2">
                  <a:lumMod val="40000"/>
                  <a:lumOff val="60000"/>
                </a:schemeClr>
              </a:gs>
              <a:gs pos="100000">
                <a:schemeClr val="accent1">
                  <a:tint val="50000"/>
                  <a:shade val="100000"/>
                  <a:satMod val="350000"/>
                </a:schemeClr>
              </a:gs>
            </a:gsLst>
            <a:path path="rect">
              <a:fillToRect l="100000" t="100000"/>
            </a:path>
            <a:tileRect r="-100000" b="-100000"/>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0000FF"/>
                </a:solidFill>
                <a:latin typeface="Calibri" panose="020F0502020204030204" pitchFamily="34" charset="0"/>
              </a:rPr>
              <a:t>Commission </a:t>
            </a:r>
            <a:r>
              <a:rPr lang="en-US" sz="1100" dirty="0" smtClean="0">
                <a:solidFill>
                  <a:srgbClr val="0000FF"/>
                </a:solidFill>
                <a:latin typeface="Calibri" panose="020F0502020204030204" pitchFamily="34" charset="0"/>
              </a:rPr>
              <a:t>Res. </a:t>
            </a:r>
            <a:r>
              <a:rPr lang="en-US" sz="1100" dirty="0" err="1" smtClean="0">
                <a:solidFill>
                  <a:srgbClr val="0000FF"/>
                </a:solidFill>
                <a:latin typeface="Calibri" panose="020F0502020204030204" pitchFamily="34" charset="0"/>
              </a:rPr>
              <a:t>Extr</a:t>
            </a:r>
            <a:r>
              <a:rPr lang="en-US" sz="1100" dirty="0" smtClean="0">
                <a:solidFill>
                  <a:srgbClr val="0000FF"/>
                </a:solidFill>
                <a:latin typeface="Calibri" panose="020F0502020204030204" pitchFamily="34" charset="0"/>
              </a:rPr>
              <a:t>.</a:t>
            </a:r>
            <a:endParaRPr lang="en-US" sz="1100" dirty="0">
              <a:solidFill>
                <a:srgbClr val="0000FF"/>
              </a:solidFill>
              <a:latin typeface="Calibri" panose="020F0502020204030204" pitchFamily="34" charset="0"/>
            </a:endParaRPr>
          </a:p>
        </p:txBody>
      </p:sp>
      <p:sp>
        <p:nvSpPr>
          <p:cNvPr id="97" name="TextBox 96"/>
          <p:cNvSpPr txBox="1"/>
          <p:nvPr/>
        </p:nvSpPr>
        <p:spPr>
          <a:xfrm>
            <a:off x="6758148" y="926442"/>
            <a:ext cx="899404" cy="590931"/>
          </a:xfrm>
          <a:prstGeom prst="rect">
            <a:avLst/>
          </a:prstGeom>
          <a:solidFill>
            <a:schemeClr val="bg1"/>
          </a:solidFill>
        </p:spPr>
        <p:txBody>
          <a:bodyPr wrap="square" rtlCol="0">
            <a:spAutoFit/>
          </a:bodyPr>
          <a:lstStyle/>
          <a:p>
            <a:pPr algn="ctr">
              <a:lnSpc>
                <a:spcPct val="90000"/>
              </a:lnSpc>
            </a:pPr>
            <a:r>
              <a:rPr lang="en-US" sz="1200" dirty="0" smtClean="0">
                <a:solidFill>
                  <a:srgbClr val="0000FF"/>
                </a:solidFill>
                <a:ea typeface="ＭＳ Ｐゴシック" charset="0"/>
              </a:rPr>
              <a:t>Beam to Diagnostic Absorber</a:t>
            </a:r>
            <a:endParaRPr lang="en-US" sz="1200" dirty="0">
              <a:solidFill>
                <a:srgbClr val="0000FF"/>
              </a:solidFill>
              <a:ea typeface="ＭＳ Ｐゴシック" charset="0"/>
            </a:endParaRPr>
          </a:p>
        </p:txBody>
      </p:sp>
      <p:grpSp>
        <p:nvGrpSpPr>
          <p:cNvPr id="86" name="Group 85"/>
          <p:cNvGrpSpPr/>
          <p:nvPr/>
        </p:nvGrpSpPr>
        <p:grpSpPr>
          <a:xfrm>
            <a:off x="7386341" y="831672"/>
            <a:ext cx="836657" cy="5629554"/>
            <a:chOff x="2329715" y="862686"/>
            <a:chExt cx="836657" cy="5629554"/>
          </a:xfrm>
        </p:grpSpPr>
        <p:sp>
          <p:nvSpPr>
            <p:cNvPr id="87" name="Diamond 86"/>
            <p:cNvSpPr>
              <a:spLocks noChangeAspect="1"/>
            </p:cNvSpPr>
            <p:nvPr/>
          </p:nvSpPr>
          <p:spPr>
            <a:xfrm>
              <a:off x="2635352" y="6257925"/>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cxnSp>
          <p:nvCxnSpPr>
            <p:cNvPr id="88" name="Straight Connector 87"/>
            <p:cNvCxnSpPr>
              <a:stCxn id="87" idx="0"/>
            </p:cNvCxnSpPr>
            <p:nvPr/>
          </p:nvCxnSpPr>
          <p:spPr>
            <a:xfrm flipV="1">
              <a:off x="2752510" y="1268532"/>
              <a:ext cx="0" cy="4989393"/>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2329715" y="862686"/>
              <a:ext cx="836657" cy="307777"/>
            </a:xfrm>
            <a:prstGeom prst="rect">
              <a:avLst/>
            </a:prstGeom>
            <a:noFill/>
          </p:spPr>
          <p:txBody>
            <a:bodyPr wrap="square" rtlCol="0">
              <a:spAutoFit/>
            </a:bodyPr>
            <a:lstStyle/>
            <a:p>
              <a:pPr algn="ctr"/>
              <a:r>
                <a:rPr lang="en-US" sz="1400" dirty="0" smtClean="0">
                  <a:solidFill>
                    <a:srgbClr val="404040"/>
                  </a:solidFill>
                  <a:ea typeface="ＭＳ Ｐゴシック" charset="0"/>
                </a:rPr>
                <a:t>CD-4</a:t>
              </a:r>
            </a:p>
          </p:txBody>
        </p:sp>
      </p:grpSp>
      <p:cxnSp>
        <p:nvCxnSpPr>
          <p:cNvPr id="119" name="Straight Connector 118"/>
          <p:cNvCxnSpPr/>
          <p:nvPr/>
        </p:nvCxnSpPr>
        <p:spPr>
          <a:xfrm rot="5400000">
            <a:off x="5317989" y="4123171"/>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406945" y="3000151"/>
            <a:ext cx="2476960" cy="261610"/>
          </a:xfrm>
          <a:prstGeom prst="rect">
            <a:avLst/>
          </a:prstGeom>
          <a:solidFill>
            <a:schemeClr val="bg1"/>
          </a:solidFill>
        </p:spPr>
        <p:txBody>
          <a:bodyPr wrap="none" rtlCol="0">
            <a:spAutoFit/>
          </a:bodyPr>
          <a:lstStyle/>
          <a:p>
            <a:r>
              <a:rPr lang="en-US" sz="1100" dirty="0" smtClean="0">
                <a:solidFill>
                  <a:srgbClr val="000000"/>
                </a:solidFill>
                <a:ea typeface="ＭＳ Ｐゴシック" charset="0"/>
                <a:cs typeface="Calibri"/>
              </a:rPr>
              <a:t>Mu2e Building Controls Implementation</a:t>
            </a:r>
            <a:endParaRPr lang="en-US" sz="1100" dirty="0">
              <a:solidFill>
                <a:srgbClr val="000000"/>
              </a:solidFill>
              <a:ea typeface="ＭＳ Ｐゴシック" charset="0"/>
              <a:cs typeface="Calibri"/>
            </a:endParaRPr>
          </a:p>
        </p:txBody>
      </p:sp>
      <p:grpSp>
        <p:nvGrpSpPr>
          <p:cNvPr id="123" name="Group 122"/>
          <p:cNvGrpSpPr/>
          <p:nvPr/>
        </p:nvGrpSpPr>
        <p:grpSpPr>
          <a:xfrm>
            <a:off x="2656140" y="822407"/>
            <a:ext cx="836657" cy="5629554"/>
            <a:chOff x="2329715" y="862686"/>
            <a:chExt cx="836657" cy="5629554"/>
          </a:xfrm>
        </p:grpSpPr>
        <p:sp>
          <p:nvSpPr>
            <p:cNvPr id="124" name="Diamond 123"/>
            <p:cNvSpPr>
              <a:spLocks noChangeAspect="1"/>
            </p:cNvSpPr>
            <p:nvPr/>
          </p:nvSpPr>
          <p:spPr>
            <a:xfrm>
              <a:off x="2635352" y="6257925"/>
              <a:ext cx="234315" cy="234315"/>
            </a:xfrm>
            <a:prstGeom prst="diamond">
              <a:avLst/>
            </a:prstGeom>
            <a:solidFill>
              <a:schemeClr val="accent5">
                <a:lumMod val="75000"/>
              </a:schemeClr>
            </a:solidFill>
            <a:ln>
              <a:solidFill>
                <a:schemeClr val="accent5">
                  <a:lumMod val="75000"/>
                </a:schemeClr>
              </a:solidFill>
            </a:ln>
            <a:scene3d>
              <a:camera prst="orthographicFront"/>
              <a:lightRig rig="brightRoom" dir="t"/>
            </a:scene3d>
            <a:sp3d prstMaterial="powder"/>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panose="020F0502020204030204" pitchFamily="34" charset="0"/>
              </a:endParaRPr>
            </a:p>
          </p:txBody>
        </p:sp>
        <p:cxnSp>
          <p:nvCxnSpPr>
            <p:cNvPr id="125" name="Straight Connector 124"/>
            <p:cNvCxnSpPr>
              <a:stCxn id="124" idx="0"/>
            </p:cNvCxnSpPr>
            <p:nvPr/>
          </p:nvCxnSpPr>
          <p:spPr>
            <a:xfrm flipV="1">
              <a:off x="2752510" y="1268532"/>
              <a:ext cx="0" cy="4989393"/>
            </a:xfrm>
            <a:prstGeom prst="line">
              <a:avLst/>
            </a:prstGeom>
            <a:ln>
              <a:solidFill>
                <a:schemeClr val="accent5">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6" name="TextBox 125"/>
            <p:cNvSpPr txBox="1"/>
            <p:nvPr/>
          </p:nvSpPr>
          <p:spPr>
            <a:xfrm>
              <a:off x="2329715" y="862686"/>
              <a:ext cx="836657" cy="307777"/>
            </a:xfrm>
            <a:prstGeom prst="rect">
              <a:avLst/>
            </a:prstGeom>
            <a:noFill/>
          </p:spPr>
          <p:txBody>
            <a:bodyPr wrap="square" rtlCol="0">
              <a:spAutoFit/>
            </a:bodyPr>
            <a:lstStyle/>
            <a:p>
              <a:pPr algn="ctr"/>
              <a:r>
                <a:rPr lang="en-US" sz="1400" dirty="0" smtClean="0">
                  <a:solidFill>
                    <a:srgbClr val="404040"/>
                  </a:solidFill>
                  <a:ea typeface="ＭＳ Ｐゴシック" charset="0"/>
                </a:rPr>
                <a:t>CD-3c</a:t>
              </a:r>
            </a:p>
          </p:txBody>
        </p:sp>
      </p:grpSp>
      <p:sp>
        <p:nvSpPr>
          <p:cNvPr id="127" name="Rectangle 126"/>
          <p:cNvSpPr/>
          <p:nvPr/>
        </p:nvSpPr>
        <p:spPr>
          <a:xfrm>
            <a:off x="500333" y="2481848"/>
            <a:ext cx="1015056" cy="365760"/>
          </a:xfrm>
          <a:prstGeom prst="rect">
            <a:avLst/>
          </a:prstGeom>
          <a:gradFill flip="none" rotWithShape="1">
            <a:gsLst>
              <a:gs pos="76000">
                <a:schemeClr val="tx2">
                  <a:lumMod val="20000"/>
                  <a:lumOff val="80000"/>
                </a:schemeClr>
              </a:gs>
              <a:gs pos="100000">
                <a:schemeClr val="bg2"/>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sz="1100" dirty="0" smtClean="0">
                <a:solidFill>
                  <a:srgbClr val="404040"/>
                </a:solidFill>
                <a:latin typeface="Calibri" panose="020F0502020204030204" pitchFamily="34" charset="0"/>
              </a:rPr>
              <a:t>Controls Design</a:t>
            </a:r>
            <a:endParaRPr lang="en-US" sz="1100" dirty="0">
              <a:solidFill>
                <a:srgbClr val="404040"/>
              </a:solidFill>
              <a:latin typeface="Calibri" panose="020F0502020204030204" pitchFamily="34" charset="0"/>
            </a:endParaRPr>
          </a:p>
        </p:txBody>
      </p:sp>
      <p:sp>
        <p:nvSpPr>
          <p:cNvPr id="129" name="TextBox 128"/>
          <p:cNvSpPr txBox="1"/>
          <p:nvPr/>
        </p:nvSpPr>
        <p:spPr>
          <a:xfrm>
            <a:off x="3406945" y="2556155"/>
            <a:ext cx="1690113" cy="261610"/>
          </a:xfrm>
          <a:prstGeom prst="rect">
            <a:avLst/>
          </a:prstGeom>
          <a:solidFill>
            <a:schemeClr val="bg1"/>
          </a:solidFill>
        </p:spPr>
        <p:txBody>
          <a:bodyPr wrap="square" rtlCol="0">
            <a:spAutoFit/>
          </a:bodyPr>
          <a:lstStyle/>
          <a:p>
            <a:r>
              <a:rPr lang="en-US" sz="1100" dirty="0" smtClean="0">
                <a:solidFill>
                  <a:srgbClr val="000000"/>
                </a:solidFill>
                <a:ea typeface="ＭＳ Ｐゴシック" charset="0"/>
                <a:cs typeface="Calibri"/>
              </a:rPr>
              <a:t>BL </a:t>
            </a:r>
            <a:r>
              <a:rPr lang="en-US" sz="1100" dirty="0" err="1" smtClean="0">
                <a:solidFill>
                  <a:srgbClr val="000000"/>
                </a:solidFill>
                <a:ea typeface="ＭＳ Ｐゴシック" charset="0"/>
                <a:cs typeface="Calibri"/>
              </a:rPr>
              <a:t>Ctls</a:t>
            </a:r>
            <a:r>
              <a:rPr lang="en-US" sz="1100" dirty="0" smtClean="0">
                <a:solidFill>
                  <a:srgbClr val="000000"/>
                </a:solidFill>
                <a:ea typeface="ＭＳ Ｐゴシック" charset="0"/>
                <a:cs typeface="Calibri"/>
              </a:rPr>
              <a:t> Implementation</a:t>
            </a:r>
            <a:endParaRPr lang="en-US" sz="1100" dirty="0">
              <a:solidFill>
                <a:srgbClr val="000000"/>
              </a:solidFill>
              <a:ea typeface="ＭＳ Ｐゴシック" charset="0"/>
              <a:cs typeface="Calibri"/>
            </a:endParaRPr>
          </a:p>
        </p:txBody>
      </p:sp>
      <p:sp>
        <p:nvSpPr>
          <p:cNvPr id="131" name="Rectangle 130"/>
          <p:cNvSpPr/>
          <p:nvPr/>
        </p:nvSpPr>
        <p:spPr>
          <a:xfrm>
            <a:off x="3099273" y="2948076"/>
            <a:ext cx="223677"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sp>
        <p:nvSpPr>
          <p:cNvPr id="132" name="Rectangle 131"/>
          <p:cNvSpPr/>
          <p:nvPr/>
        </p:nvSpPr>
        <p:spPr>
          <a:xfrm>
            <a:off x="65809" y="5540244"/>
            <a:ext cx="9156315" cy="497885"/>
          </a:xfrm>
          <a:prstGeom prst="rect">
            <a:avLst/>
          </a:prstGeom>
          <a:solidFill>
            <a:schemeClr val="accent4">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33" name="Rectangle 132"/>
          <p:cNvSpPr/>
          <p:nvPr/>
        </p:nvSpPr>
        <p:spPr>
          <a:xfrm>
            <a:off x="2886419" y="3549334"/>
            <a:ext cx="1082152"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endParaRPr lang="en-US" sz="1000" dirty="0">
              <a:solidFill>
                <a:srgbClr val="404040"/>
              </a:solidFill>
              <a:latin typeface="Calibri" panose="020F0502020204030204" pitchFamily="34" charset="0"/>
            </a:endParaRPr>
          </a:p>
        </p:txBody>
      </p:sp>
      <p:sp>
        <p:nvSpPr>
          <p:cNvPr id="134" name="Rectangle 133"/>
          <p:cNvSpPr/>
          <p:nvPr/>
        </p:nvSpPr>
        <p:spPr>
          <a:xfrm>
            <a:off x="3613448" y="3975447"/>
            <a:ext cx="1778359"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endParaRPr lang="en-US" sz="1000" dirty="0">
              <a:solidFill>
                <a:srgbClr val="404040"/>
              </a:solidFill>
              <a:latin typeface="Calibri" panose="020F0502020204030204" pitchFamily="34" charset="0"/>
            </a:endParaRPr>
          </a:p>
        </p:txBody>
      </p:sp>
      <p:sp>
        <p:nvSpPr>
          <p:cNvPr id="135" name="Rectangle 134"/>
          <p:cNvSpPr/>
          <p:nvPr/>
        </p:nvSpPr>
        <p:spPr>
          <a:xfrm>
            <a:off x="3613448" y="4446750"/>
            <a:ext cx="2034805"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endParaRPr lang="en-US" sz="1000" dirty="0">
              <a:solidFill>
                <a:srgbClr val="404040"/>
              </a:solidFill>
              <a:latin typeface="Calibri" panose="020F0502020204030204" pitchFamily="34" charset="0"/>
            </a:endParaRPr>
          </a:p>
        </p:txBody>
      </p:sp>
      <p:sp>
        <p:nvSpPr>
          <p:cNvPr id="136" name="Rectangle 135"/>
          <p:cNvSpPr/>
          <p:nvPr/>
        </p:nvSpPr>
        <p:spPr>
          <a:xfrm>
            <a:off x="3595552" y="4910437"/>
            <a:ext cx="1532176"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endParaRPr lang="en-US" sz="1000" dirty="0">
              <a:solidFill>
                <a:srgbClr val="404040"/>
              </a:solidFill>
              <a:latin typeface="Calibri" panose="020F0502020204030204" pitchFamily="34" charset="0"/>
            </a:endParaRPr>
          </a:p>
        </p:txBody>
      </p:sp>
      <p:sp>
        <p:nvSpPr>
          <p:cNvPr id="137" name="TextBox 136"/>
          <p:cNvSpPr txBox="1"/>
          <p:nvPr/>
        </p:nvSpPr>
        <p:spPr>
          <a:xfrm>
            <a:off x="5470311" y="4006502"/>
            <a:ext cx="1619354" cy="261610"/>
          </a:xfrm>
          <a:prstGeom prst="rect">
            <a:avLst/>
          </a:prstGeom>
          <a:solidFill>
            <a:schemeClr val="bg1"/>
          </a:solidFill>
        </p:spPr>
        <p:txBody>
          <a:bodyPr wrap="none" rtlCol="0">
            <a:spAutoFit/>
          </a:bodyPr>
          <a:lstStyle/>
          <a:p>
            <a:r>
              <a:rPr lang="en-US" sz="1100" dirty="0" smtClean="0">
                <a:solidFill>
                  <a:srgbClr val="000000"/>
                </a:solidFill>
                <a:ea typeface="ＭＳ Ｐゴシック" charset="0"/>
                <a:cs typeface="Calibri"/>
              </a:rPr>
              <a:t>DR Tune Implementation</a:t>
            </a:r>
            <a:endParaRPr lang="en-US" sz="1100" dirty="0">
              <a:solidFill>
                <a:srgbClr val="000000"/>
              </a:solidFill>
              <a:ea typeface="ＭＳ Ｐゴシック" charset="0"/>
              <a:cs typeface="Calibri"/>
            </a:endParaRPr>
          </a:p>
        </p:txBody>
      </p:sp>
      <p:sp>
        <p:nvSpPr>
          <p:cNvPr id="138" name="TextBox 137"/>
          <p:cNvSpPr txBox="1"/>
          <p:nvPr/>
        </p:nvSpPr>
        <p:spPr>
          <a:xfrm>
            <a:off x="5705653" y="4498825"/>
            <a:ext cx="2236510" cy="261610"/>
          </a:xfrm>
          <a:prstGeom prst="rect">
            <a:avLst/>
          </a:prstGeom>
          <a:solidFill>
            <a:schemeClr val="bg1"/>
          </a:solidFill>
        </p:spPr>
        <p:txBody>
          <a:bodyPr wrap="none" rtlCol="0">
            <a:spAutoFit/>
          </a:bodyPr>
          <a:lstStyle/>
          <a:p>
            <a:r>
              <a:rPr lang="en-US" sz="1100" dirty="0" smtClean="0">
                <a:solidFill>
                  <a:srgbClr val="000000"/>
                </a:solidFill>
                <a:ea typeface="ＭＳ Ｐゴシック" charset="0"/>
                <a:cs typeface="Calibri"/>
              </a:rPr>
              <a:t>M4 Profile Monitor Implementation</a:t>
            </a:r>
            <a:endParaRPr lang="en-US" sz="1100" dirty="0">
              <a:solidFill>
                <a:srgbClr val="000000"/>
              </a:solidFill>
              <a:ea typeface="ＭＳ Ｐゴシック" charset="0"/>
              <a:cs typeface="Calibri"/>
            </a:endParaRPr>
          </a:p>
        </p:txBody>
      </p:sp>
      <p:sp>
        <p:nvSpPr>
          <p:cNvPr id="139" name="TextBox 138"/>
          <p:cNvSpPr txBox="1"/>
          <p:nvPr/>
        </p:nvSpPr>
        <p:spPr>
          <a:xfrm>
            <a:off x="4060216" y="3590308"/>
            <a:ext cx="1443024" cy="261610"/>
          </a:xfrm>
          <a:prstGeom prst="rect">
            <a:avLst/>
          </a:prstGeom>
          <a:solidFill>
            <a:schemeClr val="bg1"/>
          </a:solidFill>
        </p:spPr>
        <p:txBody>
          <a:bodyPr wrap="none" rtlCol="0">
            <a:spAutoFit/>
          </a:bodyPr>
          <a:lstStyle/>
          <a:p>
            <a:r>
              <a:rPr lang="en-US" sz="1100" dirty="0" smtClean="0">
                <a:solidFill>
                  <a:srgbClr val="000000"/>
                </a:solidFill>
                <a:ea typeface="ＭＳ Ｐゴシック" charset="0"/>
                <a:cs typeface="Calibri"/>
              </a:rPr>
              <a:t>DCCT Implementation</a:t>
            </a:r>
            <a:endParaRPr lang="en-US" sz="1100" dirty="0">
              <a:solidFill>
                <a:srgbClr val="000000"/>
              </a:solidFill>
              <a:ea typeface="ＭＳ Ｐゴシック" charset="0"/>
              <a:cs typeface="Calibri"/>
            </a:endParaRPr>
          </a:p>
        </p:txBody>
      </p:sp>
      <p:sp>
        <p:nvSpPr>
          <p:cNvPr id="140" name="TextBox 139"/>
          <p:cNvSpPr txBox="1"/>
          <p:nvPr/>
        </p:nvSpPr>
        <p:spPr>
          <a:xfrm>
            <a:off x="5206157" y="4962512"/>
            <a:ext cx="1617751" cy="261610"/>
          </a:xfrm>
          <a:prstGeom prst="rect">
            <a:avLst/>
          </a:prstGeom>
          <a:solidFill>
            <a:schemeClr val="bg1"/>
          </a:solidFill>
        </p:spPr>
        <p:txBody>
          <a:bodyPr wrap="none" rtlCol="0">
            <a:spAutoFit/>
          </a:bodyPr>
          <a:lstStyle/>
          <a:p>
            <a:r>
              <a:rPr lang="en-US" sz="1100" dirty="0" smtClean="0">
                <a:solidFill>
                  <a:srgbClr val="000000"/>
                </a:solidFill>
                <a:ea typeface="ＭＳ Ｐゴシック" charset="0"/>
                <a:cs typeface="Calibri"/>
              </a:rPr>
              <a:t>M4 BLM Implementation</a:t>
            </a:r>
            <a:endParaRPr lang="en-US" sz="1100" dirty="0">
              <a:solidFill>
                <a:srgbClr val="000000"/>
              </a:solidFill>
              <a:ea typeface="ＭＳ Ｐゴシック" charset="0"/>
              <a:cs typeface="Calibri"/>
            </a:endParaRPr>
          </a:p>
        </p:txBody>
      </p:sp>
      <p:sp>
        <p:nvSpPr>
          <p:cNvPr id="69" name="Right Arrow 68"/>
          <p:cNvSpPr/>
          <p:nvPr/>
        </p:nvSpPr>
        <p:spPr>
          <a:xfrm>
            <a:off x="7207851" y="5576150"/>
            <a:ext cx="318420" cy="411480"/>
          </a:xfrm>
          <a:prstGeom prst="rightArrow">
            <a:avLst>
              <a:gd name="adj1" fmla="val 98611"/>
              <a:gd name="adj2" fmla="val 47685"/>
            </a:avLst>
          </a:prstGeom>
          <a:gradFill flip="none" rotWithShape="1">
            <a:gsLst>
              <a:gs pos="0">
                <a:schemeClr val="tx2">
                  <a:lumMod val="40000"/>
                  <a:lumOff val="60000"/>
                </a:schemeClr>
              </a:gs>
              <a:gs pos="100000">
                <a:schemeClr val="accent1">
                  <a:tint val="50000"/>
                  <a:shade val="100000"/>
                  <a:satMod val="350000"/>
                </a:schemeClr>
              </a:gs>
            </a:gsLst>
            <a:path path="rect">
              <a:fillToRect l="100000" t="100000"/>
            </a:path>
            <a:tileRect r="-100000" b="-100000"/>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FF"/>
              </a:solidFill>
              <a:latin typeface="Calibri" panose="020F0502020204030204" pitchFamily="34" charset="0"/>
            </a:endParaRPr>
          </a:p>
        </p:txBody>
      </p:sp>
      <p:sp>
        <p:nvSpPr>
          <p:cNvPr id="70" name="TextBox 69"/>
          <p:cNvSpPr txBox="1"/>
          <p:nvPr/>
        </p:nvSpPr>
        <p:spPr>
          <a:xfrm>
            <a:off x="7526270" y="5574029"/>
            <a:ext cx="1389130" cy="397032"/>
          </a:xfrm>
          <a:prstGeom prst="rect">
            <a:avLst/>
          </a:prstGeom>
          <a:solidFill>
            <a:schemeClr val="bg1"/>
          </a:solidFill>
        </p:spPr>
        <p:txBody>
          <a:bodyPr wrap="square" rtlCol="0">
            <a:spAutoFit/>
          </a:bodyPr>
          <a:lstStyle/>
          <a:p>
            <a:pPr>
              <a:lnSpc>
                <a:spcPct val="90000"/>
              </a:lnSpc>
            </a:pPr>
            <a:r>
              <a:rPr lang="en-US" sz="1100" dirty="0">
                <a:solidFill>
                  <a:srgbClr val="0000FF"/>
                </a:solidFill>
                <a:ea typeface="ＭＳ Ｐゴシック" charset="0"/>
              </a:rPr>
              <a:t>Commissioning with single turn </a:t>
            </a:r>
            <a:r>
              <a:rPr lang="en-US" sz="1100" dirty="0" smtClean="0">
                <a:solidFill>
                  <a:srgbClr val="0000FF"/>
                </a:solidFill>
                <a:ea typeface="ＭＳ Ｐゴシック" charset="0"/>
              </a:rPr>
              <a:t>Beam</a:t>
            </a:r>
            <a:endParaRPr lang="en-US" sz="1100" dirty="0">
              <a:solidFill>
                <a:srgbClr val="0000FF"/>
              </a:solidFill>
              <a:ea typeface="ＭＳ Ｐゴシック" charset="0"/>
            </a:endParaRPr>
          </a:p>
        </p:txBody>
      </p:sp>
      <p:sp>
        <p:nvSpPr>
          <p:cNvPr id="65" name="Rectangle 64"/>
          <p:cNvSpPr/>
          <p:nvPr/>
        </p:nvSpPr>
        <p:spPr>
          <a:xfrm>
            <a:off x="2574953" y="2929339"/>
            <a:ext cx="223677" cy="365760"/>
          </a:xfrm>
          <a:prstGeom prst="rect">
            <a:avLst/>
          </a:prstGeom>
          <a:gradFill flip="none" rotWithShape="1">
            <a:gsLst>
              <a:gs pos="69000">
                <a:schemeClr val="accent5">
                  <a:lumMod val="40000"/>
                  <a:lumOff val="60000"/>
                </a:schemeClr>
              </a:gs>
              <a:gs pos="100000">
                <a:srgbClr val="FFFFFF"/>
              </a:gs>
            </a:gsLst>
            <a:path path="rect">
              <a:fillToRect l="100000" t="100000"/>
            </a:path>
            <a:tileRect r="-100000" b="-100000"/>
          </a:gradFill>
          <a:ln>
            <a:solidFill>
              <a:schemeClr val="tx1"/>
            </a:solidFill>
          </a:ln>
          <a:effectLst>
            <a:outerShdw blurRad="50800" dist="762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srgbClr val="000000"/>
              </a:solidFill>
              <a:latin typeface="Calibri" panose="020F0502020204030204" pitchFamily="34" charset="0"/>
              <a:cs typeface="Calibri"/>
            </a:endParaRPr>
          </a:p>
        </p:txBody>
      </p:sp>
      <p:sp>
        <p:nvSpPr>
          <p:cNvPr id="71"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72"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Tree>
    <p:extLst>
      <p:ext uri="{BB962C8B-B14F-4D97-AF65-F5344CB8AC3E}">
        <p14:creationId xmlns:p14="http://schemas.microsoft.com/office/powerpoint/2010/main" val="17472257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Final Design is near completion and we are ready to proceed to the DOE CD3 review.</a:t>
            </a:r>
          </a:p>
          <a:p>
            <a:pPr lvl="1"/>
            <a:r>
              <a:rPr lang="en-US" dirty="0" smtClean="0"/>
              <a:t>Controls Final Design is complete.</a:t>
            </a:r>
          </a:p>
          <a:p>
            <a:pPr lvl="1"/>
            <a:r>
              <a:rPr lang="en-US" dirty="0" smtClean="0"/>
              <a:t>M4 Profile Monitors Design is nearly complete.</a:t>
            </a:r>
          </a:p>
          <a:p>
            <a:pPr lvl="2"/>
            <a:r>
              <a:rPr lang="en-US" dirty="0" smtClean="0"/>
              <a:t>Address MW functionality in magnetic field of production solenoid.</a:t>
            </a:r>
          </a:p>
          <a:p>
            <a:pPr lvl="1"/>
            <a:r>
              <a:rPr lang="en-US" dirty="0" smtClean="0"/>
              <a:t>M4 Ion Chamber Final Design is nearly complete.</a:t>
            </a:r>
          </a:p>
          <a:p>
            <a:pPr lvl="2"/>
            <a:r>
              <a:rPr lang="en-US" dirty="0" smtClean="0"/>
              <a:t>Electronics Final Design Complete.</a:t>
            </a:r>
          </a:p>
          <a:p>
            <a:pPr lvl="2"/>
            <a:r>
              <a:rPr lang="en-US" dirty="0" smtClean="0"/>
              <a:t>Ion Chamber stack Final Design Complete.</a:t>
            </a:r>
          </a:p>
          <a:p>
            <a:pPr lvl="2"/>
            <a:r>
              <a:rPr lang="en-US" dirty="0" smtClean="0"/>
              <a:t>Repurposed vacuum can design modifications ready to test.</a:t>
            </a:r>
          </a:p>
          <a:p>
            <a:pPr lvl="1"/>
            <a:r>
              <a:rPr lang="en-US" dirty="0" smtClean="0"/>
              <a:t>M4 BLM Final Design is complete.</a:t>
            </a:r>
          </a:p>
          <a:p>
            <a:pPr lvl="1"/>
            <a:r>
              <a:rPr lang="en-US" dirty="0" smtClean="0"/>
              <a:t>M4 DCCT and Tune Measurement Systems Final Designs are complete.</a:t>
            </a:r>
            <a:endParaRPr lang="en-US" dirty="0"/>
          </a:p>
        </p:txBody>
      </p:sp>
      <p:sp>
        <p:nvSpPr>
          <p:cNvPr id="4" name="Date Placeholder 3"/>
          <p:cNvSpPr>
            <a:spLocks noGrp="1"/>
          </p:cNvSpPr>
          <p:nvPr>
            <p:ph type="dt" sz="half" idx="10"/>
          </p:nvPr>
        </p:nvSpPr>
        <p:spPr/>
        <p:txBody>
          <a:bodyPr/>
          <a:lstStyle/>
          <a:p>
            <a:pPr>
              <a:defRPr/>
            </a:pPr>
            <a:r>
              <a:rPr lang="en-US" smtClean="0"/>
              <a:t>6/8/14</a:t>
            </a:r>
            <a:endParaRPr lang="en-US" dirty="0"/>
          </a:p>
        </p:txBody>
      </p:sp>
      <p:sp>
        <p:nvSpPr>
          <p:cNvPr id="5" name="Footer Placeholder 4"/>
          <p:cNvSpPr>
            <a:spLocks noGrp="1"/>
          </p:cNvSpPr>
          <p:nvPr>
            <p:ph type="ftr" sz="quarter" idx="11"/>
          </p:nvPr>
        </p:nvSpPr>
        <p:spPr/>
        <p:txBody>
          <a:bodyPr/>
          <a:lstStyle/>
          <a:p>
            <a:pPr>
              <a:defRPr/>
            </a:pPr>
            <a:r>
              <a:rPr lang="en-US" smtClean="0"/>
              <a:t>Your Name - Talk Title</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28</a:t>
            </a:fld>
            <a:endParaRPr lang="en-US" dirty="0"/>
          </a:p>
        </p:txBody>
      </p:sp>
    </p:spTree>
    <p:extLst>
      <p:ext uri="{BB962C8B-B14F-4D97-AF65-F5344CB8AC3E}">
        <p14:creationId xmlns:p14="http://schemas.microsoft.com/office/powerpoint/2010/main" val="18298079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Ring Spill Parameters</a:t>
            </a:r>
            <a:endParaRPr lang="en-US" dirty="0"/>
          </a:p>
        </p:txBody>
      </p:sp>
      <p:sp>
        <p:nvSpPr>
          <p:cNvPr id="4" name="Date Placeholder 3"/>
          <p:cNvSpPr>
            <a:spLocks noGrp="1"/>
          </p:cNvSpPr>
          <p:nvPr>
            <p:ph type="dt" sz="half" idx="10"/>
          </p:nvPr>
        </p:nvSpPr>
        <p:spPr/>
        <p:txBody>
          <a:bodyPr/>
          <a:lstStyle/>
          <a:p>
            <a:fld id="{821BF4AC-4B98-479F-96D2-8EFF35B3DA50}" type="datetime1">
              <a:rPr lang="en-US" altLang="en-US" smtClean="0"/>
              <a:pPr/>
              <a:t>10/5/2015</a:t>
            </a:fld>
            <a:endParaRPr lang="en-US" altLang="en-US"/>
          </a:p>
        </p:txBody>
      </p:sp>
      <p:sp>
        <p:nvSpPr>
          <p:cNvPr id="5" name="Footer Placeholder 4"/>
          <p:cNvSpPr>
            <a:spLocks noGrp="1"/>
          </p:cNvSpPr>
          <p:nvPr>
            <p:ph type="ftr" sz="quarter" idx="11"/>
          </p:nvPr>
        </p:nvSpPr>
        <p:spPr/>
        <p:txBody>
          <a:bodyPr/>
          <a:lstStyle/>
          <a:p>
            <a:pPr>
              <a:defRPr/>
            </a:pPr>
            <a:r>
              <a:rPr lang="en-US" smtClean="0"/>
              <a:t>Brian Drendel | Muon Campus Controls and Instrumentation</a:t>
            </a:r>
            <a:endParaRPr lang="en-US" b="1" dirty="0"/>
          </a:p>
        </p:txBody>
      </p:sp>
      <p:sp>
        <p:nvSpPr>
          <p:cNvPr id="6" name="Slide Number Placeholder 5"/>
          <p:cNvSpPr>
            <a:spLocks noGrp="1"/>
          </p:cNvSpPr>
          <p:nvPr>
            <p:ph type="sldNum" sz="quarter" idx="12"/>
          </p:nvPr>
        </p:nvSpPr>
        <p:spPr/>
        <p:txBody>
          <a:bodyPr/>
          <a:lstStyle/>
          <a:p>
            <a:fld id="{A597B030-AED3-407E-8020-7A912E1E77CE}" type="slidenum">
              <a:rPr lang="en-US" altLang="en-US" smtClean="0"/>
              <a:pPr/>
              <a:t>29</a:t>
            </a:fld>
            <a:endParaRPr lang="en-US" altLang="en-US"/>
          </a:p>
        </p:txBody>
      </p:sp>
      <p:graphicFrame>
        <p:nvGraphicFramePr>
          <p:cNvPr id="12" name="Content Placeholder 11"/>
          <p:cNvGraphicFramePr>
            <a:graphicFrameLocks noGrp="1"/>
          </p:cNvGraphicFramePr>
          <p:nvPr>
            <p:ph idx="1"/>
            <p:extLst/>
          </p:nvPr>
        </p:nvGraphicFramePr>
        <p:xfrm>
          <a:off x="676275" y="894789"/>
          <a:ext cx="7366919" cy="4549978"/>
        </p:xfrm>
        <a:graphic>
          <a:graphicData uri="http://schemas.openxmlformats.org/drawingml/2006/table">
            <a:tbl>
              <a:tblPr firstRow="1" firstCol="1" bandRow="1">
                <a:tableStyleId>{5C22544A-7EE6-4342-B048-85BDC9FD1C3A}</a:tableStyleId>
              </a:tblPr>
              <a:tblGrid>
                <a:gridCol w="5064757"/>
                <a:gridCol w="1032513"/>
                <a:gridCol w="1269649"/>
              </a:tblGrid>
              <a:tr h="222269">
                <a:tc>
                  <a:txBody>
                    <a:bodyPr/>
                    <a:lstStyle/>
                    <a:p>
                      <a:pPr marL="163830" marR="0" algn="l">
                        <a:lnSpc>
                          <a:spcPts val="1600"/>
                        </a:lnSpc>
                        <a:spcBef>
                          <a:spcPts val="0"/>
                        </a:spcBef>
                        <a:spcAft>
                          <a:spcPts val="0"/>
                        </a:spcAft>
                      </a:pPr>
                      <a:r>
                        <a:rPr lang="en-US" sz="1400" dirty="0">
                          <a:solidFill>
                            <a:srgbClr val="404040"/>
                          </a:solidFill>
                          <a:effectLst/>
                        </a:rPr>
                        <a:t>Parameter</a:t>
                      </a:r>
                      <a:endParaRPr lang="en-US" sz="1600" dirty="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just">
                        <a:lnSpc>
                          <a:spcPts val="1600"/>
                        </a:lnSpc>
                        <a:spcBef>
                          <a:spcPts val="0"/>
                        </a:spcBef>
                        <a:spcAft>
                          <a:spcPts val="0"/>
                        </a:spcAft>
                      </a:pPr>
                      <a:r>
                        <a:rPr lang="en-US" sz="1400">
                          <a:solidFill>
                            <a:srgbClr val="404040"/>
                          </a:solidFill>
                          <a:effectLst/>
                        </a:rPr>
                        <a:t>Value</a:t>
                      </a:r>
                      <a:endParaRPr lang="en-US" sz="16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ts val="1600"/>
                        </a:lnSpc>
                        <a:spcBef>
                          <a:spcPts val="0"/>
                        </a:spcBef>
                        <a:spcAft>
                          <a:spcPts val="0"/>
                        </a:spcAft>
                      </a:pPr>
                      <a:r>
                        <a:rPr lang="en-US" sz="1400" dirty="0">
                          <a:solidFill>
                            <a:srgbClr val="404040"/>
                          </a:solidFill>
                          <a:effectLst/>
                        </a:rPr>
                        <a:t>Units</a:t>
                      </a:r>
                      <a:endParaRPr lang="en-US" sz="1600" dirty="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r>
              <a:tr h="274689">
                <a:tc>
                  <a:txBody>
                    <a:bodyPr/>
                    <a:lstStyle/>
                    <a:p>
                      <a:pPr marL="163830" marR="0" algn="l">
                        <a:lnSpc>
                          <a:spcPts val="1600"/>
                        </a:lnSpc>
                        <a:spcBef>
                          <a:spcPts val="0"/>
                        </a:spcBef>
                        <a:spcAft>
                          <a:spcPts val="0"/>
                        </a:spcAft>
                      </a:pPr>
                      <a:r>
                        <a:rPr lang="en-US" sz="1400">
                          <a:solidFill>
                            <a:srgbClr val="404040"/>
                          </a:solidFill>
                          <a:effectLst/>
                        </a:rPr>
                        <a:t>MI Cycle time</a:t>
                      </a:r>
                      <a:endParaRPr lang="en-US" sz="16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r">
                        <a:lnSpc>
                          <a:spcPts val="1600"/>
                        </a:lnSpc>
                        <a:spcBef>
                          <a:spcPts val="0"/>
                        </a:spcBef>
                        <a:spcAft>
                          <a:spcPts val="0"/>
                        </a:spcAft>
                      </a:pPr>
                      <a:r>
                        <a:rPr lang="en-US" sz="1400">
                          <a:effectLst/>
                        </a:rPr>
                        <a:t>1.333</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ts val="1600"/>
                        </a:lnSpc>
                        <a:spcBef>
                          <a:spcPts val="0"/>
                        </a:spcBef>
                        <a:spcAft>
                          <a:spcPts val="0"/>
                        </a:spcAft>
                      </a:pPr>
                      <a:r>
                        <a:rPr lang="en-US" sz="1400">
                          <a:effectLst/>
                        </a:rPr>
                        <a:t>sec</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r>
              <a:tr h="274689">
                <a:tc>
                  <a:txBody>
                    <a:bodyPr/>
                    <a:lstStyle/>
                    <a:p>
                      <a:pPr marL="163830" marR="0" algn="l">
                        <a:lnSpc>
                          <a:spcPts val="1600"/>
                        </a:lnSpc>
                        <a:spcBef>
                          <a:spcPts val="0"/>
                        </a:spcBef>
                        <a:spcAft>
                          <a:spcPts val="0"/>
                        </a:spcAft>
                      </a:pPr>
                      <a:r>
                        <a:rPr lang="en-US" sz="1400">
                          <a:solidFill>
                            <a:srgbClr val="404040"/>
                          </a:solidFill>
                          <a:effectLst/>
                        </a:rPr>
                        <a:t>Number of spills per MI cycle</a:t>
                      </a:r>
                      <a:endParaRPr lang="en-US" sz="16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r">
                        <a:lnSpc>
                          <a:spcPts val="1600"/>
                        </a:lnSpc>
                        <a:spcBef>
                          <a:spcPts val="0"/>
                        </a:spcBef>
                        <a:spcAft>
                          <a:spcPts val="0"/>
                        </a:spcAft>
                      </a:pPr>
                      <a:r>
                        <a:rPr lang="en-US" sz="1400" dirty="0">
                          <a:effectLst/>
                        </a:rPr>
                        <a:t>8</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ts val="1600"/>
                        </a:lnSpc>
                        <a:spcBef>
                          <a:spcPts val="0"/>
                        </a:spcBef>
                        <a:spcAft>
                          <a:spcPts val="0"/>
                        </a:spcAft>
                      </a:pPr>
                      <a:r>
                        <a:rPr lang="en-US" sz="1400">
                          <a:effectLst/>
                        </a:rPr>
                        <a:t> </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r>
              <a:tr h="373026">
                <a:tc>
                  <a:txBody>
                    <a:bodyPr/>
                    <a:lstStyle/>
                    <a:p>
                      <a:pPr marL="163830" marR="0" algn="l">
                        <a:lnSpc>
                          <a:spcPts val="1600"/>
                        </a:lnSpc>
                        <a:spcBef>
                          <a:spcPts val="0"/>
                        </a:spcBef>
                        <a:spcAft>
                          <a:spcPts val="0"/>
                        </a:spcAft>
                      </a:pPr>
                      <a:r>
                        <a:rPr lang="en-US" sz="1400" dirty="0">
                          <a:solidFill>
                            <a:srgbClr val="404040"/>
                          </a:solidFill>
                          <a:effectLst/>
                        </a:rPr>
                        <a:t>Number of protons per micro-pulse</a:t>
                      </a:r>
                      <a:endParaRPr lang="en-US" sz="1600" dirty="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r">
                        <a:lnSpc>
                          <a:spcPts val="1600"/>
                        </a:lnSpc>
                        <a:spcBef>
                          <a:spcPts val="0"/>
                        </a:spcBef>
                        <a:spcAft>
                          <a:spcPts val="0"/>
                        </a:spcAft>
                      </a:pPr>
                      <a:r>
                        <a:rPr lang="en-US" sz="1400" dirty="0">
                          <a:effectLst/>
                        </a:rPr>
                        <a:t>3.1×10</a:t>
                      </a:r>
                      <a:r>
                        <a:rPr lang="en-US" sz="1400" baseline="30000" dirty="0">
                          <a:effectLst/>
                        </a:rPr>
                        <a:t>7</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ts val="1600"/>
                        </a:lnSpc>
                        <a:spcBef>
                          <a:spcPts val="0"/>
                        </a:spcBef>
                        <a:spcAft>
                          <a:spcPts val="0"/>
                        </a:spcAft>
                      </a:pPr>
                      <a:r>
                        <a:rPr lang="en-US" sz="1400">
                          <a:effectLst/>
                        </a:rPr>
                        <a:t>protons</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r>
              <a:tr h="274689">
                <a:tc>
                  <a:txBody>
                    <a:bodyPr/>
                    <a:lstStyle/>
                    <a:p>
                      <a:pPr marL="163830" marR="0" algn="l">
                        <a:lnSpc>
                          <a:spcPts val="1600"/>
                        </a:lnSpc>
                        <a:spcBef>
                          <a:spcPts val="0"/>
                        </a:spcBef>
                        <a:spcAft>
                          <a:spcPts val="0"/>
                        </a:spcAft>
                      </a:pPr>
                      <a:r>
                        <a:rPr lang="en-US" sz="1600" dirty="0" smtClean="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rPr>
                        <a:t>Time between micro-pulses</a:t>
                      </a:r>
                      <a:endParaRPr lang="en-US" sz="1600" dirty="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indent="0" algn="r" defTabSz="457200" rtl="0" eaLnBrk="1" fontAlgn="auto" latinLnBrk="0" hangingPunct="1">
                        <a:lnSpc>
                          <a:spcPts val="1600"/>
                        </a:lnSpc>
                        <a:spcBef>
                          <a:spcPts val="0"/>
                        </a:spcBef>
                        <a:spcAft>
                          <a:spcPts val="0"/>
                        </a:spcAft>
                        <a:buClrTx/>
                        <a:buSzTx/>
                        <a:buFontTx/>
                        <a:buNone/>
                        <a:tabLst/>
                        <a:defRPr/>
                      </a:pPr>
                      <a:r>
                        <a:rPr lang="en-US" sz="1400" dirty="0" smtClean="0">
                          <a:effectLst/>
                          <a:latin typeface="+mn-lt"/>
                          <a:ea typeface="+mn-ea"/>
                          <a:cs typeface="+mn-cs"/>
                        </a:rPr>
                        <a:t>1.695</a:t>
                      </a:r>
                      <a:endParaRPr lang="en-US" sz="1400" dirty="0" smtClean="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ts val="1600"/>
                        </a:lnSpc>
                        <a:spcBef>
                          <a:spcPts val="0"/>
                        </a:spcBef>
                        <a:spcAft>
                          <a:spcPts val="0"/>
                        </a:spcAft>
                      </a:pPr>
                      <a:r>
                        <a:rPr lang="en-US" sz="1600" dirty="0" err="1" smtClean="0">
                          <a:effectLst/>
                          <a:latin typeface="Symbol" panose="05050102010706020507" pitchFamily="18" charset="2"/>
                          <a:ea typeface="MS Mincho" panose="02020609040205080304" pitchFamily="49" charset="-128"/>
                          <a:cs typeface="Times New Roman" panose="02020603050405020304" pitchFamily="18" charset="0"/>
                        </a:rPr>
                        <a:t>m</a:t>
                      </a:r>
                      <a:r>
                        <a:rPr lang="en-US" sz="1600" dirty="0" err="1" smtClean="0">
                          <a:effectLst/>
                          <a:latin typeface="Times New Roman" panose="02020603050405020304" pitchFamily="18" charset="0"/>
                          <a:ea typeface="MS Mincho" panose="02020609040205080304" pitchFamily="49" charset="-128"/>
                          <a:cs typeface="Times New Roman" panose="02020603050405020304" pitchFamily="18" charset="0"/>
                        </a:rPr>
                        <a:t>sec</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r>
              <a:tr h="274689">
                <a:tc>
                  <a:txBody>
                    <a:bodyPr/>
                    <a:lstStyle/>
                    <a:p>
                      <a:pPr marL="163830" marR="0" algn="l">
                        <a:lnSpc>
                          <a:spcPts val="1600"/>
                        </a:lnSpc>
                        <a:spcBef>
                          <a:spcPts val="0"/>
                        </a:spcBef>
                        <a:spcAft>
                          <a:spcPts val="0"/>
                        </a:spcAft>
                      </a:pPr>
                      <a:r>
                        <a:rPr lang="en-US" sz="1400">
                          <a:solidFill>
                            <a:srgbClr val="404040"/>
                          </a:solidFill>
                          <a:effectLst/>
                        </a:rPr>
                        <a:t>Maximum Delivery Ring Beam Intensity</a:t>
                      </a:r>
                      <a:endParaRPr lang="en-US" sz="16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r">
                        <a:lnSpc>
                          <a:spcPts val="1600"/>
                        </a:lnSpc>
                        <a:spcBef>
                          <a:spcPts val="0"/>
                        </a:spcBef>
                        <a:spcAft>
                          <a:spcPts val="0"/>
                        </a:spcAft>
                      </a:pPr>
                      <a:r>
                        <a:rPr lang="en-US" sz="1400" dirty="0">
                          <a:effectLst/>
                        </a:rPr>
                        <a:t>1.0×10</a:t>
                      </a:r>
                      <a:r>
                        <a:rPr lang="en-US" sz="1400" baseline="30000" dirty="0">
                          <a:effectLst/>
                        </a:rPr>
                        <a:t>12</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ts val="1600"/>
                        </a:lnSpc>
                        <a:spcBef>
                          <a:spcPts val="0"/>
                        </a:spcBef>
                        <a:spcAft>
                          <a:spcPts val="0"/>
                        </a:spcAft>
                      </a:pPr>
                      <a:r>
                        <a:rPr lang="en-US" sz="1400">
                          <a:effectLst/>
                        </a:rPr>
                        <a:t>protons</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r>
              <a:tr h="466666">
                <a:tc>
                  <a:txBody>
                    <a:bodyPr/>
                    <a:lstStyle/>
                    <a:p>
                      <a:pPr marL="163830" marR="0" algn="l">
                        <a:lnSpc>
                          <a:spcPts val="1600"/>
                        </a:lnSpc>
                        <a:spcBef>
                          <a:spcPts val="0"/>
                        </a:spcBef>
                        <a:spcAft>
                          <a:spcPts val="0"/>
                        </a:spcAft>
                      </a:pPr>
                      <a:r>
                        <a:rPr lang="en-US" sz="1400">
                          <a:solidFill>
                            <a:srgbClr val="404040"/>
                          </a:solidFill>
                          <a:effectLst/>
                        </a:rPr>
                        <a:t>Instantaneous spill rate</a:t>
                      </a:r>
                      <a:endParaRPr lang="en-US" sz="16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r">
                        <a:lnSpc>
                          <a:spcPts val="1600"/>
                        </a:lnSpc>
                        <a:spcBef>
                          <a:spcPts val="0"/>
                        </a:spcBef>
                        <a:spcAft>
                          <a:spcPts val="0"/>
                        </a:spcAft>
                      </a:pPr>
                      <a:r>
                        <a:rPr lang="en-US" sz="1400">
                          <a:effectLst/>
                        </a:rPr>
                        <a:t>18.5×10</a:t>
                      </a:r>
                      <a:r>
                        <a:rPr lang="en-US" sz="1400" baseline="30000">
                          <a:effectLst/>
                        </a:rPr>
                        <a:t>12</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ts val="1600"/>
                        </a:lnSpc>
                        <a:spcBef>
                          <a:spcPts val="0"/>
                        </a:spcBef>
                        <a:spcAft>
                          <a:spcPts val="0"/>
                        </a:spcAft>
                      </a:pPr>
                      <a:r>
                        <a:rPr lang="en-US" sz="1400">
                          <a:effectLst/>
                        </a:rPr>
                        <a:t>protons/sec</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r>
              <a:tr h="274689">
                <a:tc>
                  <a:txBody>
                    <a:bodyPr/>
                    <a:lstStyle/>
                    <a:p>
                      <a:pPr marL="163830" marR="0" algn="l">
                        <a:lnSpc>
                          <a:spcPts val="1600"/>
                        </a:lnSpc>
                        <a:spcBef>
                          <a:spcPts val="0"/>
                        </a:spcBef>
                        <a:spcAft>
                          <a:spcPts val="0"/>
                        </a:spcAft>
                      </a:pPr>
                      <a:r>
                        <a:rPr lang="en-US" sz="1400">
                          <a:solidFill>
                            <a:srgbClr val="404040"/>
                          </a:solidFill>
                          <a:effectLst/>
                        </a:rPr>
                        <a:t>Average spill rate</a:t>
                      </a:r>
                      <a:endParaRPr lang="en-US" sz="16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r">
                        <a:lnSpc>
                          <a:spcPts val="1600"/>
                        </a:lnSpc>
                        <a:spcBef>
                          <a:spcPts val="0"/>
                        </a:spcBef>
                        <a:spcAft>
                          <a:spcPts val="0"/>
                        </a:spcAft>
                      </a:pPr>
                      <a:r>
                        <a:rPr lang="en-US" sz="1400">
                          <a:effectLst/>
                        </a:rPr>
                        <a:t>6.0×10</a:t>
                      </a:r>
                      <a:r>
                        <a:rPr lang="en-US" sz="1400" baseline="30000">
                          <a:effectLst/>
                        </a:rPr>
                        <a:t>12</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ts val="1600"/>
                        </a:lnSpc>
                        <a:spcBef>
                          <a:spcPts val="0"/>
                        </a:spcBef>
                        <a:spcAft>
                          <a:spcPts val="0"/>
                        </a:spcAft>
                      </a:pPr>
                      <a:r>
                        <a:rPr lang="en-US" sz="1400">
                          <a:effectLst/>
                        </a:rPr>
                        <a:t>protons/sec</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r>
              <a:tr h="274689">
                <a:tc>
                  <a:txBody>
                    <a:bodyPr/>
                    <a:lstStyle/>
                    <a:p>
                      <a:pPr marL="163830" marR="0" algn="l">
                        <a:lnSpc>
                          <a:spcPts val="1600"/>
                        </a:lnSpc>
                        <a:spcBef>
                          <a:spcPts val="0"/>
                        </a:spcBef>
                        <a:spcAft>
                          <a:spcPts val="0"/>
                        </a:spcAft>
                      </a:pPr>
                      <a:r>
                        <a:rPr lang="en-US" sz="1400">
                          <a:solidFill>
                            <a:srgbClr val="404040"/>
                          </a:solidFill>
                          <a:effectLst/>
                        </a:rPr>
                        <a:t>Duty Factor (Total Spill Time ÷ MI Cycle Length)</a:t>
                      </a:r>
                      <a:endParaRPr lang="en-US" sz="16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r">
                        <a:lnSpc>
                          <a:spcPts val="1600"/>
                        </a:lnSpc>
                        <a:spcBef>
                          <a:spcPts val="0"/>
                        </a:spcBef>
                        <a:spcAft>
                          <a:spcPts val="0"/>
                        </a:spcAft>
                      </a:pPr>
                      <a:r>
                        <a:rPr lang="en-US" sz="1400" dirty="0">
                          <a:effectLst/>
                        </a:rPr>
                        <a:t>32</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ts val="1600"/>
                        </a:lnSpc>
                        <a:spcBef>
                          <a:spcPts val="0"/>
                        </a:spcBef>
                        <a:spcAft>
                          <a:spcPts val="0"/>
                        </a:spcAft>
                      </a:pPr>
                      <a:r>
                        <a:rPr lang="en-US" sz="1400">
                          <a:effectLst/>
                        </a:rPr>
                        <a:t>%</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r>
              <a:tr h="274689">
                <a:tc>
                  <a:txBody>
                    <a:bodyPr/>
                    <a:lstStyle/>
                    <a:p>
                      <a:pPr marL="163830" marR="0" algn="l">
                        <a:lnSpc>
                          <a:spcPts val="1600"/>
                        </a:lnSpc>
                        <a:spcBef>
                          <a:spcPts val="0"/>
                        </a:spcBef>
                        <a:spcAft>
                          <a:spcPts val="0"/>
                        </a:spcAft>
                      </a:pPr>
                      <a:r>
                        <a:rPr lang="en-US" sz="1400">
                          <a:solidFill>
                            <a:srgbClr val="404040"/>
                          </a:solidFill>
                          <a:effectLst/>
                        </a:rPr>
                        <a:t>Duration of each spill</a:t>
                      </a:r>
                      <a:endParaRPr lang="en-US" sz="16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r">
                        <a:lnSpc>
                          <a:spcPts val="1600"/>
                        </a:lnSpc>
                        <a:spcBef>
                          <a:spcPts val="0"/>
                        </a:spcBef>
                        <a:spcAft>
                          <a:spcPts val="0"/>
                        </a:spcAft>
                      </a:pPr>
                      <a:r>
                        <a:rPr lang="en-US" sz="1400">
                          <a:effectLst/>
                        </a:rPr>
                        <a:t>54</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ts val="1600"/>
                        </a:lnSpc>
                        <a:spcBef>
                          <a:spcPts val="0"/>
                        </a:spcBef>
                        <a:spcAft>
                          <a:spcPts val="0"/>
                        </a:spcAft>
                      </a:pPr>
                      <a:r>
                        <a:rPr lang="en-US" sz="1400">
                          <a:effectLst/>
                        </a:rPr>
                        <a:t>msec</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r>
              <a:tr h="274689">
                <a:tc>
                  <a:txBody>
                    <a:bodyPr/>
                    <a:lstStyle/>
                    <a:p>
                      <a:pPr marL="163830" marR="0" algn="l">
                        <a:lnSpc>
                          <a:spcPts val="1600"/>
                        </a:lnSpc>
                        <a:spcBef>
                          <a:spcPts val="0"/>
                        </a:spcBef>
                        <a:spcAft>
                          <a:spcPts val="0"/>
                        </a:spcAft>
                      </a:pPr>
                      <a:r>
                        <a:rPr lang="en-US" sz="1400">
                          <a:solidFill>
                            <a:srgbClr val="404040"/>
                          </a:solidFill>
                          <a:effectLst/>
                        </a:rPr>
                        <a:t>Spill On Time per MI cycle</a:t>
                      </a:r>
                      <a:endParaRPr lang="en-US" sz="16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r">
                        <a:lnSpc>
                          <a:spcPts val="1600"/>
                        </a:lnSpc>
                        <a:spcBef>
                          <a:spcPts val="0"/>
                        </a:spcBef>
                        <a:spcAft>
                          <a:spcPts val="0"/>
                        </a:spcAft>
                      </a:pPr>
                      <a:r>
                        <a:rPr lang="en-US" sz="1400">
                          <a:effectLst/>
                        </a:rPr>
                        <a:t>497</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ts val="1600"/>
                        </a:lnSpc>
                        <a:spcBef>
                          <a:spcPts val="0"/>
                        </a:spcBef>
                        <a:spcAft>
                          <a:spcPts val="0"/>
                        </a:spcAft>
                      </a:pPr>
                      <a:r>
                        <a:rPr lang="en-US" sz="1400">
                          <a:effectLst/>
                        </a:rPr>
                        <a:t>msec</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r>
              <a:tr h="274689">
                <a:tc>
                  <a:txBody>
                    <a:bodyPr/>
                    <a:lstStyle/>
                    <a:p>
                      <a:pPr marL="163830" marR="0" algn="l">
                        <a:lnSpc>
                          <a:spcPts val="1600"/>
                        </a:lnSpc>
                        <a:spcBef>
                          <a:spcPts val="0"/>
                        </a:spcBef>
                        <a:spcAft>
                          <a:spcPts val="0"/>
                        </a:spcAft>
                      </a:pPr>
                      <a:r>
                        <a:rPr lang="en-US" sz="1400">
                          <a:solidFill>
                            <a:srgbClr val="404040"/>
                          </a:solidFill>
                          <a:effectLst/>
                        </a:rPr>
                        <a:t>Spill Off Time per MI cycle</a:t>
                      </a:r>
                      <a:endParaRPr lang="en-US" sz="16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r">
                        <a:lnSpc>
                          <a:spcPts val="1600"/>
                        </a:lnSpc>
                        <a:spcBef>
                          <a:spcPts val="0"/>
                        </a:spcBef>
                        <a:spcAft>
                          <a:spcPts val="0"/>
                        </a:spcAft>
                      </a:pPr>
                      <a:r>
                        <a:rPr lang="en-US" sz="1400">
                          <a:effectLst/>
                        </a:rPr>
                        <a:t>836</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ts val="1600"/>
                        </a:lnSpc>
                        <a:spcBef>
                          <a:spcPts val="0"/>
                        </a:spcBef>
                        <a:spcAft>
                          <a:spcPts val="0"/>
                        </a:spcAft>
                      </a:pPr>
                      <a:r>
                        <a:rPr lang="en-US" sz="1400">
                          <a:effectLst/>
                        </a:rPr>
                        <a:t>msec</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r>
              <a:tr h="466438">
                <a:tc>
                  <a:txBody>
                    <a:bodyPr/>
                    <a:lstStyle/>
                    <a:p>
                      <a:pPr marL="163830" marR="0" algn="l">
                        <a:lnSpc>
                          <a:spcPts val="1600"/>
                        </a:lnSpc>
                        <a:spcBef>
                          <a:spcPts val="0"/>
                        </a:spcBef>
                        <a:spcAft>
                          <a:spcPts val="0"/>
                        </a:spcAft>
                      </a:pPr>
                      <a:r>
                        <a:rPr lang="en-US" sz="1400">
                          <a:solidFill>
                            <a:srgbClr val="404040"/>
                          </a:solidFill>
                          <a:effectLst/>
                        </a:rPr>
                        <a:t>Time Gap between 1</a:t>
                      </a:r>
                      <a:r>
                        <a:rPr lang="en-US" sz="1400" baseline="30000">
                          <a:solidFill>
                            <a:srgbClr val="404040"/>
                          </a:solidFill>
                          <a:effectLst/>
                        </a:rPr>
                        <a:t>st</a:t>
                      </a:r>
                      <a:r>
                        <a:rPr lang="en-US" sz="1400">
                          <a:solidFill>
                            <a:srgbClr val="404040"/>
                          </a:solidFill>
                          <a:effectLst/>
                        </a:rPr>
                        <a:t> set of 4 and 2</a:t>
                      </a:r>
                      <a:r>
                        <a:rPr lang="en-US" sz="1400" baseline="30000">
                          <a:solidFill>
                            <a:srgbClr val="404040"/>
                          </a:solidFill>
                          <a:effectLst/>
                        </a:rPr>
                        <a:t>nd</a:t>
                      </a:r>
                      <a:r>
                        <a:rPr lang="en-US" sz="1400">
                          <a:solidFill>
                            <a:srgbClr val="404040"/>
                          </a:solidFill>
                          <a:effectLst/>
                        </a:rPr>
                        <a:t> set of 4 spills</a:t>
                      </a:r>
                      <a:endParaRPr lang="en-US" sz="16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r">
                        <a:lnSpc>
                          <a:spcPts val="1600"/>
                        </a:lnSpc>
                        <a:spcBef>
                          <a:spcPts val="0"/>
                        </a:spcBef>
                        <a:spcAft>
                          <a:spcPts val="0"/>
                        </a:spcAft>
                      </a:pPr>
                      <a:r>
                        <a:rPr lang="en-US" sz="1400">
                          <a:effectLst/>
                        </a:rPr>
                        <a:t>36</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ts val="1600"/>
                        </a:lnSpc>
                        <a:spcBef>
                          <a:spcPts val="0"/>
                        </a:spcBef>
                        <a:spcAft>
                          <a:spcPts val="0"/>
                        </a:spcAft>
                      </a:pPr>
                      <a:r>
                        <a:rPr lang="en-US" sz="1400">
                          <a:effectLst/>
                        </a:rPr>
                        <a:t>msec</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r>
              <a:tr h="274689">
                <a:tc>
                  <a:txBody>
                    <a:bodyPr/>
                    <a:lstStyle/>
                    <a:p>
                      <a:pPr marL="163830" marR="0" algn="l">
                        <a:lnSpc>
                          <a:spcPts val="1600"/>
                        </a:lnSpc>
                        <a:spcBef>
                          <a:spcPts val="0"/>
                        </a:spcBef>
                        <a:spcAft>
                          <a:spcPts val="0"/>
                        </a:spcAft>
                      </a:pPr>
                      <a:r>
                        <a:rPr lang="en-US" sz="1400">
                          <a:solidFill>
                            <a:srgbClr val="404040"/>
                          </a:solidFill>
                          <a:effectLst/>
                        </a:rPr>
                        <a:t>Time Gap between spills</a:t>
                      </a:r>
                      <a:endParaRPr lang="en-US" sz="16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r">
                        <a:lnSpc>
                          <a:spcPts val="1600"/>
                        </a:lnSpc>
                        <a:spcBef>
                          <a:spcPts val="0"/>
                        </a:spcBef>
                        <a:spcAft>
                          <a:spcPts val="0"/>
                        </a:spcAft>
                      </a:pPr>
                      <a:r>
                        <a:rPr lang="en-US" sz="1400">
                          <a:effectLst/>
                        </a:rPr>
                        <a:t>5</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ts val="1600"/>
                        </a:lnSpc>
                        <a:spcBef>
                          <a:spcPts val="0"/>
                        </a:spcBef>
                        <a:spcAft>
                          <a:spcPts val="0"/>
                        </a:spcAft>
                      </a:pPr>
                      <a:r>
                        <a:rPr lang="en-US" sz="1400">
                          <a:effectLst/>
                        </a:rPr>
                        <a:t>msec</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r>
              <a:tr h="274689">
                <a:tc>
                  <a:txBody>
                    <a:bodyPr/>
                    <a:lstStyle/>
                    <a:p>
                      <a:pPr marL="163830" marR="0" algn="l">
                        <a:lnSpc>
                          <a:spcPts val="1600"/>
                        </a:lnSpc>
                        <a:spcBef>
                          <a:spcPts val="0"/>
                        </a:spcBef>
                        <a:spcAft>
                          <a:spcPts val="0"/>
                        </a:spcAft>
                      </a:pPr>
                      <a:r>
                        <a:rPr lang="en-US" sz="1400" dirty="0">
                          <a:solidFill>
                            <a:srgbClr val="404040"/>
                          </a:solidFill>
                          <a:effectLst/>
                        </a:rPr>
                        <a:t>Pulse-to-pulse intensity variation</a:t>
                      </a:r>
                      <a:endParaRPr lang="en-US" sz="1600" dirty="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r">
                        <a:lnSpc>
                          <a:spcPts val="1600"/>
                        </a:lnSpc>
                        <a:spcBef>
                          <a:spcPts val="0"/>
                        </a:spcBef>
                        <a:spcAft>
                          <a:spcPts val="0"/>
                        </a:spcAft>
                      </a:pPr>
                      <a:r>
                        <a:rPr lang="en-US" sz="1400">
                          <a:effectLst/>
                          <a:sym typeface="Symbol" panose="05050102010706020507" pitchFamily="18" charset="2"/>
                        </a:rPr>
                        <a:t></a:t>
                      </a:r>
                      <a:r>
                        <a:rPr lang="en-US" sz="1400">
                          <a:effectLst/>
                        </a:rPr>
                        <a:t>50</a:t>
                      </a:r>
                      <a:endParaRPr lang="en-US"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ts val="1600"/>
                        </a:lnSpc>
                        <a:spcBef>
                          <a:spcPts val="0"/>
                        </a:spcBef>
                        <a:spcAft>
                          <a:spcPts val="0"/>
                        </a:spcAft>
                      </a:pPr>
                      <a:r>
                        <a:rPr lang="en-US" sz="1400" dirty="0">
                          <a:effectLst/>
                        </a:rPr>
                        <a:t>%</a:t>
                      </a:r>
                      <a:endParaRPr lang="en-US"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r>
            </a:tbl>
          </a:graphicData>
        </a:graphic>
      </p:graphicFrame>
      <p:sp>
        <p:nvSpPr>
          <p:cNvPr id="13" name="Rectangle 4"/>
          <p:cNvSpPr>
            <a:spLocks noChangeArrowheads="1"/>
          </p:cNvSpPr>
          <p:nvPr/>
        </p:nvSpPr>
        <p:spPr bwMode="auto">
          <a:xfrm>
            <a:off x="2030413" y="194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 name="Rectangle 6"/>
          <p:cNvSpPr>
            <a:spLocks noChangeArrowheads="1"/>
          </p:cNvSpPr>
          <p:nvPr/>
        </p:nvSpPr>
        <p:spPr bwMode="auto">
          <a:xfrm>
            <a:off x="676275" y="5779877"/>
            <a:ext cx="513473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30000" dirty="0" smtClean="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hlinkClick r:id="rId3"/>
              </a:rPr>
              <a:t>[</a:t>
            </a:r>
            <a:r>
              <a:rPr kumimoji="0" lang="en-US" altLang="en-US" sz="1000" b="0" i="0" u="none" strike="noStrike" cap="none" normalizeH="0" baseline="30000" dirty="0" smtClean="0" bmk="">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hlinkClick r:id="rId3"/>
              </a:rPr>
              <a:t>1]</a:t>
            </a:r>
            <a:r>
              <a:rPr kumimoji="0" lang="en-US" altLang="en-US" sz="1000" b="0" i="0" u="none" strike="noStrike" cap="none" normalizeH="0" baseline="0" dirty="0" smtClean="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The pulse intensity is expected to be approximately uniform on short time scales (&lt; 1 </a:t>
            </a:r>
            <a:r>
              <a:rPr kumimoji="0" lang="en-US" altLang="en-US" sz="1000" b="0" i="0" u="none" strike="noStrike" cap="none" normalizeH="0" baseline="0" dirty="0" err="1" smtClean="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msec</a:t>
            </a:r>
            <a:r>
              <a:rPr kumimoji="0" lang="en-US" altLang="en-US" sz="1000" b="0" i="0" u="none" strike="noStrike" cap="none" normalizeH="0" baseline="0" dirty="0" smtClean="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a:t>
            </a:r>
            <a:br>
              <a:rPr kumimoji="0" lang="en-US" altLang="en-US" sz="1000" b="0" i="0" u="none" strike="noStrike" cap="none" normalizeH="0" baseline="0" dirty="0" smtClean="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br>
            <a:r>
              <a:rPr kumimoji="0" lang="en-US" altLang="en-US" sz="1000" b="0" i="0" u="none" strike="noStrike" cap="none" normalizeH="0" baseline="0" dirty="0" smtClean="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The time scale of the variation in pulse intensity is expected to be of order a few msec.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691093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Controls Scope</a:t>
            </a:r>
            <a:endParaRPr lang="en-US" dirty="0"/>
          </a:p>
        </p:txBody>
      </p:sp>
      <p:sp>
        <p:nvSpPr>
          <p:cNvPr id="3" name="Content Placeholder 2"/>
          <p:cNvSpPr>
            <a:spLocks noGrp="1"/>
          </p:cNvSpPr>
          <p:nvPr>
            <p:ph idx="1"/>
          </p:nvPr>
        </p:nvSpPr>
        <p:spPr>
          <a:xfrm>
            <a:off x="177417" y="4536324"/>
            <a:ext cx="8686799" cy="1590787"/>
          </a:xfrm>
        </p:spPr>
        <p:txBody>
          <a:bodyPr/>
          <a:lstStyle/>
          <a:p>
            <a:r>
              <a:rPr lang="en-US" sz="2000" dirty="0" smtClean="0"/>
              <a:t>New controls and communications connectivity will be established from the cross gallery to the Mu2e service building.</a:t>
            </a:r>
          </a:p>
          <a:p>
            <a:pPr lvl="1"/>
            <a:r>
              <a:rPr lang="en-US" sz="1800" dirty="0" smtClean="0"/>
              <a:t>96 pair bundle of single mode fiber.</a:t>
            </a:r>
          </a:p>
          <a:p>
            <a:pPr lvl="1"/>
            <a:r>
              <a:rPr lang="en-US" sz="1800" dirty="0" smtClean="0"/>
              <a:t>36 pair bundle of multi-mode fiber</a:t>
            </a:r>
          </a:p>
          <a:p>
            <a:pPr lvl="1"/>
            <a:r>
              <a:rPr lang="en-US" sz="1800" dirty="0" smtClean="0"/>
              <a:t>Various multi-conductor copper cable.</a:t>
            </a:r>
          </a:p>
          <a:p>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a:t>
            </a:fld>
            <a:endParaRPr lang="en-US" dirty="0"/>
          </a:p>
        </p:txBody>
      </p:sp>
      <p:pic>
        <p:nvPicPr>
          <p:cNvPr id="3074" name="Picture 2" descr="M:\Projects\Mu2e\Controls\Drawings\Communication-duct-to-Rings-future-v2013-04-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288" y="892069"/>
            <a:ext cx="3579125" cy="35935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EAMSSRV1\muondept.bd\Internet\photo-album\Muon-Department-Photo-Album\Originals\Systems\Controls\2012-09-10-Communications-Manholes\Manhole-CMH33.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198" y="2630574"/>
            <a:ext cx="2430090" cy="182256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BEAMSSRV1\muondept.bd\Internet\photo-album\Muon-Department-Photo-Album\Originals\Muon Experiments\g-2\2014-05-13-Controls-Cable-Pulls\IMG_5908-crop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0148" y="892489"/>
            <a:ext cx="2903118" cy="36569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Graphics_Storage\temp\IMG_5914.JPG"/>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33457" y="892069"/>
            <a:ext cx="2416831" cy="176452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15"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Tree>
    <p:extLst>
      <p:ext uri="{BB962C8B-B14F-4D97-AF65-F5344CB8AC3E}">
        <p14:creationId xmlns:p14="http://schemas.microsoft.com/office/powerpoint/2010/main" val="39513727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Proton Beam Requirements</a:t>
            </a:r>
            <a:endParaRPr lang="en-US" dirty="0"/>
          </a:p>
        </p:txBody>
      </p:sp>
      <p:graphicFrame>
        <p:nvGraphicFramePr>
          <p:cNvPr id="7" name="Content Placeholder 6"/>
          <p:cNvGraphicFramePr>
            <a:graphicFrameLocks noGrp="1"/>
          </p:cNvGraphicFramePr>
          <p:nvPr>
            <p:ph idx="1"/>
            <p:extLst/>
          </p:nvPr>
        </p:nvGraphicFramePr>
        <p:xfrm>
          <a:off x="1195204" y="974705"/>
          <a:ext cx="5907346" cy="5132787"/>
        </p:xfrm>
        <a:graphic>
          <a:graphicData uri="http://schemas.openxmlformats.org/drawingml/2006/table">
            <a:tbl>
              <a:tblPr firstRow="1" firstCol="1">
                <a:tableStyleId>{5C22544A-7EE6-4342-B048-85BDC9FD1C3A}</a:tableStyleId>
              </a:tblPr>
              <a:tblGrid>
                <a:gridCol w="3174777"/>
                <a:gridCol w="691117"/>
                <a:gridCol w="744279"/>
                <a:gridCol w="1297173"/>
              </a:tblGrid>
              <a:tr h="243313">
                <a:tc>
                  <a:txBody>
                    <a:bodyPr/>
                    <a:lstStyle/>
                    <a:p>
                      <a:pPr marL="0" marR="0" algn="l">
                        <a:lnSpc>
                          <a:spcPts val="1600"/>
                        </a:lnSpc>
                        <a:spcBef>
                          <a:spcPts val="0"/>
                        </a:spcBef>
                        <a:spcAft>
                          <a:spcPts val="0"/>
                        </a:spcAft>
                      </a:pPr>
                      <a:r>
                        <a:rPr lang="en-US" sz="1100" dirty="0">
                          <a:solidFill>
                            <a:srgbClr val="404040"/>
                          </a:solidFill>
                          <a:effectLst/>
                        </a:rPr>
                        <a:t>Parameter</a:t>
                      </a:r>
                      <a:endParaRPr lang="en-US" sz="1100" dirty="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18" marR="82118" marT="0" marB="0" anchor="ctr"/>
                </a:tc>
                <a:tc>
                  <a:txBody>
                    <a:bodyPr/>
                    <a:lstStyle/>
                    <a:p>
                      <a:pPr marL="0" marR="0" algn="ctr">
                        <a:lnSpc>
                          <a:spcPts val="1600"/>
                        </a:lnSpc>
                        <a:spcBef>
                          <a:spcPts val="0"/>
                        </a:spcBef>
                        <a:spcAft>
                          <a:spcPts val="0"/>
                        </a:spcAft>
                      </a:pPr>
                      <a:r>
                        <a:rPr lang="en-US" sz="1100">
                          <a:solidFill>
                            <a:srgbClr val="404040"/>
                          </a:solidFill>
                          <a:effectLst/>
                        </a:rPr>
                        <a:t>Design Value</a:t>
                      </a:r>
                      <a:endParaRPr lang="en-US" sz="11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18" marR="82118" marT="0" marB="0" anchor="ctr"/>
                </a:tc>
                <a:tc>
                  <a:txBody>
                    <a:bodyPr/>
                    <a:lstStyle/>
                    <a:p>
                      <a:pPr marL="0" marR="0" algn="ctr">
                        <a:lnSpc>
                          <a:spcPts val="1600"/>
                        </a:lnSpc>
                        <a:spcBef>
                          <a:spcPts val="0"/>
                        </a:spcBef>
                        <a:spcAft>
                          <a:spcPts val="0"/>
                        </a:spcAft>
                      </a:pPr>
                      <a:r>
                        <a:rPr lang="en-US" sz="1100">
                          <a:solidFill>
                            <a:srgbClr val="404040"/>
                          </a:solidFill>
                          <a:effectLst/>
                        </a:rPr>
                        <a:t>Requirement</a:t>
                      </a:r>
                      <a:endParaRPr lang="en-US" sz="11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18" marR="82118" marT="0" marB="0" anchor="ctr"/>
                </a:tc>
                <a:tc>
                  <a:txBody>
                    <a:bodyPr/>
                    <a:lstStyle/>
                    <a:p>
                      <a:pPr marL="0" marR="0" algn="ctr">
                        <a:lnSpc>
                          <a:spcPts val="1600"/>
                        </a:lnSpc>
                        <a:spcBef>
                          <a:spcPts val="0"/>
                        </a:spcBef>
                        <a:spcAft>
                          <a:spcPts val="0"/>
                        </a:spcAft>
                      </a:pPr>
                      <a:r>
                        <a:rPr lang="en-US" sz="1100" dirty="0">
                          <a:solidFill>
                            <a:srgbClr val="404040"/>
                          </a:solidFill>
                          <a:effectLst/>
                        </a:rPr>
                        <a:t>Unit</a:t>
                      </a:r>
                      <a:endParaRPr lang="en-US" sz="1100" dirty="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82118" marR="82118" marT="0" marB="0" anchor="ctr"/>
                </a:tc>
              </a:tr>
              <a:tr h="364970">
                <a:tc>
                  <a:txBody>
                    <a:bodyPr/>
                    <a:lstStyle/>
                    <a:p>
                      <a:pPr marL="0" marR="0" algn="just">
                        <a:lnSpc>
                          <a:spcPts val="1600"/>
                        </a:lnSpc>
                        <a:spcBef>
                          <a:spcPts val="0"/>
                        </a:spcBef>
                        <a:spcAft>
                          <a:spcPts val="0"/>
                        </a:spcAft>
                      </a:pPr>
                      <a:r>
                        <a:rPr lang="en-US" sz="1100">
                          <a:solidFill>
                            <a:srgbClr val="404040"/>
                          </a:solidFill>
                          <a:effectLst/>
                        </a:rPr>
                        <a:t>Total protons on target</a:t>
                      </a:r>
                      <a:endParaRPr lang="en-US" sz="11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rPr>
                        <a:t>3.6</a:t>
                      </a:r>
                      <a:r>
                        <a:rPr lang="en-US" sz="1100">
                          <a:effectLst/>
                          <a:sym typeface="Symbol" panose="05050102010706020507" pitchFamily="18" charset="2"/>
                        </a:rPr>
                        <a:t></a:t>
                      </a:r>
                      <a:r>
                        <a:rPr lang="en-US" sz="1100">
                          <a:effectLst/>
                        </a:rPr>
                        <a:t>10</a:t>
                      </a:r>
                      <a:r>
                        <a:rPr lang="en-US" sz="1100" baseline="30000">
                          <a:effectLst/>
                        </a:rPr>
                        <a:t>20</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rPr>
                        <a:t>3.6</a:t>
                      </a:r>
                      <a:r>
                        <a:rPr lang="en-US" sz="1100">
                          <a:effectLst/>
                          <a:sym typeface="Symbol" panose="05050102010706020507" pitchFamily="18" charset="2"/>
                        </a:rPr>
                        <a:t></a:t>
                      </a:r>
                      <a:r>
                        <a:rPr lang="en-US" sz="1100">
                          <a:effectLst/>
                        </a:rPr>
                        <a:t>10</a:t>
                      </a:r>
                      <a:r>
                        <a:rPr lang="en-US" sz="1100" baseline="30000">
                          <a:effectLst/>
                        </a:rPr>
                        <a:t>20</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ctr">
                        <a:lnSpc>
                          <a:spcPts val="1600"/>
                        </a:lnSpc>
                        <a:spcBef>
                          <a:spcPts val="0"/>
                        </a:spcBef>
                        <a:spcAft>
                          <a:spcPts val="0"/>
                        </a:spcAft>
                      </a:pPr>
                      <a:r>
                        <a:rPr lang="en-US" sz="1100">
                          <a:effectLst/>
                        </a:rPr>
                        <a:t>protons</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r>
              <a:tr h="364970">
                <a:tc>
                  <a:txBody>
                    <a:bodyPr/>
                    <a:lstStyle/>
                    <a:p>
                      <a:pPr marL="0" marR="0" algn="just">
                        <a:lnSpc>
                          <a:spcPts val="1600"/>
                        </a:lnSpc>
                        <a:spcBef>
                          <a:spcPts val="0"/>
                        </a:spcBef>
                        <a:spcAft>
                          <a:spcPts val="0"/>
                        </a:spcAft>
                      </a:pPr>
                      <a:r>
                        <a:rPr lang="en-US" sz="1100">
                          <a:solidFill>
                            <a:srgbClr val="404040"/>
                          </a:solidFill>
                          <a:effectLst/>
                        </a:rPr>
                        <a:t>Time between beam pulses</a:t>
                      </a:r>
                      <a:endParaRPr lang="en-US" sz="11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rPr>
                        <a:t>1695</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rPr>
                        <a:t>&gt;864</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ctr">
                        <a:lnSpc>
                          <a:spcPts val="1600"/>
                        </a:lnSpc>
                        <a:spcBef>
                          <a:spcPts val="0"/>
                        </a:spcBef>
                        <a:spcAft>
                          <a:spcPts val="0"/>
                        </a:spcAft>
                      </a:pPr>
                      <a:r>
                        <a:rPr lang="en-US" sz="1100" dirty="0" err="1">
                          <a:effectLst/>
                        </a:rPr>
                        <a:t>nsec</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r>
              <a:tr h="486627">
                <a:tc>
                  <a:txBody>
                    <a:bodyPr/>
                    <a:lstStyle/>
                    <a:p>
                      <a:pPr marL="0" marR="0" algn="just">
                        <a:lnSpc>
                          <a:spcPts val="1600"/>
                        </a:lnSpc>
                        <a:spcBef>
                          <a:spcPts val="0"/>
                        </a:spcBef>
                        <a:spcAft>
                          <a:spcPts val="0"/>
                        </a:spcAft>
                      </a:pPr>
                      <a:r>
                        <a:rPr lang="en-US" sz="1100">
                          <a:solidFill>
                            <a:srgbClr val="404040"/>
                          </a:solidFill>
                          <a:effectLst/>
                        </a:rPr>
                        <a:t>Maximum variation in pulse separation</a:t>
                      </a:r>
                      <a:endParaRPr lang="en-US" sz="11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rPr>
                        <a:t>&lt; 1</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rPr>
                        <a:t>10</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ctr">
                        <a:lnSpc>
                          <a:spcPts val="1600"/>
                        </a:lnSpc>
                        <a:spcBef>
                          <a:spcPts val="0"/>
                        </a:spcBef>
                        <a:spcAft>
                          <a:spcPts val="0"/>
                        </a:spcAft>
                      </a:pPr>
                      <a:r>
                        <a:rPr lang="en-US" sz="1100">
                          <a:effectLst/>
                        </a:rPr>
                        <a:t>nsec</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r>
              <a:tr h="243313">
                <a:tc>
                  <a:txBody>
                    <a:bodyPr/>
                    <a:lstStyle/>
                    <a:p>
                      <a:pPr marL="0" marR="0" algn="just">
                        <a:lnSpc>
                          <a:spcPts val="1600"/>
                        </a:lnSpc>
                        <a:spcBef>
                          <a:spcPts val="0"/>
                        </a:spcBef>
                        <a:spcAft>
                          <a:spcPts val="0"/>
                        </a:spcAft>
                      </a:pPr>
                      <a:r>
                        <a:rPr lang="en-US" sz="1100">
                          <a:solidFill>
                            <a:srgbClr val="404040"/>
                          </a:solidFill>
                          <a:effectLst/>
                        </a:rPr>
                        <a:t>Spill duration</a:t>
                      </a:r>
                      <a:endParaRPr lang="en-US" sz="11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600" b="1" dirty="0">
                          <a:solidFill>
                            <a:srgbClr val="FF0000"/>
                          </a:solidFill>
                          <a:effectLst/>
                        </a:rPr>
                        <a:t>54</a:t>
                      </a:r>
                      <a:endPar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rPr>
                        <a:t>&gt;20</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ctr">
                        <a:lnSpc>
                          <a:spcPts val="1600"/>
                        </a:lnSpc>
                        <a:spcBef>
                          <a:spcPts val="0"/>
                        </a:spcBef>
                        <a:spcAft>
                          <a:spcPts val="0"/>
                        </a:spcAft>
                      </a:pPr>
                      <a:r>
                        <a:rPr lang="en-US" sz="1100">
                          <a:effectLst/>
                        </a:rPr>
                        <a:t>msec</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r>
              <a:tr h="364970">
                <a:tc>
                  <a:txBody>
                    <a:bodyPr/>
                    <a:lstStyle/>
                    <a:p>
                      <a:pPr marL="0" marR="0" algn="just">
                        <a:lnSpc>
                          <a:spcPts val="1600"/>
                        </a:lnSpc>
                        <a:spcBef>
                          <a:spcPts val="0"/>
                        </a:spcBef>
                        <a:spcAft>
                          <a:spcPts val="0"/>
                        </a:spcAft>
                      </a:pPr>
                      <a:r>
                        <a:rPr lang="en-US" sz="1100">
                          <a:solidFill>
                            <a:srgbClr val="404040"/>
                          </a:solidFill>
                          <a:effectLst/>
                        </a:rPr>
                        <a:t>Beamline Transmission Window</a:t>
                      </a:r>
                      <a:endParaRPr lang="en-US" sz="11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rPr>
                        <a:t>230</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rPr>
                        <a:t>250</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ctr">
                        <a:lnSpc>
                          <a:spcPts val="1600"/>
                        </a:lnSpc>
                        <a:spcBef>
                          <a:spcPts val="0"/>
                        </a:spcBef>
                        <a:spcAft>
                          <a:spcPts val="0"/>
                        </a:spcAft>
                      </a:pPr>
                      <a:r>
                        <a:rPr lang="en-US" sz="1100">
                          <a:effectLst/>
                        </a:rPr>
                        <a:t>nsec</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r>
              <a:tr h="364970">
                <a:tc>
                  <a:txBody>
                    <a:bodyPr/>
                    <a:lstStyle/>
                    <a:p>
                      <a:pPr marL="0" marR="0" algn="just">
                        <a:lnSpc>
                          <a:spcPts val="1600"/>
                        </a:lnSpc>
                        <a:spcBef>
                          <a:spcPts val="0"/>
                        </a:spcBef>
                        <a:spcAft>
                          <a:spcPts val="0"/>
                        </a:spcAft>
                      </a:pPr>
                      <a:r>
                        <a:rPr lang="en-US" sz="1100">
                          <a:solidFill>
                            <a:srgbClr val="404040"/>
                          </a:solidFill>
                          <a:effectLst/>
                        </a:rPr>
                        <a:t>Transmission Window Jitter (rms)</a:t>
                      </a:r>
                      <a:endParaRPr lang="en-US" sz="11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rPr>
                        <a:t>5</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rPr>
                        <a:t>&lt;10</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ctr">
                        <a:lnSpc>
                          <a:spcPts val="1600"/>
                        </a:lnSpc>
                        <a:spcBef>
                          <a:spcPts val="0"/>
                        </a:spcBef>
                        <a:spcAft>
                          <a:spcPts val="0"/>
                        </a:spcAft>
                      </a:pPr>
                      <a:r>
                        <a:rPr lang="en-US" sz="1100">
                          <a:effectLst/>
                        </a:rPr>
                        <a:t>nsec</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r>
              <a:tr h="364970">
                <a:tc>
                  <a:txBody>
                    <a:bodyPr/>
                    <a:lstStyle/>
                    <a:p>
                      <a:pPr marL="0" marR="0" algn="just">
                        <a:lnSpc>
                          <a:spcPts val="1600"/>
                        </a:lnSpc>
                        <a:spcBef>
                          <a:spcPts val="0"/>
                        </a:spcBef>
                        <a:spcAft>
                          <a:spcPts val="0"/>
                        </a:spcAft>
                      </a:pPr>
                      <a:r>
                        <a:rPr lang="en-US" sz="1100">
                          <a:solidFill>
                            <a:srgbClr val="404040"/>
                          </a:solidFill>
                          <a:effectLst/>
                        </a:rPr>
                        <a:t>Out-of-time extinction factor</a:t>
                      </a:r>
                      <a:endParaRPr lang="en-US" sz="11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rPr>
                        <a:t>10</a:t>
                      </a:r>
                      <a:r>
                        <a:rPr lang="en-US" sz="1100" baseline="30000">
                          <a:effectLst/>
                        </a:rPr>
                        <a:t>-10</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sym typeface="Symbol" panose="05050102010706020507" pitchFamily="18" charset="2"/>
                        </a:rPr>
                        <a:t></a:t>
                      </a:r>
                      <a:r>
                        <a:rPr lang="en-US" sz="1100">
                          <a:effectLst/>
                        </a:rPr>
                        <a:t> 10</a:t>
                      </a:r>
                      <a:r>
                        <a:rPr lang="en-US" sz="1100" baseline="30000">
                          <a:effectLst/>
                        </a:rPr>
                        <a:t>-10</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ctr">
                        <a:lnSpc>
                          <a:spcPts val="1600"/>
                        </a:lnSpc>
                        <a:spcBef>
                          <a:spcPts val="0"/>
                        </a:spcBef>
                        <a:spcAft>
                          <a:spcPts val="0"/>
                        </a:spcAft>
                      </a:pPr>
                      <a:r>
                        <a:rPr lang="en-US" sz="1100">
                          <a:effectLst/>
                        </a:rPr>
                        <a:t> </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r>
              <a:tr h="486627">
                <a:tc>
                  <a:txBody>
                    <a:bodyPr/>
                    <a:lstStyle/>
                    <a:p>
                      <a:pPr marL="0" marR="0" algn="just">
                        <a:lnSpc>
                          <a:spcPts val="1600"/>
                        </a:lnSpc>
                        <a:spcBef>
                          <a:spcPts val="0"/>
                        </a:spcBef>
                        <a:spcAft>
                          <a:spcPts val="0"/>
                        </a:spcAft>
                      </a:pPr>
                      <a:r>
                        <a:rPr lang="en-US" sz="1100">
                          <a:solidFill>
                            <a:srgbClr val="404040"/>
                          </a:solidFill>
                          <a:effectLst/>
                        </a:rPr>
                        <a:t>Average proton intensity per pulse</a:t>
                      </a:r>
                      <a:endParaRPr lang="en-US" sz="11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200" b="1" dirty="0">
                          <a:solidFill>
                            <a:srgbClr val="FF0000"/>
                          </a:solidFill>
                          <a:effectLst/>
                        </a:rPr>
                        <a:t>3.1</a:t>
                      </a:r>
                      <a:r>
                        <a:rPr lang="en-US" sz="1200" b="1" dirty="0">
                          <a:solidFill>
                            <a:srgbClr val="FF0000"/>
                          </a:solidFill>
                          <a:effectLst/>
                          <a:sym typeface="Symbol" panose="05050102010706020507" pitchFamily="18" charset="2"/>
                        </a:rPr>
                        <a:t></a:t>
                      </a:r>
                      <a:r>
                        <a:rPr lang="en-US" sz="1200" b="1" dirty="0">
                          <a:solidFill>
                            <a:srgbClr val="FF0000"/>
                          </a:solidFill>
                          <a:effectLst/>
                        </a:rPr>
                        <a:t>10</a:t>
                      </a:r>
                      <a:r>
                        <a:rPr lang="en-US" sz="1200" b="1" baseline="30000" dirty="0">
                          <a:solidFill>
                            <a:srgbClr val="FF0000"/>
                          </a:solidFill>
                          <a:effectLst/>
                        </a:rPr>
                        <a:t>7</a:t>
                      </a:r>
                      <a:endParaRPr lang="en-US" sz="12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dirty="0">
                          <a:effectLst/>
                        </a:rPr>
                        <a:t>&lt; 5.0</a:t>
                      </a:r>
                      <a:r>
                        <a:rPr lang="en-US" sz="1100" dirty="0">
                          <a:effectLst/>
                          <a:sym typeface="Symbol" panose="05050102010706020507" pitchFamily="18" charset="2"/>
                        </a:rPr>
                        <a:t></a:t>
                      </a:r>
                      <a:r>
                        <a:rPr lang="en-US" sz="1100" dirty="0">
                          <a:effectLst/>
                        </a:rPr>
                        <a:t>10</a:t>
                      </a:r>
                      <a:r>
                        <a:rPr lang="en-US" sz="1100" baseline="30000" dirty="0">
                          <a:effectLst/>
                        </a:rPr>
                        <a:t>7</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ctr">
                        <a:lnSpc>
                          <a:spcPts val="1600"/>
                        </a:lnSpc>
                        <a:spcBef>
                          <a:spcPts val="0"/>
                        </a:spcBef>
                        <a:spcAft>
                          <a:spcPts val="0"/>
                        </a:spcAft>
                      </a:pPr>
                      <a:r>
                        <a:rPr lang="en-US" sz="1100">
                          <a:effectLst/>
                        </a:rPr>
                        <a:t>protons/pulse</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r>
              <a:tr h="608284">
                <a:tc>
                  <a:txBody>
                    <a:bodyPr/>
                    <a:lstStyle/>
                    <a:p>
                      <a:pPr marL="0" marR="0" algn="just">
                        <a:lnSpc>
                          <a:spcPts val="1600"/>
                        </a:lnSpc>
                        <a:spcBef>
                          <a:spcPts val="0"/>
                        </a:spcBef>
                        <a:spcAft>
                          <a:spcPts val="0"/>
                        </a:spcAft>
                      </a:pPr>
                      <a:r>
                        <a:rPr lang="en-US" sz="1100">
                          <a:solidFill>
                            <a:srgbClr val="404040"/>
                          </a:solidFill>
                          <a:effectLst/>
                        </a:rPr>
                        <a:t>Maximum Pulse to Pulse intensity variation</a:t>
                      </a:r>
                      <a:endParaRPr lang="en-US" sz="11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rPr>
                        <a:t>50</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rPr>
                        <a:t>50</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ctr">
                        <a:lnSpc>
                          <a:spcPts val="1600"/>
                        </a:lnSpc>
                        <a:spcBef>
                          <a:spcPts val="0"/>
                        </a:spcBef>
                        <a:spcAft>
                          <a:spcPts val="0"/>
                        </a:spcAft>
                      </a:pPr>
                      <a:r>
                        <a:rPr lang="en-US" sz="1100">
                          <a:effectLst/>
                        </a:rPr>
                        <a:t>%</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r>
              <a:tr h="364970">
                <a:tc>
                  <a:txBody>
                    <a:bodyPr/>
                    <a:lstStyle/>
                    <a:p>
                      <a:pPr marL="0" marR="0" algn="just">
                        <a:lnSpc>
                          <a:spcPts val="1600"/>
                        </a:lnSpc>
                        <a:spcBef>
                          <a:spcPts val="0"/>
                        </a:spcBef>
                        <a:spcAft>
                          <a:spcPts val="0"/>
                        </a:spcAft>
                      </a:pPr>
                      <a:r>
                        <a:rPr lang="en-US" sz="1100">
                          <a:solidFill>
                            <a:srgbClr val="404040"/>
                          </a:solidFill>
                          <a:effectLst/>
                        </a:rPr>
                        <a:t>Minimum Target rms spot size </a:t>
                      </a:r>
                      <a:endParaRPr lang="en-US" sz="11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rPr>
                        <a:t>1</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rPr>
                        <a:t>0.5</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ctr">
                        <a:lnSpc>
                          <a:spcPts val="1600"/>
                        </a:lnSpc>
                        <a:spcBef>
                          <a:spcPts val="0"/>
                        </a:spcBef>
                        <a:spcAft>
                          <a:spcPts val="0"/>
                        </a:spcAft>
                      </a:pPr>
                      <a:r>
                        <a:rPr lang="en-US" sz="1100">
                          <a:effectLst/>
                        </a:rPr>
                        <a:t>mm</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r>
              <a:tr h="364970">
                <a:tc>
                  <a:txBody>
                    <a:bodyPr/>
                    <a:lstStyle/>
                    <a:p>
                      <a:pPr marL="0" marR="0" algn="just">
                        <a:lnSpc>
                          <a:spcPts val="1600"/>
                        </a:lnSpc>
                        <a:spcBef>
                          <a:spcPts val="0"/>
                        </a:spcBef>
                        <a:spcAft>
                          <a:spcPts val="0"/>
                        </a:spcAft>
                      </a:pPr>
                      <a:r>
                        <a:rPr lang="en-US" sz="1100">
                          <a:solidFill>
                            <a:srgbClr val="404040"/>
                          </a:solidFill>
                          <a:effectLst/>
                        </a:rPr>
                        <a:t>Maximum Target rms spot size</a:t>
                      </a:r>
                      <a:r>
                        <a:rPr lang="en-US" sz="1100" baseline="30000">
                          <a:solidFill>
                            <a:srgbClr val="404040"/>
                          </a:solidFill>
                          <a:effectLst/>
                        </a:rPr>
                        <a:t>6</a:t>
                      </a:r>
                      <a:endParaRPr lang="en-US" sz="110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rPr>
                        <a:t>1</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rPr>
                        <a:t>1.5</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ctr">
                        <a:lnSpc>
                          <a:spcPts val="1600"/>
                        </a:lnSpc>
                        <a:spcBef>
                          <a:spcPts val="0"/>
                        </a:spcBef>
                        <a:spcAft>
                          <a:spcPts val="0"/>
                        </a:spcAft>
                      </a:pPr>
                      <a:r>
                        <a:rPr lang="en-US" sz="1100">
                          <a:effectLst/>
                        </a:rPr>
                        <a:t>mm</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r>
              <a:tr h="364970">
                <a:tc>
                  <a:txBody>
                    <a:bodyPr/>
                    <a:lstStyle/>
                    <a:p>
                      <a:pPr marL="0" marR="0" algn="just">
                        <a:lnSpc>
                          <a:spcPts val="1600"/>
                        </a:lnSpc>
                        <a:spcBef>
                          <a:spcPts val="0"/>
                        </a:spcBef>
                        <a:spcAft>
                          <a:spcPts val="0"/>
                        </a:spcAft>
                      </a:pPr>
                      <a:r>
                        <a:rPr lang="en-US" sz="1100" dirty="0">
                          <a:solidFill>
                            <a:srgbClr val="404040"/>
                          </a:solidFill>
                          <a:effectLst/>
                        </a:rPr>
                        <a:t>Target </a:t>
                      </a:r>
                      <a:r>
                        <a:rPr lang="en-US" sz="1100" dirty="0" err="1">
                          <a:solidFill>
                            <a:srgbClr val="404040"/>
                          </a:solidFill>
                          <a:effectLst/>
                        </a:rPr>
                        <a:t>rms</a:t>
                      </a:r>
                      <a:r>
                        <a:rPr lang="en-US" sz="1100" dirty="0">
                          <a:solidFill>
                            <a:srgbClr val="404040"/>
                          </a:solidFill>
                          <a:effectLst/>
                        </a:rPr>
                        <a:t> beam divergence</a:t>
                      </a:r>
                      <a:endParaRPr lang="en-US" sz="1100" dirty="0">
                        <a:solidFill>
                          <a:srgbClr val="40404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rPr>
                        <a:t>0.5</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r">
                        <a:lnSpc>
                          <a:spcPts val="1600"/>
                        </a:lnSpc>
                        <a:spcBef>
                          <a:spcPts val="0"/>
                        </a:spcBef>
                        <a:spcAft>
                          <a:spcPts val="0"/>
                        </a:spcAft>
                      </a:pPr>
                      <a:r>
                        <a:rPr lang="en-US" sz="1100">
                          <a:effectLst/>
                        </a:rPr>
                        <a:t>&lt; 4.0</a:t>
                      </a:r>
                      <a:endParaRPr lang="en-US" sz="11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c>
                  <a:txBody>
                    <a:bodyPr/>
                    <a:lstStyle/>
                    <a:p>
                      <a:pPr marL="0" marR="0" algn="ctr">
                        <a:lnSpc>
                          <a:spcPts val="1600"/>
                        </a:lnSpc>
                        <a:spcBef>
                          <a:spcPts val="0"/>
                        </a:spcBef>
                        <a:spcAft>
                          <a:spcPts val="0"/>
                        </a:spcAft>
                      </a:pPr>
                      <a:r>
                        <a:rPr lang="en-US" sz="1100" dirty="0" err="1">
                          <a:effectLst/>
                        </a:rPr>
                        <a:t>mrad</a:t>
                      </a:r>
                      <a:endParaRPr lang="en-US" sz="11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54746" marR="54746" marT="0" marB="0" anchor="ctr"/>
                </a:tc>
              </a:tr>
            </a:tbl>
          </a:graphicData>
        </a:graphic>
      </p:graphicFrame>
      <p:sp>
        <p:nvSpPr>
          <p:cNvPr id="4" name="Date Placeholder 3"/>
          <p:cNvSpPr>
            <a:spLocks noGrp="1"/>
          </p:cNvSpPr>
          <p:nvPr>
            <p:ph type="dt" sz="half" idx="10"/>
          </p:nvPr>
        </p:nvSpPr>
        <p:spPr/>
        <p:txBody>
          <a:bodyPr/>
          <a:lstStyle/>
          <a:p>
            <a:fld id="{821BF4AC-4B98-479F-96D2-8EFF35B3DA50}" type="datetime1">
              <a:rPr lang="en-US" altLang="en-US" smtClean="0"/>
              <a:pPr/>
              <a:t>10/5/2015</a:t>
            </a:fld>
            <a:endParaRPr lang="en-US" altLang="en-US"/>
          </a:p>
        </p:txBody>
      </p:sp>
      <p:sp>
        <p:nvSpPr>
          <p:cNvPr id="5" name="Footer Placeholder 4"/>
          <p:cNvSpPr>
            <a:spLocks noGrp="1"/>
          </p:cNvSpPr>
          <p:nvPr>
            <p:ph type="ftr" sz="quarter" idx="11"/>
          </p:nvPr>
        </p:nvSpPr>
        <p:spPr/>
        <p:txBody>
          <a:bodyPr/>
          <a:lstStyle/>
          <a:p>
            <a:pPr>
              <a:defRPr/>
            </a:pPr>
            <a:r>
              <a:rPr lang="en-US" smtClean="0"/>
              <a:t>Brian Drendel | Muon Campus Controls and Instrumentation</a:t>
            </a:r>
            <a:endParaRPr lang="en-US" b="1" dirty="0"/>
          </a:p>
        </p:txBody>
      </p:sp>
      <p:sp>
        <p:nvSpPr>
          <p:cNvPr id="6" name="Slide Number Placeholder 5"/>
          <p:cNvSpPr>
            <a:spLocks noGrp="1"/>
          </p:cNvSpPr>
          <p:nvPr>
            <p:ph type="sldNum" sz="quarter" idx="12"/>
          </p:nvPr>
        </p:nvSpPr>
        <p:spPr/>
        <p:txBody>
          <a:bodyPr/>
          <a:lstStyle/>
          <a:p>
            <a:fld id="{A597B030-AED3-407E-8020-7A912E1E77CE}" type="slidenum">
              <a:rPr lang="en-US" altLang="en-US" smtClean="0"/>
              <a:pPr/>
              <a:t>30</a:t>
            </a:fld>
            <a:endParaRPr lang="en-US" altLang="en-US"/>
          </a:p>
        </p:txBody>
      </p:sp>
      <p:sp>
        <p:nvSpPr>
          <p:cNvPr id="8" name="Rectangle 1"/>
          <p:cNvSpPr>
            <a:spLocks noChangeArrowheads="1"/>
          </p:cNvSpPr>
          <p:nvPr/>
        </p:nvSpPr>
        <p:spPr bwMode="auto">
          <a:xfrm>
            <a:off x="-8404723" y="651540"/>
            <a:ext cx="288843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a:off x="-8404723" y="1009600"/>
            <a:ext cx="288843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30000" smtClean="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hlinkClick r:id="rId3"/>
              </a:rPr>
              <a:t>[</a:t>
            </a:r>
            <a:r>
              <a:rPr kumimoji="0" lang="en-US" altLang="en-US" sz="1000" b="0" i="0" u="none" strike="noStrike" cap="none" normalizeH="0" baseline="30000" smtClean="0" bmk="">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hlinkClick r:id="rId3"/>
              </a:rPr>
              <a:t>1]</a:t>
            </a:r>
            <a:r>
              <a:rPr kumimoji="0" lang="en-US" altLang="en-US" sz="1000" b="0" i="0" u="none" strike="noStrike" cap="none" normalizeH="0" baseline="0" smtClean="0" bmk="">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This is the Delivery Ring revolution period.</a:t>
            </a:r>
            <a:endParaRPr kumimoji="0" lang="en-US" altLang="en-US" sz="600" b="0" i="0" u="none" strike="noStrike" cap="none" normalizeH="0" baseline="0" smtClean="0" bmk="">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30000" smtClean="0" bmk="">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hlinkClick r:id="rId4"/>
              </a:rPr>
              <a:t>[2]</a:t>
            </a:r>
            <a:r>
              <a:rPr kumimoji="0" lang="en-US" altLang="en-US" sz="1000" b="0" i="0" u="none" strike="noStrike" cap="none" normalizeH="0" baseline="0" smtClean="0">
                <a:ln>
                  <a:noFill/>
                </a:ln>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rPr>
              <a:t> Assumes a round beam</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080723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Instrumentation</a:t>
            </a:r>
            <a:endParaRPr lang="en-US" dirty="0"/>
          </a:p>
        </p:txBody>
      </p:sp>
      <p:sp>
        <p:nvSpPr>
          <p:cNvPr id="3" name="Content Placeholder 2"/>
          <p:cNvSpPr>
            <a:spLocks noGrp="1"/>
          </p:cNvSpPr>
          <p:nvPr>
            <p:ph idx="1"/>
          </p:nvPr>
        </p:nvSpPr>
        <p:spPr/>
        <p:txBody>
          <a:bodyPr/>
          <a:lstStyle/>
          <a:p>
            <a:r>
              <a:rPr lang="en-US" sz="2000" dirty="0" smtClean="0"/>
              <a:t>Instrumentation designed to measure proton beam based on the Proton Beam Requirements Mu2e-doc-1105.</a:t>
            </a:r>
            <a:endParaRPr lang="en-US" sz="2000"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31</a:t>
            </a:fld>
            <a:endParaRPr lang="en-US" dirty="0"/>
          </a:p>
        </p:txBody>
      </p:sp>
      <p:sp>
        <p:nvSpPr>
          <p:cNvPr id="7" name="Footer Placeholder 4"/>
          <p:cNvSpPr>
            <a:spLocks noGrp="1"/>
          </p:cNvSpPr>
          <p:nvPr>
            <p:ph type="ftr" sz="quarter" idx="11"/>
          </p:nvPr>
        </p:nvSpPr>
        <p:spPr>
          <a:xfrm>
            <a:off x="806450" y="6515100"/>
            <a:ext cx="5373688" cy="241300"/>
          </a:xfrm>
        </p:spPr>
        <p:txBody>
          <a:bodyPr/>
          <a:lstStyle/>
          <a:p>
            <a:pPr>
              <a:defRPr/>
            </a:pPr>
            <a:r>
              <a:rPr lang="de-DE" dirty="0" smtClean="0"/>
              <a:t>B. Drendel - DOE CD-2/3b  Review</a:t>
            </a:r>
            <a:endParaRPr lang="en-US" b="1" dirty="0"/>
          </a:p>
        </p:txBody>
      </p:sp>
      <p:graphicFrame>
        <p:nvGraphicFramePr>
          <p:cNvPr id="8" name="Table 7"/>
          <p:cNvGraphicFramePr>
            <a:graphicFrameLocks noGrp="1"/>
          </p:cNvGraphicFramePr>
          <p:nvPr>
            <p:extLst/>
          </p:nvPr>
        </p:nvGraphicFramePr>
        <p:xfrm>
          <a:off x="1215689" y="1772915"/>
          <a:ext cx="6438559" cy="4257998"/>
        </p:xfrm>
        <a:graphic>
          <a:graphicData uri="http://schemas.openxmlformats.org/drawingml/2006/table">
            <a:tbl>
              <a:tblPr firstRow="1" firstCol="1" bandRow="1">
                <a:tableStyleId>{5C22544A-7EE6-4342-B048-85BDC9FD1C3A}</a:tableStyleId>
              </a:tblPr>
              <a:tblGrid>
                <a:gridCol w="1353726"/>
                <a:gridCol w="1401710"/>
                <a:gridCol w="1283931"/>
                <a:gridCol w="1075274"/>
                <a:gridCol w="1323918"/>
              </a:tblGrid>
              <a:tr h="631912">
                <a:tc>
                  <a:txBody>
                    <a:bodyPr/>
                    <a:lstStyle/>
                    <a:p>
                      <a:pPr marL="0" marR="0" algn="ctr">
                        <a:lnSpc>
                          <a:spcPts val="1600"/>
                        </a:lnSpc>
                        <a:spcBef>
                          <a:spcPts val="0"/>
                        </a:spcBef>
                        <a:spcAft>
                          <a:spcPts val="0"/>
                        </a:spcAft>
                      </a:pPr>
                      <a:r>
                        <a:rPr lang="en-US" sz="1400" dirty="0">
                          <a:solidFill>
                            <a:srgbClr val="404040"/>
                          </a:solidFill>
                          <a:effectLst/>
                        </a:rPr>
                        <a:t> </a:t>
                      </a:r>
                      <a:endParaRPr lang="en-US" sz="1400" dirty="0">
                        <a:solidFill>
                          <a:srgbClr val="404040"/>
                        </a:solidFill>
                        <a:effectLst/>
                        <a:latin typeface="Times New Roman"/>
                        <a:ea typeface="Times New Roman"/>
                        <a:cs typeface="Times New Roman"/>
                      </a:endParaRPr>
                    </a:p>
                  </a:txBody>
                  <a:tcPr marL="68580" marR="68580" marT="0" marB="0" anchor="ctr"/>
                </a:tc>
                <a:tc>
                  <a:txBody>
                    <a:bodyPr/>
                    <a:lstStyle/>
                    <a:p>
                      <a:pPr marL="0" marR="0" algn="ctr">
                        <a:lnSpc>
                          <a:spcPts val="1600"/>
                        </a:lnSpc>
                        <a:spcBef>
                          <a:spcPts val="0"/>
                        </a:spcBef>
                        <a:spcAft>
                          <a:spcPts val="0"/>
                        </a:spcAft>
                      </a:pPr>
                      <a:r>
                        <a:rPr lang="en-US" sz="1400">
                          <a:solidFill>
                            <a:srgbClr val="404040"/>
                          </a:solidFill>
                          <a:effectLst/>
                        </a:rPr>
                        <a:t>Beam Line</a:t>
                      </a:r>
                      <a:endParaRPr lang="en-US" sz="1400">
                        <a:solidFill>
                          <a:srgbClr val="404040"/>
                        </a:solidFill>
                        <a:effectLst/>
                        <a:latin typeface="Times New Roman"/>
                        <a:ea typeface="Times New Roman"/>
                        <a:cs typeface="Times New Roman"/>
                      </a:endParaRPr>
                    </a:p>
                  </a:txBody>
                  <a:tcPr marL="68580" marR="68580" marT="0" marB="0" anchor="ctr"/>
                </a:tc>
                <a:tc>
                  <a:txBody>
                    <a:bodyPr/>
                    <a:lstStyle/>
                    <a:p>
                      <a:pPr marL="0" marR="0" algn="ctr">
                        <a:lnSpc>
                          <a:spcPts val="1600"/>
                        </a:lnSpc>
                        <a:spcBef>
                          <a:spcPts val="0"/>
                        </a:spcBef>
                        <a:spcAft>
                          <a:spcPts val="0"/>
                        </a:spcAft>
                      </a:pPr>
                      <a:r>
                        <a:rPr lang="en-US" sz="1400">
                          <a:solidFill>
                            <a:srgbClr val="404040"/>
                          </a:solidFill>
                          <a:effectLst/>
                        </a:rPr>
                        <a:t>Delivery Ring</a:t>
                      </a:r>
                      <a:endParaRPr lang="en-US" sz="1400">
                        <a:solidFill>
                          <a:srgbClr val="404040"/>
                        </a:solidFill>
                        <a:effectLst/>
                        <a:latin typeface="Times New Roman"/>
                        <a:ea typeface="Times New Roman"/>
                        <a:cs typeface="Times New Roman"/>
                      </a:endParaRPr>
                    </a:p>
                  </a:txBody>
                  <a:tcPr marL="68580" marR="68580" marT="0" marB="0" anchor="ctr"/>
                </a:tc>
                <a:tc>
                  <a:txBody>
                    <a:bodyPr/>
                    <a:lstStyle/>
                    <a:p>
                      <a:pPr marL="0" marR="0" algn="ctr">
                        <a:lnSpc>
                          <a:spcPts val="1600"/>
                        </a:lnSpc>
                        <a:spcBef>
                          <a:spcPts val="0"/>
                        </a:spcBef>
                        <a:spcAft>
                          <a:spcPts val="0"/>
                        </a:spcAft>
                      </a:pPr>
                      <a:r>
                        <a:rPr lang="en-US" sz="1400">
                          <a:solidFill>
                            <a:srgbClr val="404040"/>
                          </a:solidFill>
                          <a:effectLst/>
                        </a:rPr>
                        <a:t>Abort Line</a:t>
                      </a:r>
                      <a:endParaRPr lang="en-US" sz="1400">
                        <a:solidFill>
                          <a:srgbClr val="404040"/>
                        </a:solidFill>
                        <a:effectLst/>
                        <a:latin typeface="Times New Roman"/>
                        <a:ea typeface="Times New Roman"/>
                        <a:cs typeface="Times New Roman"/>
                      </a:endParaRPr>
                    </a:p>
                  </a:txBody>
                  <a:tcPr marL="68580" marR="68580" marT="0" marB="0" anchor="ctr"/>
                </a:tc>
                <a:tc>
                  <a:txBody>
                    <a:bodyPr/>
                    <a:lstStyle/>
                    <a:p>
                      <a:pPr marL="0" marR="0" algn="ctr">
                        <a:lnSpc>
                          <a:spcPts val="1600"/>
                        </a:lnSpc>
                        <a:spcBef>
                          <a:spcPts val="0"/>
                        </a:spcBef>
                        <a:spcAft>
                          <a:spcPts val="0"/>
                        </a:spcAft>
                      </a:pPr>
                      <a:r>
                        <a:rPr lang="en-US" sz="1400" dirty="0">
                          <a:solidFill>
                            <a:srgbClr val="404040"/>
                          </a:solidFill>
                          <a:effectLst/>
                        </a:rPr>
                        <a:t>Extraction</a:t>
                      </a:r>
                      <a:endParaRPr lang="en-US" sz="1400" dirty="0">
                        <a:solidFill>
                          <a:srgbClr val="404040"/>
                        </a:solidFill>
                        <a:effectLst/>
                        <a:latin typeface="Times New Roman"/>
                        <a:ea typeface="Times New Roman"/>
                        <a:cs typeface="Times New Roman"/>
                      </a:endParaRPr>
                    </a:p>
                  </a:txBody>
                  <a:tcPr marL="68580" marR="68580" marT="0" marB="0" anchor="ctr"/>
                </a:tc>
              </a:tr>
              <a:tr h="424422">
                <a:tc>
                  <a:txBody>
                    <a:bodyPr/>
                    <a:lstStyle/>
                    <a:p>
                      <a:pPr marL="0" marR="0" algn="l">
                        <a:lnSpc>
                          <a:spcPts val="1600"/>
                        </a:lnSpc>
                        <a:spcBef>
                          <a:spcPts val="0"/>
                        </a:spcBef>
                        <a:spcAft>
                          <a:spcPts val="0"/>
                        </a:spcAft>
                      </a:pPr>
                      <a:r>
                        <a:rPr lang="en-US" sz="1400">
                          <a:solidFill>
                            <a:srgbClr val="404040"/>
                          </a:solidFill>
                          <a:effectLst/>
                        </a:rPr>
                        <a:t>Beam Line Names</a:t>
                      </a:r>
                      <a:endParaRPr lang="en-US" sz="1400">
                        <a:solidFill>
                          <a:srgbClr val="404040"/>
                        </a:solidFill>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P1 Stub, P1, P2, M1, and M3</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Delivery Ring</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Abort Line</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M4</a:t>
                      </a:r>
                      <a:endParaRPr lang="en-US" sz="1400">
                        <a:effectLst/>
                        <a:latin typeface="Times New Roman"/>
                        <a:ea typeface="Times New Roman"/>
                        <a:cs typeface="Times New Roman"/>
                      </a:endParaRPr>
                    </a:p>
                  </a:txBody>
                  <a:tcPr marL="68580" marR="68580" marT="0" marB="0"/>
                </a:tc>
              </a:tr>
              <a:tr h="203907">
                <a:tc>
                  <a:txBody>
                    <a:bodyPr/>
                    <a:lstStyle/>
                    <a:p>
                      <a:pPr marL="0" marR="0" algn="l">
                        <a:lnSpc>
                          <a:spcPts val="1600"/>
                        </a:lnSpc>
                        <a:spcBef>
                          <a:spcPts val="0"/>
                        </a:spcBef>
                        <a:spcAft>
                          <a:spcPts val="0"/>
                        </a:spcAft>
                      </a:pPr>
                      <a:r>
                        <a:rPr lang="en-US" sz="1400">
                          <a:solidFill>
                            <a:srgbClr val="404040"/>
                          </a:solidFill>
                          <a:effectLst/>
                        </a:rPr>
                        <a:t>Particles</a:t>
                      </a:r>
                      <a:endParaRPr lang="en-US" sz="1400">
                        <a:solidFill>
                          <a:srgbClr val="404040"/>
                        </a:solidFill>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Protons</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Protons</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Protons</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Protons</a:t>
                      </a:r>
                      <a:endParaRPr lang="en-US" sz="1400">
                        <a:effectLst/>
                        <a:latin typeface="Times New Roman"/>
                        <a:ea typeface="Times New Roman"/>
                        <a:cs typeface="Times New Roman"/>
                      </a:endParaRPr>
                    </a:p>
                  </a:txBody>
                  <a:tcPr marL="68580" marR="68580" marT="0" marB="0"/>
                </a:tc>
              </a:tr>
              <a:tr h="424422">
                <a:tc>
                  <a:txBody>
                    <a:bodyPr/>
                    <a:lstStyle/>
                    <a:p>
                      <a:pPr marL="0" marR="0" algn="l">
                        <a:lnSpc>
                          <a:spcPts val="1600"/>
                        </a:lnSpc>
                        <a:spcBef>
                          <a:spcPts val="0"/>
                        </a:spcBef>
                        <a:spcAft>
                          <a:spcPts val="0"/>
                        </a:spcAft>
                      </a:pPr>
                      <a:r>
                        <a:rPr lang="en-US" sz="1400">
                          <a:solidFill>
                            <a:srgbClr val="404040"/>
                          </a:solidFill>
                          <a:effectLst/>
                        </a:rPr>
                        <a:t>Momentum (GeV/c)</a:t>
                      </a:r>
                      <a:endParaRPr lang="en-US" sz="1400">
                        <a:solidFill>
                          <a:srgbClr val="404040"/>
                        </a:solidFill>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dirty="0">
                          <a:effectLst/>
                        </a:rPr>
                        <a:t>8.88626</a:t>
                      </a:r>
                      <a:endParaRPr lang="en-US" sz="1400" dirty="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8.88626</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8.88626</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8.88626</a:t>
                      </a:r>
                      <a:endParaRPr lang="en-US" sz="1400">
                        <a:effectLst/>
                        <a:latin typeface="Times New Roman"/>
                        <a:ea typeface="Times New Roman"/>
                        <a:cs typeface="Times New Roman"/>
                      </a:endParaRPr>
                    </a:p>
                  </a:txBody>
                  <a:tcPr marL="68580" marR="68580" marT="0" marB="0"/>
                </a:tc>
              </a:tr>
              <a:tr h="1300070">
                <a:tc>
                  <a:txBody>
                    <a:bodyPr/>
                    <a:lstStyle/>
                    <a:p>
                      <a:pPr marL="0" marR="0" algn="l">
                        <a:lnSpc>
                          <a:spcPts val="1600"/>
                        </a:lnSpc>
                        <a:spcBef>
                          <a:spcPts val="0"/>
                        </a:spcBef>
                        <a:spcAft>
                          <a:spcPts val="0"/>
                        </a:spcAft>
                      </a:pPr>
                      <a:r>
                        <a:rPr lang="en-US" sz="1400">
                          <a:solidFill>
                            <a:srgbClr val="404040"/>
                          </a:solidFill>
                          <a:effectLst/>
                        </a:rPr>
                        <a:t># of Particles</a:t>
                      </a:r>
                      <a:endParaRPr lang="en-US" sz="1400">
                        <a:solidFill>
                          <a:srgbClr val="404040"/>
                        </a:solidFill>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1E12</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dirty="0">
                          <a:effectLst/>
                        </a:rPr>
                        <a:t>1E12 -&gt; 2E10 slow spill over </a:t>
                      </a:r>
                      <a:r>
                        <a:rPr lang="en-US" sz="1050" dirty="0" smtClean="0">
                          <a:effectLst/>
                        </a:rPr>
                        <a:t>54msec</a:t>
                      </a:r>
                      <a:endParaRPr lang="en-US" sz="1400" dirty="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dirty="0">
                          <a:effectLst/>
                        </a:rPr>
                        <a:t>2E10 at the end of every cycle or up to 1E12 when beam permit is pulled.</a:t>
                      </a:r>
                      <a:endParaRPr lang="en-US" sz="1400" dirty="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dirty="0">
                          <a:effectLst/>
                        </a:rPr>
                        <a:t>Slices of 2E7 every 1.695usec totaling 1E12 over the 56msec slow spill cycle.</a:t>
                      </a:r>
                      <a:endParaRPr lang="en-US" sz="1400" dirty="0">
                        <a:effectLst/>
                        <a:latin typeface="Times New Roman"/>
                        <a:ea typeface="Times New Roman"/>
                        <a:cs typeface="Times New Roman"/>
                      </a:endParaRPr>
                    </a:p>
                  </a:txBody>
                  <a:tcPr marL="68580" marR="68580" marT="0" marB="0"/>
                </a:tc>
              </a:tr>
              <a:tr h="203907">
                <a:tc>
                  <a:txBody>
                    <a:bodyPr/>
                    <a:lstStyle/>
                    <a:p>
                      <a:pPr marL="0" marR="0" algn="l">
                        <a:lnSpc>
                          <a:spcPts val="1600"/>
                        </a:lnSpc>
                        <a:spcBef>
                          <a:spcPts val="0"/>
                        </a:spcBef>
                        <a:spcAft>
                          <a:spcPts val="0"/>
                        </a:spcAft>
                      </a:pPr>
                      <a:r>
                        <a:rPr lang="en-US" sz="1400">
                          <a:solidFill>
                            <a:srgbClr val="404040"/>
                          </a:solidFill>
                          <a:effectLst/>
                        </a:rPr>
                        <a:t>Bunch Length</a:t>
                      </a:r>
                      <a:endParaRPr lang="en-US" sz="1400">
                        <a:solidFill>
                          <a:srgbClr val="404040"/>
                        </a:solidFill>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120nsec</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120 nsec</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120 nsec</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120 nsec</a:t>
                      </a:r>
                      <a:endParaRPr lang="en-US" sz="1400">
                        <a:effectLst/>
                        <a:latin typeface="Times New Roman"/>
                        <a:ea typeface="Times New Roman"/>
                        <a:cs typeface="Times New Roman"/>
                      </a:endParaRPr>
                    </a:p>
                  </a:txBody>
                  <a:tcPr marL="68580" marR="68580" marT="0" marB="0"/>
                </a:tc>
              </a:tr>
              <a:tr h="644936">
                <a:tc>
                  <a:txBody>
                    <a:bodyPr/>
                    <a:lstStyle/>
                    <a:p>
                      <a:pPr marL="0" marR="0" algn="l">
                        <a:lnSpc>
                          <a:spcPts val="1600"/>
                        </a:lnSpc>
                        <a:spcBef>
                          <a:spcPts val="0"/>
                        </a:spcBef>
                        <a:spcAft>
                          <a:spcPts val="0"/>
                        </a:spcAft>
                      </a:pPr>
                      <a:r>
                        <a:rPr lang="en-US" sz="1400">
                          <a:solidFill>
                            <a:srgbClr val="404040"/>
                          </a:solidFill>
                          <a:effectLst/>
                        </a:rPr>
                        <a:t>Transverse Emittance (mm-mrad)</a:t>
                      </a:r>
                      <a:endParaRPr lang="en-US" sz="1400">
                        <a:solidFill>
                          <a:srgbClr val="404040"/>
                        </a:solidFill>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15pi</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19pi</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40pi</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40pi</a:t>
                      </a:r>
                      <a:endParaRPr lang="en-US" sz="1400">
                        <a:effectLst/>
                        <a:latin typeface="Times New Roman"/>
                        <a:ea typeface="Times New Roman"/>
                        <a:cs typeface="Times New Roman"/>
                      </a:endParaRPr>
                    </a:p>
                  </a:txBody>
                  <a:tcPr marL="68580" marR="68580" marT="0" marB="0"/>
                </a:tc>
              </a:tr>
              <a:tr h="424422">
                <a:tc>
                  <a:txBody>
                    <a:bodyPr/>
                    <a:lstStyle/>
                    <a:p>
                      <a:pPr marL="0" marR="0" algn="l">
                        <a:lnSpc>
                          <a:spcPts val="1600"/>
                        </a:lnSpc>
                        <a:spcBef>
                          <a:spcPts val="0"/>
                        </a:spcBef>
                        <a:spcAft>
                          <a:spcPts val="0"/>
                        </a:spcAft>
                      </a:pPr>
                      <a:r>
                        <a:rPr lang="en-US" sz="1400" dirty="0">
                          <a:solidFill>
                            <a:srgbClr val="404040"/>
                          </a:solidFill>
                          <a:effectLst/>
                        </a:rPr>
                        <a:t>Beam Line Length</a:t>
                      </a:r>
                      <a:endParaRPr lang="en-US" sz="1400" dirty="0">
                        <a:solidFill>
                          <a:srgbClr val="404040"/>
                        </a:solidFill>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~975m</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505m</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a:effectLst/>
                        </a:rPr>
                        <a:t>72m</a:t>
                      </a:r>
                      <a:endParaRPr lang="en-US" sz="1400">
                        <a:effectLst/>
                        <a:latin typeface="Times New Roman"/>
                        <a:ea typeface="Times New Roman"/>
                        <a:cs typeface="Times New Roman"/>
                      </a:endParaRPr>
                    </a:p>
                  </a:txBody>
                  <a:tcPr marL="68580" marR="68580" marT="0" marB="0"/>
                </a:tc>
                <a:tc>
                  <a:txBody>
                    <a:bodyPr/>
                    <a:lstStyle/>
                    <a:p>
                      <a:pPr marL="0" marR="0" algn="l">
                        <a:lnSpc>
                          <a:spcPts val="1600"/>
                        </a:lnSpc>
                        <a:spcBef>
                          <a:spcPts val="0"/>
                        </a:spcBef>
                        <a:spcAft>
                          <a:spcPts val="0"/>
                        </a:spcAft>
                      </a:pPr>
                      <a:r>
                        <a:rPr lang="en-US" sz="1050" dirty="0">
                          <a:effectLst/>
                        </a:rPr>
                        <a:t>244m</a:t>
                      </a:r>
                      <a:endParaRPr lang="en-US" sz="1400" dirty="0">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25953411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Parameters</a:t>
            </a:r>
            <a:endParaRPr lang="en-US" dirty="0"/>
          </a:p>
        </p:txBody>
      </p:sp>
      <p:sp>
        <p:nvSpPr>
          <p:cNvPr id="4" name="Date Placeholder 3"/>
          <p:cNvSpPr>
            <a:spLocks noGrp="1"/>
          </p:cNvSpPr>
          <p:nvPr>
            <p:ph type="dt" sz="half" idx="10"/>
          </p:nvPr>
        </p:nvSpPr>
        <p:spPr/>
        <p:txBody>
          <a:bodyPr/>
          <a:lstStyle/>
          <a:p>
            <a:fld id="{821BF4AC-4B98-479F-96D2-8EFF35B3DA50}" type="datetime1">
              <a:rPr lang="en-US" altLang="en-US" smtClean="0"/>
              <a:pPr/>
              <a:t>10/5/2015</a:t>
            </a:fld>
            <a:endParaRPr lang="en-US" altLang="en-US"/>
          </a:p>
        </p:txBody>
      </p:sp>
      <p:sp>
        <p:nvSpPr>
          <p:cNvPr id="5" name="Footer Placeholder 4"/>
          <p:cNvSpPr>
            <a:spLocks noGrp="1"/>
          </p:cNvSpPr>
          <p:nvPr>
            <p:ph type="ftr" sz="quarter" idx="11"/>
          </p:nvPr>
        </p:nvSpPr>
        <p:spPr/>
        <p:txBody>
          <a:bodyPr/>
          <a:lstStyle/>
          <a:p>
            <a:pPr>
              <a:defRPr/>
            </a:pPr>
            <a:r>
              <a:rPr lang="en-US" smtClean="0"/>
              <a:t>Brian Drendel | Muon Campus Controls and Instrumentation</a:t>
            </a:r>
            <a:endParaRPr lang="en-US" b="1" dirty="0"/>
          </a:p>
        </p:txBody>
      </p:sp>
      <p:sp>
        <p:nvSpPr>
          <p:cNvPr id="6" name="Slide Number Placeholder 5"/>
          <p:cNvSpPr>
            <a:spLocks noGrp="1"/>
          </p:cNvSpPr>
          <p:nvPr>
            <p:ph type="sldNum" sz="quarter" idx="12"/>
          </p:nvPr>
        </p:nvSpPr>
        <p:spPr/>
        <p:txBody>
          <a:bodyPr/>
          <a:lstStyle/>
          <a:p>
            <a:fld id="{A597B030-AED3-407E-8020-7A912E1E77CE}" type="slidenum">
              <a:rPr lang="en-US" altLang="en-US" smtClean="0"/>
              <a:pPr/>
              <a:t>32</a:t>
            </a:fld>
            <a:endParaRPr lang="en-US" altLang="en-US"/>
          </a:p>
        </p:txBody>
      </p:sp>
      <p:pic>
        <p:nvPicPr>
          <p:cNvPr id="8" name="Picture 7"/>
          <p:cNvPicPr>
            <a:picLocks noChangeAspect="1"/>
          </p:cNvPicPr>
          <p:nvPr/>
        </p:nvPicPr>
        <p:blipFill>
          <a:blip r:embed="rId3"/>
          <a:stretch>
            <a:fillRect/>
          </a:stretch>
        </p:blipFill>
        <p:spPr>
          <a:xfrm>
            <a:off x="2339643" y="790707"/>
            <a:ext cx="3840495" cy="5470778"/>
          </a:xfrm>
          <a:prstGeom prst="rect">
            <a:avLst/>
          </a:prstGeom>
        </p:spPr>
      </p:pic>
    </p:spTree>
    <p:extLst>
      <p:ext uri="{BB962C8B-B14F-4D97-AF65-F5344CB8AC3E}">
        <p14:creationId xmlns:p14="http://schemas.microsoft.com/office/powerpoint/2010/main" val="4268413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Standard Specifications: Accelerator Controls</a:t>
            </a:r>
            <a:endParaRPr lang="en-US" sz="2800" dirty="0"/>
          </a:p>
        </p:txBody>
      </p:sp>
      <p:sp>
        <p:nvSpPr>
          <p:cNvPr id="3" name="Content Placeholder 2"/>
          <p:cNvSpPr>
            <a:spLocks noGrp="1"/>
          </p:cNvSpPr>
          <p:nvPr>
            <p:ph idx="1"/>
          </p:nvPr>
        </p:nvSpPr>
        <p:spPr>
          <a:xfrm>
            <a:off x="321365" y="933145"/>
            <a:ext cx="8080513" cy="4394229"/>
          </a:xfrm>
        </p:spPr>
        <p:txBody>
          <a:bodyPr/>
          <a:lstStyle/>
          <a:p>
            <a:r>
              <a:rPr lang="en-US" sz="2000" dirty="0" smtClean="0"/>
              <a:t>Ethernet (Controls &amp; General):  Communicating with controls system and the outside world.</a:t>
            </a:r>
          </a:p>
          <a:p>
            <a:r>
              <a:rPr lang="en-US" sz="2000" dirty="0" smtClean="0"/>
              <a:t>Experiment data: &gt; 1GB/s pipeline between Mu2e and FCC.</a:t>
            </a:r>
          </a:p>
          <a:p>
            <a:r>
              <a:rPr lang="en-US" sz="2000" dirty="0" err="1" smtClean="0"/>
              <a:t>Camac</a:t>
            </a:r>
            <a:r>
              <a:rPr lang="en-US" sz="2000" dirty="0" smtClean="0"/>
              <a:t>/HRM:  Communication with ACNET controls.</a:t>
            </a:r>
          </a:p>
          <a:p>
            <a:r>
              <a:rPr lang="en-US" sz="2000" dirty="0" smtClean="0"/>
              <a:t>Timing Links:  TCLK timing for devices.</a:t>
            </a:r>
          </a:p>
          <a:p>
            <a:r>
              <a:rPr lang="en-US" sz="2000" dirty="0" smtClean="0"/>
              <a:t>Beam Synch:  RF synched timing for devices.</a:t>
            </a:r>
          </a:p>
          <a:p>
            <a:r>
              <a:rPr lang="en-US" sz="2000" dirty="0" smtClean="0"/>
              <a:t>Permit Loop:  Permit for Delivery Ring beam abort.  </a:t>
            </a:r>
          </a:p>
          <a:p>
            <a:r>
              <a:rPr lang="en-US" sz="2000" dirty="0" smtClean="0"/>
              <a:t>FIRUS:  Fire and Utility system for building monitoring.</a:t>
            </a:r>
          </a:p>
          <a:p>
            <a:r>
              <a:rPr lang="en-US" sz="2000" dirty="0" smtClean="0"/>
              <a:t>Safety System:  Interlocks and safety system for Mu2e and M4 enclosure.</a:t>
            </a:r>
          </a:p>
          <a:p>
            <a:r>
              <a:rPr lang="en-US" sz="2000" dirty="0" smtClean="0"/>
              <a:t>SEWs:  Site Emergency Warning system.</a:t>
            </a:r>
          </a:p>
          <a:p>
            <a:r>
              <a:rPr lang="en-US" sz="2000" dirty="0" err="1" smtClean="0"/>
              <a:t>Radmux</a:t>
            </a:r>
            <a:r>
              <a:rPr lang="en-US" sz="2000" dirty="0" smtClean="0"/>
              <a:t>:  </a:t>
            </a:r>
            <a:r>
              <a:rPr lang="en-US" sz="2000" dirty="0" smtClean="0">
                <a:solidFill>
                  <a:schemeClr val="tx1"/>
                </a:solidFill>
              </a:rPr>
              <a:t>Collects </a:t>
            </a:r>
            <a:r>
              <a:rPr lang="en-US" sz="2000" dirty="0">
                <a:solidFill>
                  <a:schemeClr val="tx1"/>
                </a:solidFill>
              </a:rPr>
              <a:t>data from connected radiation monitors throughout the accelerator areas, beam line areas, and test areas at the Laboratory</a:t>
            </a:r>
            <a:endParaRPr lang="en-US" sz="2000" dirty="0" smtClean="0"/>
          </a:p>
          <a:p>
            <a:r>
              <a:rPr lang="en-US" sz="2000" dirty="0" smtClean="0"/>
              <a:t>Phone:  Hard-lined phone connection to building.</a:t>
            </a:r>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5" name="Footer Placeholder 4"/>
          <p:cNvSpPr>
            <a:spLocks noGrp="1"/>
          </p:cNvSpPr>
          <p:nvPr>
            <p:ph type="ftr" sz="quarter" idx="11"/>
          </p:nvPr>
        </p:nvSpPr>
        <p:spPr/>
        <p:txBody>
          <a:bodyPr/>
          <a:lstStyle/>
          <a:p>
            <a:pPr>
              <a:defRPr/>
            </a:pPr>
            <a:r>
              <a:rPr lang="de-DE" dirty="0" smtClean="0"/>
              <a:t>B. Drendel - Mu2e DOE </a:t>
            </a:r>
            <a:r>
              <a:rPr lang="nl-NL" dirty="0"/>
              <a:t>CD-2/3b </a:t>
            </a:r>
            <a:r>
              <a:rPr lang="de-DE" dirty="0" smtClean="0"/>
              <a:t>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33</a:t>
            </a:fld>
            <a:endParaRPr lang="en-US" dirty="0"/>
          </a:p>
        </p:txBody>
      </p:sp>
    </p:spTree>
    <p:extLst>
      <p:ext uri="{BB962C8B-B14F-4D97-AF65-F5344CB8AC3E}">
        <p14:creationId xmlns:p14="http://schemas.microsoft.com/office/powerpoint/2010/main" val="42287934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WBS 475.02.03    Instrumentation and Controls</a:t>
            </a:r>
            <a:endParaRPr lang="en-US" sz="2800" dirty="0"/>
          </a:p>
        </p:txBody>
      </p:sp>
      <p:sp>
        <p:nvSpPr>
          <p:cNvPr id="4" name="Date Placeholder 3"/>
          <p:cNvSpPr>
            <a:spLocks noGrp="1"/>
          </p:cNvSpPr>
          <p:nvPr>
            <p:ph type="dt" sz="half" idx="10"/>
          </p:nvPr>
        </p:nvSpPr>
        <p:spPr/>
        <p:txBody>
          <a:bodyPr/>
          <a:lstStyle/>
          <a:p>
            <a:pPr>
              <a:defRPr/>
            </a:pPr>
            <a:r>
              <a:rPr lang="en-US" dirty="0" smtClean="0"/>
              <a:t>4/14/15</a:t>
            </a:r>
            <a:endParaRPr lang="en-US" dirty="0"/>
          </a:p>
        </p:txBody>
      </p:sp>
      <p:sp>
        <p:nvSpPr>
          <p:cNvPr id="5" name="Footer Placeholder 4"/>
          <p:cNvSpPr>
            <a:spLocks noGrp="1"/>
          </p:cNvSpPr>
          <p:nvPr>
            <p:ph type="ftr" sz="quarter" idx="11"/>
          </p:nvPr>
        </p:nvSpPr>
        <p:spPr/>
        <p:txBody>
          <a:bodyPr/>
          <a:lstStyle/>
          <a:p>
            <a:pPr>
              <a:defRPr/>
            </a:pPr>
            <a:r>
              <a:rPr lang="en-US" dirty="0" smtClean="0"/>
              <a:t>B. Drendel – Collaboration Meeting</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34</a:t>
            </a:fld>
            <a:endParaRPr lang="en-US" dirty="0"/>
          </a:p>
        </p:txBody>
      </p:sp>
      <p:sp>
        <p:nvSpPr>
          <p:cNvPr id="8" name="Content Placeholder 2"/>
          <p:cNvSpPr>
            <a:spLocks noGrp="1"/>
          </p:cNvSpPr>
          <p:nvPr>
            <p:ph idx="1"/>
          </p:nvPr>
        </p:nvSpPr>
        <p:spPr>
          <a:xfrm>
            <a:off x="216351" y="816746"/>
            <a:ext cx="3677024" cy="4351338"/>
          </a:xfrm>
        </p:spPr>
        <p:txBody>
          <a:bodyPr>
            <a:noAutofit/>
          </a:bodyPr>
          <a:lstStyle/>
          <a:p>
            <a:r>
              <a:rPr lang="en-US" sz="1400" b="1" dirty="0" smtClean="0">
                <a:solidFill>
                  <a:srgbClr val="0070C0"/>
                </a:solidFill>
              </a:rPr>
              <a:t>Controls</a:t>
            </a:r>
          </a:p>
          <a:p>
            <a:pPr lvl="1"/>
            <a:r>
              <a:rPr lang="en-US" sz="1200" dirty="0" smtClean="0"/>
              <a:t>New fiber optic and copper pulls from cross gallery to Mu2e will provide all necessary network and controls signals.</a:t>
            </a:r>
          </a:p>
          <a:p>
            <a:pPr lvl="1"/>
            <a:r>
              <a:rPr lang="en-US" sz="1200" dirty="0" smtClean="0"/>
              <a:t>Mirror that work that was just completed at MC-1.</a:t>
            </a:r>
          </a:p>
          <a:p>
            <a:r>
              <a:rPr lang="en-US" sz="1400" b="1" dirty="0" smtClean="0">
                <a:solidFill>
                  <a:srgbClr val="0070C0"/>
                </a:solidFill>
              </a:rPr>
              <a:t>Instrumentation</a:t>
            </a:r>
          </a:p>
          <a:p>
            <a:pPr lvl="1"/>
            <a:r>
              <a:rPr lang="en-US" sz="1200" b="1" dirty="0" smtClean="0"/>
              <a:t>DR Tune </a:t>
            </a:r>
            <a:r>
              <a:rPr lang="en-US" sz="1200" dirty="0" smtClean="0"/>
              <a:t>– Measurements made with repurposed </a:t>
            </a:r>
            <a:r>
              <a:rPr lang="en-US" sz="1200" dirty="0" err="1" smtClean="0"/>
              <a:t>Tevatron</a:t>
            </a:r>
            <a:r>
              <a:rPr lang="en-US" sz="1200" dirty="0" smtClean="0"/>
              <a:t> </a:t>
            </a:r>
            <a:r>
              <a:rPr lang="en-US" sz="1200" dirty="0" err="1" smtClean="0"/>
              <a:t>Schottky</a:t>
            </a:r>
            <a:r>
              <a:rPr lang="en-US" sz="1200" dirty="0" smtClean="0"/>
              <a:t> in the Delivery Ring.</a:t>
            </a:r>
          </a:p>
          <a:p>
            <a:pPr lvl="1"/>
            <a:r>
              <a:rPr lang="en-US" sz="1200" b="1" dirty="0" smtClean="0"/>
              <a:t>Intensity </a:t>
            </a:r>
            <a:r>
              <a:rPr lang="en-US" sz="1200" dirty="0" smtClean="0"/>
              <a:t>– New ion chamber design complete and prototype has been built.</a:t>
            </a:r>
          </a:p>
          <a:p>
            <a:pPr lvl="1"/>
            <a:r>
              <a:rPr lang="en-US" sz="1200" b="1" dirty="0" smtClean="0"/>
              <a:t>Multiwire</a:t>
            </a:r>
          </a:p>
          <a:p>
            <a:pPr lvl="2"/>
            <a:r>
              <a:rPr lang="en-US" sz="1100" dirty="0" smtClean="0"/>
              <a:t>Refurbish Texas </a:t>
            </a:r>
            <a:r>
              <a:rPr lang="en-US" sz="1100" dirty="0" err="1" smtClean="0"/>
              <a:t>Multiwires</a:t>
            </a:r>
            <a:r>
              <a:rPr lang="en-US" sz="1100" dirty="0" smtClean="0"/>
              <a:t> with new drive assembly. Prototype is being tested now.</a:t>
            </a:r>
          </a:p>
          <a:p>
            <a:pPr lvl="2"/>
            <a:r>
              <a:rPr lang="en-US" sz="1100" dirty="0" smtClean="0"/>
              <a:t>Use existing </a:t>
            </a:r>
            <a:r>
              <a:rPr lang="en-US" sz="1100" dirty="0" err="1" smtClean="0"/>
              <a:t>NuMI</a:t>
            </a:r>
            <a:r>
              <a:rPr lang="en-US" sz="1100" dirty="0" smtClean="0"/>
              <a:t> extraction Multiwire design for remaining profile monitors.</a:t>
            </a:r>
          </a:p>
          <a:p>
            <a:pPr lvl="1"/>
            <a:r>
              <a:rPr lang="en-US" sz="1200" b="1" dirty="0" smtClean="0"/>
              <a:t>Losses</a:t>
            </a:r>
            <a:r>
              <a:rPr lang="en-US" sz="1200" dirty="0" smtClean="0"/>
              <a:t> – Use existing </a:t>
            </a:r>
            <a:r>
              <a:rPr lang="en-US" sz="1200" dirty="0" err="1" smtClean="0"/>
              <a:t>Tevatron</a:t>
            </a:r>
            <a:r>
              <a:rPr lang="en-US" sz="1200" dirty="0" smtClean="0"/>
              <a:t> BLM design.</a:t>
            </a:r>
            <a:endParaRPr lang="en-US" sz="1200"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6308" y="2307990"/>
            <a:ext cx="1750615" cy="730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6309" y="4623108"/>
            <a:ext cx="1520753" cy="156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062" y="4649122"/>
            <a:ext cx="1775082" cy="1576420"/>
          </a:xfrm>
          <a:prstGeom prst="rect">
            <a:avLst/>
          </a:prstGeom>
        </p:spPr>
      </p:pic>
      <p:pic>
        <p:nvPicPr>
          <p:cNvPr id="15" name="Picture 14"/>
          <p:cNvPicPr/>
          <p:nvPr/>
        </p:nvPicPr>
        <p:blipFill>
          <a:blip r:embed="rId6" cstate="screen">
            <a:extLst>
              <a:ext uri="{28A0092B-C50C-407E-A947-70E740481C1C}">
                <a14:useLocalDpi xmlns:a14="http://schemas.microsoft.com/office/drawing/2010/main"/>
              </a:ext>
            </a:extLst>
          </a:blip>
          <a:stretch>
            <a:fillRect/>
          </a:stretch>
        </p:blipFill>
        <p:spPr>
          <a:xfrm>
            <a:off x="8062570" y="4623107"/>
            <a:ext cx="852830" cy="1602435"/>
          </a:xfrm>
          <a:prstGeom prst="rect">
            <a:avLst/>
          </a:prstGeom>
        </p:spPr>
      </p:pic>
      <p:pic>
        <p:nvPicPr>
          <p:cNvPr id="17" name="Picture 16"/>
          <p:cNvPicPr/>
          <p:nvPr/>
        </p:nvPicPr>
        <p:blipFill>
          <a:blip r:embed="rId7" cstate="print">
            <a:extLst>
              <a:ext uri="{28A0092B-C50C-407E-A947-70E740481C1C}">
                <a14:useLocalDpi xmlns:a14="http://schemas.microsoft.com/office/drawing/2010/main" val="0"/>
              </a:ext>
            </a:extLst>
          </a:blip>
          <a:stretch>
            <a:fillRect/>
          </a:stretch>
        </p:blipFill>
        <p:spPr>
          <a:xfrm>
            <a:off x="6526924" y="816746"/>
            <a:ext cx="2388476" cy="1475649"/>
          </a:xfrm>
          <a:prstGeom prst="rect">
            <a:avLst/>
          </a:prstGeom>
        </p:spPr>
      </p:pic>
      <p:pic>
        <p:nvPicPr>
          <p:cNvPr id="18" name="Content Placeholder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6309" y="823161"/>
            <a:ext cx="1750615" cy="1469234"/>
          </a:xfrm>
          <a:prstGeom prst="rect">
            <a:avLst/>
          </a:prstGeom>
        </p:spPr>
      </p:pic>
      <p:pic>
        <p:nvPicPr>
          <p:cNvPr id="19" name="Picture 2" descr="M:\Projects\Mu2e\Controls\Drawings\Communication-duct-to-Rings-future-v2013-04-14.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3267" y="2328066"/>
            <a:ext cx="2312133" cy="228538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Graphics_Storage\PrintKeyCapture-3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6201" y="4649122"/>
            <a:ext cx="1056566" cy="15454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76309" y="3069057"/>
            <a:ext cx="1750615" cy="1580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82767" y="4649122"/>
            <a:ext cx="2093542" cy="1560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2077494" y="5752099"/>
            <a:ext cx="2257348" cy="461665"/>
          </a:xfrm>
          <a:prstGeom prst="rect">
            <a:avLst/>
          </a:prstGeom>
          <a:noFill/>
        </p:spPr>
        <p:txBody>
          <a:bodyPr wrap="none" lIns="91440" tIns="45720" rIns="91440" bIns="45720">
            <a:spAutoFit/>
          </a:bodyPr>
          <a:lstStyle/>
          <a:p>
            <a:pPr algn="ctr"/>
            <a:r>
              <a:rPr lang="en-US" b="0" cap="none" spc="0" dirty="0" smtClean="0">
                <a:ln w="0"/>
                <a:solidFill>
                  <a:schemeClr val="tx1"/>
                </a:solidFill>
                <a:effectLst>
                  <a:outerShdw blurRad="38100" dist="19050" dir="2700000" algn="tl" rotWithShape="0">
                    <a:schemeClr val="dk1">
                      <a:alpha val="40000"/>
                    </a:schemeClr>
                  </a:outerShdw>
                </a:effectLst>
              </a:rPr>
              <a:t>Texas </a:t>
            </a:r>
            <a:r>
              <a:rPr lang="en-US" b="0" cap="none" spc="0" dirty="0" err="1" smtClean="0">
                <a:ln w="0"/>
                <a:solidFill>
                  <a:schemeClr val="tx1"/>
                </a:solidFill>
                <a:effectLst>
                  <a:outerShdw blurRad="38100" dist="19050" dir="2700000" algn="tl" rotWithShape="0">
                    <a:schemeClr val="dk1">
                      <a:alpha val="40000"/>
                    </a:schemeClr>
                  </a:outerShdw>
                </a:effectLst>
              </a:rPr>
              <a:t>Multiwires</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25" name="Rectangle 24"/>
          <p:cNvSpPr/>
          <p:nvPr/>
        </p:nvSpPr>
        <p:spPr>
          <a:xfrm>
            <a:off x="5700755" y="2693446"/>
            <a:ext cx="864340" cy="461665"/>
          </a:xfrm>
          <a:prstGeom prst="rect">
            <a:avLst/>
          </a:prstGeom>
          <a:noFill/>
        </p:spPr>
        <p:txBody>
          <a:bodyPr wrap="none" lIns="91440" tIns="45720" rIns="91440" bIns="45720">
            <a:spAutoFit/>
          </a:bodyPr>
          <a:lstStyle/>
          <a:p>
            <a:pPr algn="ctr"/>
            <a:r>
              <a:rPr lang="en-US" b="0" cap="none" spc="0" dirty="0" smtClean="0">
                <a:ln w="0"/>
                <a:solidFill>
                  <a:schemeClr val="tx1"/>
                </a:solidFill>
                <a:effectLst>
                  <a:outerShdw blurRad="38100" dist="19050" dir="2700000" algn="tl" rotWithShape="0">
                    <a:schemeClr val="dk1">
                      <a:alpha val="40000"/>
                    </a:schemeClr>
                  </a:outerShdw>
                </a:effectLst>
              </a:rPr>
              <a:t>BLMs</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26" name="Rectangle 25"/>
          <p:cNvSpPr/>
          <p:nvPr/>
        </p:nvSpPr>
        <p:spPr>
          <a:xfrm>
            <a:off x="5007760" y="1817056"/>
            <a:ext cx="3537408" cy="461665"/>
          </a:xfrm>
          <a:prstGeom prst="rect">
            <a:avLst/>
          </a:prstGeom>
          <a:noFill/>
        </p:spPr>
        <p:txBody>
          <a:bodyPr wrap="square" lIns="91440" tIns="45720" rIns="91440" bIns="45720">
            <a:spAutoFit/>
          </a:bodyPr>
          <a:lstStyle/>
          <a:p>
            <a:pPr algn="ctr"/>
            <a:r>
              <a:rPr lang="en-US" sz="2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DR Tune Measurement</a:t>
            </a:r>
            <a:endParaRPr lang="en-US" sz="2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7" name="Rectangle 26"/>
          <p:cNvSpPr/>
          <p:nvPr/>
        </p:nvSpPr>
        <p:spPr>
          <a:xfrm>
            <a:off x="5832875" y="5851446"/>
            <a:ext cx="3577486" cy="369332"/>
          </a:xfrm>
          <a:prstGeom prst="rect">
            <a:avLst/>
          </a:prstGeom>
          <a:noFill/>
        </p:spPr>
        <p:txBody>
          <a:bodyPr wrap="square" lIns="91440" tIns="45720" rIns="91440" bIns="45720">
            <a:spAutoFit/>
          </a:bodyPr>
          <a:lstStyle/>
          <a:p>
            <a:pPr algn="ctr"/>
            <a:r>
              <a:rPr lang="en-US"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Retractable Ion</a:t>
            </a:r>
            <a:r>
              <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Chamber</a:t>
            </a:r>
            <a:endParaRPr lang="en-US"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8" name="Rectangle 27"/>
          <p:cNvSpPr/>
          <p:nvPr/>
        </p:nvSpPr>
        <p:spPr>
          <a:xfrm>
            <a:off x="5372143" y="4332278"/>
            <a:ext cx="1300861" cy="369332"/>
          </a:xfrm>
          <a:prstGeom prst="rect">
            <a:avLst/>
          </a:prstGeom>
          <a:noFill/>
        </p:spPr>
        <p:txBody>
          <a:bodyPr wrap="square" lIns="91440" tIns="45720" rIns="91440" bIns="45720">
            <a:spAutoFit/>
          </a:bodyPr>
          <a:lstStyle/>
          <a:p>
            <a:pPr algn="ctr"/>
            <a:r>
              <a:rPr lang="en-US" sz="1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Multiwire</a:t>
            </a:r>
            <a:endParaRPr lang="en-US" sz="1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270822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Group 13314"/>
          <p:cNvGrpSpPr>
            <a:grpSpLocks noChangeAspect="1"/>
          </p:cNvGrpSpPr>
          <p:nvPr/>
        </p:nvGrpSpPr>
        <p:grpSpPr>
          <a:xfrm>
            <a:off x="4744006" y="1641790"/>
            <a:ext cx="4857194" cy="5006003"/>
            <a:chOff x="5096838" y="1843421"/>
            <a:chExt cx="4308725" cy="4440730"/>
          </a:xfrm>
        </p:grpSpPr>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062" r="12277"/>
            <a:stretch/>
          </p:blipFill>
          <p:spPr bwMode="auto">
            <a:xfrm rot="-600000">
              <a:off x="5096838" y="1843421"/>
              <a:ext cx="4308725" cy="444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5440680" y="5705856"/>
              <a:ext cx="304800" cy="76200"/>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593080" y="5356178"/>
              <a:ext cx="304800" cy="76200"/>
            </a:xfrm>
            <a:prstGeom prst="straightConnector1">
              <a:avLst/>
            </a:prstGeom>
            <a:ln w="127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6096000" y="5257800"/>
              <a:ext cx="304800" cy="7620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6248400" y="4818888"/>
              <a:ext cx="304800" cy="7620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6532023" y="4152900"/>
              <a:ext cx="304800" cy="7620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739128" y="3602736"/>
              <a:ext cx="304800" cy="7620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6991612" y="3352800"/>
              <a:ext cx="304800" cy="7620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8077200" y="2438400"/>
              <a:ext cx="228600" cy="22860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8458200" y="2167128"/>
              <a:ext cx="228600" cy="22860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8823960" y="1947672"/>
              <a:ext cx="114300" cy="236561"/>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914400" y="76200"/>
            <a:ext cx="6858000" cy="609600"/>
          </a:xfrm>
        </p:spPr>
        <p:txBody>
          <a:bodyPr>
            <a:noAutofit/>
          </a:bodyPr>
          <a:lstStyle/>
          <a:p>
            <a:r>
              <a:rPr lang="en-US" sz="2400" dirty="0" smtClean="0"/>
              <a:t>Low Intensity Secondary Beam Instrumentation</a:t>
            </a:r>
            <a:endParaRPr lang="en-US" sz="2400"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35</a:t>
            </a:fld>
            <a:endParaRPr lang="en-US"/>
          </a:p>
        </p:txBody>
      </p:sp>
      <p:sp>
        <p:nvSpPr>
          <p:cNvPr id="7" name="Footer Placeholder 4"/>
          <p:cNvSpPr>
            <a:spLocks noGrp="1"/>
          </p:cNvSpPr>
          <p:nvPr>
            <p:ph type="ftr" sz="quarter" idx="4294967295"/>
          </p:nvPr>
        </p:nvSpPr>
        <p:spPr>
          <a:xfrm>
            <a:off x="533400" y="6629400"/>
            <a:ext cx="8077200" cy="476250"/>
          </a:xfrm>
          <a:prstGeom prst="rect">
            <a:avLst/>
          </a:prstGeom>
        </p:spPr>
        <p:txBody>
          <a:bodyPr/>
          <a:lstStyle/>
          <a:p>
            <a:r>
              <a:rPr lang="en-US" dirty="0" smtClean="0"/>
              <a:t>B. Drendel --  g-2 </a:t>
            </a:r>
            <a:r>
              <a:rPr lang="en-US" dirty="0" err="1" smtClean="0"/>
              <a:t>Beamline</a:t>
            </a:r>
            <a:r>
              <a:rPr lang="en-US" dirty="0" smtClean="0"/>
              <a:t> Review, October 8, 2014</a:t>
            </a:r>
            <a:endParaRPr lang="en-US" dirty="0"/>
          </a:p>
        </p:txBody>
      </p:sp>
      <p:graphicFrame>
        <p:nvGraphicFramePr>
          <p:cNvPr id="8" name="Content Placeholder 5"/>
          <p:cNvGraphicFramePr>
            <a:graphicFrameLocks/>
          </p:cNvGraphicFramePr>
          <p:nvPr>
            <p:extLst/>
          </p:nvPr>
        </p:nvGraphicFramePr>
        <p:xfrm>
          <a:off x="228600" y="908475"/>
          <a:ext cx="5181598" cy="2804971"/>
        </p:xfrm>
        <a:graphic>
          <a:graphicData uri="http://schemas.openxmlformats.org/drawingml/2006/table">
            <a:tbl>
              <a:tblPr firstRow="1" firstCol="1" bandRow="1">
                <a:tableStyleId>{5C22544A-7EE6-4342-B048-85BDC9FD1C3A}</a:tableStyleId>
              </a:tblPr>
              <a:tblGrid>
                <a:gridCol w="829624"/>
                <a:gridCol w="1197957"/>
                <a:gridCol w="791818"/>
                <a:gridCol w="2362199"/>
              </a:tblGrid>
              <a:tr h="252871">
                <a:tc>
                  <a:txBody>
                    <a:bodyPr/>
                    <a:lstStyle/>
                    <a:p>
                      <a:pPr marL="0" marR="0">
                        <a:lnSpc>
                          <a:spcPct val="115000"/>
                        </a:lnSpc>
                        <a:spcBef>
                          <a:spcPts val="0"/>
                        </a:spcBef>
                        <a:spcAft>
                          <a:spcPts val="0"/>
                        </a:spcAft>
                      </a:pPr>
                      <a:r>
                        <a:rPr lang="en-US" sz="1100" dirty="0">
                          <a:solidFill>
                            <a:schemeClr val="tx1"/>
                          </a:solidFill>
                          <a:effectLst/>
                        </a:rPr>
                        <a:t>Name</a:t>
                      </a:r>
                      <a:endParaRPr lang="en-US" sz="1050" dirty="0">
                        <a:solidFill>
                          <a:schemeClr val="tx1"/>
                        </a:solidFill>
                        <a:effectLst/>
                        <a:latin typeface="Calibri"/>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50">
                          <a:solidFill>
                            <a:schemeClr val="tx1"/>
                          </a:solidFill>
                          <a:effectLst/>
                        </a:rPr>
                        <a:t>Device</a:t>
                      </a:r>
                      <a:endParaRPr lang="en-US" sz="1000">
                        <a:solidFill>
                          <a:schemeClr val="tx1"/>
                        </a:solidFill>
                        <a:effectLst/>
                        <a:latin typeface="Calibri"/>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50">
                          <a:solidFill>
                            <a:schemeClr val="tx1"/>
                          </a:solidFill>
                          <a:effectLst/>
                        </a:rPr>
                        <a:t>Beam Line</a:t>
                      </a:r>
                      <a:endParaRPr lang="en-US" sz="1000">
                        <a:solidFill>
                          <a:schemeClr val="tx1"/>
                        </a:solidFill>
                        <a:effectLst/>
                        <a:latin typeface="Calibri"/>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50" dirty="0">
                          <a:solidFill>
                            <a:schemeClr val="tx1"/>
                          </a:solidFill>
                          <a:effectLst/>
                        </a:rPr>
                        <a:t>Specific Location</a:t>
                      </a:r>
                      <a:endParaRPr lang="en-US" sz="1000" dirty="0">
                        <a:solidFill>
                          <a:schemeClr val="tx1"/>
                        </a:solidFill>
                        <a:effectLst/>
                        <a:latin typeface="Calibri"/>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SEM804</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SEM</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M2</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Use existing SEM704 location</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Tor804</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Toroid</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M2</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Use existing Tor704 location</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IC804</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Fixed Ion </a:t>
                      </a:r>
                      <a:r>
                        <a:rPr lang="en-US" sz="1000" dirty="0">
                          <a:effectLst/>
                          <a:latin typeface="+mj-lt"/>
                        </a:rPr>
                        <a:t>Chamber</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M2</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Use existing IC704 </a:t>
                      </a:r>
                      <a:r>
                        <a:rPr lang="en-US" sz="1000" dirty="0" smtClean="0">
                          <a:effectLst/>
                          <a:latin typeface="+mj-lt"/>
                        </a:rPr>
                        <a:t>location. In place.</a:t>
                      </a:r>
                      <a:endParaRPr lang="en-US" sz="1000" dirty="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SEM810</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SEM</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M2</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Immediately downstream of Q811</a:t>
                      </a:r>
                      <a:endParaRPr lang="en-US" sz="1000" dirty="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SEM702</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SEM</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Use existing SEM926 location</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SEM703</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SEM</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Immediately downstream of H703</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SEM706</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SEM</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Immediately downstream of Q706</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SEM711</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SEM</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Immediately downstream of Q711</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SEM719</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SEM</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Immediately downstream of Q719</a:t>
                      </a:r>
                      <a:endParaRPr lang="en-US" sz="1000" dirty="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smtClean="0">
                          <a:solidFill>
                            <a:schemeClr val="tx1"/>
                          </a:solidFill>
                          <a:effectLst/>
                          <a:latin typeface="+mj-lt"/>
                        </a:rPr>
                        <a:t>SEM726</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SEM</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Immediately downstream of </a:t>
                      </a:r>
                      <a:r>
                        <a:rPr lang="en-US" sz="1000" dirty="0" smtClean="0">
                          <a:effectLst/>
                          <a:latin typeface="+mj-lt"/>
                        </a:rPr>
                        <a:t>Q726</a:t>
                      </a:r>
                      <a:endParaRPr lang="en-US" sz="1000" dirty="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smtClean="0">
                          <a:solidFill>
                            <a:schemeClr val="tx1"/>
                          </a:solidFill>
                          <a:effectLst/>
                          <a:latin typeface="+mj-lt"/>
                        </a:rPr>
                        <a:t>SEM729</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SEM</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Immediately downstream of </a:t>
                      </a:r>
                      <a:r>
                        <a:rPr lang="en-US" sz="1000" dirty="0" smtClean="0">
                          <a:effectLst/>
                          <a:latin typeface="+mj-lt"/>
                        </a:rPr>
                        <a:t>Q729</a:t>
                      </a:r>
                      <a:endParaRPr lang="en-US" sz="1000" dirty="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SEM740</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SEM</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Immediately downstream of Q740</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a:solidFill>
                            <a:schemeClr val="tx1"/>
                          </a:solidFill>
                          <a:effectLst/>
                          <a:latin typeface="+mj-lt"/>
                        </a:rPr>
                        <a:t>IC740</a:t>
                      </a:r>
                      <a:endParaRPr lang="en-US" sz="100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Ion Chamber</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Immediately downstream of </a:t>
                      </a:r>
                      <a:r>
                        <a:rPr lang="en-US" sz="1000" dirty="0" smtClean="0">
                          <a:effectLst/>
                          <a:latin typeface="+mj-lt"/>
                        </a:rPr>
                        <a:t>SEM740</a:t>
                      </a:r>
                      <a:endParaRPr lang="en-US" sz="1000" dirty="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SEM744</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SEM or PWC</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Immediately downstream of Q744</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SEM749</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SEM or PWC</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M3</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Immediately downstream of Q749</a:t>
                      </a:r>
                      <a:endParaRPr lang="en-US" sz="1000" dirty="0">
                        <a:effectLst/>
                        <a:latin typeface="+mj-lt"/>
                        <a:ea typeface="Calibri"/>
                        <a:cs typeface="Times New Roman"/>
                      </a:endParaRPr>
                    </a:p>
                  </a:txBody>
                  <a:tcPr marL="44723" marR="44723" marT="0" marB="0"/>
                </a:tc>
              </a:tr>
            </a:tbl>
          </a:graphicData>
        </a:graphic>
      </p:graphicFrame>
      <p:sp>
        <p:nvSpPr>
          <p:cNvPr id="69" name="TextBox 68"/>
          <p:cNvSpPr txBox="1"/>
          <p:nvPr/>
        </p:nvSpPr>
        <p:spPr>
          <a:xfrm>
            <a:off x="228600" y="3897630"/>
            <a:ext cx="1752600" cy="1969770"/>
          </a:xfrm>
          <a:prstGeom prst="rect">
            <a:avLst/>
          </a:prstGeom>
          <a:solidFill>
            <a:srgbClr val="FFFFCC"/>
          </a:solidFill>
        </p:spPr>
        <p:txBody>
          <a:bodyPr wrap="square" rtlCol="0">
            <a:spAutoFit/>
          </a:bodyPr>
          <a:lstStyle/>
          <a:p>
            <a:pPr algn="ctr"/>
            <a:r>
              <a:rPr lang="en-US" sz="1400" b="1" dirty="0" smtClean="0"/>
              <a:t>SEMS</a:t>
            </a:r>
          </a:p>
          <a:p>
            <a:pPr marL="91440" indent="-91440">
              <a:buFont typeface="Arial" panose="020B0604020202020204" pitchFamily="34" charset="0"/>
              <a:buChar char="•"/>
            </a:pPr>
            <a:r>
              <a:rPr lang="en-US" sz="1200" dirty="0" smtClean="0"/>
              <a:t>Repurpose 21 </a:t>
            </a:r>
            <a:r>
              <a:rPr lang="en-US" sz="1200" dirty="0" err="1" smtClean="0"/>
              <a:t>Pbar</a:t>
            </a:r>
            <a:r>
              <a:rPr lang="en-US" sz="1200" dirty="0" smtClean="0"/>
              <a:t> SEMS</a:t>
            </a:r>
          </a:p>
          <a:p>
            <a:pPr marL="91440" indent="-91440">
              <a:buFont typeface="Arial" panose="020B0604020202020204" pitchFamily="34" charset="0"/>
              <a:buChar char="•"/>
            </a:pPr>
            <a:r>
              <a:rPr lang="en-US" sz="1200" dirty="0" smtClean="0"/>
              <a:t>Should have hardware for two spares</a:t>
            </a:r>
          </a:p>
          <a:p>
            <a:pPr marL="91440" indent="-91440">
              <a:buFont typeface="Arial" panose="020B0604020202020204" pitchFamily="34" charset="0"/>
              <a:buChar char="•"/>
            </a:pPr>
            <a:r>
              <a:rPr lang="en-US" sz="1200" dirty="0" smtClean="0"/>
              <a:t>Build 21 super high gain preamps</a:t>
            </a:r>
          </a:p>
          <a:p>
            <a:pPr marL="91440" indent="-91440">
              <a:buFont typeface="Arial" panose="020B0604020202020204" pitchFamily="34" charset="0"/>
              <a:buChar char="•"/>
            </a:pPr>
            <a:r>
              <a:rPr lang="en-US" sz="1200" dirty="0" smtClean="0"/>
              <a:t>Build 21 generation 3 scanners</a:t>
            </a:r>
          </a:p>
        </p:txBody>
      </p:sp>
      <p:sp>
        <p:nvSpPr>
          <p:cNvPr id="70" name="Rectangle 69"/>
          <p:cNvSpPr/>
          <p:nvPr/>
        </p:nvSpPr>
        <p:spPr>
          <a:xfrm>
            <a:off x="1983475" y="3874694"/>
            <a:ext cx="1752599" cy="1323439"/>
          </a:xfrm>
          <a:prstGeom prst="rect">
            <a:avLst/>
          </a:prstGeom>
          <a:solidFill>
            <a:schemeClr val="accent6">
              <a:lumMod val="20000"/>
              <a:lumOff val="80000"/>
            </a:schemeClr>
          </a:solidFill>
        </p:spPr>
        <p:txBody>
          <a:bodyPr wrap="square">
            <a:spAutoFit/>
          </a:bodyPr>
          <a:lstStyle/>
          <a:p>
            <a:pPr algn="ctr"/>
            <a:r>
              <a:rPr lang="en-US" sz="1400" b="1" dirty="0" smtClean="0"/>
              <a:t>Ion Chambers</a:t>
            </a:r>
            <a:endParaRPr lang="en-US" sz="1400" b="1" dirty="0"/>
          </a:p>
          <a:p>
            <a:pPr marL="91440" indent="-91440">
              <a:buFont typeface="Arial" panose="020B0604020202020204" pitchFamily="34" charset="0"/>
              <a:buChar char="•"/>
            </a:pPr>
            <a:r>
              <a:rPr lang="en-US" sz="1100" dirty="0" smtClean="0"/>
              <a:t>Two Fixed (in air) ion chambers.  Need to be mindful of scattering.</a:t>
            </a:r>
          </a:p>
          <a:p>
            <a:pPr marL="91440" indent="-91440">
              <a:buFont typeface="Arial" panose="020B0604020202020204" pitchFamily="34" charset="0"/>
              <a:buChar char="•"/>
            </a:pPr>
            <a:r>
              <a:rPr lang="en-US" sz="1100" dirty="0" smtClean="0"/>
              <a:t>Four retractable ion chambers using bayonet cans.</a:t>
            </a:r>
            <a:endParaRPr lang="en-US" sz="1100" dirty="0"/>
          </a:p>
        </p:txBody>
      </p:sp>
      <p:sp>
        <p:nvSpPr>
          <p:cNvPr id="13316" name="TextBox 13315"/>
          <p:cNvSpPr txBox="1"/>
          <p:nvPr/>
        </p:nvSpPr>
        <p:spPr>
          <a:xfrm>
            <a:off x="4522077" y="5791200"/>
            <a:ext cx="772968" cy="461665"/>
          </a:xfrm>
          <a:prstGeom prst="rect">
            <a:avLst/>
          </a:prstGeom>
          <a:noFill/>
        </p:spPr>
        <p:txBody>
          <a:bodyPr wrap="none" rtlCol="0">
            <a:spAutoFit/>
          </a:bodyPr>
          <a:lstStyle/>
          <a:p>
            <a:pPr algn="r"/>
            <a:r>
              <a:rPr lang="en-US" sz="1200" dirty="0" smtClean="0">
                <a:solidFill>
                  <a:srgbClr val="FF0000"/>
                </a:solidFill>
              </a:rPr>
              <a:t>SEM804</a:t>
            </a:r>
          </a:p>
          <a:p>
            <a:pPr algn="r"/>
            <a:r>
              <a:rPr lang="en-US" sz="1200" dirty="0" smtClean="0">
                <a:solidFill>
                  <a:srgbClr val="FF0000"/>
                </a:solidFill>
              </a:rPr>
              <a:t>IC804</a:t>
            </a:r>
            <a:endParaRPr lang="en-US" sz="1200" dirty="0">
              <a:solidFill>
                <a:srgbClr val="FF0000"/>
              </a:solidFill>
            </a:endParaRPr>
          </a:p>
        </p:txBody>
      </p:sp>
      <p:sp>
        <p:nvSpPr>
          <p:cNvPr id="13317" name="TextBox 13316"/>
          <p:cNvSpPr txBox="1"/>
          <p:nvPr/>
        </p:nvSpPr>
        <p:spPr>
          <a:xfrm>
            <a:off x="4872571" y="5438195"/>
            <a:ext cx="772969" cy="276999"/>
          </a:xfrm>
          <a:prstGeom prst="rect">
            <a:avLst/>
          </a:prstGeom>
          <a:noFill/>
        </p:spPr>
        <p:txBody>
          <a:bodyPr wrap="none" rtlCol="0">
            <a:spAutoFit/>
          </a:bodyPr>
          <a:lstStyle/>
          <a:p>
            <a:r>
              <a:rPr lang="en-US" sz="1200" dirty="0" smtClean="0">
                <a:solidFill>
                  <a:srgbClr val="FF0000"/>
                </a:solidFill>
              </a:rPr>
              <a:t>SEM810</a:t>
            </a:r>
            <a:endParaRPr lang="en-US" sz="1200" dirty="0">
              <a:solidFill>
                <a:srgbClr val="FF0000"/>
              </a:solidFill>
            </a:endParaRPr>
          </a:p>
        </p:txBody>
      </p:sp>
      <p:sp>
        <p:nvSpPr>
          <p:cNvPr id="74" name="TextBox 73"/>
          <p:cNvSpPr txBox="1"/>
          <p:nvPr/>
        </p:nvSpPr>
        <p:spPr>
          <a:xfrm>
            <a:off x="6170233" y="5463196"/>
            <a:ext cx="772969" cy="276999"/>
          </a:xfrm>
          <a:prstGeom prst="rect">
            <a:avLst/>
          </a:prstGeom>
          <a:noFill/>
        </p:spPr>
        <p:txBody>
          <a:bodyPr wrap="none" rtlCol="0">
            <a:spAutoFit/>
          </a:bodyPr>
          <a:lstStyle/>
          <a:p>
            <a:r>
              <a:rPr lang="en-US" sz="1200" dirty="0" smtClean="0">
                <a:solidFill>
                  <a:srgbClr val="FF0000"/>
                </a:solidFill>
              </a:rPr>
              <a:t>SEM706</a:t>
            </a:r>
            <a:endParaRPr lang="en-US" sz="1200" dirty="0">
              <a:solidFill>
                <a:srgbClr val="FF0000"/>
              </a:solidFill>
            </a:endParaRPr>
          </a:p>
        </p:txBody>
      </p:sp>
      <p:sp>
        <p:nvSpPr>
          <p:cNvPr id="75" name="TextBox 74"/>
          <p:cNvSpPr txBox="1"/>
          <p:nvPr/>
        </p:nvSpPr>
        <p:spPr>
          <a:xfrm>
            <a:off x="6361880" y="4943413"/>
            <a:ext cx="761555" cy="276999"/>
          </a:xfrm>
          <a:prstGeom prst="rect">
            <a:avLst/>
          </a:prstGeom>
          <a:noFill/>
        </p:spPr>
        <p:txBody>
          <a:bodyPr wrap="none" rtlCol="0">
            <a:spAutoFit/>
          </a:bodyPr>
          <a:lstStyle/>
          <a:p>
            <a:r>
              <a:rPr lang="en-US" sz="1200" dirty="0" smtClean="0">
                <a:solidFill>
                  <a:srgbClr val="FF0000"/>
                </a:solidFill>
              </a:rPr>
              <a:t>SEM711</a:t>
            </a:r>
            <a:endParaRPr lang="en-US" sz="1200" dirty="0">
              <a:solidFill>
                <a:srgbClr val="FF0000"/>
              </a:solidFill>
            </a:endParaRPr>
          </a:p>
        </p:txBody>
      </p:sp>
      <p:sp>
        <p:nvSpPr>
          <p:cNvPr id="76" name="TextBox 75"/>
          <p:cNvSpPr txBox="1"/>
          <p:nvPr/>
        </p:nvSpPr>
        <p:spPr>
          <a:xfrm>
            <a:off x="6688324" y="4235599"/>
            <a:ext cx="772969" cy="276999"/>
          </a:xfrm>
          <a:prstGeom prst="rect">
            <a:avLst/>
          </a:prstGeom>
          <a:noFill/>
        </p:spPr>
        <p:txBody>
          <a:bodyPr wrap="none" rtlCol="0">
            <a:spAutoFit/>
          </a:bodyPr>
          <a:lstStyle/>
          <a:p>
            <a:r>
              <a:rPr lang="en-US" sz="1200" dirty="0" smtClean="0">
                <a:solidFill>
                  <a:srgbClr val="FF0000"/>
                </a:solidFill>
              </a:rPr>
              <a:t>SEM719</a:t>
            </a:r>
            <a:endParaRPr lang="en-US" sz="1200" dirty="0">
              <a:solidFill>
                <a:srgbClr val="FF0000"/>
              </a:solidFill>
            </a:endParaRPr>
          </a:p>
        </p:txBody>
      </p:sp>
      <p:sp>
        <p:nvSpPr>
          <p:cNvPr id="77" name="TextBox 76"/>
          <p:cNvSpPr txBox="1"/>
          <p:nvPr/>
        </p:nvSpPr>
        <p:spPr>
          <a:xfrm>
            <a:off x="6913557" y="3597695"/>
            <a:ext cx="772969" cy="276999"/>
          </a:xfrm>
          <a:prstGeom prst="rect">
            <a:avLst/>
          </a:prstGeom>
          <a:noFill/>
        </p:spPr>
        <p:txBody>
          <a:bodyPr wrap="none" rtlCol="0">
            <a:spAutoFit/>
          </a:bodyPr>
          <a:lstStyle/>
          <a:p>
            <a:r>
              <a:rPr lang="en-US" sz="1200" dirty="0" smtClean="0">
                <a:solidFill>
                  <a:srgbClr val="FF0000"/>
                </a:solidFill>
              </a:rPr>
              <a:t>SEM726</a:t>
            </a:r>
            <a:endParaRPr lang="en-US" sz="1200" dirty="0">
              <a:solidFill>
                <a:srgbClr val="FF0000"/>
              </a:solidFill>
            </a:endParaRPr>
          </a:p>
        </p:txBody>
      </p:sp>
      <p:sp>
        <p:nvSpPr>
          <p:cNvPr id="78" name="TextBox 77"/>
          <p:cNvSpPr txBox="1"/>
          <p:nvPr/>
        </p:nvSpPr>
        <p:spPr>
          <a:xfrm>
            <a:off x="7188846" y="3320696"/>
            <a:ext cx="772969" cy="276999"/>
          </a:xfrm>
          <a:prstGeom prst="rect">
            <a:avLst/>
          </a:prstGeom>
          <a:noFill/>
        </p:spPr>
        <p:txBody>
          <a:bodyPr wrap="none" rtlCol="0">
            <a:spAutoFit/>
          </a:bodyPr>
          <a:lstStyle/>
          <a:p>
            <a:r>
              <a:rPr lang="en-US" sz="1200" dirty="0" smtClean="0">
                <a:solidFill>
                  <a:srgbClr val="FF0000"/>
                </a:solidFill>
              </a:rPr>
              <a:t>SEM729</a:t>
            </a:r>
            <a:endParaRPr lang="en-US" sz="1200" dirty="0">
              <a:solidFill>
                <a:srgbClr val="FF0000"/>
              </a:solidFill>
            </a:endParaRPr>
          </a:p>
        </p:txBody>
      </p:sp>
      <p:sp>
        <p:nvSpPr>
          <p:cNvPr id="79" name="TextBox 78"/>
          <p:cNvSpPr txBox="1"/>
          <p:nvPr/>
        </p:nvSpPr>
        <p:spPr>
          <a:xfrm>
            <a:off x="8102399" y="2564693"/>
            <a:ext cx="772969" cy="461665"/>
          </a:xfrm>
          <a:prstGeom prst="rect">
            <a:avLst/>
          </a:prstGeom>
          <a:noFill/>
        </p:spPr>
        <p:txBody>
          <a:bodyPr wrap="none" rtlCol="0">
            <a:spAutoFit/>
          </a:bodyPr>
          <a:lstStyle/>
          <a:p>
            <a:r>
              <a:rPr lang="en-US" sz="1200" dirty="0" smtClean="0">
                <a:solidFill>
                  <a:srgbClr val="FF0000"/>
                </a:solidFill>
              </a:rPr>
              <a:t>SEM740</a:t>
            </a:r>
          </a:p>
          <a:p>
            <a:r>
              <a:rPr lang="en-US" sz="1200" dirty="0" smtClean="0">
                <a:solidFill>
                  <a:srgbClr val="FF0000"/>
                </a:solidFill>
              </a:rPr>
              <a:t>IC740</a:t>
            </a:r>
            <a:endParaRPr lang="en-US" sz="1200" dirty="0">
              <a:solidFill>
                <a:srgbClr val="FF0000"/>
              </a:solidFill>
            </a:endParaRPr>
          </a:p>
        </p:txBody>
      </p:sp>
      <p:sp>
        <p:nvSpPr>
          <p:cNvPr id="80" name="TextBox 79"/>
          <p:cNvSpPr txBox="1"/>
          <p:nvPr/>
        </p:nvSpPr>
        <p:spPr>
          <a:xfrm>
            <a:off x="8629078" y="2032438"/>
            <a:ext cx="620683" cy="646331"/>
          </a:xfrm>
          <a:prstGeom prst="rect">
            <a:avLst/>
          </a:prstGeom>
          <a:noFill/>
        </p:spPr>
        <p:txBody>
          <a:bodyPr wrap="none" rtlCol="0">
            <a:spAutoFit/>
          </a:bodyPr>
          <a:lstStyle/>
          <a:p>
            <a:pPr algn="ctr"/>
            <a:r>
              <a:rPr lang="en-US" sz="1200" dirty="0" smtClean="0">
                <a:solidFill>
                  <a:srgbClr val="FF0000"/>
                </a:solidFill>
              </a:rPr>
              <a:t>SEMs</a:t>
            </a:r>
          </a:p>
          <a:p>
            <a:pPr algn="ctr"/>
            <a:r>
              <a:rPr lang="en-US" sz="1200" dirty="0" smtClean="0">
                <a:solidFill>
                  <a:srgbClr val="FF0000"/>
                </a:solidFill>
              </a:rPr>
              <a:t>or</a:t>
            </a:r>
          </a:p>
          <a:p>
            <a:pPr algn="ctr"/>
            <a:r>
              <a:rPr lang="en-US" sz="1200" dirty="0" smtClean="0">
                <a:solidFill>
                  <a:srgbClr val="FF0000"/>
                </a:solidFill>
              </a:rPr>
              <a:t>PWCs</a:t>
            </a:r>
            <a:endParaRPr lang="en-US" sz="1200" dirty="0">
              <a:solidFill>
                <a:srgbClr val="FF0000"/>
              </a:solidFill>
            </a:endParaRPr>
          </a:p>
        </p:txBody>
      </p:sp>
    </p:spTree>
    <p:extLst>
      <p:ext uri="{BB962C8B-B14F-4D97-AF65-F5344CB8AC3E}">
        <p14:creationId xmlns:p14="http://schemas.microsoft.com/office/powerpoint/2010/main" val="39496647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6858000" cy="609600"/>
          </a:xfrm>
        </p:spPr>
        <p:txBody>
          <a:bodyPr>
            <a:noAutofit/>
          </a:bodyPr>
          <a:lstStyle/>
          <a:p>
            <a:r>
              <a:rPr lang="en-US" sz="2400" dirty="0" smtClean="0"/>
              <a:t>Low Intensity Secondary Beam Instrumentation</a:t>
            </a:r>
            <a:endParaRPr lang="en-US" sz="2400" dirty="0"/>
          </a:p>
        </p:txBody>
      </p:sp>
      <p:sp>
        <p:nvSpPr>
          <p:cNvPr id="4" name="Slide Number Placeholder 3"/>
          <p:cNvSpPr>
            <a:spLocks noGrp="1"/>
          </p:cNvSpPr>
          <p:nvPr>
            <p:ph type="sldNum" sz="quarter" idx="12"/>
          </p:nvPr>
        </p:nvSpPr>
        <p:spPr/>
        <p:txBody>
          <a:bodyPr/>
          <a:lstStyle/>
          <a:p>
            <a:fld id="{6F2A0381-4F62-2740-A4B1-0CAF41EACCA6}" type="slidenum">
              <a:rPr lang="en-US" smtClean="0"/>
              <a:pPr/>
              <a:t>36</a:t>
            </a:fld>
            <a:endParaRPr lang="en-US"/>
          </a:p>
        </p:txBody>
      </p:sp>
      <p:sp>
        <p:nvSpPr>
          <p:cNvPr id="7" name="Footer Placeholder 4"/>
          <p:cNvSpPr>
            <a:spLocks noGrp="1"/>
          </p:cNvSpPr>
          <p:nvPr>
            <p:ph type="ftr" sz="quarter" idx="4294967295"/>
          </p:nvPr>
        </p:nvSpPr>
        <p:spPr>
          <a:xfrm>
            <a:off x="533400" y="6629400"/>
            <a:ext cx="8077200" cy="476250"/>
          </a:xfrm>
          <a:prstGeom prst="rect">
            <a:avLst/>
          </a:prstGeom>
        </p:spPr>
        <p:txBody>
          <a:bodyPr/>
          <a:lstStyle/>
          <a:p>
            <a:r>
              <a:rPr lang="en-US" dirty="0" smtClean="0"/>
              <a:t>B. Drendel --  g-2 </a:t>
            </a:r>
            <a:r>
              <a:rPr lang="en-US" dirty="0" err="1" smtClean="0"/>
              <a:t>Beamline</a:t>
            </a:r>
            <a:r>
              <a:rPr lang="en-US" dirty="0" smtClean="0"/>
              <a:t> Review, October 8, 2014</a:t>
            </a:r>
            <a:endParaRPr lang="en-US" dirty="0"/>
          </a:p>
        </p:txBody>
      </p:sp>
      <p:sp>
        <p:nvSpPr>
          <p:cNvPr id="9" name="TextBox 8"/>
          <p:cNvSpPr txBox="1"/>
          <p:nvPr/>
        </p:nvSpPr>
        <p:spPr>
          <a:xfrm>
            <a:off x="76200" y="4298561"/>
            <a:ext cx="1752600" cy="2339102"/>
          </a:xfrm>
          <a:prstGeom prst="rect">
            <a:avLst/>
          </a:prstGeom>
          <a:solidFill>
            <a:srgbClr val="FFFFCC"/>
          </a:solidFill>
        </p:spPr>
        <p:txBody>
          <a:bodyPr wrap="square" rtlCol="0">
            <a:spAutoFit/>
          </a:bodyPr>
          <a:lstStyle/>
          <a:p>
            <a:pPr algn="ctr"/>
            <a:r>
              <a:rPr lang="en-US" sz="1400" b="1" dirty="0" smtClean="0"/>
              <a:t>SEMS</a:t>
            </a:r>
          </a:p>
          <a:p>
            <a:pPr marL="91440" indent="-91440">
              <a:buFont typeface="Arial" panose="020B0604020202020204" pitchFamily="34" charset="0"/>
              <a:buChar char="•"/>
            </a:pPr>
            <a:r>
              <a:rPr lang="en-US" sz="1200" dirty="0" smtClean="0"/>
              <a:t>Repurpose 21 </a:t>
            </a:r>
            <a:r>
              <a:rPr lang="en-US" sz="1200" dirty="0" err="1" smtClean="0"/>
              <a:t>Pbar</a:t>
            </a:r>
            <a:r>
              <a:rPr lang="en-US" sz="1200" dirty="0" smtClean="0"/>
              <a:t> SEMS</a:t>
            </a:r>
          </a:p>
          <a:p>
            <a:pPr marL="91440" indent="-91440">
              <a:buFont typeface="Arial" panose="020B0604020202020204" pitchFamily="34" charset="0"/>
              <a:buChar char="•"/>
            </a:pPr>
            <a:r>
              <a:rPr lang="en-US" sz="1200" dirty="0" smtClean="0"/>
              <a:t>Should have hardware for two spares</a:t>
            </a:r>
          </a:p>
          <a:p>
            <a:pPr marL="91440" indent="-91440">
              <a:buFont typeface="Arial" panose="020B0604020202020204" pitchFamily="34" charset="0"/>
              <a:buChar char="•"/>
            </a:pPr>
            <a:r>
              <a:rPr lang="en-US" sz="1200" dirty="0" smtClean="0"/>
              <a:t>Build 21 super high gain preamps</a:t>
            </a:r>
          </a:p>
          <a:p>
            <a:pPr marL="91440" indent="-91440">
              <a:buFont typeface="Arial" panose="020B0604020202020204" pitchFamily="34" charset="0"/>
              <a:buChar char="•"/>
            </a:pPr>
            <a:r>
              <a:rPr lang="en-US" sz="1200" dirty="0" smtClean="0"/>
              <a:t>Build 21 generation 3 scanners</a:t>
            </a:r>
          </a:p>
          <a:p>
            <a:pPr marL="91440" indent="-91440">
              <a:buFont typeface="Arial" panose="020B0604020202020204" pitchFamily="34" charset="0"/>
              <a:buChar char="•"/>
            </a:pPr>
            <a:r>
              <a:rPr lang="en-US" sz="1200" dirty="0" smtClean="0"/>
              <a:t>May use PWCs in DR and some of M3.</a:t>
            </a:r>
          </a:p>
        </p:txBody>
      </p:sp>
      <p:sp>
        <p:nvSpPr>
          <p:cNvPr id="10" name="Rectangle 9"/>
          <p:cNvSpPr/>
          <p:nvPr/>
        </p:nvSpPr>
        <p:spPr>
          <a:xfrm>
            <a:off x="1981199" y="4298561"/>
            <a:ext cx="1752599" cy="1154162"/>
          </a:xfrm>
          <a:prstGeom prst="rect">
            <a:avLst/>
          </a:prstGeom>
          <a:solidFill>
            <a:schemeClr val="accent6">
              <a:lumMod val="20000"/>
              <a:lumOff val="80000"/>
            </a:schemeClr>
          </a:solidFill>
        </p:spPr>
        <p:txBody>
          <a:bodyPr wrap="square">
            <a:spAutoFit/>
          </a:bodyPr>
          <a:lstStyle/>
          <a:p>
            <a:pPr algn="ctr"/>
            <a:r>
              <a:rPr lang="en-US" sz="1400" b="1" dirty="0" smtClean="0"/>
              <a:t>Ion Chambers</a:t>
            </a:r>
            <a:endParaRPr lang="en-US" sz="1400" b="1" dirty="0"/>
          </a:p>
          <a:p>
            <a:pPr marL="91440" indent="-91440">
              <a:buFont typeface="Arial" panose="020B0604020202020204" pitchFamily="34" charset="0"/>
              <a:buChar char="•"/>
            </a:pPr>
            <a:r>
              <a:rPr lang="en-US" sz="1100" dirty="0" smtClean="0"/>
              <a:t>Two Fixed (in air) ion chambers</a:t>
            </a:r>
          </a:p>
          <a:p>
            <a:pPr marL="91440" indent="-91440">
              <a:buFont typeface="Arial" panose="020B0604020202020204" pitchFamily="34" charset="0"/>
              <a:buChar char="•"/>
            </a:pPr>
            <a:r>
              <a:rPr lang="en-US" sz="1100" dirty="0" smtClean="0"/>
              <a:t>Four retractable ion chambers using bayonet cans.</a:t>
            </a:r>
            <a:endParaRPr lang="en-US" sz="1100" dirty="0"/>
          </a:p>
        </p:txBody>
      </p:sp>
      <p:sp>
        <p:nvSpPr>
          <p:cNvPr id="12" name="Rectangle 11"/>
          <p:cNvSpPr/>
          <p:nvPr/>
        </p:nvSpPr>
        <p:spPr>
          <a:xfrm>
            <a:off x="1981200" y="5508992"/>
            <a:ext cx="1752599" cy="815608"/>
          </a:xfrm>
          <a:prstGeom prst="rect">
            <a:avLst/>
          </a:prstGeom>
          <a:solidFill>
            <a:srgbClr val="CCFFCC"/>
          </a:solidFill>
        </p:spPr>
        <p:txBody>
          <a:bodyPr wrap="square">
            <a:spAutoFit/>
          </a:bodyPr>
          <a:lstStyle/>
          <a:p>
            <a:pPr algn="ctr"/>
            <a:r>
              <a:rPr lang="en-US" sz="1400" b="1" dirty="0" smtClean="0"/>
              <a:t>WCM</a:t>
            </a:r>
            <a:endParaRPr lang="en-US" sz="1400" b="1" dirty="0"/>
          </a:p>
          <a:p>
            <a:pPr marL="91440" indent="-91440">
              <a:buFont typeface="Arial" panose="020B0604020202020204" pitchFamily="34" charset="0"/>
              <a:buChar char="•"/>
            </a:pPr>
            <a:r>
              <a:rPr lang="en-US" sz="1100" dirty="0" smtClean="0"/>
              <a:t>Mu2e device, but can be used to measure g-2 beam intensity.</a:t>
            </a:r>
            <a:endParaRPr lang="en-US" sz="1100" dirty="0"/>
          </a:p>
        </p:txBody>
      </p:sp>
      <p:graphicFrame>
        <p:nvGraphicFramePr>
          <p:cNvPr id="8" name="Content Placeholder 5"/>
          <p:cNvGraphicFramePr>
            <a:graphicFrameLocks/>
          </p:cNvGraphicFramePr>
          <p:nvPr>
            <p:extLst/>
          </p:nvPr>
        </p:nvGraphicFramePr>
        <p:xfrm>
          <a:off x="76200" y="936992"/>
          <a:ext cx="5181598" cy="3208347"/>
        </p:xfrm>
        <a:graphic>
          <a:graphicData uri="http://schemas.openxmlformats.org/drawingml/2006/table">
            <a:tbl>
              <a:tblPr firstRow="1" firstCol="1" bandRow="1">
                <a:tableStyleId>{5C22544A-7EE6-4342-B048-85BDC9FD1C3A}</a:tableStyleId>
              </a:tblPr>
              <a:tblGrid>
                <a:gridCol w="829624"/>
                <a:gridCol w="1197957"/>
                <a:gridCol w="791818"/>
                <a:gridCol w="2362199"/>
              </a:tblGrid>
              <a:tr h="252871">
                <a:tc>
                  <a:txBody>
                    <a:bodyPr/>
                    <a:lstStyle/>
                    <a:p>
                      <a:pPr marL="0" marR="0">
                        <a:lnSpc>
                          <a:spcPct val="115000"/>
                        </a:lnSpc>
                        <a:spcBef>
                          <a:spcPts val="0"/>
                        </a:spcBef>
                        <a:spcAft>
                          <a:spcPts val="0"/>
                        </a:spcAft>
                      </a:pPr>
                      <a:r>
                        <a:rPr lang="en-US" sz="1100" dirty="0">
                          <a:solidFill>
                            <a:schemeClr val="tx1"/>
                          </a:solidFill>
                          <a:effectLst/>
                        </a:rPr>
                        <a:t>Name</a:t>
                      </a:r>
                      <a:endParaRPr lang="en-US" sz="1050" dirty="0">
                        <a:solidFill>
                          <a:schemeClr val="tx1"/>
                        </a:solidFill>
                        <a:effectLst/>
                        <a:latin typeface="Calibri"/>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50">
                          <a:solidFill>
                            <a:schemeClr val="tx1"/>
                          </a:solidFill>
                          <a:effectLst/>
                        </a:rPr>
                        <a:t>Device</a:t>
                      </a:r>
                      <a:endParaRPr lang="en-US" sz="1000">
                        <a:solidFill>
                          <a:schemeClr val="tx1"/>
                        </a:solidFill>
                        <a:effectLst/>
                        <a:latin typeface="Calibri"/>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50">
                          <a:solidFill>
                            <a:schemeClr val="tx1"/>
                          </a:solidFill>
                          <a:effectLst/>
                        </a:rPr>
                        <a:t>Beam Line</a:t>
                      </a:r>
                      <a:endParaRPr lang="en-US" sz="1000">
                        <a:solidFill>
                          <a:schemeClr val="tx1"/>
                        </a:solidFill>
                        <a:effectLst/>
                        <a:latin typeface="Calibri"/>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50" dirty="0">
                          <a:solidFill>
                            <a:schemeClr val="tx1"/>
                          </a:solidFill>
                          <a:effectLst/>
                        </a:rPr>
                        <a:t>Specific Location</a:t>
                      </a:r>
                      <a:endParaRPr lang="en-US" sz="1000" dirty="0">
                        <a:solidFill>
                          <a:schemeClr val="tx1"/>
                        </a:solidFill>
                        <a:effectLst/>
                        <a:latin typeface="Calibri"/>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SEM204</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SEM or PWC</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DR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Immediately upstream of ELAM</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SEM302</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SEM or PWC</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DR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Immediately downstream of ISEP</a:t>
                      </a:r>
                      <a:endParaRPr lang="en-US" sz="1000" dirty="0">
                        <a:effectLst/>
                        <a:latin typeface="+mj-lt"/>
                        <a:ea typeface="Calibri"/>
                        <a:cs typeface="Times New Roman"/>
                      </a:endParaRPr>
                    </a:p>
                  </a:txBody>
                  <a:tcPr marL="44723" marR="44723" marT="0" marB="0"/>
                </a:tc>
              </a:tr>
              <a:tr h="200903">
                <a:tc>
                  <a:txBody>
                    <a:bodyPr/>
                    <a:lstStyle/>
                    <a:p>
                      <a:pPr marL="0" marR="0">
                        <a:lnSpc>
                          <a:spcPct val="115000"/>
                        </a:lnSpc>
                        <a:spcBef>
                          <a:spcPts val="0"/>
                        </a:spcBef>
                        <a:spcAft>
                          <a:spcPts val="0"/>
                        </a:spcAft>
                      </a:pPr>
                      <a:r>
                        <a:rPr lang="en-US" sz="1000" dirty="0" smtClean="0">
                          <a:solidFill>
                            <a:schemeClr val="tx1"/>
                          </a:solidFill>
                          <a:effectLst/>
                          <a:latin typeface="+mj-lt"/>
                        </a:rPr>
                        <a:t>IC300</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Ion Chamber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DR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D30 </a:t>
                      </a:r>
                      <a:r>
                        <a:rPr lang="en-US" sz="1000" dirty="0" smtClean="0">
                          <a:effectLst/>
                          <a:latin typeface="+mj-lt"/>
                        </a:rPr>
                        <a:t>straight  (Retractable)</a:t>
                      </a:r>
                      <a:endParaRPr lang="en-US" sz="1000" dirty="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SEM607</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SEM or PWC</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DR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Use existing SEM607 location</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SEM105</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SEM or PWC</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DR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Near D1Q5</a:t>
                      </a:r>
                      <a:endParaRPr lang="en-US" sz="1000">
                        <a:effectLst/>
                        <a:latin typeface="+mj-lt"/>
                        <a:ea typeface="Calibri"/>
                        <a:cs typeface="Times New Roman"/>
                      </a:endParaRPr>
                    </a:p>
                  </a:txBody>
                  <a:tcPr marL="44723" marR="44723" marT="0" marB="0"/>
                </a:tc>
              </a:tr>
              <a:tr h="200903">
                <a:tc>
                  <a:txBody>
                    <a:bodyPr/>
                    <a:lstStyle/>
                    <a:p>
                      <a:pPr marL="0" marR="0">
                        <a:lnSpc>
                          <a:spcPct val="115000"/>
                        </a:lnSpc>
                        <a:spcBef>
                          <a:spcPts val="0"/>
                        </a:spcBef>
                        <a:spcAft>
                          <a:spcPts val="0"/>
                        </a:spcAft>
                      </a:pPr>
                      <a:r>
                        <a:rPr lang="en-US" sz="1000" dirty="0" smtClean="0">
                          <a:solidFill>
                            <a:schemeClr val="tx1"/>
                          </a:solidFill>
                          <a:effectLst/>
                          <a:latin typeface="+mj-lt"/>
                        </a:rPr>
                        <a:t>IC100</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Ion Chamber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DR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D10 </a:t>
                      </a:r>
                      <a:r>
                        <a:rPr lang="en-US" sz="1000" dirty="0" smtClean="0">
                          <a:effectLst/>
                          <a:latin typeface="+mj-lt"/>
                        </a:rPr>
                        <a:t>straight  (Retractable)</a:t>
                      </a:r>
                      <a:endParaRPr lang="en-US" sz="1000" dirty="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SEM403</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SEM or PWC</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DR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Use existing SEM403 location</a:t>
                      </a:r>
                      <a:endParaRPr lang="en-US" sz="100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a:solidFill>
                            <a:schemeClr val="tx1"/>
                          </a:solidFill>
                          <a:effectLst/>
                          <a:latin typeface="+mj-lt"/>
                        </a:rPr>
                        <a:t>SEM506</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SEM or PWC</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DR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Near D5Q6</a:t>
                      </a:r>
                      <a:endParaRPr lang="en-US" sz="1000">
                        <a:effectLst/>
                        <a:latin typeface="+mj-lt"/>
                        <a:ea typeface="Calibri"/>
                        <a:cs typeface="Times New Roman"/>
                      </a:endParaRPr>
                    </a:p>
                  </a:txBody>
                  <a:tcPr marL="44723" marR="44723" marT="0" marB="0"/>
                </a:tc>
              </a:tr>
              <a:tr h="290154">
                <a:tc>
                  <a:txBody>
                    <a:bodyPr/>
                    <a:lstStyle/>
                    <a:p>
                      <a:pPr marL="0" marR="0">
                        <a:lnSpc>
                          <a:spcPct val="115000"/>
                        </a:lnSpc>
                        <a:spcBef>
                          <a:spcPts val="0"/>
                        </a:spcBef>
                        <a:spcAft>
                          <a:spcPts val="0"/>
                        </a:spcAft>
                      </a:pPr>
                      <a:r>
                        <a:rPr lang="en-US" sz="1000" dirty="0">
                          <a:solidFill>
                            <a:schemeClr val="tx1"/>
                          </a:solidFill>
                          <a:effectLst/>
                          <a:latin typeface="+mj-lt"/>
                        </a:rPr>
                        <a:t>WCM503</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WCM</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DR</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a:effectLst/>
                          <a:latin typeface="+mj-lt"/>
                        </a:rPr>
                        <a:t>Between D5Q3 and D5Q4. </a:t>
                      </a:r>
                      <a:r>
                        <a:rPr lang="en-US" sz="1000" dirty="0" smtClean="0">
                          <a:effectLst/>
                          <a:latin typeface="+mj-lt"/>
                        </a:rPr>
                        <a:t>Mu2e</a:t>
                      </a:r>
                      <a:r>
                        <a:rPr lang="en-US" sz="1000" baseline="0" dirty="0" smtClean="0">
                          <a:effectLst/>
                          <a:latin typeface="+mj-lt"/>
                        </a:rPr>
                        <a:t> Device</a:t>
                      </a:r>
                      <a:endParaRPr lang="en-US" sz="1000" dirty="0">
                        <a:effectLst/>
                        <a:latin typeface="+mj-lt"/>
                        <a:ea typeface="Calibri"/>
                        <a:cs typeface="Times New Roman"/>
                      </a:endParaRPr>
                    </a:p>
                  </a:txBody>
                  <a:tcPr marL="44723" marR="44723" marT="0" marB="0"/>
                </a:tc>
              </a:tr>
              <a:tr h="170140">
                <a:tc>
                  <a:txBody>
                    <a:bodyPr/>
                    <a:lstStyle/>
                    <a:p>
                      <a:pPr marL="0" marR="0">
                        <a:lnSpc>
                          <a:spcPct val="115000"/>
                        </a:lnSpc>
                        <a:spcBef>
                          <a:spcPts val="0"/>
                        </a:spcBef>
                        <a:spcAft>
                          <a:spcPts val="0"/>
                        </a:spcAft>
                      </a:pPr>
                      <a:r>
                        <a:rPr lang="en-US" sz="1000" dirty="0" smtClean="0">
                          <a:solidFill>
                            <a:schemeClr val="tx1"/>
                          </a:solidFill>
                          <a:effectLst/>
                          <a:latin typeface="+mj-lt"/>
                        </a:rPr>
                        <a:t>IC500</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Ion Chamber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a:effectLst/>
                          <a:latin typeface="+mj-lt"/>
                        </a:rPr>
                        <a:t>DR</a:t>
                      </a:r>
                      <a:endParaRPr lang="en-US" sz="100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rPr>
                        <a:t>D10 straight  (Retractable) – Not </a:t>
                      </a:r>
                      <a:r>
                        <a:rPr lang="en-US" sz="1000" dirty="0" err="1" smtClean="0">
                          <a:effectLst/>
                          <a:latin typeface="+mj-lt"/>
                        </a:rPr>
                        <a:t>costed</a:t>
                      </a:r>
                      <a:endParaRPr lang="en-US" sz="1000" dirty="0">
                        <a:effectLst/>
                        <a:latin typeface="+mj-lt"/>
                        <a:ea typeface="Calibri"/>
                        <a:cs typeface="Times New Roman"/>
                      </a:endParaRPr>
                    </a:p>
                  </a:txBody>
                  <a:tcPr marL="44723" marR="44723" marT="0" marB="0"/>
                </a:tc>
              </a:tr>
              <a:tr h="171182">
                <a:tc>
                  <a:txBody>
                    <a:bodyPr/>
                    <a:lstStyle/>
                    <a:p>
                      <a:pPr marL="0" marR="0">
                        <a:lnSpc>
                          <a:spcPct val="115000"/>
                        </a:lnSpc>
                        <a:spcBef>
                          <a:spcPts val="0"/>
                        </a:spcBef>
                        <a:spcAft>
                          <a:spcPts val="0"/>
                        </a:spcAft>
                      </a:pPr>
                      <a:r>
                        <a:rPr lang="en-US" sz="1000" dirty="0" smtClean="0">
                          <a:solidFill>
                            <a:schemeClr val="tx1"/>
                          </a:solidFill>
                          <a:effectLst/>
                          <a:latin typeface="+mj-lt"/>
                          <a:ea typeface="Calibri"/>
                          <a:cs typeface="Times New Roman"/>
                        </a:rPr>
                        <a:t>ICABT</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Fixed Ion Chamber</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Abort Line</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Immediately upstream of abort</a:t>
                      </a:r>
                      <a:r>
                        <a:rPr lang="en-US" sz="1000" baseline="0" dirty="0" smtClean="0">
                          <a:effectLst/>
                          <a:latin typeface="+mj-lt"/>
                          <a:ea typeface="Calibri"/>
                          <a:cs typeface="Times New Roman"/>
                        </a:rPr>
                        <a:t> block</a:t>
                      </a:r>
                      <a:endParaRPr lang="en-US" sz="1000" dirty="0">
                        <a:effectLst/>
                        <a:latin typeface="+mj-lt"/>
                        <a:ea typeface="Calibri"/>
                        <a:cs typeface="Times New Roman"/>
                      </a:endParaRPr>
                    </a:p>
                  </a:txBody>
                  <a:tcPr marL="44723" marR="44723" marT="0" marB="0"/>
                </a:tc>
              </a:tr>
              <a:tr h="171182">
                <a:tc>
                  <a:txBody>
                    <a:bodyPr/>
                    <a:lstStyle/>
                    <a:p>
                      <a:pPr marL="0" marR="0">
                        <a:lnSpc>
                          <a:spcPct val="115000"/>
                        </a:lnSpc>
                        <a:spcBef>
                          <a:spcPts val="0"/>
                        </a:spcBef>
                        <a:spcAft>
                          <a:spcPts val="0"/>
                        </a:spcAft>
                      </a:pPr>
                      <a:r>
                        <a:rPr lang="en-US" sz="1000" dirty="0" smtClean="0">
                          <a:solidFill>
                            <a:schemeClr val="tx1"/>
                          </a:solidFill>
                          <a:effectLst/>
                          <a:latin typeface="+mj-lt"/>
                          <a:ea typeface="Calibri"/>
                          <a:cs typeface="Times New Roman"/>
                        </a:rPr>
                        <a:t>Tor000</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Toroid</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Abort Line</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Existing </a:t>
                      </a:r>
                      <a:r>
                        <a:rPr lang="en-US" sz="1000" baseline="0" dirty="0" smtClean="0">
                          <a:effectLst/>
                          <a:latin typeface="+mj-lt"/>
                          <a:ea typeface="Calibri"/>
                          <a:cs typeface="Times New Roman"/>
                        </a:rPr>
                        <a:t>Tor733 as is</a:t>
                      </a:r>
                      <a:endParaRPr lang="en-US" sz="1000" dirty="0">
                        <a:effectLst/>
                        <a:latin typeface="+mj-lt"/>
                        <a:ea typeface="Calibri"/>
                        <a:cs typeface="Times New Roman"/>
                      </a:endParaRPr>
                    </a:p>
                  </a:txBody>
                  <a:tcPr marL="44723" marR="44723" marT="0" marB="0"/>
                </a:tc>
              </a:tr>
              <a:tr h="171182">
                <a:tc>
                  <a:txBody>
                    <a:bodyPr/>
                    <a:lstStyle/>
                    <a:p>
                      <a:pPr marL="0" marR="0">
                        <a:lnSpc>
                          <a:spcPct val="115000"/>
                        </a:lnSpc>
                        <a:spcBef>
                          <a:spcPts val="0"/>
                        </a:spcBef>
                        <a:spcAft>
                          <a:spcPts val="0"/>
                        </a:spcAft>
                      </a:pPr>
                      <a:r>
                        <a:rPr lang="en-US" sz="1000" dirty="0" err="1" smtClean="0">
                          <a:solidFill>
                            <a:schemeClr val="tx1"/>
                          </a:solidFill>
                          <a:effectLst/>
                          <a:latin typeface="+mj-lt"/>
                          <a:ea typeface="Calibri"/>
                          <a:cs typeface="Times New Roman"/>
                        </a:rPr>
                        <a:t>TorABT</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Toroid</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Abort Line</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Existing</a:t>
                      </a:r>
                      <a:r>
                        <a:rPr lang="en-US" sz="1000" baseline="0" dirty="0" smtClean="0">
                          <a:effectLst/>
                          <a:latin typeface="+mj-lt"/>
                          <a:ea typeface="Calibri"/>
                          <a:cs typeface="Times New Roman"/>
                        </a:rPr>
                        <a:t> Tor724 near abort block.</a:t>
                      </a:r>
                      <a:endParaRPr lang="en-US" sz="1000" dirty="0">
                        <a:effectLst/>
                        <a:latin typeface="+mj-lt"/>
                        <a:ea typeface="Calibri"/>
                        <a:cs typeface="Times New Roman"/>
                      </a:endParaRPr>
                    </a:p>
                  </a:txBody>
                  <a:tcPr marL="44723" marR="44723" marT="0" marB="0"/>
                </a:tc>
              </a:tr>
              <a:tr h="171182">
                <a:tc>
                  <a:txBody>
                    <a:bodyPr/>
                    <a:lstStyle/>
                    <a:p>
                      <a:pPr marL="0" marR="0">
                        <a:lnSpc>
                          <a:spcPct val="115000"/>
                        </a:lnSpc>
                        <a:spcBef>
                          <a:spcPts val="0"/>
                        </a:spcBef>
                        <a:spcAft>
                          <a:spcPts val="0"/>
                        </a:spcAft>
                      </a:pPr>
                      <a:r>
                        <a:rPr lang="en-US" sz="1000" dirty="0" smtClean="0">
                          <a:solidFill>
                            <a:schemeClr val="tx1"/>
                          </a:solidFill>
                          <a:effectLst/>
                          <a:latin typeface="+mj-lt"/>
                          <a:ea typeface="Calibri"/>
                          <a:cs typeface="Times New Roman"/>
                        </a:rPr>
                        <a:t>MWA00</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SEM</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Abort Line</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Existing SEM733 at current location</a:t>
                      </a:r>
                      <a:endParaRPr lang="en-US" sz="1000" dirty="0">
                        <a:effectLst/>
                        <a:latin typeface="+mj-lt"/>
                        <a:ea typeface="Calibri"/>
                        <a:cs typeface="Times New Roman"/>
                      </a:endParaRPr>
                    </a:p>
                  </a:txBody>
                  <a:tcPr marL="44723" marR="44723" marT="0" marB="0"/>
                </a:tc>
              </a:tr>
              <a:tr h="171182">
                <a:tc>
                  <a:txBody>
                    <a:bodyPr/>
                    <a:lstStyle/>
                    <a:p>
                      <a:pPr marL="0" marR="0">
                        <a:lnSpc>
                          <a:spcPct val="115000"/>
                        </a:lnSpc>
                        <a:spcBef>
                          <a:spcPts val="0"/>
                        </a:spcBef>
                        <a:spcAft>
                          <a:spcPts val="0"/>
                        </a:spcAft>
                      </a:pPr>
                      <a:r>
                        <a:rPr lang="en-US" sz="1000" dirty="0" smtClean="0">
                          <a:solidFill>
                            <a:schemeClr val="tx1"/>
                          </a:solidFill>
                          <a:effectLst/>
                          <a:latin typeface="+mj-lt"/>
                          <a:ea typeface="Calibri"/>
                          <a:cs typeface="Times New Roman"/>
                        </a:rPr>
                        <a:t>MWA05</a:t>
                      </a: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SEM</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Abort Line</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Existing SEM728 at current location</a:t>
                      </a:r>
                    </a:p>
                  </a:txBody>
                  <a:tcPr marL="44723" marR="44723" marT="0" marB="0"/>
                </a:tc>
              </a:tr>
              <a:tr h="171182">
                <a:tc>
                  <a:txBody>
                    <a:bodyPr/>
                    <a:lstStyle/>
                    <a:p>
                      <a:pPr marL="0" marR="0">
                        <a:lnSpc>
                          <a:spcPct val="115000"/>
                        </a:lnSpc>
                        <a:spcBef>
                          <a:spcPts val="0"/>
                        </a:spcBef>
                        <a:spcAft>
                          <a:spcPts val="0"/>
                        </a:spcAft>
                      </a:pPr>
                      <a:r>
                        <a:rPr lang="en-US" sz="1000" dirty="0" smtClean="0">
                          <a:solidFill>
                            <a:schemeClr val="tx1"/>
                          </a:solidFill>
                          <a:effectLst/>
                          <a:latin typeface="+mj-lt"/>
                          <a:ea typeface="Calibri"/>
                          <a:cs typeface="Times New Roman"/>
                        </a:rPr>
                        <a:t>MWABT</a:t>
                      </a:r>
                      <a:endParaRPr lang="en-US" sz="1000" dirty="0">
                        <a:solidFill>
                          <a:schemeClr val="tx1"/>
                        </a:solidFill>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SEM</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Abort Line</a:t>
                      </a:r>
                      <a:endParaRPr lang="en-US" sz="1000" dirty="0">
                        <a:effectLst/>
                        <a:latin typeface="+mj-lt"/>
                        <a:ea typeface="Calibri"/>
                        <a:cs typeface="Times New Roman"/>
                      </a:endParaRPr>
                    </a:p>
                  </a:txBody>
                  <a:tcPr marL="44723" marR="44723" marT="0" marB="0"/>
                </a:tc>
                <a:tc>
                  <a:txBody>
                    <a:bodyPr/>
                    <a:lstStyle/>
                    <a:p>
                      <a:pPr marL="0" marR="0">
                        <a:lnSpc>
                          <a:spcPct val="115000"/>
                        </a:lnSpc>
                        <a:spcBef>
                          <a:spcPts val="0"/>
                        </a:spcBef>
                        <a:spcAft>
                          <a:spcPts val="0"/>
                        </a:spcAft>
                      </a:pPr>
                      <a:r>
                        <a:rPr lang="en-US" sz="1000" dirty="0" smtClean="0">
                          <a:effectLst/>
                          <a:latin typeface="+mj-lt"/>
                          <a:ea typeface="Calibri"/>
                          <a:cs typeface="Times New Roman"/>
                        </a:rPr>
                        <a:t>Immediately upstream of ICABT</a:t>
                      </a:r>
                      <a:endParaRPr lang="en-US" sz="1000" dirty="0">
                        <a:effectLst/>
                        <a:latin typeface="+mj-lt"/>
                        <a:ea typeface="Calibri"/>
                        <a:cs typeface="Times New Roman"/>
                      </a:endParaRPr>
                    </a:p>
                  </a:txBody>
                  <a:tcPr marL="44723" marR="44723" marT="0" marB="0"/>
                </a:tc>
              </a:tr>
            </a:tbl>
          </a:graphicData>
        </a:graphic>
      </p:graphicFrame>
      <p:pic>
        <p:nvPicPr>
          <p:cNvPr id="1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8776" t="18352" r="3174" b="1874"/>
          <a:stretch/>
        </p:blipFill>
        <p:spPr bwMode="auto">
          <a:xfrm>
            <a:off x="5530350" y="1828800"/>
            <a:ext cx="361365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a:off x="7768218" y="4365803"/>
            <a:ext cx="166012" cy="259993"/>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7602206" y="4464407"/>
            <a:ext cx="166012" cy="259993"/>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7526006" y="4540607"/>
            <a:ext cx="166012" cy="259993"/>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7138200" y="1676400"/>
            <a:ext cx="83006" cy="30480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7851224" y="2209800"/>
            <a:ext cx="217673" cy="22860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7595400" y="1981200"/>
            <a:ext cx="83006" cy="30480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743328" y="1180236"/>
            <a:ext cx="543739" cy="646331"/>
          </a:xfrm>
          <a:prstGeom prst="rect">
            <a:avLst/>
          </a:prstGeom>
          <a:noFill/>
        </p:spPr>
        <p:txBody>
          <a:bodyPr wrap="none" rtlCol="0">
            <a:spAutoFit/>
          </a:bodyPr>
          <a:lstStyle/>
          <a:p>
            <a:pPr algn="ctr"/>
            <a:r>
              <a:rPr lang="en-US" sz="1200" dirty="0" smtClean="0">
                <a:solidFill>
                  <a:srgbClr val="FF0000"/>
                </a:solidFill>
              </a:rPr>
              <a:t>SEM</a:t>
            </a:r>
          </a:p>
          <a:p>
            <a:pPr algn="ctr"/>
            <a:r>
              <a:rPr lang="en-US" sz="1200" dirty="0" smtClean="0">
                <a:solidFill>
                  <a:srgbClr val="FF0000"/>
                </a:solidFill>
              </a:rPr>
              <a:t>or</a:t>
            </a:r>
          </a:p>
          <a:p>
            <a:pPr algn="ctr"/>
            <a:r>
              <a:rPr lang="en-US" sz="1200" dirty="0" smtClean="0">
                <a:solidFill>
                  <a:srgbClr val="FF0000"/>
                </a:solidFill>
              </a:rPr>
              <a:t>PWC</a:t>
            </a:r>
            <a:endParaRPr lang="en-US" sz="1200" dirty="0">
              <a:solidFill>
                <a:srgbClr val="FF0000"/>
              </a:solidFill>
            </a:endParaRPr>
          </a:p>
        </p:txBody>
      </p:sp>
      <p:sp>
        <p:nvSpPr>
          <p:cNvPr id="30" name="TextBox 29"/>
          <p:cNvSpPr txBox="1"/>
          <p:nvPr/>
        </p:nvSpPr>
        <p:spPr>
          <a:xfrm>
            <a:off x="7928543" y="1828968"/>
            <a:ext cx="543739" cy="646331"/>
          </a:xfrm>
          <a:prstGeom prst="rect">
            <a:avLst/>
          </a:prstGeom>
          <a:noFill/>
        </p:spPr>
        <p:txBody>
          <a:bodyPr wrap="none" rtlCol="0">
            <a:spAutoFit/>
          </a:bodyPr>
          <a:lstStyle/>
          <a:p>
            <a:pPr algn="ctr"/>
            <a:r>
              <a:rPr lang="en-US" sz="1200" dirty="0" smtClean="0">
                <a:solidFill>
                  <a:srgbClr val="FF0000"/>
                </a:solidFill>
              </a:rPr>
              <a:t>SEM</a:t>
            </a:r>
          </a:p>
          <a:p>
            <a:pPr algn="ctr"/>
            <a:r>
              <a:rPr lang="en-US" sz="1200" dirty="0" smtClean="0">
                <a:solidFill>
                  <a:srgbClr val="FF0000"/>
                </a:solidFill>
              </a:rPr>
              <a:t>or</a:t>
            </a:r>
          </a:p>
          <a:p>
            <a:pPr algn="ctr"/>
            <a:r>
              <a:rPr lang="en-US" sz="1200" dirty="0" smtClean="0">
                <a:solidFill>
                  <a:srgbClr val="FF0000"/>
                </a:solidFill>
              </a:rPr>
              <a:t>PWC</a:t>
            </a:r>
            <a:endParaRPr lang="en-US" sz="1200" dirty="0">
              <a:solidFill>
                <a:srgbClr val="FF0000"/>
              </a:solidFill>
            </a:endParaRPr>
          </a:p>
        </p:txBody>
      </p:sp>
      <p:sp>
        <p:nvSpPr>
          <p:cNvPr id="31" name="TextBox 30"/>
          <p:cNvSpPr txBox="1"/>
          <p:nvPr/>
        </p:nvSpPr>
        <p:spPr>
          <a:xfrm>
            <a:off x="7898584" y="4136775"/>
            <a:ext cx="543739" cy="646331"/>
          </a:xfrm>
          <a:prstGeom prst="rect">
            <a:avLst/>
          </a:prstGeom>
          <a:noFill/>
        </p:spPr>
        <p:txBody>
          <a:bodyPr wrap="none" rtlCol="0">
            <a:spAutoFit/>
          </a:bodyPr>
          <a:lstStyle/>
          <a:p>
            <a:pPr algn="ctr"/>
            <a:r>
              <a:rPr lang="en-US" sz="1200" dirty="0" smtClean="0">
                <a:solidFill>
                  <a:srgbClr val="FF0000"/>
                </a:solidFill>
              </a:rPr>
              <a:t>SEM</a:t>
            </a:r>
          </a:p>
          <a:p>
            <a:pPr algn="ctr"/>
            <a:r>
              <a:rPr lang="en-US" sz="1200" dirty="0" smtClean="0">
                <a:solidFill>
                  <a:srgbClr val="FF0000"/>
                </a:solidFill>
              </a:rPr>
              <a:t>or</a:t>
            </a:r>
          </a:p>
          <a:p>
            <a:pPr algn="ctr"/>
            <a:r>
              <a:rPr lang="en-US" sz="1200" dirty="0" smtClean="0">
                <a:solidFill>
                  <a:srgbClr val="FF0000"/>
                </a:solidFill>
              </a:rPr>
              <a:t>PWC</a:t>
            </a:r>
            <a:endParaRPr lang="en-US" sz="1200" dirty="0">
              <a:solidFill>
                <a:srgbClr val="FF0000"/>
              </a:solidFill>
            </a:endParaRPr>
          </a:p>
        </p:txBody>
      </p:sp>
      <p:sp>
        <p:nvSpPr>
          <p:cNvPr id="32" name="TextBox 31"/>
          <p:cNvSpPr txBox="1"/>
          <p:nvPr/>
        </p:nvSpPr>
        <p:spPr>
          <a:xfrm>
            <a:off x="7287067" y="4800600"/>
            <a:ext cx="543739" cy="646331"/>
          </a:xfrm>
          <a:prstGeom prst="rect">
            <a:avLst/>
          </a:prstGeom>
          <a:noFill/>
        </p:spPr>
        <p:txBody>
          <a:bodyPr wrap="none" rtlCol="0">
            <a:spAutoFit/>
          </a:bodyPr>
          <a:lstStyle/>
          <a:p>
            <a:pPr algn="ctr"/>
            <a:r>
              <a:rPr lang="en-US" sz="1200" dirty="0" smtClean="0">
                <a:solidFill>
                  <a:srgbClr val="FF0000"/>
                </a:solidFill>
              </a:rPr>
              <a:t>SEM</a:t>
            </a:r>
          </a:p>
          <a:p>
            <a:pPr algn="ctr"/>
            <a:r>
              <a:rPr lang="en-US" sz="1200" dirty="0" smtClean="0">
                <a:solidFill>
                  <a:srgbClr val="FF0000"/>
                </a:solidFill>
              </a:rPr>
              <a:t>or</a:t>
            </a:r>
          </a:p>
          <a:p>
            <a:pPr algn="ctr"/>
            <a:r>
              <a:rPr lang="en-US" sz="1200" dirty="0" smtClean="0">
                <a:solidFill>
                  <a:srgbClr val="FF0000"/>
                </a:solidFill>
              </a:rPr>
              <a:t>PWC</a:t>
            </a:r>
            <a:endParaRPr lang="en-US" sz="1200" dirty="0">
              <a:solidFill>
                <a:srgbClr val="FF0000"/>
              </a:solidFill>
            </a:endParaRPr>
          </a:p>
        </p:txBody>
      </p:sp>
      <p:sp>
        <p:nvSpPr>
          <p:cNvPr id="33" name="TextBox 32"/>
          <p:cNvSpPr txBox="1"/>
          <p:nvPr/>
        </p:nvSpPr>
        <p:spPr>
          <a:xfrm>
            <a:off x="7678406" y="4648200"/>
            <a:ext cx="780983" cy="461665"/>
          </a:xfrm>
          <a:prstGeom prst="rect">
            <a:avLst/>
          </a:prstGeom>
          <a:noFill/>
        </p:spPr>
        <p:txBody>
          <a:bodyPr wrap="none" rtlCol="0">
            <a:spAutoFit/>
          </a:bodyPr>
          <a:lstStyle/>
          <a:p>
            <a:r>
              <a:rPr lang="en-US" sz="1200" dirty="0" smtClean="0">
                <a:solidFill>
                  <a:srgbClr val="FF0000"/>
                </a:solidFill>
              </a:rPr>
              <a:t>ion</a:t>
            </a:r>
          </a:p>
          <a:p>
            <a:r>
              <a:rPr lang="en-US" sz="1200" dirty="0" smtClean="0">
                <a:solidFill>
                  <a:srgbClr val="FF0000"/>
                </a:solidFill>
              </a:rPr>
              <a:t>chamber</a:t>
            </a:r>
            <a:endParaRPr lang="en-US" sz="1200" dirty="0">
              <a:solidFill>
                <a:srgbClr val="FF0000"/>
              </a:solidFill>
            </a:endParaRPr>
          </a:p>
        </p:txBody>
      </p:sp>
      <p:sp>
        <p:nvSpPr>
          <p:cNvPr id="34" name="TextBox 33"/>
          <p:cNvSpPr txBox="1"/>
          <p:nvPr/>
        </p:nvSpPr>
        <p:spPr>
          <a:xfrm>
            <a:off x="7294720" y="1595735"/>
            <a:ext cx="780983" cy="461665"/>
          </a:xfrm>
          <a:prstGeom prst="rect">
            <a:avLst/>
          </a:prstGeom>
          <a:noFill/>
        </p:spPr>
        <p:txBody>
          <a:bodyPr wrap="none" rtlCol="0">
            <a:spAutoFit/>
          </a:bodyPr>
          <a:lstStyle/>
          <a:p>
            <a:r>
              <a:rPr lang="en-US" sz="1200" dirty="0" smtClean="0">
                <a:solidFill>
                  <a:srgbClr val="FF0000"/>
                </a:solidFill>
              </a:rPr>
              <a:t>ion</a:t>
            </a:r>
          </a:p>
          <a:p>
            <a:r>
              <a:rPr lang="en-US" sz="1200" dirty="0" smtClean="0">
                <a:solidFill>
                  <a:srgbClr val="FF0000"/>
                </a:solidFill>
              </a:rPr>
              <a:t>chamber</a:t>
            </a:r>
            <a:endParaRPr lang="en-US" sz="1200" dirty="0">
              <a:solidFill>
                <a:srgbClr val="FF0000"/>
              </a:solidFill>
            </a:endParaRPr>
          </a:p>
        </p:txBody>
      </p:sp>
      <p:cxnSp>
        <p:nvCxnSpPr>
          <p:cNvPr id="35" name="Straight Arrow Connector 34"/>
          <p:cNvCxnSpPr/>
          <p:nvPr/>
        </p:nvCxnSpPr>
        <p:spPr>
          <a:xfrm flipH="1">
            <a:off x="5316206" y="2819400"/>
            <a:ext cx="304800" cy="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5316206" y="3733800"/>
            <a:ext cx="304800" cy="0"/>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5392406" y="4648200"/>
            <a:ext cx="228600" cy="227442"/>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5697206" y="3124200"/>
            <a:ext cx="304800" cy="0"/>
          </a:xfrm>
          <a:prstGeom prst="straightConnector1">
            <a:avLst/>
          </a:prstGeom>
          <a:ln w="12700">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5153467" y="3124200"/>
            <a:ext cx="543739" cy="646331"/>
          </a:xfrm>
          <a:prstGeom prst="rect">
            <a:avLst/>
          </a:prstGeom>
          <a:noFill/>
        </p:spPr>
        <p:txBody>
          <a:bodyPr wrap="none" rtlCol="0">
            <a:spAutoFit/>
          </a:bodyPr>
          <a:lstStyle/>
          <a:p>
            <a:pPr algn="ctr"/>
            <a:r>
              <a:rPr lang="en-US" sz="1200" dirty="0" smtClean="0">
                <a:solidFill>
                  <a:srgbClr val="FF0000"/>
                </a:solidFill>
              </a:rPr>
              <a:t>SEM</a:t>
            </a:r>
          </a:p>
          <a:p>
            <a:pPr algn="ctr"/>
            <a:r>
              <a:rPr lang="en-US" sz="1200" dirty="0" smtClean="0">
                <a:solidFill>
                  <a:srgbClr val="FF0000"/>
                </a:solidFill>
              </a:rPr>
              <a:t>or</a:t>
            </a:r>
          </a:p>
          <a:p>
            <a:pPr algn="ctr"/>
            <a:r>
              <a:rPr lang="en-US" sz="1200" dirty="0" smtClean="0">
                <a:solidFill>
                  <a:srgbClr val="FF0000"/>
                </a:solidFill>
              </a:rPr>
              <a:t>PWC</a:t>
            </a:r>
          </a:p>
        </p:txBody>
      </p:sp>
      <p:sp>
        <p:nvSpPr>
          <p:cNvPr id="43" name="TextBox 42"/>
          <p:cNvSpPr txBox="1"/>
          <p:nvPr/>
        </p:nvSpPr>
        <p:spPr>
          <a:xfrm>
            <a:off x="5925806" y="2985700"/>
            <a:ext cx="569388" cy="276999"/>
          </a:xfrm>
          <a:prstGeom prst="rect">
            <a:avLst/>
          </a:prstGeom>
          <a:noFill/>
        </p:spPr>
        <p:txBody>
          <a:bodyPr wrap="none" rtlCol="0">
            <a:spAutoFit/>
          </a:bodyPr>
          <a:lstStyle/>
          <a:p>
            <a:pPr algn="ctr"/>
            <a:r>
              <a:rPr lang="en-US" sz="1200" dirty="0" smtClean="0">
                <a:solidFill>
                  <a:srgbClr val="FF0000"/>
                </a:solidFill>
              </a:rPr>
              <a:t>WCM</a:t>
            </a:r>
          </a:p>
        </p:txBody>
      </p:sp>
      <p:sp>
        <p:nvSpPr>
          <p:cNvPr id="44" name="TextBox 43"/>
          <p:cNvSpPr txBox="1"/>
          <p:nvPr/>
        </p:nvSpPr>
        <p:spPr>
          <a:xfrm>
            <a:off x="5168776" y="2209800"/>
            <a:ext cx="543739" cy="646331"/>
          </a:xfrm>
          <a:prstGeom prst="rect">
            <a:avLst/>
          </a:prstGeom>
          <a:noFill/>
        </p:spPr>
        <p:txBody>
          <a:bodyPr wrap="none" rtlCol="0">
            <a:spAutoFit/>
          </a:bodyPr>
          <a:lstStyle/>
          <a:p>
            <a:pPr algn="ctr"/>
            <a:r>
              <a:rPr lang="en-US" sz="1200" dirty="0" smtClean="0">
                <a:solidFill>
                  <a:srgbClr val="FF0000"/>
                </a:solidFill>
              </a:rPr>
              <a:t>SEM</a:t>
            </a:r>
          </a:p>
          <a:p>
            <a:pPr algn="ctr"/>
            <a:r>
              <a:rPr lang="en-US" sz="1200" dirty="0" smtClean="0">
                <a:solidFill>
                  <a:srgbClr val="FF0000"/>
                </a:solidFill>
              </a:rPr>
              <a:t>or</a:t>
            </a:r>
          </a:p>
          <a:p>
            <a:pPr algn="ctr"/>
            <a:r>
              <a:rPr lang="en-US" sz="1200" dirty="0" smtClean="0">
                <a:solidFill>
                  <a:srgbClr val="FF0000"/>
                </a:solidFill>
              </a:rPr>
              <a:t>PWC</a:t>
            </a:r>
          </a:p>
        </p:txBody>
      </p:sp>
      <p:sp>
        <p:nvSpPr>
          <p:cNvPr id="45" name="TextBox 44"/>
          <p:cNvSpPr txBox="1"/>
          <p:nvPr/>
        </p:nvSpPr>
        <p:spPr>
          <a:xfrm>
            <a:off x="5105400" y="4114800"/>
            <a:ext cx="518091" cy="276999"/>
          </a:xfrm>
          <a:prstGeom prst="rect">
            <a:avLst/>
          </a:prstGeom>
          <a:noFill/>
        </p:spPr>
        <p:txBody>
          <a:bodyPr wrap="none" rtlCol="0">
            <a:spAutoFit/>
          </a:bodyPr>
          <a:lstStyle/>
          <a:p>
            <a:pPr algn="ctr"/>
            <a:r>
              <a:rPr lang="en-US" sz="1200" dirty="0" smtClean="0">
                <a:solidFill>
                  <a:srgbClr val="FF0000"/>
                </a:solidFill>
              </a:rPr>
              <a:t>SEM</a:t>
            </a:r>
          </a:p>
        </p:txBody>
      </p:sp>
      <p:sp>
        <p:nvSpPr>
          <p:cNvPr id="46" name="TextBox 45"/>
          <p:cNvSpPr txBox="1"/>
          <p:nvPr/>
        </p:nvSpPr>
        <p:spPr>
          <a:xfrm>
            <a:off x="5105400" y="4828401"/>
            <a:ext cx="518091" cy="276999"/>
          </a:xfrm>
          <a:prstGeom prst="rect">
            <a:avLst/>
          </a:prstGeom>
          <a:noFill/>
        </p:spPr>
        <p:txBody>
          <a:bodyPr wrap="none" rtlCol="0">
            <a:spAutoFit/>
          </a:bodyPr>
          <a:lstStyle/>
          <a:p>
            <a:pPr algn="ctr"/>
            <a:r>
              <a:rPr lang="en-US" sz="1200" dirty="0" smtClean="0">
                <a:solidFill>
                  <a:srgbClr val="FF0000"/>
                </a:solidFill>
              </a:rPr>
              <a:t>SEM</a:t>
            </a:r>
          </a:p>
        </p:txBody>
      </p:sp>
      <p:cxnSp>
        <p:nvCxnSpPr>
          <p:cNvPr id="48" name="Straight Arrow Connector 47"/>
          <p:cNvCxnSpPr/>
          <p:nvPr/>
        </p:nvCxnSpPr>
        <p:spPr>
          <a:xfrm flipH="1">
            <a:off x="5394891" y="3962400"/>
            <a:ext cx="228600" cy="227442"/>
          </a:xfrm>
          <a:prstGeom prst="straightConnector1">
            <a:avLst/>
          </a:prstGeom>
          <a:ln w="12700">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25014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Beamline </a:t>
            </a:r>
            <a:endParaRPr lang="en-US" dirty="0"/>
          </a:p>
        </p:txBody>
      </p:sp>
      <p:sp>
        <p:nvSpPr>
          <p:cNvPr id="6" name="Slide Number Placeholder 5"/>
          <p:cNvSpPr>
            <a:spLocks noGrp="1"/>
          </p:cNvSpPr>
          <p:nvPr>
            <p:ph type="sldNum" sz="quarter" idx="12"/>
          </p:nvPr>
        </p:nvSpPr>
        <p:spPr/>
        <p:txBody>
          <a:bodyPr/>
          <a:lstStyle/>
          <a:p>
            <a:fld id="{A597B030-AED3-407E-8020-7A912E1E77CE}" type="slidenum">
              <a:rPr lang="en-US" altLang="en-US" smtClean="0"/>
              <a:pPr/>
              <a:t>37</a:t>
            </a:fld>
            <a:endParaRPr lang="en-US" altLang="en-US"/>
          </a:p>
        </p:txBody>
      </p:sp>
      <p:sp>
        <p:nvSpPr>
          <p:cNvPr id="8"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10"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
        <p:nvSpPr>
          <p:cNvPr id="7" name="Content Placeholder 6"/>
          <p:cNvSpPr>
            <a:spLocks noGrp="1"/>
          </p:cNvSpPr>
          <p:nvPr>
            <p:ph idx="1"/>
          </p:nvPr>
        </p:nvSpPr>
        <p:spPr/>
        <p:txBody>
          <a:bodyPr/>
          <a:lstStyle/>
          <a:p>
            <a:endParaRPr lang="en-US"/>
          </a:p>
        </p:txBody>
      </p:sp>
      <p:pic>
        <p:nvPicPr>
          <p:cNvPr id="11" name="Content Placeholder 6"/>
          <p:cNvPicPr>
            <a:picLocks noChangeAspect="1"/>
          </p:cNvPicPr>
          <p:nvPr/>
        </p:nvPicPr>
        <p:blipFill rotWithShape="1">
          <a:blip r:embed="rId3">
            <a:extLst>
              <a:ext uri="{28A0092B-C50C-407E-A947-70E740481C1C}">
                <a14:useLocalDpi xmlns:a14="http://schemas.microsoft.com/office/drawing/2010/main" val="0"/>
              </a:ext>
            </a:extLst>
          </a:blip>
          <a:srcRect t="3197" r="3543" b="9981"/>
          <a:stretch/>
        </p:blipFill>
        <p:spPr>
          <a:xfrm>
            <a:off x="4349" y="1190625"/>
            <a:ext cx="9135303" cy="5038726"/>
          </a:xfrm>
          <a:prstGeom prst="rect">
            <a:avLst/>
          </a:prstGeom>
        </p:spPr>
      </p:pic>
      <p:sp>
        <p:nvSpPr>
          <p:cNvPr id="12" name="TextBox 11"/>
          <p:cNvSpPr txBox="1"/>
          <p:nvPr/>
        </p:nvSpPr>
        <p:spPr>
          <a:xfrm>
            <a:off x="7258049" y="3295650"/>
            <a:ext cx="861133" cy="830997"/>
          </a:xfrm>
          <a:prstGeom prst="rect">
            <a:avLst/>
          </a:prstGeom>
          <a:noFill/>
        </p:spPr>
        <p:txBody>
          <a:bodyPr wrap="none" rtlCol="0">
            <a:spAutoFit/>
          </a:bodyPr>
          <a:lstStyle/>
          <a:p>
            <a:pPr algn="ctr"/>
            <a:r>
              <a:rPr lang="en-US" dirty="0" smtClean="0">
                <a:solidFill>
                  <a:schemeClr val="accent2"/>
                </a:solidFill>
                <a:effectLst>
                  <a:outerShdw blurRad="38100" dist="38100" dir="2700000" algn="tl">
                    <a:srgbClr val="000000">
                      <a:alpha val="43137"/>
                    </a:srgbClr>
                  </a:outerShdw>
                </a:effectLst>
              </a:rPr>
              <a:t>MC-1</a:t>
            </a:r>
          </a:p>
          <a:p>
            <a:pPr algn="ctr"/>
            <a:r>
              <a:rPr lang="en-US" dirty="0" smtClean="0">
                <a:solidFill>
                  <a:schemeClr val="accent2"/>
                </a:solidFill>
                <a:effectLst>
                  <a:outerShdw blurRad="38100" dist="38100" dir="2700000" algn="tl">
                    <a:srgbClr val="000000">
                      <a:alpha val="43137"/>
                    </a:srgbClr>
                  </a:outerShdw>
                </a:effectLst>
              </a:rPr>
              <a:t>g-2</a:t>
            </a:r>
            <a:endParaRPr lang="en-US" dirty="0">
              <a:solidFill>
                <a:schemeClr val="accent2"/>
              </a:solidFill>
              <a:effectLst>
                <a:outerShdw blurRad="38100" dist="38100" dir="2700000" algn="tl">
                  <a:srgbClr val="000000">
                    <a:alpha val="43137"/>
                  </a:srgbClr>
                </a:outerShdw>
              </a:effectLst>
            </a:endParaRPr>
          </a:p>
        </p:txBody>
      </p:sp>
      <p:sp>
        <p:nvSpPr>
          <p:cNvPr id="13" name="TextBox 12"/>
          <p:cNvSpPr txBox="1"/>
          <p:nvPr/>
        </p:nvSpPr>
        <p:spPr>
          <a:xfrm>
            <a:off x="-24011" y="4600485"/>
            <a:ext cx="1304925" cy="830997"/>
          </a:xfrm>
          <a:prstGeom prst="rect">
            <a:avLst/>
          </a:prstGeom>
          <a:noFill/>
        </p:spPr>
        <p:txBody>
          <a:bodyPr wrap="square" rtlCol="0">
            <a:spAutoFit/>
          </a:bodyPr>
          <a:lstStyle/>
          <a:p>
            <a:pPr algn="ctr"/>
            <a:r>
              <a:rPr lang="en-US" dirty="0" smtClean="0">
                <a:effectLst>
                  <a:outerShdw blurRad="38100" dist="38100" dir="2700000" algn="tl">
                    <a:srgbClr val="000000">
                      <a:alpha val="43137"/>
                    </a:srgbClr>
                  </a:outerShdw>
                </a:effectLst>
              </a:rPr>
              <a:t>Delivery Ring</a:t>
            </a:r>
            <a:endParaRPr lang="en-US" dirty="0">
              <a:effectLst>
                <a:outerShdw blurRad="38100" dist="38100" dir="2700000" algn="tl">
                  <a:srgbClr val="000000">
                    <a:alpha val="43137"/>
                  </a:srgbClr>
                </a:outerShdw>
              </a:effectLst>
            </a:endParaRPr>
          </a:p>
        </p:txBody>
      </p:sp>
      <p:sp>
        <p:nvSpPr>
          <p:cNvPr id="14" name="TextBox 13"/>
          <p:cNvSpPr txBox="1"/>
          <p:nvPr/>
        </p:nvSpPr>
        <p:spPr>
          <a:xfrm>
            <a:off x="4086225" y="1001643"/>
            <a:ext cx="1314449" cy="707886"/>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rPr>
              <a:t>Diagnostic Absorber</a:t>
            </a:r>
            <a:endParaRPr lang="en-US" sz="2000" dirty="0">
              <a:effectLst>
                <a:outerShdw blurRad="38100" dist="38100" dir="2700000" algn="tl">
                  <a:srgbClr val="000000">
                    <a:alpha val="43137"/>
                  </a:srgbClr>
                </a:outerShdw>
              </a:effectLst>
            </a:endParaRPr>
          </a:p>
        </p:txBody>
      </p:sp>
      <p:cxnSp>
        <p:nvCxnSpPr>
          <p:cNvPr id="15" name="Straight Arrow Connector 14"/>
          <p:cNvCxnSpPr/>
          <p:nvPr/>
        </p:nvCxnSpPr>
        <p:spPr>
          <a:xfrm>
            <a:off x="5400675" y="1355586"/>
            <a:ext cx="1162050" cy="711339"/>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rot="18600000">
            <a:off x="6185600" y="1096741"/>
            <a:ext cx="1332096"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Final Focus</a:t>
            </a:r>
            <a:endParaRPr lang="en-US" sz="2000" dirty="0">
              <a:effectLst>
                <a:outerShdw blurRad="38100" dist="38100" dir="2700000" algn="tl">
                  <a:srgbClr val="000000">
                    <a:alpha val="43137"/>
                  </a:srgbClr>
                </a:outerShdw>
              </a:effectLst>
            </a:endParaRPr>
          </a:p>
        </p:txBody>
      </p:sp>
      <p:sp>
        <p:nvSpPr>
          <p:cNvPr id="17" name="Right Brace 16"/>
          <p:cNvSpPr/>
          <p:nvPr/>
        </p:nvSpPr>
        <p:spPr>
          <a:xfrm rot="13200000">
            <a:off x="7033952" y="1011411"/>
            <a:ext cx="188141" cy="1015117"/>
          </a:xfrm>
          <a:prstGeom prst="rightBrace">
            <a:avLst/>
          </a:prstGeom>
          <a:ln>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8" name="TextBox 17"/>
          <p:cNvSpPr txBox="1"/>
          <p:nvPr/>
        </p:nvSpPr>
        <p:spPr>
          <a:xfrm>
            <a:off x="7499703" y="740033"/>
            <a:ext cx="1042273" cy="523220"/>
          </a:xfrm>
          <a:prstGeom prst="rect">
            <a:avLst/>
          </a:prstGeom>
          <a:noFill/>
        </p:spPr>
        <p:txBody>
          <a:bodyPr wrap="none" rtlCol="0">
            <a:spAutoFit/>
          </a:bodyPr>
          <a:lstStyle/>
          <a:p>
            <a:r>
              <a:rPr lang="en-US" sz="2800" dirty="0" smtClean="0">
                <a:solidFill>
                  <a:schemeClr val="accent3"/>
                </a:solidFill>
                <a:effectLst>
                  <a:outerShdw blurRad="38100" dist="38100" dir="2700000" algn="tl">
                    <a:srgbClr val="000000">
                      <a:alpha val="43137"/>
                    </a:srgbClr>
                  </a:outerShdw>
                </a:effectLst>
              </a:rPr>
              <a:t>Mu2e</a:t>
            </a:r>
            <a:endParaRPr lang="en-US" sz="2800" dirty="0">
              <a:solidFill>
                <a:schemeClr val="accent3"/>
              </a:solidFill>
              <a:effectLst>
                <a:outerShdw blurRad="38100" dist="38100" dir="2700000" algn="tl">
                  <a:srgbClr val="000000">
                    <a:alpha val="43137"/>
                  </a:srgbClr>
                </a:outerShdw>
              </a:effectLst>
            </a:endParaRPr>
          </a:p>
        </p:txBody>
      </p:sp>
      <p:sp>
        <p:nvSpPr>
          <p:cNvPr id="19" name="TextBox 18"/>
          <p:cNvSpPr txBox="1"/>
          <p:nvPr/>
        </p:nvSpPr>
        <p:spPr>
          <a:xfrm>
            <a:off x="3743323" y="2219325"/>
            <a:ext cx="2000251" cy="707886"/>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rPr>
              <a:t>Extinction Dipole Modules</a:t>
            </a:r>
            <a:endParaRPr lang="en-US" sz="2000" dirty="0">
              <a:effectLst>
                <a:outerShdw blurRad="38100" dist="38100" dir="2700000" algn="tl">
                  <a:srgbClr val="000000">
                    <a:alpha val="43137"/>
                  </a:srgbClr>
                </a:outerShdw>
              </a:effectLst>
            </a:endParaRPr>
          </a:p>
        </p:txBody>
      </p:sp>
      <p:cxnSp>
        <p:nvCxnSpPr>
          <p:cNvPr id="20" name="Straight Arrow Connector 19"/>
          <p:cNvCxnSpPr>
            <a:stCxn id="19" idx="2"/>
          </p:cNvCxnSpPr>
          <p:nvPr/>
        </p:nvCxnSpPr>
        <p:spPr>
          <a:xfrm>
            <a:off x="4743449" y="2927211"/>
            <a:ext cx="1085851" cy="549414"/>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270269" y="5200650"/>
            <a:ext cx="1842171" cy="461665"/>
          </a:xfrm>
          <a:prstGeom prst="rect">
            <a:avLst/>
          </a:prstGeom>
          <a:noFill/>
        </p:spPr>
        <p:txBody>
          <a:bodyPr wrap="none" rtlCol="0">
            <a:spAutoFit/>
          </a:bodyPr>
          <a:lstStyle/>
          <a:p>
            <a:r>
              <a:rPr lang="en-US" dirty="0" smtClean="0">
                <a:solidFill>
                  <a:schemeClr val="accent2"/>
                </a:solidFill>
                <a:effectLst>
                  <a:outerShdw blurRad="38100" dist="38100" dir="2700000" algn="tl">
                    <a:srgbClr val="000000">
                      <a:alpha val="43137"/>
                    </a:srgbClr>
                  </a:outerShdw>
                </a:effectLst>
              </a:rPr>
              <a:t>M5 Beamline</a:t>
            </a:r>
            <a:endParaRPr lang="en-US" dirty="0">
              <a:solidFill>
                <a:schemeClr val="accent2"/>
              </a:solidFill>
              <a:effectLst>
                <a:outerShdw blurRad="38100" dist="38100" dir="2700000" algn="tl">
                  <a:srgbClr val="000000">
                    <a:alpha val="43137"/>
                  </a:srgbClr>
                </a:outerShdw>
              </a:effectLst>
            </a:endParaRPr>
          </a:p>
        </p:txBody>
      </p:sp>
      <p:cxnSp>
        <p:nvCxnSpPr>
          <p:cNvPr id="22" name="Straight Arrow Connector 21"/>
          <p:cNvCxnSpPr>
            <a:stCxn id="21" idx="1"/>
          </p:cNvCxnSpPr>
          <p:nvPr/>
        </p:nvCxnSpPr>
        <p:spPr>
          <a:xfrm flipH="1" flipV="1">
            <a:off x="5981700" y="4238793"/>
            <a:ext cx="288569" cy="1192690"/>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4457700" y="4914900"/>
            <a:ext cx="1812570" cy="564296"/>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324100" y="5934076"/>
            <a:ext cx="3143809" cy="400110"/>
          </a:xfrm>
          <a:prstGeom prst="rect">
            <a:avLst/>
          </a:prstGeom>
          <a:noFill/>
        </p:spPr>
        <p:txBody>
          <a:bodyPr wrap="none" rtlCol="0">
            <a:spAutoFit/>
          </a:bodyPr>
          <a:lstStyle/>
          <a:p>
            <a:r>
              <a:rPr lang="en-US" sz="2000" dirty="0" smtClean="0">
                <a:solidFill>
                  <a:schemeClr val="accent2"/>
                </a:solidFill>
                <a:effectLst>
                  <a:outerShdw blurRad="38100" dist="38100" dir="2700000" algn="tl">
                    <a:srgbClr val="000000">
                      <a:alpha val="43137"/>
                    </a:srgbClr>
                  </a:outerShdw>
                </a:effectLst>
              </a:rPr>
              <a:t>M4/M5 Combined Beamline</a:t>
            </a:r>
            <a:endParaRPr lang="en-US" sz="2000" dirty="0">
              <a:solidFill>
                <a:schemeClr val="accent2"/>
              </a:solidFill>
              <a:effectLst>
                <a:outerShdw blurRad="38100" dist="38100" dir="2700000" algn="tl">
                  <a:srgbClr val="000000">
                    <a:alpha val="43137"/>
                  </a:srgbClr>
                </a:outerShdw>
              </a:effectLst>
            </a:endParaRPr>
          </a:p>
        </p:txBody>
      </p:sp>
      <p:cxnSp>
        <p:nvCxnSpPr>
          <p:cNvPr id="25" name="Straight Arrow Connector 24"/>
          <p:cNvCxnSpPr>
            <a:stCxn id="24" idx="1"/>
          </p:cNvCxnSpPr>
          <p:nvPr/>
        </p:nvCxnSpPr>
        <p:spPr>
          <a:xfrm flipH="1" flipV="1">
            <a:off x="1280914" y="5857876"/>
            <a:ext cx="1043186" cy="276255"/>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754882" y="3602741"/>
            <a:ext cx="720069" cy="400110"/>
          </a:xfrm>
          <a:prstGeom prst="rect">
            <a:avLst/>
          </a:prstGeom>
          <a:noFill/>
        </p:spPr>
        <p:txBody>
          <a:bodyPr wrap="none" rtlCol="0">
            <a:spAutoFit/>
          </a:bodyPr>
          <a:lstStyle/>
          <a:p>
            <a:r>
              <a:rPr lang="en-US" sz="2000" dirty="0" smtClean="0">
                <a:solidFill>
                  <a:schemeClr val="accent2"/>
                </a:solidFill>
                <a:effectLst>
                  <a:outerShdw blurRad="38100" dist="38100" dir="2700000" algn="tl">
                    <a:srgbClr val="000000">
                      <a:alpha val="43137"/>
                    </a:srgbClr>
                  </a:outerShdw>
                </a:effectLst>
              </a:rPr>
              <a:t>V907</a:t>
            </a:r>
            <a:endParaRPr lang="en-US" sz="2000" dirty="0">
              <a:solidFill>
                <a:schemeClr val="accent2"/>
              </a:solidFill>
              <a:effectLst>
                <a:outerShdw blurRad="38100" dist="38100" dir="2700000" algn="tl">
                  <a:srgbClr val="000000">
                    <a:alpha val="43137"/>
                  </a:srgbClr>
                </a:outerShdw>
              </a:effectLst>
            </a:endParaRPr>
          </a:p>
        </p:txBody>
      </p:sp>
      <p:cxnSp>
        <p:nvCxnSpPr>
          <p:cNvPr id="27" name="Straight Arrow Connector 26"/>
          <p:cNvCxnSpPr>
            <a:stCxn id="26" idx="2"/>
          </p:cNvCxnSpPr>
          <p:nvPr/>
        </p:nvCxnSpPr>
        <p:spPr>
          <a:xfrm>
            <a:off x="2114917" y="4002851"/>
            <a:ext cx="0" cy="1588324"/>
          </a:xfrm>
          <a:prstGeom prst="straightConnector1">
            <a:avLst/>
          </a:prstGeom>
          <a:ln>
            <a:solidFill>
              <a:schemeClr val="accent2"/>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48255" y="1074749"/>
            <a:ext cx="3747749" cy="1277273"/>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solidFill>
                  <a:srgbClr val="0000FF"/>
                </a:solidFill>
              </a:rPr>
              <a:t>g-2 project  responsible for M4/M5 combined beamline section</a:t>
            </a:r>
          </a:p>
          <a:p>
            <a:pPr marL="285750" indent="-285750">
              <a:spcBef>
                <a:spcPts val="600"/>
              </a:spcBef>
              <a:buFont typeface="Arial" panose="020B0604020202020204" pitchFamily="34" charset="0"/>
              <a:buChar char="•"/>
            </a:pPr>
            <a:r>
              <a:rPr lang="en-US" sz="1800" dirty="0" smtClean="0">
                <a:solidFill>
                  <a:srgbClr val="0000FF"/>
                </a:solidFill>
              </a:rPr>
              <a:t>Mu2e Project responsible for beamline downstream of V907</a:t>
            </a:r>
          </a:p>
        </p:txBody>
      </p:sp>
      <p:sp>
        <p:nvSpPr>
          <p:cNvPr id="29" name="TextBox 28"/>
          <p:cNvSpPr txBox="1"/>
          <p:nvPr/>
        </p:nvSpPr>
        <p:spPr>
          <a:xfrm>
            <a:off x="7688615" y="1740442"/>
            <a:ext cx="1314449" cy="707886"/>
          </a:xfrm>
          <a:prstGeom prst="rect">
            <a:avLst/>
          </a:prstGeom>
          <a:noFill/>
        </p:spPr>
        <p:txBody>
          <a:bodyPr wrap="square" rtlCol="0">
            <a:spAutoFit/>
          </a:bodyPr>
          <a:lstStyle/>
          <a:p>
            <a:pPr algn="ctr"/>
            <a:r>
              <a:rPr lang="en-US" sz="2000" dirty="0" smtClean="0">
                <a:effectLst>
                  <a:outerShdw blurRad="38100" dist="38100" dir="2700000" algn="tl">
                    <a:srgbClr val="000000">
                      <a:alpha val="43137"/>
                    </a:srgbClr>
                  </a:outerShdw>
                </a:effectLst>
              </a:rPr>
              <a:t>Temp Shielding</a:t>
            </a:r>
            <a:endParaRPr lang="en-US" sz="2000" dirty="0">
              <a:effectLst>
                <a:outerShdw blurRad="38100" dist="38100" dir="2700000" algn="tl">
                  <a:srgbClr val="000000">
                    <a:alpha val="43137"/>
                  </a:srgbClr>
                </a:outerShdw>
              </a:effectLst>
            </a:endParaRPr>
          </a:p>
        </p:txBody>
      </p:sp>
      <p:cxnSp>
        <p:nvCxnSpPr>
          <p:cNvPr id="30" name="Straight Arrow Connector 29"/>
          <p:cNvCxnSpPr/>
          <p:nvPr/>
        </p:nvCxnSpPr>
        <p:spPr>
          <a:xfrm flipH="1">
            <a:off x="7128022" y="2094385"/>
            <a:ext cx="787254" cy="6247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94383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5559"/>
            <a:ext cx="8686800" cy="531647"/>
          </a:xfrm>
        </p:spPr>
        <p:txBody>
          <a:bodyPr/>
          <a:lstStyle/>
          <a:p>
            <a:r>
              <a:rPr lang="en-US" dirty="0" smtClean="0"/>
              <a:t>Extraction Beamline Multiwire Locations</a:t>
            </a:r>
            <a:endParaRPr lang="en-US" dirty="0"/>
          </a:p>
        </p:txBody>
      </p:sp>
      <p:sp>
        <p:nvSpPr>
          <p:cNvPr id="4" name="Date Placeholder 3"/>
          <p:cNvSpPr>
            <a:spLocks noGrp="1"/>
          </p:cNvSpPr>
          <p:nvPr>
            <p:ph type="dt" sz="half" idx="10"/>
          </p:nvPr>
        </p:nvSpPr>
        <p:spPr/>
        <p:txBody>
          <a:bodyPr/>
          <a:lstStyle/>
          <a:p>
            <a:pPr>
              <a:defRPr/>
            </a:pPr>
            <a:r>
              <a:rPr lang="en-US" dirty="0" smtClean="0"/>
              <a:t>10/6/14</a:t>
            </a:r>
            <a:endParaRPr lang="en-US" dirty="0"/>
          </a:p>
        </p:txBody>
      </p:sp>
      <p:sp>
        <p:nvSpPr>
          <p:cNvPr id="5" name="Footer Placeholder 4"/>
          <p:cNvSpPr>
            <a:spLocks noGrp="1"/>
          </p:cNvSpPr>
          <p:nvPr>
            <p:ph type="ftr" sz="quarter" idx="11"/>
          </p:nvPr>
        </p:nvSpPr>
        <p:spPr/>
        <p:txBody>
          <a:bodyPr/>
          <a:lstStyle/>
          <a:p>
            <a:pPr>
              <a:defRPr/>
            </a:pPr>
            <a:r>
              <a:rPr lang="de-DE" dirty="0" smtClean="0"/>
              <a:t>B. Drendel - DOE CD-2/3b  Review</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38</a:t>
            </a:fld>
            <a:endParaRPr lang="en-US" dirty="0"/>
          </a:p>
        </p:txBody>
      </p:sp>
      <p:sp>
        <p:nvSpPr>
          <p:cNvPr id="8" name="TextBox 7"/>
          <p:cNvSpPr txBox="1"/>
          <p:nvPr/>
        </p:nvSpPr>
        <p:spPr>
          <a:xfrm>
            <a:off x="162317" y="5945112"/>
            <a:ext cx="5181227" cy="215444"/>
          </a:xfrm>
          <a:prstGeom prst="rect">
            <a:avLst/>
          </a:prstGeom>
          <a:noFill/>
        </p:spPr>
        <p:txBody>
          <a:bodyPr wrap="none" rtlCol="0">
            <a:spAutoFit/>
          </a:bodyPr>
          <a:lstStyle/>
          <a:p>
            <a:r>
              <a:rPr lang="en-US" sz="800" dirty="0" smtClean="0"/>
              <a:t>*Two profile monitors used on either side of the collimators only for commissioning and later moved to other locations.</a:t>
            </a:r>
            <a:endParaRPr lang="en-US" sz="8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16409">
            <a:off x="5064625" y="2428670"/>
            <a:ext cx="5099191" cy="3156439"/>
          </a:xfrm>
          <a:prstGeom prst="rect">
            <a:avLst/>
          </a:prstGeom>
        </p:spPr>
      </p:pic>
      <p:sp>
        <p:nvSpPr>
          <p:cNvPr id="3" name="Content Placeholder 2"/>
          <p:cNvSpPr>
            <a:spLocks noGrp="1"/>
          </p:cNvSpPr>
          <p:nvPr>
            <p:ph idx="1"/>
          </p:nvPr>
        </p:nvSpPr>
        <p:spPr/>
        <p:txBody>
          <a:bodyPr/>
          <a:lstStyle/>
          <a:p>
            <a:endParaRPr lang="en-US" dirty="0"/>
          </a:p>
        </p:txBody>
      </p:sp>
      <p:graphicFrame>
        <p:nvGraphicFramePr>
          <p:cNvPr id="10" name="Content Placeholder 5"/>
          <p:cNvGraphicFramePr>
            <a:graphicFrameLocks/>
          </p:cNvGraphicFramePr>
          <p:nvPr>
            <p:extLst>
              <p:ext uri="{D42A27DB-BD31-4B8C-83A1-F6EECF244321}">
                <p14:modId xmlns:p14="http://schemas.microsoft.com/office/powerpoint/2010/main" val="1720830293"/>
              </p:ext>
            </p:extLst>
          </p:nvPr>
        </p:nvGraphicFramePr>
        <p:xfrm>
          <a:off x="228600" y="591808"/>
          <a:ext cx="5578433" cy="6025685"/>
        </p:xfrm>
        <a:graphic>
          <a:graphicData uri="http://schemas.openxmlformats.org/drawingml/2006/table">
            <a:tbl>
              <a:tblPr firstRow="1" firstCol="1" bandRow="1">
                <a:tableStyleId>{5C22544A-7EE6-4342-B048-85BDC9FD1C3A}</a:tableStyleId>
              </a:tblPr>
              <a:tblGrid>
                <a:gridCol w="893162"/>
                <a:gridCol w="938384"/>
                <a:gridCol w="528675"/>
                <a:gridCol w="3218212"/>
              </a:tblGrid>
              <a:tr h="233272">
                <a:tc>
                  <a:txBody>
                    <a:bodyPr/>
                    <a:lstStyle/>
                    <a:p>
                      <a:pPr marL="0" marR="0">
                        <a:lnSpc>
                          <a:spcPct val="115000"/>
                        </a:lnSpc>
                        <a:spcBef>
                          <a:spcPts val="0"/>
                        </a:spcBef>
                        <a:spcAft>
                          <a:spcPts val="0"/>
                        </a:spcAft>
                      </a:pPr>
                      <a:r>
                        <a:rPr lang="en-US" sz="1200" dirty="0">
                          <a:effectLst/>
                        </a:rPr>
                        <a:t>Name</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Device</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smtClean="0">
                          <a:effectLst/>
                        </a:rPr>
                        <a:t>BL</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dirty="0">
                          <a:effectLst/>
                        </a:rPr>
                        <a:t>Specific Location</a:t>
                      </a:r>
                      <a:endParaRPr lang="en-US" sz="1100" dirty="0">
                        <a:effectLst/>
                        <a:latin typeface="Calibri"/>
                        <a:ea typeface="Calibri"/>
                        <a:cs typeface="Times New Roman"/>
                      </a:endParaRPr>
                    </a:p>
                  </a:txBody>
                  <a:tcPr marL="68580" marR="68580" marT="0" marB="0"/>
                </a:tc>
              </a:tr>
              <a:tr h="241678">
                <a:tc>
                  <a:txBody>
                    <a:bodyPr/>
                    <a:lstStyle/>
                    <a:p>
                      <a:pPr algn="l" fontAlgn="b"/>
                      <a:r>
                        <a:rPr lang="en-US" sz="1100" b="0" i="0" u="none" strike="noStrike" dirty="0">
                          <a:solidFill>
                            <a:srgbClr val="0070C0"/>
                          </a:solidFill>
                          <a:effectLst/>
                          <a:latin typeface="Calibri" panose="020F0502020204030204" pitchFamily="34" charset="0"/>
                        </a:rPr>
                        <a:t>MW903NU</a:t>
                      </a:r>
                    </a:p>
                  </a:txBody>
                  <a:tcPr marL="9525" marR="9525" marT="9525" marB="0" anchor="b"/>
                </a:tc>
                <a:tc>
                  <a:txBody>
                    <a:bodyPr/>
                    <a:lstStyle/>
                    <a:p>
                      <a:pPr marL="0" marR="0">
                        <a:lnSpc>
                          <a:spcPct val="115000"/>
                        </a:lnSpc>
                        <a:spcBef>
                          <a:spcPts val="0"/>
                        </a:spcBef>
                        <a:spcAft>
                          <a:spcPts val="0"/>
                        </a:spcAft>
                      </a:pPr>
                      <a:r>
                        <a:rPr lang="en-US" sz="1100" dirty="0" smtClean="0">
                          <a:effectLst/>
                          <a:latin typeface="+mj-lt"/>
                          <a:ea typeface="+mn-ea"/>
                          <a:cs typeface="+mn-cs"/>
                        </a:rPr>
                        <a:t>Multiwire</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latin typeface="+mj-lt"/>
                        </a:rPr>
                        <a:t>M4</a:t>
                      </a:r>
                      <a:endParaRPr lang="en-US" sz="1100" dirty="0">
                        <a:effectLst/>
                        <a:latin typeface="+mj-lt"/>
                        <a:ea typeface="Calibri"/>
                        <a:cs typeface="Times New Roman"/>
                      </a:endParaRPr>
                    </a:p>
                  </a:txBody>
                  <a:tcPr marL="68580" marR="68580" marT="0" marB="0"/>
                </a:tc>
                <a:tc>
                  <a:txBody>
                    <a:bodyPr/>
                    <a:lstStyle/>
                    <a:p>
                      <a:r>
                        <a:rPr lang="en-US" sz="1100" dirty="0" smtClean="0">
                          <a:latin typeface="+mj-lt"/>
                        </a:rPr>
                        <a:t>Immediately downstream of Q903</a:t>
                      </a:r>
                      <a:endParaRPr lang="en-US" sz="1100" dirty="0">
                        <a:latin typeface="+mj-lt"/>
                      </a:endParaRPr>
                    </a:p>
                  </a:txBody>
                  <a:tcPr marL="68580" marR="68580" marT="0" marB="0"/>
                </a:tc>
              </a:tr>
              <a:tr h="241678">
                <a:tc>
                  <a:txBody>
                    <a:bodyPr/>
                    <a:lstStyle/>
                    <a:p>
                      <a:pPr algn="l" fontAlgn="b"/>
                      <a:r>
                        <a:rPr lang="en-US" sz="1100" b="0" i="0" u="none" strike="noStrike" dirty="0">
                          <a:solidFill>
                            <a:srgbClr val="0070C0"/>
                          </a:solidFill>
                          <a:effectLst/>
                          <a:latin typeface="Calibri" panose="020F0502020204030204" pitchFamily="34" charset="0"/>
                        </a:rPr>
                        <a:t>MW906NU</a:t>
                      </a:r>
                    </a:p>
                  </a:txBody>
                  <a:tcPr marL="9525" marR="9525" marT="9525" marB="0" anchor="b"/>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100" dirty="0" smtClean="0">
                          <a:effectLst/>
                          <a:latin typeface="+mj-lt"/>
                          <a:ea typeface="+mn-ea"/>
                          <a:cs typeface="+mn-cs"/>
                        </a:rPr>
                        <a:t>Multiwire</a:t>
                      </a:r>
                      <a:endParaRPr lang="en-US" sz="1100" dirty="0" smtClean="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r>
                        <a:rPr lang="en-US" sz="1100" dirty="0" smtClean="0">
                          <a:latin typeface="+mj-lt"/>
                        </a:rPr>
                        <a:t>Immediately downstream of V906</a:t>
                      </a:r>
                      <a:endParaRPr lang="en-US" sz="1100" dirty="0">
                        <a:latin typeface="+mj-lt"/>
                      </a:endParaRPr>
                    </a:p>
                  </a:txBody>
                  <a:tcPr marL="68580" marR="68580" marT="0" marB="0"/>
                </a:tc>
              </a:tr>
              <a:tr h="222910">
                <a:tc>
                  <a:txBody>
                    <a:bodyPr/>
                    <a:lstStyle/>
                    <a:p>
                      <a:pPr algn="l" fontAlgn="b"/>
                      <a:r>
                        <a:rPr lang="en-US" sz="1100" b="0" i="0" u="none" strike="noStrike" dirty="0">
                          <a:solidFill>
                            <a:srgbClr val="0070C0"/>
                          </a:solidFill>
                          <a:effectLst/>
                          <a:latin typeface="Calibri" panose="020F0502020204030204" pitchFamily="34" charset="0"/>
                        </a:rPr>
                        <a:t>MW907NU</a:t>
                      </a:r>
                    </a:p>
                  </a:txBody>
                  <a:tcPr marL="9525" marR="9525" marT="9525" marB="0" anchor="b"/>
                </a:tc>
                <a:tc>
                  <a:txBody>
                    <a:bodyPr/>
                    <a:lstStyle/>
                    <a:p>
                      <a:pPr marL="0" marR="0">
                        <a:lnSpc>
                          <a:spcPct val="115000"/>
                        </a:lnSpc>
                        <a:spcBef>
                          <a:spcPts val="0"/>
                        </a:spcBef>
                        <a:spcAft>
                          <a:spcPts val="0"/>
                        </a:spcAft>
                      </a:pPr>
                      <a:r>
                        <a:rPr lang="en-US" sz="1100" dirty="0" smtClean="0">
                          <a:effectLst/>
                          <a:latin typeface="+mj-lt"/>
                          <a:ea typeface="+mn-ea"/>
                          <a:cs typeface="+mn-cs"/>
                        </a:rPr>
                        <a:t>Multiwire</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r>
                        <a:rPr lang="en-US" sz="1100" dirty="0" smtClean="0">
                          <a:latin typeface="+mj-lt"/>
                        </a:rPr>
                        <a:t>Immediately downstream of V907</a:t>
                      </a:r>
                      <a:endParaRPr lang="en-US" sz="1100" dirty="0">
                        <a:latin typeface="+mj-lt"/>
                      </a:endParaRPr>
                    </a:p>
                  </a:txBody>
                  <a:tcPr marL="68580" marR="68580" marT="0" marB="0"/>
                </a:tc>
              </a:tr>
              <a:tr h="222910">
                <a:tc>
                  <a:txBody>
                    <a:bodyPr/>
                    <a:lstStyle/>
                    <a:p>
                      <a:pPr algn="l" fontAlgn="b"/>
                      <a:r>
                        <a:rPr lang="en-US" sz="1100" b="0" i="0" u="none" strike="noStrike" dirty="0">
                          <a:solidFill>
                            <a:srgbClr val="0070C0"/>
                          </a:solidFill>
                          <a:effectLst/>
                          <a:latin typeface="Calibri" panose="020F0502020204030204" pitchFamily="34" charset="0"/>
                        </a:rPr>
                        <a:t>MW908NU</a:t>
                      </a:r>
                    </a:p>
                  </a:txBody>
                  <a:tcPr marL="9525" marR="9525" marT="9525" marB="0" anchor="b"/>
                </a:tc>
                <a:tc>
                  <a:txBody>
                    <a:bodyPr/>
                    <a:lstStyle/>
                    <a:p>
                      <a:pPr marL="0" marR="0">
                        <a:lnSpc>
                          <a:spcPct val="115000"/>
                        </a:lnSpc>
                        <a:spcBef>
                          <a:spcPts val="0"/>
                        </a:spcBef>
                        <a:spcAft>
                          <a:spcPts val="0"/>
                        </a:spcAft>
                      </a:pPr>
                      <a:r>
                        <a:rPr lang="en-US" sz="1100" dirty="0" smtClean="0">
                          <a:effectLst/>
                          <a:latin typeface="+mj-lt"/>
                          <a:ea typeface="+mn-ea"/>
                          <a:cs typeface="+mn-cs"/>
                        </a:rPr>
                        <a:t>Multiwire</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r>
                        <a:rPr lang="en-US" sz="1100" dirty="0" smtClean="0">
                          <a:latin typeface="+mj-lt"/>
                        </a:rPr>
                        <a:t>Immediately downstream of Q908</a:t>
                      </a:r>
                      <a:endParaRPr lang="en-US" sz="1100" dirty="0">
                        <a:latin typeface="+mj-lt"/>
                      </a:endParaRPr>
                    </a:p>
                  </a:txBody>
                  <a:tcPr marL="68580" marR="68580" marT="0" marB="0"/>
                </a:tc>
              </a:tr>
              <a:tr h="222910">
                <a:tc>
                  <a:txBody>
                    <a:bodyPr/>
                    <a:lstStyle/>
                    <a:p>
                      <a:pPr algn="l" fontAlgn="b"/>
                      <a:r>
                        <a:rPr lang="en-US" sz="1100" b="0" i="0" u="none" strike="noStrike" dirty="0">
                          <a:solidFill>
                            <a:srgbClr val="0070C0"/>
                          </a:solidFill>
                          <a:effectLst/>
                          <a:latin typeface="Calibri" panose="020F0502020204030204" pitchFamily="34" charset="0"/>
                        </a:rPr>
                        <a:t>MW910TX</a:t>
                      </a:r>
                    </a:p>
                  </a:txBody>
                  <a:tcPr marL="9525" marR="9525" marT="9525" marB="0" anchor="b"/>
                </a:tc>
                <a:tc>
                  <a:txBody>
                    <a:bodyPr/>
                    <a:lstStyle/>
                    <a:p>
                      <a:pPr marL="0" marR="0">
                        <a:lnSpc>
                          <a:spcPct val="115000"/>
                        </a:lnSpc>
                        <a:spcBef>
                          <a:spcPts val="0"/>
                        </a:spcBef>
                        <a:spcAft>
                          <a:spcPts val="0"/>
                        </a:spcAft>
                      </a:pPr>
                      <a:r>
                        <a:rPr lang="en-US" sz="1100" dirty="0" smtClean="0">
                          <a:effectLst/>
                          <a:latin typeface="+mj-lt"/>
                          <a:ea typeface="+mn-ea"/>
                          <a:cs typeface="+mn-cs"/>
                        </a:rPr>
                        <a:t>Texas MW</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mj-lt"/>
                        </a:rPr>
                        <a:t>M4</a:t>
                      </a:r>
                      <a:endParaRPr lang="en-US" sz="1100" dirty="0">
                        <a:effectLst/>
                        <a:latin typeface="+mj-lt"/>
                        <a:ea typeface="Calibri"/>
                        <a:cs typeface="Times New Roman"/>
                      </a:endParaRPr>
                    </a:p>
                  </a:txBody>
                  <a:tcPr marL="68580" marR="68580" marT="0" marB="0"/>
                </a:tc>
                <a:tc>
                  <a:txBody>
                    <a:bodyPr/>
                    <a:lstStyle/>
                    <a:p>
                      <a:r>
                        <a:rPr lang="en-US" sz="1100" dirty="0" smtClean="0">
                          <a:latin typeface="+mj-lt"/>
                        </a:rPr>
                        <a:t>Immediately downstream of Q910</a:t>
                      </a:r>
                      <a:endParaRPr lang="en-US" sz="1100" dirty="0">
                        <a:latin typeface="+mj-lt"/>
                      </a:endParaRPr>
                    </a:p>
                  </a:txBody>
                  <a:tcPr marL="68580" marR="68580" marT="0" marB="0"/>
                </a:tc>
              </a:tr>
              <a:tr h="222910">
                <a:tc>
                  <a:txBody>
                    <a:bodyPr/>
                    <a:lstStyle/>
                    <a:p>
                      <a:pPr algn="l" fontAlgn="b"/>
                      <a:r>
                        <a:rPr lang="en-US" sz="1100" b="0" i="0" u="none" strike="noStrike" dirty="0">
                          <a:solidFill>
                            <a:srgbClr val="0070C0"/>
                          </a:solidFill>
                          <a:effectLst/>
                          <a:latin typeface="Calibri" panose="020F0502020204030204" pitchFamily="34" charset="0"/>
                        </a:rPr>
                        <a:t>MW912TX</a:t>
                      </a:r>
                    </a:p>
                  </a:txBody>
                  <a:tcPr marL="9525" marR="9525" marT="9525" marB="0" anchor="b"/>
                </a:tc>
                <a:tc>
                  <a:txBody>
                    <a:bodyPr/>
                    <a:lstStyle/>
                    <a:p>
                      <a:pPr marL="0" marR="0">
                        <a:lnSpc>
                          <a:spcPct val="115000"/>
                        </a:lnSpc>
                        <a:spcBef>
                          <a:spcPts val="0"/>
                        </a:spcBef>
                        <a:spcAft>
                          <a:spcPts val="0"/>
                        </a:spcAft>
                      </a:pPr>
                      <a:r>
                        <a:rPr lang="en-US" sz="1100" dirty="0" smtClean="0">
                          <a:effectLst/>
                          <a:latin typeface="+mj-lt"/>
                          <a:ea typeface="+mn-ea"/>
                          <a:cs typeface="+mn-cs"/>
                        </a:rPr>
                        <a:t>Texas MW</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r>
                        <a:rPr lang="en-US" sz="1100" dirty="0" smtClean="0">
                          <a:latin typeface="+mj-lt"/>
                        </a:rPr>
                        <a:t>Immediately downstream</a:t>
                      </a:r>
                      <a:r>
                        <a:rPr lang="en-US" sz="1100" baseline="0" dirty="0" smtClean="0">
                          <a:latin typeface="+mj-lt"/>
                        </a:rPr>
                        <a:t> of H912</a:t>
                      </a:r>
                      <a:endParaRPr lang="en-US" sz="1100" dirty="0">
                        <a:latin typeface="+mj-lt"/>
                      </a:endParaRPr>
                    </a:p>
                  </a:txBody>
                  <a:tcPr marL="68580" marR="68580" marT="0" marB="0"/>
                </a:tc>
              </a:tr>
              <a:tr h="222910">
                <a:tc>
                  <a:txBody>
                    <a:bodyPr/>
                    <a:lstStyle/>
                    <a:p>
                      <a:pPr algn="l" fontAlgn="b"/>
                      <a:r>
                        <a:rPr lang="en-US" sz="1100" b="0" i="0" u="none" strike="noStrike" dirty="0">
                          <a:solidFill>
                            <a:srgbClr val="0070C0"/>
                          </a:solidFill>
                          <a:effectLst/>
                          <a:latin typeface="Calibri" panose="020F0502020204030204" pitchFamily="34" charset="0"/>
                        </a:rPr>
                        <a:t>MW914NU</a:t>
                      </a:r>
                    </a:p>
                  </a:txBody>
                  <a:tcPr marL="9525" marR="9525" marT="9525" marB="0" anchor="b"/>
                </a:tc>
                <a:tc>
                  <a:txBody>
                    <a:bodyPr/>
                    <a:lstStyle/>
                    <a:p>
                      <a:pPr marL="0" marR="0">
                        <a:lnSpc>
                          <a:spcPct val="115000"/>
                        </a:lnSpc>
                        <a:spcBef>
                          <a:spcPts val="0"/>
                        </a:spcBef>
                        <a:spcAft>
                          <a:spcPts val="0"/>
                        </a:spcAft>
                      </a:pPr>
                      <a:r>
                        <a:rPr lang="en-US" sz="1100" smtClean="0">
                          <a:effectLst/>
                          <a:latin typeface="+mj-lt"/>
                          <a:ea typeface="+mn-ea"/>
                          <a:cs typeface="+mn-cs"/>
                        </a:rPr>
                        <a:t>Multiwire</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r>
                        <a:rPr lang="en-US" sz="1100" dirty="0" smtClean="0">
                          <a:latin typeface="+mj-lt"/>
                        </a:rPr>
                        <a:t>Immediately downstream</a:t>
                      </a:r>
                      <a:r>
                        <a:rPr lang="en-US" sz="1100" baseline="0" dirty="0" smtClean="0">
                          <a:latin typeface="+mj-lt"/>
                        </a:rPr>
                        <a:t> of HT914</a:t>
                      </a:r>
                      <a:endParaRPr lang="en-US" sz="1100" dirty="0">
                        <a:latin typeface="+mj-lt"/>
                      </a:endParaRPr>
                    </a:p>
                  </a:txBody>
                  <a:tcPr marL="68580" marR="68580" marT="0" marB="0"/>
                </a:tc>
              </a:tr>
              <a:tr h="222910">
                <a:tc>
                  <a:txBody>
                    <a:bodyPr/>
                    <a:lstStyle/>
                    <a:p>
                      <a:pPr algn="l" fontAlgn="b"/>
                      <a:r>
                        <a:rPr lang="en-US" sz="1100" b="0" i="0" u="none" strike="noStrike" dirty="0">
                          <a:solidFill>
                            <a:srgbClr val="0070C0"/>
                          </a:solidFill>
                          <a:effectLst/>
                          <a:latin typeface="Calibri" panose="020F0502020204030204" pitchFamily="34" charset="0"/>
                        </a:rPr>
                        <a:t>MW916TX</a:t>
                      </a:r>
                    </a:p>
                  </a:txBody>
                  <a:tcPr marL="9525" marR="9525" marT="9525" marB="0" anchor="b"/>
                </a:tc>
                <a:tc>
                  <a:txBody>
                    <a:bodyPr/>
                    <a:lstStyle/>
                    <a:p>
                      <a:pPr marL="0" marR="0">
                        <a:lnSpc>
                          <a:spcPct val="115000"/>
                        </a:lnSpc>
                        <a:spcBef>
                          <a:spcPts val="0"/>
                        </a:spcBef>
                        <a:spcAft>
                          <a:spcPts val="0"/>
                        </a:spcAft>
                      </a:pPr>
                      <a:r>
                        <a:rPr lang="en-US" sz="1100" smtClean="0">
                          <a:effectLst/>
                          <a:latin typeface="+mj-lt"/>
                          <a:ea typeface="+mn-ea"/>
                          <a:cs typeface="+mn-cs"/>
                        </a:rPr>
                        <a:t>Texas MW</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r>
                        <a:rPr lang="en-US" sz="1100" dirty="0" smtClean="0">
                          <a:latin typeface="+mj-lt"/>
                        </a:rPr>
                        <a:t>Immediately</a:t>
                      </a:r>
                      <a:r>
                        <a:rPr lang="en-US" sz="1100" baseline="0" dirty="0" smtClean="0">
                          <a:latin typeface="+mj-lt"/>
                        </a:rPr>
                        <a:t> downstream of H916</a:t>
                      </a:r>
                      <a:endParaRPr lang="en-US" sz="1100" dirty="0">
                        <a:latin typeface="+mj-lt"/>
                      </a:endParaRPr>
                    </a:p>
                  </a:txBody>
                  <a:tcPr marL="68580" marR="68580" marT="0" marB="0"/>
                </a:tc>
              </a:tr>
              <a:tr h="222910">
                <a:tc>
                  <a:txBody>
                    <a:bodyPr/>
                    <a:lstStyle/>
                    <a:p>
                      <a:pPr algn="l" fontAlgn="b"/>
                      <a:r>
                        <a:rPr lang="en-US" sz="1100" b="0" i="0" u="none" strike="noStrike" dirty="0">
                          <a:solidFill>
                            <a:srgbClr val="0070C0"/>
                          </a:solidFill>
                          <a:effectLst/>
                          <a:latin typeface="Calibri" panose="020F0502020204030204" pitchFamily="34" charset="0"/>
                        </a:rPr>
                        <a:t>MW917TX</a:t>
                      </a:r>
                    </a:p>
                  </a:txBody>
                  <a:tcPr marL="9525" marR="9525" marT="9525" marB="0" anchor="b"/>
                </a:tc>
                <a:tc>
                  <a:txBody>
                    <a:bodyPr/>
                    <a:lstStyle/>
                    <a:p>
                      <a:pPr marL="0" marR="0">
                        <a:lnSpc>
                          <a:spcPct val="115000"/>
                        </a:lnSpc>
                        <a:spcBef>
                          <a:spcPts val="0"/>
                        </a:spcBef>
                        <a:spcAft>
                          <a:spcPts val="0"/>
                        </a:spcAft>
                      </a:pPr>
                      <a:r>
                        <a:rPr lang="en-US" sz="1100" dirty="0" smtClean="0">
                          <a:effectLst/>
                          <a:latin typeface="+mj-lt"/>
                          <a:ea typeface="+mn-ea"/>
                          <a:cs typeface="+mn-cs"/>
                        </a:rPr>
                        <a:t>Texas MW</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mj-lt"/>
                        </a:rPr>
                        <a:t>M4</a:t>
                      </a:r>
                      <a:endParaRPr lang="en-US" sz="1100" dirty="0">
                        <a:effectLst/>
                        <a:latin typeface="+mj-lt"/>
                        <a:ea typeface="Calibri"/>
                        <a:cs typeface="Times New Roman"/>
                      </a:endParaRPr>
                    </a:p>
                  </a:txBody>
                  <a:tcPr marL="68580" marR="68580" marT="0" marB="0"/>
                </a:tc>
                <a:tc>
                  <a:txBody>
                    <a:bodyPr/>
                    <a:lstStyle/>
                    <a:p>
                      <a:r>
                        <a:rPr lang="en-US" sz="1100" dirty="0" smtClean="0">
                          <a:latin typeface="+mj-lt"/>
                        </a:rPr>
                        <a:t>Immediately downstream of H917</a:t>
                      </a:r>
                      <a:endParaRPr lang="en-US" sz="1100" dirty="0">
                        <a:latin typeface="+mj-lt"/>
                      </a:endParaRPr>
                    </a:p>
                  </a:txBody>
                  <a:tcPr marL="68580" marR="68580" marT="0" marB="0"/>
                </a:tc>
              </a:tr>
              <a:tr h="222910">
                <a:tc>
                  <a:txBody>
                    <a:bodyPr/>
                    <a:lstStyle/>
                    <a:p>
                      <a:pPr algn="l" fontAlgn="b"/>
                      <a:r>
                        <a:rPr lang="en-US" sz="1100" b="0" i="0" u="none" strike="noStrike" dirty="0">
                          <a:solidFill>
                            <a:srgbClr val="0070C0"/>
                          </a:solidFill>
                          <a:effectLst/>
                          <a:latin typeface="Calibri" panose="020F0502020204030204" pitchFamily="34" charset="0"/>
                        </a:rPr>
                        <a:t>MW919NU</a:t>
                      </a:r>
                    </a:p>
                  </a:txBody>
                  <a:tcPr marL="9525" marR="9525" marT="9525" marB="0" anchor="b"/>
                </a:tc>
                <a:tc>
                  <a:txBody>
                    <a:bodyPr/>
                    <a:lstStyle/>
                    <a:p>
                      <a:pPr marL="0" marR="0">
                        <a:lnSpc>
                          <a:spcPct val="115000"/>
                        </a:lnSpc>
                        <a:spcBef>
                          <a:spcPts val="0"/>
                        </a:spcBef>
                        <a:spcAft>
                          <a:spcPts val="0"/>
                        </a:spcAft>
                      </a:pPr>
                      <a:r>
                        <a:rPr lang="en-US" sz="1100" dirty="0" err="1" smtClean="0">
                          <a:solidFill>
                            <a:schemeClr val="tx1"/>
                          </a:solidFill>
                          <a:effectLst/>
                          <a:latin typeface="+mj-lt"/>
                          <a:ea typeface="+mn-ea"/>
                          <a:cs typeface="+mn-cs"/>
                        </a:rPr>
                        <a:t>Multiwire</a:t>
                      </a:r>
                      <a:endParaRPr lang="en-US" sz="1100" dirty="0">
                        <a:solidFill>
                          <a:schemeClr val="tx1"/>
                        </a:solidFill>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mj-lt"/>
                        </a:rPr>
                        <a:t>M4</a:t>
                      </a:r>
                      <a:endParaRPr lang="en-US" sz="1100" dirty="0">
                        <a:effectLst/>
                        <a:latin typeface="+mj-lt"/>
                        <a:ea typeface="Calibri"/>
                        <a:cs typeface="Times New Roman"/>
                      </a:endParaRPr>
                    </a:p>
                  </a:txBody>
                  <a:tcPr marL="68580" marR="68580" marT="0" marB="0"/>
                </a:tc>
                <a:tc>
                  <a:txBody>
                    <a:bodyPr/>
                    <a:lstStyle/>
                    <a:p>
                      <a:r>
                        <a:rPr lang="en-US" sz="1100" dirty="0" smtClean="0">
                          <a:latin typeface="+mj-lt"/>
                        </a:rPr>
                        <a:t>Immediately downstream</a:t>
                      </a:r>
                      <a:r>
                        <a:rPr lang="en-US" sz="1100" baseline="0" dirty="0" smtClean="0">
                          <a:latin typeface="+mj-lt"/>
                        </a:rPr>
                        <a:t> of VT919</a:t>
                      </a:r>
                      <a:endParaRPr lang="en-US" sz="1100" dirty="0">
                        <a:latin typeface="+mj-lt"/>
                      </a:endParaRPr>
                    </a:p>
                  </a:txBody>
                  <a:tcPr marL="68580" marR="68580" marT="0" marB="0"/>
                </a:tc>
              </a:tr>
              <a:tr h="222910">
                <a:tc>
                  <a:txBody>
                    <a:bodyPr/>
                    <a:lstStyle/>
                    <a:p>
                      <a:pPr algn="l" fontAlgn="b"/>
                      <a:r>
                        <a:rPr lang="en-US" sz="1100" b="0" i="0" u="none" strike="noStrike" dirty="0">
                          <a:solidFill>
                            <a:srgbClr val="0070C0"/>
                          </a:solidFill>
                          <a:effectLst/>
                          <a:latin typeface="Calibri" panose="020F0502020204030204" pitchFamily="34" charset="0"/>
                        </a:rPr>
                        <a:t>MW922NU</a:t>
                      </a:r>
                    </a:p>
                  </a:txBody>
                  <a:tcPr marL="9525" marR="9525" marT="9525" marB="0" anchor="b"/>
                </a:tc>
                <a:tc>
                  <a:txBody>
                    <a:bodyPr/>
                    <a:lstStyle/>
                    <a:p>
                      <a:pPr marL="0" marR="0">
                        <a:lnSpc>
                          <a:spcPct val="115000"/>
                        </a:lnSpc>
                        <a:spcBef>
                          <a:spcPts val="0"/>
                        </a:spcBef>
                        <a:spcAft>
                          <a:spcPts val="0"/>
                        </a:spcAft>
                      </a:pPr>
                      <a:r>
                        <a:rPr lang="en-US" sz="1100" smtClean="0">
                          <a:effectLst/>
                          <a:latin typeface="+mj-lt"/>
                          <a:ea typeface="+mn-ea"/>
                          <a:cs typeface="+mn-cs"/>
                        </a:rPr>
                        <a:t>Multiwire</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mj-lt"/>
                          <a:ea typeface="Calibri"/>
                          <a:cs typeface="Times New Roman"/>
                        </a:rPr>
                        <a:t>Immediately downstream of Q922</a:t>
                      </a:r>
                      <a:endParaRPr lang="en-US" sz="1100" dirty="0">
                        <a:effectLst/>
                        <a:latin typeface="+mj-lt"/>
                        <a:ea typeface="Calibri"/>
                        <a:cs typeface="Times New Roman"/>
                      </a:endParaRPr>
                    </a:p>
                  </a:txBody>
                  <a:tcPr marL="68580" marR="68580" marT="0" marB="0"/>
                </a:tc>
              </a:tr>
              <a:tr h="214496">
                <a:tc>
                  <a:txBody>
                    <a:bodyPr/>
                    <a:lstStyle/>
                    <a:p>
                      <a:pPr algn="l" fontAlgn="b"/>
                      <a:r>
                        <a:rPr lang="en-US" sz="1100" b="0" i="0" u="none" strike="noStrike" dirty="0">
                          <a:solidFill>
                            <a:srgbClr val="0070C0"/>
                          </a:solidFill>
                          <a:effectLst/>
                          <a:latin typeface="Calibri" panose="020F0502020204030204" pitchFamily="34" charset="0"/>
                        </a:rPr>
                        <a:t>MW924NU</a:t>
                      </a:r>
                    </a:p>
                  </a:txBody>
                  <a:tcPr marL="9525" marR="9525" marT="9525" marB="0" anchor="b"/>
                </a:tc>
                <a:tc>
                  <a:txBody>
                    <a:bodyPr/>
                    <a:lstStyle/>
                    <a:p>
                      <a:pPr marL="0" marR="0">
                        <a:lnSpc>
                          <a:spcPct val="115000"/>
                        </a:lnSpc>
                        <a:spcBef>
                          <a:spcPts val="0"/>
                        </a:spcBef>
                        <a:spcAft>
                          <a:spcPts val="0"/>
                        </a:spcAft>
                      </a:pPr>
                      <a:r>
                        <a:rPr lang="en-US" sz="1100" dirty="0" smtClean="0">
                          <a:effectLst/>
                          <a:latin typeface="+mj-lt"/>
                          <a:ea typeface="+mn-ea"/>
                          <a:cs typeface="+mn-cs"/>
                        </a:rPr>
                        <a:t>Multiwire</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mj-lt"/>
                          <a:ea typeface="Calibri"/>
                          <a:cs typeface="Times New Roman"/>
                        </a:rPr>
                        <a:t>Immediately downstream</a:t>
                      </a:r>
                      <a:r>
                        <a:rPr lang="en-US" sz="1100" baseline="0" dirty="0" smtClean="0">
                          <a:effectLst/>
                          <a:latin typeface="+mj-lt"/>
                          <a:ea typeface="Calibri"/>
                          <a:cs typeface="Times New Roman"/>
                        </a:rPr>
                        <a:t> of collimator at 924</a:t>
                      </a:r>
                      <a:endParaRPr lang="en-US" sz="1100" dirty="0">
                        <a:effectLst/>
                        <a:latin typeface="+mj-lt"/>
                        <a:ea typeface="Calibri"/>
                        <a:cs typeface="Times New Roman"/>
                      </a:endParaRPr>
                    </a:p>
                  </a:txBody>
                  <a:tcPr marL="68580" marR="68580" marT="0" marB="0"/>
                </a:tc>
              </a:tr>
              <a:tr h="225631">
                <a:tc>
                  <a:txBody>
                    <a:bodyPr/>
                    <a:lstStyle/>
                    <a:p>
                      <a:pPr algn="l" fontAlgn="b"/>
                      <a:r>
                        <a:rPr lang="en-US" sz="1100" b="0" i="0" u="none" strike="noStrike" dirty="0">
                          <a:solidFill>
                            <a:srgbClr val="0070C0"/>
                          </a:solidFill>
                          <a:effectLst/>
                          <a:latin typeface="Calibri" panose="020F0502020204030204" pitchFamily="34" charset="0"/>
                        </a:rPr>
                        <a:t>MW926NU</a:t>
                      </a:r>
                    </a:p>
                  </a:txBody>
                  <a:tcPr marL="9525" marR="9525" marT="9525" marB="0" anchor="b"/>
                </a:tc>
                <a:tc>
                  <a:txBody>
                    <a:bodyPr/>
                    <a:lstStyle/>
                    <a:p>
                      <a:pPr marL="0" marR="0">
                        <a:lnSpc>
                          <a:spcPct val="115000"/>
                        </a:lnSpc>
                        <a:spcBef>
                          <a:spcPts val="0"/>
                        </a:spcBef>
                        <a:spcAft>
                          <a:spcPts val="0"/>
                        </a:spcAft>
                      </a:pPr>
                      <a:r>
                        <a:rPr lang="en-US" sz="1100" dirty="0" smtClean="0">
                          <a:effectLst/>
                          <a:latin typeface="+mj-lt"/>
                          <a:ea typeface="+mn-ea"/>
                          <a:cs typeface="+mn-cs"/>
                        </a:rPr>
                        <a:t>Multiwire</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100" dirty="0" smtClean="0">
                          <a:effectLst/>
                          <a:latin typeface="+mj-lt"/>
                          <a:ea typeface="Calibri"/>
                          <a:cs typeface="Times New Roman"/>
                        </a:rPr>
                        <a:t>Downstream of Q926</a:t>
                      </a:r>
                    </a:p>
                  </a:txBody>
                  <a:tcPr marL="68580" marR="68580" marT="0" marB="0"/>
                </a:tc>
              </a:tr>
              <a:tr h="222910">
                <a:tc>
                  <a:txBody>
                    <a:bodyPr/>
                    <a:lstStyle/>
                    <a:p>
                      <a:pPr algn="l" fontAlgn="b"/>
                      <a:r>
                        <a:rPr lang="en-US" sz="1100" b="0" i="0" u="none" strike="noStrike" dirty="0">
                          <a:solidFill>
                            <a:srgbClr val="0070C0"/>
                          </a:solidFill>
                          <a:effectLst/>
                          <a:latin typeface="Calibri" panose="020F0502020204030204" pitchFamily="34" charset="0"/>
                        </a:rPr>
                        <a:t>MW927NU</a:t>
                      </a:r>
                    </a:p>
                  </a:txBody>
                  <a:tcPr marL="9525" marR="9525" marT="9525" marB="0" anchor="b"/>
                </a:tc>
                <a:tc>
                  <a:txBody>
                    <a:bodyPr/>
                    <a:lstStyle/>
                    <a:p>
                      <a:pPr marL="0" marR="0">
                        <a:lnSpc>
                          <a:spcPct val="115000"/>
                        </a:lnSpc>
                        <a:spcBef>
                          <a:spcPts val="0"/>
                        </a:spcBef>
                        <a:spcAft>
                          <a:spcPts val="0"/>
                        </a:spcAft>
                      </a:pPr>
                      <a:r>
                        <a:rPr lang="en-US" sz="1100" smtClean="0">
                          <a:effectLst/>
                          <a:latin typeface="+mj-lt"/>
                          <a:ea typeface="+mn-ea"/>
                          <a:cs typeface="+mn-cs"/>
                        </a:rPr>
                        <a:t>Multiwire</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mj-lt"/>
                          <a:ea typeface="Calibri"/>
                          <a:cs typeface="Times New Roman"/>
                        </a:rPr>
                        <a:t>Immediately downstream of</a:t>
                      </a:r>
                      <a:r>
                        <a:rPr lang="en-US" sz="1100" baseline="0" dirty="0" smtClean="0">
                          <a:effectLst/>
                          <a:latin typeface="+mj-lt"/>
                          <a:ea typeface="Calibri"/>
                          <a:cs typeface="Times New Roman"/>
                        </a:rPr>
                        <a:t> HT927</a:t>
                      </a:r>
                      <a:endParaRPr lang="en-US" sz="1100" dirty="0">
                        <a:effectLst/>
                        <a:latin typeface="+mj-lt"/>
                        <a:ea typeface="Calibri"/>
                        <a:cs typeface="Times New Roman"/>
                      </a:endParaRPr>
                    </a:p>
                  </a:txBody>
                  <a:tcPr marL="68580" marR="68580" marT="0" marB="0"/>
                </a:tc>
              </a:tr>
              <a:tr h="222910">
                <a:tc>
                  <a:txBody>
                    <a:bodyPr/>
                    <a:lstStyle/>
                    <a:p>
                      <a:pPr algn="l" fontAlgn="b"/>
                      <a:r>
                        <a:rPr lang="en-US" sz="1100" b="0" i="0" u="none" strike="noStrike" dirty="0">
                          <a:solidFill>
                            <a:srgbClr val="0070C0"/>
                          </a:solidFill>
                          <a:effectLst/>
                          <a:latin typeface="Calibri" panose="020F0502020204030204" pitchFamily="34" charset="0"/>
                        </a:rPr>
                        <a:t>MW929NU</a:t>
                      </a:r>
                    </a:p>
                  </a:txBody>
                  <a:tcPr marL="9525" marR="9525" marT="9525" marB="0" anchor="b"/>
                </a:tc>
                <a:tc>
                  <a:txBody>
                    <a:bodyPr/>
                    <a:lstStyle/>
                    <a:p>
                      <a:pPr marL="0" marR="0">
                        <a:lnSpc>
                          <a:spcPct val="115000"/>
                        </a:lnSpc>
                        <a:spcBef>
                          <a:spcPts val="0"/>
                        </a:spcBef>
                        <a:spcAft>
                          <a:spcPts val="0"/>
                        </a:spcAft>
                      </a:pPr>
                      <a:r>
                        <a:rPr lang="en-US" sz="1100" dirty="0" smtClean="0">
                          <a:effectLst/>
                          <a:latin typeface="+mj-lt"/>
                          <a:ea typeface="+mn-ea"/>
                          <a:cs typeface="+mn-cs"/>
                        </a:rPr>
                        <a:t>Texas MW</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mj-lt"/>
                          <a:ea typeface="Calibri"/>
                          <a:cs typeface="Times New Roman"/>
                        </a:rPr>
                        <a:t>Immediately downstream of Q929</a:t>
                      </a:r>
                      <a:endParaRPr lang="en-US" sz="1100" dirty="0">
                        <a:effectLst/>
                        <a:latin typeface="+mj-lt"/>
                        <a:ea typeface="Calibri"/>
                        <a:cs typeface="Times New Roman"/>
                      </a:endParaRPr>
                    </a:p>
                  </a:txBody>
                  <a:tcPr marL="68580" marR="68580" marT="0" marB="0"/>
                </a:tc>
              </a:tr>
              <a:tr h="187820">
                <a:tc>
                  <a:txBody>
                    <a:bodyPr/>
                    <a:lstStyle/>
                    <a:p>
                      <a:pPr algn="l" fontAlgn="b"/>
                      <a:r>
                        <a:rPr lang="en-US" sz="1100" b="0" i="0" u="none" strike="noStrike" dirty="0">
                          <a:solidFill>
                            <a:srgbClr val="0070C0"/>
                          </a:solidFill>
                          <a:effectLst/>
                          <a:latin typeface="Calibri" panose="020F0502020204030204" pitchFamily="34" charset="0"/>
                        </a:rPr>
                        <a:t>MW930NU</a:t>
                      </a:r>
                    </a:p>
                  </a:txBody>
                  <a:tcPr marL="9525" marR="9525" marT="9525" marB="0" anchor="b"/>
                </a:tc>
                <a:tc>
                  <a:txBody>
                    <a:bodyPr/>
                    <a:lstStyle/>
                    <a:p>
                      <a:pPr marL="0" marR="0">
                        <a:lnSpc>
                          <a:spcPct val="115000"/>
                        </a:lnSpc>
                        <a:spcBef>
                          <a:spcPts val="0"/>
                        </a:spcBef>
                        <a:spcAft>
                          <a:spcPts val="0"/>
                        </a:spcAft>
                      </a:pPr>
                      <a:r>
                        <a:rPr lang="en-US" sz="1100" dirty="0" smtClean="0">
                          <a:effectLst/>
                          <a:latin typeface="+mj-lt"/>
                          <a:ea typeface="+mn-ea"/>
                          <a:cs typeface="+mn-cs"/>
                        </a:rPr>
                        <a:t>Multiwire</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mj-lt"/>
                          <a:ea typeface="Calibri"/>
                          <a:cs typeface="Times New Roman"/>
                        </a:rPr>
                        <a:t>Immediately downstream of VT930</a:t>
                      </a:r>
                      <a:endParaRPr lang="en-US" sz="1100" dirty="0">
                        <a:effectLst/>
                        <a:latin typeface="+mj-lt"/>
                        <a:ea typeface="Calibri"/>
                        <a:cs typeface="Times New Roman"/>
                      </a:endParaRPr>
                    </a:p>
                  </a:txBody>
                  <a:tcPr marL="68580" marR="68580" marT="0" marB="0"/>
                </a:tc>
              </a:tr>
              <a:tr h="222910">
                <a:tc>
                  <a:txBody>
                    <a:bodyPr/>
                    <a:lstStyle/>
                    <a:p>
                      <a:pPr algn="l" fontAlgn="b"/>
                      <a:r>
                        <a:rPr lang="en-US" sz="1100" b="0" i="0" u="none" strike="noStrike" dirty="0">
                          <a:solidFill>
                            <a:srgbClr val="0070C0"/>
                          </a:solidFill>
                          <a:effectLst/>
                          <a:latin typeface="Calibri" panose="020F0502020204030204" pitchFamily="34" charset="0"/>
                        </a:rPr>
                        <a:t>MW932NU</a:t>
                      </a:r>
                    </a:p>
                  </a:txBody>
                  <a:tcPr marL="9525" marR="9525" marT="9525" marB="0" anchor="b"/>
                </a:tc>
                <a:tc>
                  <a:txBody>
                    <a:bodyPr/>
                    <a:lstStyle/>
                    <a:p>
                      <a:pPr marL="0" marR="0">
                        <a:lnSpc>
                          <a:spcPct val="115000"/>
                        </a:lnSpc>
                        <a:spcBef>
                          <a:spcPts val="0"/>
                        </a:spcBef>
                        <a:spcAft>
                          <a:spcPts val="0"/>
                        </a:spcAft>
                      </a:pPr>
                      <a:r>
                        <a:rPr lang="en-US" sz="1100" dirty="0" err="1" smtClean="0">
                          <a:effectLst/>
                          <a:latin typeface="+mj-lt"/>
                          <a:ea typeface="+mn-ea"/>
                          <a:cs typeface="+mn-cs"/>
                        </a:rPr>
                        <a:t>Multiwire</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mj-lt"/>
                          <a:ea typeface="Calibri"/>
                          <a:cs typeface="Times New Roman"/>
                        </a:rPr>
                        <a:t>Immediately downstream</a:t>
                      </a:r>
                      <a:r>
                        <a:rPr lang="en-US" sz="1100" baseline="0" dirty="0" smtClean="0">
                          <a:effectLst/>
                          <a:latin typeface="+mj-lt"/>
                          <a:ea typeface="Calibri"/>
                          <a:cs typeface="Times New Roman"/>
                        </a:rPr>
                        <a:t> of Q932</a:t>
                      </a:r>
                      <a:endParaRPr lang="en-US" sz="1100" dirty="0">
                        <a:effectLst/>
                        <a:latin typeface="+mj-lt"/>
                        <a:ea typeface="Calibri"/>
                        <a:cs typeface="Times New Roman"/>
                      </a:endParaRPr>
                    </a:p>
                  </a:txBody>
                  <a:tcPr marL="68580" marR="68580" marT="0" marB="0"/>
                </a:tc>
              </a:tr>
              <a:tr h="222910">
                <a:tc>
                  <a:txBody>
                    <a:bodyPr/>
                    <a:lstStyle/>
                    <a:p>
                      <a:pPr algn="l" fontAlgn="b"/>
                      <a:r>
                        <a:rPr lang="en-US" sz="1100" b="0" i="0" u="none" strike="noStrike" dirty="0" smtClean="0">
                          <a:solidFill>
                            <a:srgbClr val="0070C0"/>
                          </a:solidFill>
                          <a:effectLst/>
                          <a:latin typeface="Calibri" panose="020F0502020204030204" pitchFamily="34" charset="0"/>
                        </a:rPr>
                        <a:t>MW933NU</a:t>
                      </a:r>
                      <a:endParaRPr lang="en-US" sz="1100" b="0" i="0" u="none" strike="noStrike" dirty="0">
                        <a:solidFill>
                          <a:srgbClr val="0070C0"/>
                        </a:solidFill>
                        <a:effectLst/>
                        <a:latin typeface="Calibri" panose="020F0502020204030204" pitchFamily="34" charset="0"/>
                      </a:endParaRPr>
                    </a:p>
                  </a:txBody>
                  <a:tcPr marL="9525" marR="9525" marT="9525" marB="0" anchor="b"/>
                </a:tc>
                <a:tc>
                  <a:txBody>
                    <a:bodyPr/>
                    <a:lstStyle/>
                    <a:p>
                      <a:pPr marL="0" marR="0">
                        <a:lnSpc>
                          <a:spcPct val="115000"/>
                        </a:lnSpc>
                        <a:spcBef>
                          <a:spcPts val="0"/>
                        </a:spcBef>
                        <a:spcAft>
                          <a:spcPts val="0"/>
                        </a:spcAft>
                      </a:pPr>
                      <a:r>
                        <a:rPr lang="en-US" sz="1100" smtClean="0">
                          <a:effectLst/>
                          <a:latin typeface="+mj-lt"/>
                          <a:ea typeface="+mn-ea"/>
                          <a:cs typeface="+mn-cs"/>
                        </a:rPr>
                        <a:t>Multiwire</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mj-lt"/>
                          <a:ea typeface="Calibri"/>
                          <a:cs typeface="Times New Roman"/>
                        </a:rPr>
                        <a:t>Immediately </a:t>
                      </a:r>
                      <a:r>
                        <a:rPr lang="en-US" sz="1100" dirty="0" err="1" smtClean="0">
                          <a:effectLst/>
                          <a:latin typeface="+mj-lt"/>
                          <a:ea typeface="Calibri"/>
                          <a:cs typeface="Times New Roman"/>
                        </a:rPr>
                        <a:t>upstreamc</a:t>
                      </a:r>
                      <a:r>
                        <a:rPr lang="en-US" sz="1100" dirty="0" smtClean="0">
                          <a:effectLst/>
                          <a:latin typeface="+mj-lt"/>
                          <a:ea typeface="Calibri"/>
                          <a:cs typeface="Times New Roman"/>
                        </a:rPr>
                        <a:t> </a:t>
                      </a:r>
                      <a:r>
                        <a:rPr lang="en-US" sz="1100" dirty="0" smtClean="0">
                          <a:effectLst/>
                          <a:latin typeface="+mj-lt"/>
                          <a:ea typeface="Calibri"/>
                          <a:cs typeface="Times New Roman"/>
                        </a:rPr>
                        <a:t>of Q934</a:t>
                      </a:r>
                      <a:endParaRPr lang="en-US" sz="1100" dirty="0">
                        <a:effectLst/>
                        <a:latin typeface="+mj-lt"/>
                        <a:ea typeface="Calibri"/>
                        <a:cs typeface="Times New Roman"/>
                      </a:endParaRPr>
                    </a:p>
                  </a:txBody>
                  <a:tcPr marL="68580" marR="68580" marT="0" marB="0"/>
                </a:tc>
              </a:tr>
              <a:tr h="222910">
                <a:tc>
                  <a:txBody>
                    <a:bodyPr/>
                    <a:lstStyle/>
                    <a:p>
                      <a:pPr algn="l" fontAlgn="b"/>
                      <a:r>
                        <a:rPr lang="en-US" sz="1100" b="0" i="0" u="none" strike="noStrike" dirty="0">
                          <a:solidFill>
                            <a:srgbClr val="0070C0"/>
                          </a:solidFill>
                          <a:effectLst/>
                          <a:latin typeface="Calibri" panose="020F0502020204030204" pitchFamily="34" charset="0"/>
                        </a:rPr>
                        <a:t>MW935NU</a:t>
                      </a:r>
                    </a:p>
                  </a:txBody>
                  <a:tcPr marL="9525" marR="9525" marT="9525" marB="0" anchor="b"/>
                </a:tc>
                <a:tc>
                  <a:txBody>
                    <a:bodyPr/>
                    <a:lstStyle/>
                    <a:p>
                      <a:pPr marL="0" marR="0">
                        <a:lnSpc>
                          <a:spcPct val="115000"/>
                        </a:lnSpc>
                        <a:spcBef>
                          <a:spcPts val="0"/>
                        </a:spcBef>
                        <a:spcAft>
                          <a:spcPts val="0"/>
                        </a:spcAft>
                      </a:pPr>
                      <a:r>
                        <a:rPr lang="en-US" sz="1100" smtClean="0">
                          <a:effectLst/>
                          <a:latin typeface="+mj-lt"/>
                          <a:ea typeface="+mn-ea"/>
                          <a:cs typeface="+mn-cs"/>
                        </a:rPr>
                        <a:t>Multiwire</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mj-lt"/>
                          <a:ea typeface="Calibri"/>
                          <a:cs typeface="Times New Roman"/>
                        </a:rPr>
                        <a:t>Immediately</a:t>
                      </a:r>
                      <a:r>
                        <a:rPr lang="en-US" sz="1100" baseline="0" dirty="0" smtClean="0">
                          <a:effectLst/>
                          <a:latin typeface="+mj-lt"/>
                          <a:ea typeface="Calibri"/>
                          <a:cs typeface="Times New Roman"/>
                        </a:rPr>
                        <a:t> downstream of Q935</a:t>
                      </a:r>
                      <a:endParaRPr lang="en-US" sz="1100" dirty="0">
                        <a:effectLst/>
                        <a:latin typeface="+mj-lt"/>
                        <a:ea typeface="Calibri"/>
                        <a:cs typeface="Times New Roman"/>
                      </a:endParaRPr>
                    </a:p>
                  </a:txBody>
                  <a:tcPr marL="68580" marR="68580" marT="0" marB="0"/>
                </a:tc>
              </a:tr>
              <a:tr h="222910">
                <a:tc>
                  <a:txBody>
                    <a:bodyPr/>
                    <a:lstStyle/>
                    <a:p>
                      <a:pPr algn="l" fontAlgn="b"/>
                      <a:r>
                        <a:rPr lang="en-US" sz="1100" b="0" i="0" u="none" strike="noStrike" dirty="0">
                          <a:solidFill>
                            <a:srgbClr val="0070C0"/>
                          </a:solidFill>
                          <a:effectLst/>
                          <a:latin typeface="Calibri" panose="020F0502020204030204" pitchFamily="34" charset="0"/>
                        </a:rPr>
                        <a:t>MW936TX</a:t>
                      </a:r>
                    </a:p>
                  </a:txBody>
                  <a:tcPr marL="9525" marR="9525" marT="9525" marB="0" anchor="b"/>
                </a:tc>
                <a:tc>
                  <a:txBody>
                    <a:bodyPr/>
                    <a:lstStyle/>
                    <a:p>
                      <a:pPr marL="0" marR="0">
                        <a:lnSpc>
                          <a:spcPct val="115000"/>
                        </a:lnSpc>
                        <a:spcBef>
                          <a:spcPts val="0"/>
                        </a:spcBef>
                        <a:spcAft>
                          <a:spcPts val="0"/>
                        </a:spcAft>
                      </a:pPr>
                      <a:r>
                        <a:rPr lang="en-US" sz="1100" dirty="0" smtClean="0">
                          <a:effectLst/>
                          <a:latin typeface="+mj-lt"/>
                          <a:ea typeface="+mn-ea"/>
                          <a:cs typeface="+mn-cs"/>
                        </a:rPr>
                        <a:t>Texas MW</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mj-lt"/>
                          <a:ea typeface="Calibri"/>
                          <a:cs typeface="Times New Roman"/>
                        </a:rPr>
                        <a:t>Immediately downstream</a:t>
                      </a:r>
                      <a:r>
                        <a:rPr lang="en-US" sz="1100" baseline="0" dirty="0" smtClean="0">
                          <a:effectLst/>
                          <a:latin typeface="+mj-lt"/>
                          <a:ea typeface="Calibri"/>
                          <a:cs typeface="Times New Roman"/>
                        </a:rPr>
                        <a:t> of beam stop at 936</a:t>
                      </a:r>
                      <a:endParaRPr lang="en-US" sz="1100" dirty="0">
                        <a:effectLst/>
                        <a:latin typeface="+mj-lt"/>
                        <a:ea typeface="Calibri"/>
                        <a:cs typeface="Times New Roman"/>
                      </a:endParaRPr>
                    </a:p>
                  </a:txBody>
                  <a:tcPr marL="68580" marR="68580" marT="0" marB="0"/>
                </a:tc>
              </a:tr>
              <a:tr h="222910">
                <a:tc>
                  <a:txBody>
                    <a:bodyPr/>
                    <a:lstStyle/>
                    <a:p>
                      <a:pPr algn="l" fontAlgn="b"/>
                      <a:r>
                        <a:rPr lang="en-US" sz="1100" b="0" i="0" u="none" strike="noStrike" dirty="0">
                          <a:solidFill>
                            <a:srgbClr val="0070C0"/>
                          </a:solidFill>
                          <a:effectLst/>
                          <a:latin typeface="Calibri" panose="020F0502020204030204" pitchFamily="34" charset="0"/>
                        </a:rPr>
                        <a:t>MW937NU</a:t>
                      </a:r>
                    </a:p>
                  </a:txBody>
                  <a:tcPr marL="9525" marR="9525" marT="9525" marB="0" anchor="b"/>
                </a:tc>
                <a:tc>
                  <a:txBody>
                    <a:bodyPr/>
                    <a:lstStyle/>
                    <a:p>
                      <a:pPr marL="0" marR="0">
                        <a:lnSpc>
                          <a:spcPct val="115000"/>
                        </a:lnSpc>
                        <a:spcBef>
                          <a:spcPts val="0"/>
                        </a:spcBef>
                        <a:spcAft>
                          <a:spcPts val="0"/>
                        </a:spcAft>
                      </a:pPr>
                      <a:r>
                        <a:rPr lang="en-US" sz="1100" smtClean="0">
                          <a:effectLst/>
                          <a:latin typeface="+mj-lt"/>
                          <a:ea typeface="+mn-ea"/>
                          <a:cs typeface="+mn-cs"/>
                        </a:rPr>
                        <a:t>Multiwire</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mj-lt"/>
                          <a:ea typeface="Calibri"/>
                          <a:cs typeface="Times New Roman"/>
                        </a:rPr>
                        <a:t>Immediately downstream of Q937</a:t>
                      </a:r>
                      <a:endParaRPr lang="en-US" sz="1100" dirty="0">
                        <a:effectLst/>
                        <a:latin typeface="+mj-lt"/>
                        <a:ea typeface="Calibri"/>
                        <a:cs typeface="Times New Roman"/>
                      </a:endParaRPr>
                    </a:p>
                  </a:txBody>
                  <a:tcPr marL="68580" marR="68580" marT="0" marB="0"/>
                </a:tc>
              </a:tr>
              <a:tr h="222910">
                <a:tc>
                  <a:txBody>
                    <a:bodyPr/>
                    <a:lstStyle/>
                    <a:p>
                      <a:pPr algn="l" fontAlgn="b"/>
                      <a:r>
                        <a:rPr lang="en-US" sz="1100" b="0" i="0" u="none" strike="noStrike" dirty="0">
                          <a:solidFill>
                            <a:srgbClr val="0070C0"/>
                          </a:solidFill>
                          <a:effectLst/>
                          <a:latin typeface="Calibri" panose="020F0502020204030204" pitchFamily="34" charset="0"/>
                        </a:rPr>
                        <a:t>MW940NU</a:t>
                      </a:r>
                    </a:p>
                  </a:txBody>
                  <a:tcPr marL="9525" marR="9525" marT="9525" marB="0" anchor="b"/>
                </a:tc>
                <a:tc>
                  <a:txBody>
                    <a:bodyPr/>
                    <a:lstStyle/>
                    <a:p>
                      <a:pPr marL="0" marR="0">
                        <a:lnSpc>
                          <a:spcPct val="115000"/>
                        </a:lnSpc>
                        <a:spcBef>
                          <a:spcPts val="0"/>
                        </a:spcBef>
                        <a:spcAft>
                          <a:spcPts val="0"/>
                        </a:spcAft>
                      </a:pPr>
                      <a:r>
                        <a:rPr lang="en-US" sz="1100" smtClean="0">
                          <a:effectLst/>
                          <a:latin typeface="+mj-lt"/>
                          <a:ea typeface="+mn-ea"/>
                          <a:cs typeface="+mn-cs"/>
                        </a:rPr>
                        <a:t>Multiwire</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mj-lt"/>
                          <a:ea typeface="Calibri"/>
                          <a:cs typeface="Times New Roman"/>
                        </a:rPr>
                        <a:t>Immediately downstream of Q940</a:t>
                      </a:r>
                      <a:endParaRPr lang="en-US" sz="1100" dirty="0">
                        <a:effectLst/>
                        <a:latin typeface="+mj-lt"/>
                        <a:ea typeface="Calibri"/>
                        <a:cs typeface="Times New Roman"/>
                      </a:endParaRPr>
                    </a:p>
                  </a:txBody>
                  <a:tcPr marL="68580" marR="68580" marT="0" marB="0"/>
                </a:tc>
              </a:tr>
              <a:tr h="222910">
                <a:tc>
                  <a:txBody>
                    <a:bodyPr/>
                    <a:lstStyle/>
                    <a:p>
                      <a:pPr algn="l" fontAlgn="b"/>
                      <a:r>
                        <a:rPr lang="en-US" sz="1100" b="0" i="0" u="none" strike="noStrike" dirty="0">
                          <a:solidFill>
                            <a:srgbClr val="0070C0"/>
                          </a:solidFill>
                          <a:effectLst/>
                          <a:latin typeface="Calibri" panose="020F0502020204030204" pitchFamily="34" charset="0"/>
                        </a:rPr>
                        <a:t>MW941NU</a:t>
                      </a:r>
                    </a:p>
                  </a:txBody>
                  <a:tcPr marL="9525" marR="9525" marT="9525" marB="0" anchor="b"/>
                </a:tc>
                <a:tc>
                  <a:txBody>
                    <a:bodyPr/>
                    <a:lstStyle/>
                    <a:p>
                      <a:pPr marL="0" marR="0">
                        <a:lnSpc>
                          <a:spcPct val="115000"/>
                        </a:lnSpc>
                        <a:spcBef>
                          <a:spcPts val="0"/>
                        </a:spcBef>
                        <a:spcAft>
                          <a:spcPts val="0"/>
                        </a:spcAft>
                      </a:pPr>
                      <a:r>
                        <a:rPr lang="en-US" sz="1100" smtClean="0">
                          <a:effectLst/>
                          <a:latin typeface="+mj-lt"/>
                          <a:ea typeface="+mn-ea"/>
                          <a:cs typeface="+mn-cs"/>
                        </a:rPr>
                        <a:t>Multiwire</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j-lt"/>
                        </a:rPr>
                        <a:t>M4</a:t>
                      </a:r>
                      <a:endParaRPr lang="en-US" sz="1100" dirty="0">
                        <a:effectLst/>
                        <a:latin typeface="+mj-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mj-lt"/>
                          <a:ea typeface="Calibri"/>
                          <a:cs typeface="Times New Roman"/>
                        </a:rPr>
                        <a:t>Immediately downstream of Q941</a:t>
                      </a:r>
                      <a:endParaRPr lang="en-US" sz="1100" dirty="0">
                        <a:effectLst/>
                        <a:latin typeface="+mj-lt"/>
                        <a:ea typeface="Calibri"/>
                        <a:cs typeface="Times New Roman"/>
                      </a:endParaRPr>
                    </a:p>
                  </a:txBody>
                  <a:tcPr marL="68580" marR="68580" marT="0" marB="0"/>
                </a:tc>
              </a:tr>
              <a:tr h="222910">
                <a:tc>
                  <a:txBody>
                    <a:bodyPr/>
                    <a:lstStyle/>
                    <a:p>
                      <a:pPr algn="l" fontAlgn="b"/>
                      <a:r>
                        <a:rPr lang="en-US" sz="1100" b="0" i="0" u="none" strike="noStrike" dirty="0">
                          <a:solidFill>
                            <a:srgbClr val="0070C0"/>
                          </a:solidFill>
                          <a:effectLst/>
                          <a:latin typeface="Calibri" panose="020F0502020204030204" pitchFamily="34" charset="0"/>
                        </a:rPr>
                        <a:t>MW943ATX</a:t>
                      </a:r>
                    </a:p>
                  </a:txBody>
                  <a:tcPr marL="9525" marR="9525" marT="9525" marB="0" anchor="b"/>
                </a:tc>
                <a:tc>
                  <a:txBody>
                    <a:bodyPr/>
                    <a:lstStyle/>
                    <a:p>
                      <a:pPr marL="0" marR="0">
                        <a:lnSpc>
                          <a:spcPct val="115000"/>
                        </a:lnSpc>
                        <a:spcBef>
                          <a:spcPts val="0"/>
                        </a:spcBef>
                        <a:spcAft>
                          <a:spcPts val="0"/>
                        </a:spcAft>
                      </a:pPr>
                      <a:r>
                        <a:rPr lang="en-US" sz="1100" smtClean="0">
                          <a:effectLst/>
                          <a:latin typeface="+mn-lt"/>
                          <a:ea typeface="+mn-ea"/>
                          <a:cs typeface="+mn-cs"/>
                        </a:rPr>
                        <a:t>Texas MW</a:t>
                      </a:r>
                      <a:endParaRPr lang="en-US" sz="1100" dirty="0">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latin typeface="+mn-lt"/>
                        </a:rPr>
                        <a:t>M4</a:t>
                      </a:r>
                      <a:endParaRPr lang="en-US" sz="1100" dirty="0">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Calibri"/>
                          <a:ea typeface="Calibri"/>
                          <a:cs typeface="Times New Roman"/>
                        </a:rPr>
                        <a:t>Immediately downstream of Q943</a:t>
                      </a:r>
                      <a:endParaRPr lang="en-US" sz="1100" dirty="0">
                        <a:effectLst/>
                        <a:latin typeface="Calibri"/>
                        <a:ea typeface="Calibri"/>
                        <a:cs typeface="Times New Roman"/>
                      </a:endParaRPr>
                    </a:p>
                  </a:txBody>
                  <a:tcPr marL="68580" marR="68580" marT="0" marB="0"/>
                </a:tc>
              </a:tr>
              <a:tr h="222910">
                <a:tc>
                  <a:txBody>
                    <a:bodyPr/>
                    <a:lstStyle/>
                    <a:p>
                      <a:pPr algn="l" fontAlgn="b"/>
                      <a:r>
                        <a:rPr lang="en-US" sz="1100" b="0" i="0" u="none" strike="noStrike" dirty="0">
                          <a:solidFill>
                            <a:srgbClr val="0070C0"/>
                          </a:solidFill>
                          <a:effectLst/>
                          <a:latin typeface="Calibri" panose="020F0502020204030204" pitchFamily="34" charset="0"/>
                        </a:rPr>
                        <a:t>MW943BTX</a:t>
                      </a:r>
                    </a:p>
                  </a:txBody>
                  <a:tcPr marL="9525" marR="9525" marT="9525" marB="0" anchor="b"/>
                </a:tc>
                <a:tc>
                  <a:txBody>
                    <a:bodyPr/>
                    <a:lstStyle/>
                    <a:p>
                      <a:pPr marL="0" marR="0">
                        <a:lnSpc>
                          <a:spcPct val="115000"/>
                        </a:lnSpc>
                        <a:spcBef>
                          <a:spcPts val="0"/>
                        </a:spcBef>
                        <a:spcAft>
                          <a:spcPts val="0"/>
                        </a:spcAft>
                      </a:pPr>
                      <a:r>
                        <a:rPr lang="en-US" sz="1100" dirty="0" smtClean="0">
                          <a:effectLst/>
                          <a:latin typeface="+mn-lt"/>
                          <a:ea typeface="+mn-ea"/>
                          <a:cs typeface="+mn-cs"/>
                        </a:rPr>
                        <a:t>Texas MW</a:t>
                      </a:r>
                      <a:endParaRPr lang="en-US" sz="1100" dirty="0">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mn-lt"/>
                        </a:rPr>
                        <a:t>M4</a:t>
                      </a:r>
                      <a:endParaRPr lang="en-US" sz="1100" dirty="0">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Calibri"/>
                          <a:ea typeface="Calibri"/>
                          <a:cs typeface="Times New Roman"/>
                        </a:rPr>
                        <a:t>Immediately downstream of HT943</a:t>
                      </a:r>
                      <a:endParaRPr lang="en-US" sz="1100" dirty="0">
                        <a:effectLst/>
                        <a:latin typeface="Calibri"/>
                        <a:ea typeface="Calibri"/>
                        <a:cs typeface="Times New Roman"/>
                      </a:endParaRPr>
                    </a:p>
                  </a:txBody>
                  <a:tcPr marL="68580" marR="68580" marT="0" marB="0"/>
                </a:tc>
              </a:tr>
              <a:tr h="222910">
                <a:tc>
                  <a:txBody>
                    <a:bodyPr/>
                    <a:lstStyle/>
                    <a:p>
                      <a:pPr algn="l" fontAlgn="b"/>
                      <a:r>
                        <a:rPr lang="en-US" sz="1100" b="0" i="0" u="none" strike="noStrike" dirty="0" smtClean="0">
                          <a:solidFill>
                            <a:srgbClr val="0070C0"/>
                          </a:solidFill>
                          <a:effectLst/>
                          <a:latin typeface="Calibri" panose="020F0502020204030204" pitchFamily="34" charset="0"/>
                        </a:rPr>
                        <a:t>SWTGT</a:t>
                      </a:r>
                      <a:endParaRPr lang="en-US" sz="1100" b="0" i="0" u="none" strike="noStrike" dirty="0">
                        <a:solidFill>
                          <a:srgbClr val="0070C0"/>
                        </a:solidFill>
                        <a:effectLst/>
                        <a:latin typeface="Calibri" panose="020F0502020204030204" pitchFamily="34" charset="0"/>
                      </a:endParaRPr>
                    </a:p>
                  </a:txBody>
                  <a:tcPr marL="9525" marR="9525" marT="9525" marB="0" anchor="b"/>
                </a:tc>
                <a:tc>
                  <a:txBody>
                    <a:bodyPr/>
                    <a:lstStyle/>
                    <a:p>
                      <a:pPr marL="0" marR="0">
                        <a:lnSpc>
                          <a:spcPct val="115000"/>
                        </a:lnSpc>
                        <a:spcBef>
                          <a:spcPts val="0"/>
                        </a:spcBef>
                        <a:spcAft>
                          <a:spcPts val="0"/>
                        </a:spcAft>
                      </a:pPr>
                      <a:r>
                        <a:rPr lang="en-US" sz="1100" dirty="0" smtClean="0">
                          <a:effectLst/>
                          <a:latin typeface="+mn-lt"/>
                          <a:ea typeface="Calibri"/>
                          <a:cs typeface="Times New Roman"/>
                        </a:rPr>
                        <a:t>BNL SWIC</a:t>
                      </a:r>
                      <a:endParaRPr lang="en-US" sz="1100" dirty="0">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mn-lt"/>
                          <a:ea typeface="Calibri"/>
                          <a:cs typeface="Times New Roman"/>
                        </a:rPr>
                        <a:t>M4</a:t>
                      </a:r>
                      <a:endParaRPr lang="en-US" sz="1100" dirty="0">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smtClean="0">
                          <a:effectLst/>
                          <a:latin typeface="Calibri"/>
                          <a:ea typeface="Calibri"/>
                          <a:cs typeface="Times New Roman"/>
                        </a:rPr>
                        <a:t>Downstream of production</a:t>
                      </a:r>
                      <a:r>
                        <a:rPr lang="en-US" sz="1100" baseline="0" dirty="0" smtClean="0">
                          <a:effectLst/>
                          <a:latin typeface="Calibri"/>
                          <a:ea typeface="Calibri"/>
                          <a:cs typeface="Times New Roman"/>
                        </a:rPr>
                        <a:t> </a:t>
                      </a:r>
                      <a:r>
                        <a:rPr lang="en-US" sz="1100" dirty="0" smtClean="0">
                          <a:effectLst/>
                          <a:latin typeface="Calibri"/>
                          <a:ea typeface="Calibri"/>
                          <a:cs typeface="Times New Roman"/>
                        </a:rPr>
                        <a:t>target.</a:t>
                      </a:r>
                      <a:endParaRPr lang="en-US" sz="1100" dirty="0">
                        <a:effectLst/>
                        <a:latin typeface="Calibri"/>
                        <a:ea typeface="Calibri"/>
                        <a:cs typeface="Times New Roman"/>
                      </a:endParaRPr>
                    </a:p>
                  </a:txBody>
                  <a:tcPr marL="68580" marR="68580" marT="0" marB="0"/>
                </a:tc>
              </a:tr>
            </a:tbl>
          </a:graphicData>
        </a:graphic>
      </p:graphicFrame>
      <p:pic>
        <p:nvPicPr>
          <p:cNvPr id="11" name="Picture 10"/>
          <p:cNvPicPr>
            <a:picLocks noChangeAspect="1"/>
          </p:cNvPicPr>
          <p:nvPr/>
        </p:nvPicPr>
        <p:blipFill>
          <a:blip r:embed="rId4"/>
          <a:stretch>
            <a:fillRect/>
          </a:stretch>
        </p:blipFill>
        <p:spPr>
          <a:xfrm>
            <a:off x="5014242" y="687501"/>
            <a:ext cx="2863910" cy="2013294"/>
          </a:xfrm>
          <a:prstGeom prst="rect">
            <a:avLst/>
          </a:prstGeom>
        </p:spPr>
      </p:pic>
      <p:sp>
        <p:nvSpPr>
          <p:cNvPr id="12" name="Rectangle 11"/>
          <p:cNvSpPr/>
          <p:nvPr/>
        </p:nvSpPr>
        <p:spPr>
          <a:xfrm>
            <a:off x="6835390" y="610517"/>
            <a:ext cx="1372492" cy="523220"/>
          </a:xfrm>
          <a:prstGeom prst="rect">
            <a:avLst/>
          </a:prstGeom>
          <a:noFill/>
        </p:spPr>
        <p:txBody>
          <a:bodyPr wrap="none" lIns="91440" tIns="45720" rIns="91440" bIns="45720">
            <a:spAutoFit/>
          </a:bodyPr>
          <a:lstStyle/>
          <a:p>
            <a:pPr algn="ctr"/>
            <a:r>
              <a:rPr lang="en-US" sz="2800" b="1" cap="none" spc="0" dirty="0" smtClean="0">
                <a:ln w="22225">
                  <a:solidFill>
                    <a:schemeClr val="accent2"/>
                  </a:solidFill>
                  <a:prstDash val="solid"/>
                </a:ln>
                <a:solidFill>
                  <a:schemeClr val="accent2">
                    <a:lumMod val="40000"/>
                    <a:lumOff val="60000"/>
                  </a:schemeClr>
                </a:solidFill>
                <a:effectLst/>
              </a:rPr>
              <a:t>MW941</a:t>
            </a:r>
            <a:endParaRPr lang="en-US" sz="2800" b="1" cap="none" spc="0" dirty="0">
              <a:ln w="22225">
                <a:solidFill>
                  <a:schemeClr val="accent2"/>
                </a:solidFill>
                <a:prstDash val="solid"/>
              </a:ln>
              <a:solidFill>
                <a:schemeClr val="accent2">
                  <a:lumMod val="40000"/>
                  <a:lumOff val="60000"/>
                </a:schemeClr>
              </a:solidFill>
              <a:effectLst/>
            </a:endParaRPr>
          </a:p>
        </p:txBody>
      </p:sp>
      <p:sp>
        <p:nvSpPr>
          <p:cNvPr id="13" name="TextBox 12"/>
          <p:cNvSpPr txBox="1"/>
          <p:nvPr/>
        </p:nvSpPr>
        <p:spPr>
          <a:xfrm>
            <a:off x="4996196" y="2457839"/>
            <a:ext cx="997389" cy="307777"/>
          </a:xfrm>
          <a:prstGeom prst="rect">
            <a:avLst/>
          </a:prstGeom>
          <a:noFill/>
        </p:spPr>
        <p:txBody>
          <a:bodyPr wrap="none" rtlCol="0">
            <a:spAutoFit/>
          </a:bodyPr>
          <a:lstStyle/>
          <a:p>
            <a:r>
              <a:rPr lang="en-US" sz="1400" dirty="0" smtClean="0"/>
              <a:t>F10021605</a:t>
            </a:r>
            <a:endParaRPr lang="en-US" sz="1400" dirty="0"/>
          </a:p>
        </p:txBody>
      </p:sp>
    </p:spTree>
    <p:extLst>
      <p:ext uri="{BB962C8B-B14F-4D97-AF65-F5344CB8AC3E}">
        <p14:creationId xmlns:p14="http://schemas.microsoft.com/office/powerpoint/2010/main" val="699026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Simulated Profile </a:t>
            </a:r>
            <a:r>
              <a:rPr lang="en-US" dirty="0" smtClean="0"/>
              <a:t>Sizes </a:t>
            </a:r>
            <a:r>
              <a:rPr lang="en-US" dirty="0" smtClean="0"/>
              <a:t>for </a:t>
            </a:r>
            <a:r>
              <a:rPr lang="en-US" dirty="0" smtClean="0">
                <a:solidFill>
                  <a:srgbClr val="FF0000"/>
                </a:solidFill>
              </a:rPr>
              <a:t>0.5mm</a:t>
            </a:r>
            <a:r>
              <a:rPr lang="en-US" dirty="0" smtClean="0"/>
              <a:t> and </a:t>
            </a:r>
            <a:r>
              <a:rPr lang="en-US" dirty="0" smtClean="0">
                <a:solidFill>
                  <a:srgbClr val="0070C0"/>
                </a:solidFill>
              </a:rPr>
              <a:t>1.0mm</a:t>
            </a:r>
            <a:r>
              <a:rPr lang="en-US" dirty="0" smtClean="0"/>
              <a:t> wire spacing</a:t>
            </a:r>
            <a:endParaRPr lang="en-US" dirty="0"/>
          </a:p>
        </p:txBody>
      </p:sp>
      <p:sp>
        <p:nvSpPr>
          <p:cNvPr id="6" name="Slide Number Placeholder 5"/>
          <p:cNvSpPr>
            <a:spLocks noGrp="1"/>
          </p:cNvSpPr>
          <p:nvPr>
            <p:ph type="sldNum" sz="quarter" idx="12"/>
          </p:nvPr>
        </p:nvSpPr>
        <p:spPr/>
        <p:txBody>
          <a:bodyPr/>
          <a:lstStyle/>
          <a:p>
            <a:fld id="{A597B030-AED3-407E-8020-7A912E1E77CE}" type="slidenum">
              <a:rPr lang="en-US" altLang="en-US" smtClean="0"/>
              <a:pPr/>
              <a:t>39</a:t>
            </a:fld>
            <a:endParaRPr lang="en-US" altLang="en-US"/>
          </a:p>
        </p:txBody>
      </p:sp>
      <p:grpSp>
        <p:nvGrpSpPr>
          <p:cNvPr id="33" name="Group 32"/>
          <p:cNvGrpSpPr/>
          <p:nvPr/>
        </p:nvGrpSpPr>
        <p:grpSpPr>
          <a:xfrm>
            <a:off x="0" y="858846"/>
            <a:ext cx="8983225" cy="5491078"/>
            <a:chOff x="0" y="858846"/>
            <a:chExt cx="8983225" cy="5491078"/>
          </a:xfrm>
        </p:grpSpPr>
        <p:pic>
          <p:nvPicPr>
            <p:cNvPr id="8" name="Picture 7"/>
            <p:cNvPicPr>
              <a:picLocks noChangeAspect="1"/>
            </p:cNvPicPr>
            <p:nvPr/>
          </p:nvPicPr>
          <p:blipFill>
            <a:blip r:embed="rId3"/>
            <a:stretch>
              <a:fillRect/>
            </a:stretch>
          </p:blipFill>
          <p:spPr>
            <a:xfrm>
              <a:off x="0" y="865673"/>
              <a:ext cx="2180373" cy="770602"/>
            </a:xfrm>
            <a:prstGeom prst="rect">
              <a:avLst/>
            </a:prstGeom>
          </p:spPr>
        </p:pic>
        <p:pic>
          <p:nvPicPr>
            <p:cNvPr id="9" name="Picture 8"/>
            <p:cNvPicPr>
              <a:picLocks noChangeAspect="1"/>
            </p:cNvPicPr>
            <p:nvPr/>
          </p:nvPicPr>
          <p:blipFill>
            <a:blip r:embed="rId4"/>
            <a:stretch>
              <a:fillRect/>
            </a:stretch>
          </p:blipFill>
          <p:spPr>
            <a:xfrm>
              <a:off x="14994" y="1620668"/>
              <a:ext cx="2164679" cy="765076"/>
            </a:xfrm>
            <a:prstGeom prst="rect">
              <a:avLst/>
            </a:prstGeom>
          </p:spPr>
        </p:pic>
        <p:pic>
          <p:nvPicPr>
            <p:cNvPr id="10" name="Picture 9"/>
            <p:cNvPicPr>
              <a:picLocks noChangeAspect="1"/>
            </p:cNvPicPr>
            <p:nvPr/>
          </p:nvPicPr>
          <p:blipFill>
            <a:blip r:embed="rId5"/>
            <a:stretch>
              <a:fillRect/>
            </a:stretch>
          </p:blipFill>
          <p:spPr>
            <a:xfrm>
              <a:off x="14295" y="2385744"/>
              <a:ext cx="2165378" cy="801564"/>
            </a:xfrm>
            <a:prstGeom prst="rect">
              <a:avLst/>
            </a:prstGeom>
          </p:spPr>
        </p:pic>
        <p:pic>
          <p:nvPicPr>
            <p:cNvPr id="11" name="Picture 10"/>
            <p:cNvPicPr>
              <a:picLocks noChangeAspect="1"/>
            </p:cNvPicPr>
            <p:nvPr/>
          </p:nvPicPr>
          <p:blipFill>
            <a:blip r:embed="rId6"/>
            <a:stretch>
              <a:fillRect/>
            </a:stretch>
          </p:blipFill>
          <p:spPr>
            <a:xfrm>
              <a:off x="14994" y="3187309"/>
              <a:ext cx="2165379" cy="820066"/>
            </a:xfrm>
            <a:prstGeom prst="rect">
              <a:avLst/>
            </a:prstGeom>
          </p:spPr>
        </p:pic>
        <p:pic>
          <p:nvPicPr>
            <p:cNvPr id="12" name="Picture 11"/>
            <p:cNvPicPr>
              <a:picLocks noChangeAspect="1"/>
            </p:cNvPicPr>
            <p:nvPr/>
          </p:nvPicPr>
          <p:blipFill>
            <a:blip r:embed="rId7"/>
            <a:stretch>
              <a:fillRect/>
            </a:stretch>
          </p:blipFill>
          <p:spPr>
            <a:xfrm>
              <a:off x="16890" y="4011261"/>
              <a:ext cx="2163483" cy="748597"/>
            </a:xfrm>
            <a:prstGeom prst="rect">
              <a:avLst/>
            </a:prstGeom>
          </p:spPr>
        </p:pic>
        <p:pic>
          <p:nvPicPr>
            <p:cNvPr id="13" name="Picture 12"/>
            <p:cNvPicPr>
              <a:picLocks noChangeAspect="1"/>
            </p:cNvPicPr>
            <p:nvPr/>
          </p:nvPicPr>
          <p:blipFill>
            <a:blip r:embed="rId8"/>
            <a:stretch>
              <a:fillRect/>
            </a:stretch>
          </p:blipFill>
          <p:spPr>
            <a:xfrm>
              <a:off x="16890" y="4786264"/>
              <a:ext cx="2163483" cy="744651"/>
            </a:xfrm>
            <a:prstGeom prst="rect">
              <a:avLst/>
            </a:prstGeom>
          </p:spPr>
        </p:pic>
        <p:pic>
          <p:nvPicPr>
            <p:cNvPr id="14" name="Picture 13"/>
            <p:cNvPicPr>
              <a:picLocks noChangeAspect="1"/>
            </p:cNvPicPr>
            <p:nvPr/>
          </p:nvPicPr>
          <p:blipFill>
            <a:blip r:embed="rId9"/>
            <a:stretch>
              <a:fillRect/>
            </a:stretch>
          </p:blipFill>
          <p:spPr>
            <a:xfrm>
              <a:off x="14994" y="5527440"/>
              <a:ext cx="2165380" cy="822484"/>
            </a:xfrm>
            <a:prstGeom prst="rect">
              <a:avLst/>
            </a:prstGeom>
          </p:spPr>
        </p:pic>
        <p:pic>
          <p:nvPicPr>
            <p:cNvPr id="15" name="Picture 14"/>
            <p:cNvPicPr>
              <a:picLocks noChangeAspect="1"/>
            </p:cNvPicPr>
            <p:nvPr/>
          </p:nvPicPr>
          <p:blipFill>
            <a:blip r:embed="rId10"/>
            <a:stretch>
              <a:fillRect/>
            </a:stretch>
          </p:blipFill>
          <p:spPr>
            <a:xfrm>
              <a:off x="2347769" y="871780"/>
              <a:ext cx="2115592" cy="748888"/>
            </a:xfrm>
            <a:prstGeom prst="rect">
              <a:avLst/>
            </a:prstGeom>
          </p:spPr>
        </p:pic>
        <p:pic>
          <p:nvPicPr>
            <p:cNvPr id="16" name="Picture 15"/>
            <p:cNvPicPr>
              <a:picLocks noChangeAspect="1"/>
            </p:cNvPicPr>
            <p:nvPr/>
          </p:nvPicPr>
          <p:blipFill>
            <a:blip r:embed="rId11"/>
            <a:stretch>
              <a:fillRect/>
            </a:stretch>
          </p:blipFill>
          <p:spPr>
            <a:xfrm>
              <a:off x="2347067" y="1620668"/>
              <a:ext cx="2116296" cy="765076"/>
            </a:xfrm>
            <a:prstGeom prst="rect">
              <a:avLst/>
            </a:prstGeom>
          </p:spPr>
        </p:pic>
        <p:pic>
          <p:nvPicPr>
            <p:cNvPr id="17" name="Picture 16"/>
            <p:cNvPicPr>
              <a:picLocks noChangeAspect="1"/>
            </p:cNvPicPr>
            <p:nvPr/>
          </p:nvPicPr>
          <p:blipFill>
            <a:blip r:embed="rId12"/>
            <a:stretch>
              <a:fillRect/>
            </a:stretch>
          </p:blipFill>
          <p:spPr>
            <a:xfrm>
              <a:off x="2347769" y="2389330"/>
              <a:ext cx="2104960" cy="770366"/>
            </a:xfrm>
            <a:prstGeom prst="rect">
              <a:avLst/>
            </a:prstGeom>
          </p:spPr>
        </p:pic>
        <p:pic>
          <p:nvPicPr>
            <p:cNvPr id="18" name="Picture 17"/>
            <p:cNvPicPr>
              <a:picLocks noChangeAspect="1"/>
            </p:cNvPicPr>
            <p:nvPr/>
          </p:nvPicPr>
          <p:blipFill>
            <a:blip r:embed="rId13"/>
            <a:stretch>
              <a:fillRect/>
            </a:stretch>
          </p:blipFill>
          <p:spPr>
            <a:xfrm>
              <a:off x="2347066" y="3171345"/>
              <a:ext cx="2105663" cy="808518"/>
            </a:xfrm>
            <a:prstGeom prst="rect">
              <a:avLst/>
            </a:prstGeom>
          </p:spPr>
        </p:pic>
        <p:pic>
          <p:nvPicPr>
            <p:cNvPr id="19" name="Picture 18"/>
            <p:cNvPicPr>
              <a:picLocks noChangeAspect="1"/>
            </p:cNvPicPr>
            <p:nvPr/>
          </p:nvPicPr>
          <p:blipFill>
            <a:blip r:embed="rId14"/>
            <a:stretch>
              <a:fillRect/>
            </a:stretch>
          </p:blipFill>
          <p:spPr>
            <a:xfrm>
              <a:off x="2347066" y="3966685"/>
              <a:ext cx="2105663" cy="819580"/>
            </a:xfrm>
            <a:prstGeom prst="rect">
              <a:avLst/>
            </a:prstGeom>
          </p:spPr>
        </p:pic>
        <p:pic>
          <p:nvPicPr>
            <p:cNvPr id="20" name="Picture 19"/>
            <p:cNvPicPr>
              <a:picLocks noChangeAspect="1"/>
            </p:cNvPicPr>
            <p:nvPr/>
          </p:nvPicPr>
          <p:blipFill>
            <a:blip r:embed="rId15"/>
            <a:stretch>
              <a:fillRect/>
            </a:stretch>
          </p:blipFill>
          <p:spPr>
            <a:xfrm>
              <a:off x="2347065" y="4768828"/>
              <a:ext cx="2105664" cy="758612"/>
            </a:xfrm>
            <a:prstGeom prst="rect">
              <a:avLst/>
            </a:prstGeom>
          </p:spPr>
        </p:pic>
        <p:pic>
          <p:nvPicPr>
            <p:cNvPr id="21" name="Picture 20"/>
            <p:cNvPicPr>
              <a:picLocks noChangeAspect="1"/>
            </p:cNvPicPr>
            <p:nvPr/>
          </p:nvPicPr>
          <p:blipFill>
            <a:blip r:embed="rId16"/>
            <a:stretch>
              <a:fillRect/>
            </a:stretch>
          </p:blipFill>
          <p:spPr>
            <a:xfrm>
              <a:off x="2347064" y="5527440"/>
              <a:ext cx="2105665" cy="822484"/>
            </a:xfrm>
            <a:prstGeom prst="rect">
              <a:avLst/>
            </a:prstGeom>
          </p:spPr>
        </p:pic>
        <p:pic>
          <p:nvPicPr>
            <p:cNvPr id="22" name="Picture 21"/>
            <p:cNvPicPr>
              <a:picLocks noChangeAspect="1"/>
            </p:cNvPicPr>
            <p:nvPr/>
          </p:nvPicPr>
          <p:blipFill>
            <a:blip r:embed="rId17"/>
            <a:stretch>
              <a:fillRect/>
            </a:stretch>
          </p:blipFill>
          <p:spPr>
            <a:xfrm>
              <a:off x="4620823" y="859909"/>
              <a:ext cx="2115594" cy="753919"/>
            </a:xfrm>
            <a:prstGeom prst="rect">
              <a:avLst/>
            </a:prstGeom>
          </p:spPr>
        </p:pic>
        <p:pic>
          <p:nvPicPr>
            <p:cNvPr id="23" name="Picture 22"/>
            <p:cNvPicPr>
              <a:picLocks noChangeAspect="1"/>
            </p:cNvPicPr>
            <p:nvPr/>
          </p:nvPicPr>
          <p:blipFill>
            <a:blip r:embed="rId18"/>
            <a:stretch>
              <a:fillRect/>
            </a:stretch>
          </p:blipFill>
          <p:spPr>
            <a:xfrm>
              <a:off x="4620120" y="1608924"/>
              <a:ext cx="2116297" cy="760743"/>
            </a:xfrm>
            <a:prstGeom prst="rect">
              <a:avLst/>
            </a:prstGeom>
          </p:spPr>
        </p:pic>
        <p:pic>
          <p:nvPicPr>
            <p:cNvPr id="24" name="Picture 23"/>
            <p:cNvPicPr>
              <a:picLocks noChangeAspect="1"/>
            </p:cNvPicPr>
            <p:nvPr/>
          </p:nvPicPr>
          <p:blipFill>
            <a:blip r:embed="rId19"/>
            <a:stretch>
              <a:fillRect/>
            </a:stretch>
          </p:blipFill>
          <p:spPr>
            <a:xfrm>
              <a:off x="4620120" y="2372307"/>
              <a:ext cx="2116295" cy="774633"/>
            </a:xfrm>
            <a:prstGeom prst="rect">
              <a:avLst/>
            </a:prstGeom>
          </p:spPr>
        </p:pic>
        <p:pic>
          <p:nvPicPr>
            <p:cNvPr id="25" name="Picture 24"/>
            <p:cNvPicPr>
              <a:picLocks noChangeAspect="1"/>
            </p:cNvPicPr>
            <p:nvPr/>
          </p:nvPicPr>
          <p:blipFill>
            <a:blip r:embed="rId20"/>
            <a:stretch>
              <a:fillRect/>
            </a:stretch>
          </p:blipFill>
          <p:spPr>
            <a:xfrm>
              <a:off x="4631458" y="3155876"/>
              <a:ext cx="2104960" cy="810809"/>
            </a:xfrm>
            <a:prstGeom prst="rect">
              <a:avLst/>
            </a:prstGeom>
          </p:spPr>
        </p:pic>
        <p:pic>
          <p:nvPicPr>
            <p:cNvPr id="26" name="Picture 25"/>
            <p:cNvPicPr>
              <a:picLocks noChangeAspect="1"/>
            </p:cNvPicPr>
            <p:nvPr/>
          </p:nvPicPr>
          <p:blipFill>
            <a:blip r:embed="rId21"/>
            <a:stretch>
              <a:fillRect/>
            </a:stretch>
          </p:blipFill>
          <p:spPr>
            <a:xfrm>
              <a:off x="4631458" y="3966685"/>
              <a:ext cx="2104957" cy="802143"/>
            </a:xfrm>
            <a:prstGeom prst="rect">
              <a:avLst/>
            </a:prstGeom>
          </p:spPr>
        </p:pic>
        <p:pic>
          <p:nvPicPr>
            <p:cNvPr id="27" name="Picture 26"/>
            <p:cNvPicPr>
              <a:picLocks noChangeAspect="1"/>
            </p:cNvPicPr>
            <p:nvPr/>
          </p:nvPicPr>
          <p:blipFill>
            <a:blip r:embed="rId22"/>
            <a:stretch>
              <a:fillRect/>
            </a:stretch>
          </p:blipFill>
          <p:spPr>
            <a:xfrm>
              <a:off x="4631458" y="4757960"/>
              <a:ext cx="2104960" cy="772956"/>
            </a:xfrm>
            <a:prstGeom prst="rect">
              <a:avLst/>
            </a:prstGeom>
          </p:spPr>
        </p:pic>
        <p:pic>
          <p:nvPicPr>
            <p:cNvPr id="28" name="Picture 27"/>
            <p:cNvPicPr>
              <a:picLocks noChangeAspect="1"/>
            </p:cNvPicPr>
            <p:nvPr/>
          </p:nvPicPr>
          <p:blipFill>
            <a:blip r:embed="rId23"/>
            <a:stretch>
              <a:fillRect/>
            </a:stretch>
          </p:blipFill>
          <p:spPr>
            <a:xfrm>
              <a:off x="4631458" y="5535982"/>
              <a:ext cx="2104960" cy="813942"/>
            </a:xfrm>
            <a:prstGeom prst="rect">
              <a:avLst/>
            </a:prstGeom>
          </p:spPr>
        </p:pic>
        <p:pic>
          <p:nvPicPr>
            <p:cNvPr id="29" name="Picture 28"/>
            <p:cNvPicPr>
              <a:picLocks noChangeAspect="1"/>
            </p:cNvPicPr>
            <p:nvPr/>
          </p:nvPicPr>
          <p:blipFill>
            <a:blip r:embed="rId24"/>
            <a:stretch>
              <a:fillRect/>
            </a:stretch>
          </p:blipFill>
          <p:spPr>
            <a:xfrm>
              <a:off x="6893879" y="858846"/>
              <a:ext cx="2089346" cy="750078"/>
            </a:xfrm>
            <a:prstGeom prst="rect">
              <a:avLst/>
            </a:prstGeom>
          </p:spPr>
        </p:pic>
        <p:pic>
          <p:nvPicPr>
            <p:cNvPr id="30" name="Picture 29"/>
            <p:cNvPicPr>
              <a:picLocks noChangeAspect="1"/>
            </p:cNvPicPr>
            <p:nvPr/>
          </p:nvPicPr>
          <p:blipFill>
            <a:blip r:embed="rId25"/>
            <a:stretch>
              <a:fillRect/>
            </a:stretch>
          </p:blipFill>
          <p:spPr>
            <a:xfrm>
              <a:off x="6903809" y="1630671"/>
              <a:ext cx="2079415" cy="758659"/>
            </a:xfrm>
            <a:prstGeom prst="rect">
              <a:avLst/>
            </a:prstGeom>
          </p:spPr>
        </p:pic>
        <p:pic>
          <p:nvPicPr>
            <p:cNvPr id="31" name="Picture 30"/>
            <p:cNvPicPr>
              <a:picLocks noChangeAspect="1"/>
            </p:cNvPicPr>
            <p:nvPr/>
          </p:nvPicPr>
          <p:blipFill>
            <a:blip r:embed="rId26"/>
            <a:stretch>
              <a:fillRect/>
            </a:stretch>
          </p:blipFill>
          <p:spPr>
            <a:xfrm>
              <a:off x="6893172" y="2373349"/>
              <a:ext cx="2090053" cy="773592"/>
            </a:xfrm>
            <a:prstGeom prst="rect">
              <a:avLst/>
            </a:prstGeom>
          </p:spPr>
        </p:pic>
        <p:pic>
          <p:nvPicPr>
            <p:cNvPr id="32" name="Picture 31"/>
            <p:cNvPicPr>
              <a:picLocks noChangeAspect="1"/>
            </p:cNvPicPr>
            <p:nvPr/>
          </p:nvPicPr>
          <p:blipFill>
            <a:blip r:embed="rId27"/>
            <a:stretch>
              <a:fillRect/>
            </a:stretch>
          </p:blipFill>
          <p:spPr>
            <a:xfrm>
              <a:off x="6903809" y="3155876"/>
              <a:ext cx="2079416" cy="810809"/>
            </a:xfrm>
            <a:prstGeom prst="rect">
              <a:avLst/>
            </a:prstGeom>
          </p:spPr>
        </p:pic>
      </p:grpSp>
      <p:pic>
        <p:nvPicPr>
          <p:cNvPr id="34" name="Picture 33"/>
          <p:cNvPicPr>
            <a:picLocks noChangeAspect="1"/>
          </p:cNvPicPr>
          <p:nvPr/>
        </p:nvPicPr>
        <p:blipFill>
          <a:blip r:embed="rId28"/>
          <a:stretch>
            <a:fillRect/>
          </a:stretch>
        </p:blipFill>
        <p:spPr>
          <a:xfrm>
            <a:off x="7950926" y="871780"/>
            <a:ext cx="1036319" cy="737144"/>
          </a:xfrm>
          <a:prstGeom prst="rect">
            <a:avLst/>
          </a:prstGeom>
        </p:spPr>
      </p:pic>
      <p:pic>
        <p:nvPicPr>
          <p:cNvPr id="35" name="Picture 34"/>
          <p:cNvPicPr>
            <a:picLocks noChangeAspect="1"/>
          </p:cNvPicPr>
          <p:nvPr/>
        </p:nvPicPr>
        <p:blipFill>
          <a:blip r:embed="rId29"/>
          <a:stretch>
            <a:fillRect/>
          </a:stretch>
        </p:blipFill>
        <p:spPr>
          <a:xfrm>
            <a:off x="4631458" y="4752894"/>
            <a:ext cx="2104957" cy="774546"/>
          </a:xfrm>
          <a:prstGeom prst="rect">
            <a:avLst/>
          </a:prstGeom>
        </p:spPr>
      </p:pic>
      <p:pic>
        <p:nvPicPr>
          <p:cNvPr id="36" name="Picture 35"/>
          <p:cNvPicPr>
            <a:picLocks noChangeAspect="1"/>
          </p:cNvPicPr>
          <p:nvPr/>
        </p:nvPicPr>
        <p:blipFill>
          <a:blip r:embed="rId30"/>
          <a:stretch>
            <a:fillRect/>
          </a:stretch>
        </p:blipFill>
        <p:spPr>
          <a:xfrm>
            <a:off x="2347063" y="3999691"/>
            <a:ext cx="1011713" cy="775512"/>
          </a:xfrm>
          <a:prstGeom prst="rect">
            <a:avLst/>
          </a:prstGeom>
        </p:spPr>
      </p:pic>
      <p:pic>
        <p:nvPicPr>
          <p:cNvPr id="37" name="Picture 36"/>
          <p:cNvPicPr>
            <a:picLocks noChangeAspect="1"/>
          </p:cNvPicPr>
          <p:nvPr/>
        </p:nvPicPr>
        <p:blipFill>
          <a:blip r:embed="rId31"/>
          <a:stretch>
            <a:fillRect/>
          </a:stretch>
        </p:blipFill>
        <p:spPr>
          <a:xfrm>
            <a:off x="3406313" y="865673"/>
            <a:ext cx="1057047" cy="751408"/>
          </a:xfrm>
          <a:prstGeom prst="rect">
            <a:avLst/>
          </a:prstGeom>
        </p:spPr>
      </p:pic>
      <p:sp>
        <p:nvSpPr>
          <p:cNvPr id="63" name="Rectangle 62"/>
          <p:cNvSpPr/>
          <p:nvPr/>
        </p:nvSpPr>
        <p:spPr>
          <a:xfrm>
            <a:off x="829122" y="787965"/>
            <a:ext cx="535723"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903</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64" name="Rectangle 63"/>
          <p:cNvSpPr/>
          <p:nvPr/>
        </p:nvSpPr>
        <p:spPr>
          <a:xfrm>
            <a:off x="834392" y="1593506"/>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906</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65" name="Rectangle 64"/>
          <p:cNvSpPr/>
          <p:nvPr/>
        </p:nvSpPr>
        <p:spPr>
          <a:xfrm>
            <a:off x="834392" y="2357650"/>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907</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66" name="Rectangle 65"/>
          <p:cNvSpPr/>
          <p:nvPr/>
        </p:nvSpPr>
        <p:spPr>
          <a:xfrm>
            <a:off x="842343" y="3183332"/>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908</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67" name="Rectangle 66"/>
          <p:cNvSpPr/>
          <p:nvPr/>
        </p:nvSpPr>
        <p:spPr>
          <a:xfrm>
            <a:off x="818298" y="4016227"/>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910</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68" name="Rectangle 67"/>
          <p:cNvSpPr/>
          <p:nvPr/>
        </p:nvSpPr>
        <p:spPr>
          <a:xfrm>
            <a:off x="834392" y="4725107"/>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912</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69" name="Rectangle 68"/>
          <p:cNvSpPr/>
          <p:nvPr/>
        </p:nvSpPr>
        <p:spPr>
          <a:xfrm>
            <a:off x="842343" y="5527648"/>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914</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70" name="Rectangle 69"/>
          <p:cNvSpPr/>
          <p:nvPr/>
        </p:nvSpPr>
        <p:spPr>
          <a:xfrm>
            <a:off x="3138451" y="813703"/>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916</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71" name="Rectangle 70"/>
          <p:cNvSpPr/>
          <p:nvPr/>
        </p:nvSpPr>
        <p:spPr>
          <a:xfrm>
            <a:off x="3132734" y="1581307"/>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917</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72" name="Rectangle 71"/>
          <p:cNvSpPr/>
          <p:nvPr/>
        </p:nvSpPr>
        <p:spPr>
          <a:xfrm>
            <a:off x="3138451" y="2364275"/>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919</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73" name="Rectangle 72"/>
          <p:cNvSpPr/>
          <p:nvPr/>
        </p:nvSpPr>
        <p:spPr>
          <a:xfrm>
            <a:off x="3138451" y="3163490"/>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922</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74" name="Rectangle 73"/>
          <p:cNvSpPr/>
          <p:nvPr/>
        </p:nvSpPr>
        <p:spPr>
          <a:xfrm>
            <a:off x="3132734" y="3978222"/>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924</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75" name="Rectangle 74"/>
          <p:cNvSpPr/>
          <p:nvPr/>
        </p:nvSpPr>
        <p:spPr>
          <a:xfrm>
            <a:off x="3132734" y="4725107"/>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926</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76" name="Rectangle 75"/>
          <p:cNvSpPr/>
          <p:nvPr/>
        </p:nvSpPr>
        <p:spPr>
          <a:xfrm>
            <a:off x="3132734" y="5494244"/>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927</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77" name="Rectangle 76"/>
          <p:cNvSpPr/>
          <p:nvPr/>
        </p:nvSpPr>
        <p:spPr>
          <a:xfrm>
            <a:off x="5400077" y="797739"/>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929</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78" name="Rectangle 77"/>
          <p:cNvSpPr/>
          <p:nvPr/>
        </p:nvSpPr>
        <p:spPr>
          <a:xfrm>
            <a:off x="5410405" y="1640668"/>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930</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79" name="Rectangle 78"/>
          <p:cNvSpPr/>
          <p:nvPr/>
        </p:nvSpPr>
        <p:spPr>
          <a:xfrm>
            <a:off x="5398674" y="2364275"/>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932</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80" name="Rectangle 79"/>
          <p:cNvSpPr/>
          <p:nvPr/>
        </p:nvSpPr>
        <p:spPr>
          <a:xfrm>
            <a:off x="5398674" y="3182716"/>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933</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81" name="Rectangle 80"/>
          <p:cNvSpPr/>
          <p:nvPr/>
        </p:nvSpPr>
        <p:spPr>
          <a:xfrm>
            <a:off x="5376512" y="3977979"/>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935</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82" name="Rectangle 81"/>
          <p:cNvSpPr/>
          <p:nvPr/>
        </p:nvSpPr>
        <p:spPr>
          <a:xfrm>
            <a:off x="5404945" y="4725107"/>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936</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83" name="Rectangle 82"/>
          <p:cNvSpPr/>
          <p:nvPr/>
        </p:nvSpPr>
        <p:spPr>
          <a:xfrm>
            <a:off x="5410405" y="5496118"/>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937</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84" name="Rectangle 83"/>
          <p:cNvSpPr/>
          <p:nvPr/>
        </p:nvSpPr>
        <p:spPr>
          <a:xfrm>
            <a:off x="7688044" y="807831"/>
            <a:ext cx="535724"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940</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85" name="Rectangle 84"/>
          <p:cNvSpPr/>
          <p:nvPr/>
        </p:nvSpPr>
        <p:spPr>
          <a:xfrm>
            <a:off x="7670337" y="1581307"/>
            <a:ext cx="535723"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941</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86" name="Rectangle 85"/>
          <p:cNvSpPr/>
          <p:nvPr/>
        </p:nvSpPr>
        <p:spPr>
          <a:xfrm>
            <a:off x="7599958" y="2342341"/>
            <a:ext cx="675185"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943A</a:t>
            </a:r>
            <a:endParaRPr lang="en-US" sz="1800" b="1" cap="none" spc="0" dirty="0">
              <a:ln w="22225">
                <a:solidFill>
                  <a:schemeClr val="accent2"/>
                </a:solidFill>
                <a:prstDash val="solid"/>
              </a:ln>
              <a:solidFill>
                <a:schemeClr val="accent2">
                  <a:lumMod val="40000"/>
                  <a:lumOff val="60000"/>
                </a:schemeClr>
              </a:solidFill>
              <a:effectLst/>
            </a:endParaRPr>
          </a:p>
        </p:txBody>
      </p:sp>
      <p:sp>
        <p:nvSpPr>
          <p:cNvPr id="87" name="Rectangle 86"/>
          <p:cNvSpPr/>
          <p:nvPr/>
        </p:nvSpPr>
        <p:spPr>
          <a:xfrm>
            <a:off x="7618143" y="3165412"/>
            <a:ext cx="665567" cy="369332"/>
          </a:xfrm>
          <a:prstGeom prst="rect">
            <a:avLst/>
          </a:prstGeom>
          <a:noFill/>
        </p:spPr>
        <p:txBody>
          <a:bodyPr wrap="none" lIns="91440" tIns="45720" rIns="91440" bIns="45720">
            <a:spAutoFit/>
          </a:bodyPr>
          <a:lstStyle/>
          <a:p>
            <a:pPr algn="ctr"/>
            <a:r>
              <a:rPr lang="en-US" sz="1800" b="1" cap="none" spc="0" dirty="0" smtClean="0">
                <a:ln w="22225">
                  <a:solidFill>
                    <a:schemeClr val="accent2"/>
                  </a:solidFill>
                  <a:prstDash val="solid"/>
                </a:ln>
                <a:solidFill>
                  <a:schemeClr val="accent2">
                    <a:lumMod val="40000"/>
                    <a:lumOff val="60000"/>
                  </a:schemeClr>
                </a:solidFill>
                <a:effectLst/>
              </a:rPr>
              <a:t>943B</a:t>
            </a:r>
            <a:endParaRPr lang="en-US" sz="1800" b="1" cap="none" spc="0" dirty="0">
              <a:ln w="22225">
                <a:solidFill>
                  <a:schemeClr val="accent2"/>
                </a:solidFill>
                <a:prstDash val="solid"/>
              </a:ln>
              <a:solidFill>
                <a:schemeClr val="accent2">
                  <a:lumMod val="40000"/>
                  <a:lumOff val="60000"/>
                </a:schemeClr>
              </a:solidFill>
              <a:effectLst/>
            </a:endParaRPr>
          </a:p>
        </p:txBody>
      </p:sp>
      <p:pic>
        <p:nvPicPr>
          <p:cNvPr id="88" name="Picture 87"/>
          <p:cNvPicPr>
            <a:picLocks noChangeAspect="1"/>
          </p:cNvPicPr>
          <p:nvPr/>
        </p:nvPicPr>
        <p:blipFill>
          <a:blip r:embed="rId16"/>
          <a:stretch>
            <a:fillRect/>
          </a:stretch>
        </p:blipFill>
        <p:spPr>
          <a:xfrm>
            <a:off x="339845" y="1140143"/>
            <a:ext cx="8480552" cy="3312549"/>
          </a:xfrm>
          <a:prstGeom prst="rect">
            <a:avLst/>
          </a:prstGeom>
        </p:spPr>
      </p:pic>
      <p:sp>
        <p:nvSpPr>
          <p:cNvPr id="89" name="TextBox 88"/>
          <p:cNvSpPr txBox="1"/>
          <p:nvPr/>
        </p:nvSpPr>
        <p:spPr>
          <a:xfrm>
            <a:off x="6893172" y="4564746"/>
            <a:ext cx="1927225" cy="1077218"/>
          </a:xfrm>
          <a:prstGeom prst="rect">
            <a:avLst/>
          </a:prstGeom>
          <a:solidFill>
            <a:schemeClr val="accent1">
              <a:lumMod val="20000"/>
              <a:lumOff val="80000"/>
            </a:schemeClr>
          </a:solidFill>
        </p:spPr>
        <p:txBody>
          <a:bodyPr wrap="square" rtlCol="0">
            <a:spAutoFit/>
          </a:bodyPr>
          <a:lstStyle/>
          <a:p>
            <a:r>
              <a:rPr lang="en-US" sz="1600" dirty="0" smtClean="0"/>
              <a:t>Distribution peaks gives position </a:t>
            </a:r>
            <a:r>
              <a:rPr lang="en-US" sz="1600" dirty="0" err="1" smtClean="0"/>
              <a:t>readbacks</a:t>
            </a:r>
            <a:r>
              <a:rPr lang="en-US" sz="1600" dirty="0" smtClean="0"/>
              <a:t> used for </a:t>
            </a:r>
            <a:r>
              <a:rPr lang="en-US" sz="1600" dirty="0" err="1" smtClean="0"/>
              <a:t>autotune</a:t>
            </a:r>
            <a:r>
              <a:rPr lang="en-US" sz="1600" dirty="0" smtClean="0"/>
              <a:t> program</a:t>
            </a:r>
            <a:endParaRPr lang="en-US" sz="1600" dirty="0"/>
          </a:p>
        </p:txBody>
      </p:sp>
      <p:sp>
        <p:nvSpPr>
          <p:cNvPr id="90" name="TextBox 89"/>
          <p:cNvSpPr txBox="1"/>
          <p:nvPr/>
        </p:nvSpPr>
        <p:spPr>
          <a:xfrm>
            <a:off x="7226379" y="5743091"/>
            <a:ext cx="1353256" cy="307777"/>
          </a:xfrm>
          <a:prstGeom prst="rect">
            <a:avLst/>
          </a:prstGeom>
          <a:noFill/>
        </p:spPr>
        <p:txBody>
          <a:bodyPr wrap="none" rtlCol="0">
            <a:spAutoFit/>
          </a:bodyPr>
          <a:lstStyle/>
          <a:p>
            <a:r>
              <a:rPr lang="en-US" sz="1400" dirty="0" smtClean="0"/>
              <a:t>Mu2e-doc-6067</a:t>
            </a:r>
            <a:endParaRPr lang="en-US" sz="1400" dirty="0"/>
          </a:p>
        </p:txBody>
      </p:sp>
      <p:sp>
        <p:nvSpPr>
          <p:cNvPr id="91"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92"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Tree>
    <p:extLst>
      <p:ext uri="{BB962C8B-B14F-4D97-AF65-F5344CB8AC3E}">
        <p14:creationId xmlns:p14="http://schemas.microsoft.com/office/powerpoint/2010/main" val="35024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Controls Lessons Learned from g-2</a:t>
            </a:r>
            <a:endParaRPr lang="en-US" dirty="0"/>
          </a:p>
        </p:txBody>
      </p:sp>
      <p:sp>
        <p:nvSpPr>
          <p:cNvPr id="3" name="Content Placeholder 2"/>
          <p:cNvSpPr>
            <a:spLocks noGrp="1"/>
          </p:cNvSpPr>
          <p:nvPr>
            <p:ph idx="1"/>
          </p:nvPr>
        </p:nvSpPr>
        <p:spPr>
          <a:xfrm>
            <a:off x="228600" y="1043046"/>
            <a:ext cx="4918587" cy="3115999"/>
          </a:xfrm>
        </p:spPr>
        <p:txBody>
          <a:bodyPr/>
          <a:lstStyle/>
          <a:p>
            <a:r>
              <a:rPr lang="en-US" dirty="0" smtClean="0"/>
              <a:t>Network infrastructure moved from Accelerator to Conventional Construction WBS to allow fiber optic communications lines to be run to building as soon as beneficial occupancy allows.</a:t>
            </a:r>
          </a:p>
          <a:p>
            <a:pPr lvl="1"/>
            <a:r>
              <a:rPr lang="en-US" dirty="0" smtClean="0"/>
              <a:t>Controls Ethernet</a:t>
            </a:r>
          </a:p>
          <a:p>
            <a:pPr lvl="1"/>
            <a:r>
              <a:rPr lang="en-US" dirty="0" smtClean="0"/>
              <a:t>FIRUS</a:t>
            </a:r>
          </a:p>
          <a:p>
            <a:pPr lvl="1"/>
            <a:endParaRPr lang="en-US" dirty="0"/>
          </a:p>
        </p:txBody>
      </p:sp>
      <p:sp>
        <p:nvSpPr>
          <p:cNvPr id="6" name="Slide Number Placeholder 5"/>
          <p:cNvSpPr>
            <a:spLocks noGrp="1"/>
          </p:cNvSpPr>
          <p:nvPr>
            <p:ph type="sldNum" sz="quarter" idx="12"/>
          </p:nvPr>
        </p:nvSpPr>
        <p:spPr/>
        <p:txBody>
          <a:bodyPr/>
          <a:lstStyle/>
          <a:p>
            <a:fld id="{A597B030-AED3-407E-8020-7A912E1E77CE}" type="slidenum">
              <a:rPr lang="en-US" altLang="en-US" smtClean="0"/>
              <a:pPr/>
              <a:t>4</a:t>
            </a:fld>
            <a:endParaRPr lang="en-US" alt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537" y="1043045"/>
            <a:ext cx="2906674" cy="51674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8068" y="4665664"/>
            <a:ext cx="2707863" cy="152317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04" y="4665664"/>
            <a:ext cx="2746313" cy="1544801"/>
          </a:xfrm>
          <a:prstGeom prst="rect">
            <a:avLst/>
          </a:prstGeom>
        </p:spPr>
      </p:pic>
      <p:sp>
        <p:nvSpPr>
          <p:cNvPr id="10" name="Rectangle 9"/>
          <p:cNvSpPr/>
          <p:nvPr/>
        </p:nvSpPr>
        <p:spPr>
          <a:xfrm>
            <a:off x="6015537" y="1054780"/>
            <a:ext cx="2899863" cy="461665"/>
          </a:xfrm>
          <a:prstGeom prst="rect">
            <a:avLst/>
          </a:prstGeom>
          <a:noFill/>
        </p:spPr>
        <p:txBody>
          <a:bodyPr wrap="square" lIns="91440" tIns="45720" rIns="91440" bIns="45720">
            <a:spAutoFit/>
          </a:bodyPr>
          <a:lstStyle/>
          <a:p>
            <a:pPr algn="ctr"/>
            <a:r>
              <a:rPr lang="en-US" b="1" dirty="0" smtClean="0">
                <a:ln w="12700" cmpd="sng">
                  <a:solidFill>
                    <a:schemeClr val="accent4"/>
                  </a:solidFill>
                  <a:prstDash val="solid"/>
                </a:ln>
                <a:solidFill>
                  <a:schemeClr val="bg1"/>
                </a:solidFill>
              </a:rPr>
              <a:t>MC-1 Network Rack</a:t>
            </a:r>
            <a:endParaRPr lang="en-US" b="1" cap="none" spc="0" dirty="0">
              <a:ln w="12700" cmpd="sng">
                <a:solidFill>
                  <a:schemeClr val="accent4"/>
                </a:solidFill>
                <a:prstDash val="solid"/>
              </a:ln>
              <a:solidFill>
                <a:schemeClr val="bg1"/>
              </a:solidFill>
              <a:effectLst/>
            </a:endParaRPr>
          </a:p>
        </p:txBody>
      </p:sp>
      <p:sp>
        <p:nvSpPr>
          <p:cNvPr id="11" name="Rectangle 10"/>
          <p:cNvSpPr/>
          <p:nvPr/>
        </p:nvSpPr>
        <p:spPr>
          <a:xfrm>
            <a:off x="3144066" y="4665664"/>
            <a:ext cx="2899863" cy="461665"/>
          </a:xfrm>
          <a:prstGeom prst="rect">
            <a:avLst/>
          </a:prstGeom>
          <a:noFill/>
        </p:spPr>
        <p:txBody>
          <a:bodyPr wrap="square" lIns="91440" tIns="45720" rIns="91440" bIns="45720">
            <a:spAutoFit/>
          </a:bodyPr>
          <a:lstStyle/>
          <a:p>
            <a:pPr algn="ctr"/>
            <a:r>
              <a:rPr lang="en-US" b="1" dirty="0" smtClean="0">
                <a:ln w="12700" cmpd="sng">
                  <a:solidFill>
                    <a:schemeClr val="accent4"/>
                  </a:solidFill>
                  <a:prstDash val="solid"/>
                </a:ln>
                <a:solidFill>
                  <a:schemeClr val="bg1"/>
                </a:solidFill>
              </a:rPr>
              <a:t>Multi-mode Fiber</a:t>
            </a:r>
            <a:endParaRPr lang="en-US" b="1" cap="none" spc="0" dirty="0">
              <a:ln w="12700" cmpd="sng">
                <a:solidFill>
                  <a:schemeClr val="accent4"/>
                </a:solidFill>
                <a:prstDash val="solid"/>
              </a:ln>
              <a:solidFill>
                <a:schemeClr val="bg1"/>
              </a:solidFill>
              <a:effectLst/>
            </a:endParaRPr>
          </a:p>
        </p:txBody>
      </p:sp>
      <p:sp>
        <p:nvSpPr>
          <p:cNvPr id="12" name="Rectangle 11"/>
          <p:cNvSpPr/>
          <p:nvPr/>
        </p:nvSpPr>
        <p:spPr>
          <a:xfrm>
            <a:off x="452437" y="4665664"/>
            <a:ext cx="2899863" cy="461665"/>
          </a:xfrm>
          <a:prstGeom prst="rect">
            <a:avLst/>
          </a:prstGeom>
          <a:noFill/>
        </p:spPr>
        <p:txBody>
          <a:bodyPr wrap="square" lIns="91440" tIns="45720" rIns="91440" bIns="45720">
            <a:spAutoFit/>
          </a:bodyPr>
          <a:lstStyle/>
          <a:p>
            <a:pPr algn="ctr"/>
            <a:r>
              <a:rPr lang="en-US" b="1" dirty="0" smtClean="0">
                <a:ln w="12700" cmpd="sng">
                  <a:solidFill>
                    <a:schemeClr val="accent4"/>
                  </a:solidFill>
                  <a:prstDash val="solid"/>
                </a:ln>
                <a:solidFill>
                  <a:schemeClr val="bg1"/>
                </a:solidFill>
              </a:rPr>
              <a:t>Single-mode Fiber</a:t>
            </a:r>
            <a:endParaRPr lang="en-US" b="1" cap="none" spc="0" dirty="0">
              <a:ln w="12700" cmpd="sng">
                <a:solidFill>
                  <a:schemeClr val="accent4"/>
                </a:solidFill>
                <a:prstDash val="solid"/>
              </a:ln>
              <a:solidFill>
                <a:schemeClr val="bg1"/>
              </a:solidFill>
              <a:effectLst/>
            </a:endParaRPr>
          </a:p>
        </p:txBody>
      </p:sp>
      <p:sp>
        <p:nvSpPr>
          <p:cNvPr id="13"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14"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Tree>
    <p:extLst>
      <p:ext uri="{BB962C8B-B14F-4D97-AF65-F5344CB8AC3E}">
        <p14:creationId xmlns:p14="http://schemas.microsoft.com/office/powerpoint/2010/main" val="16789713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t>Beam Position Monitors</a:t>
            </a:r>
            <a:endParaRPr lang="en-US" dirty="0"/>
          </a:p>
        </p:txBody>
      </p:sp>
      <p:sp>
        <p:nvSpPr>
          <p:cNvPr id="3" name="Content Placeholder 2"/>
          <p:cNvSpPr>
            <a:spLocks noGrp="1"/>
          </p:cNvSpPr>
          <p:nvPr>
            <p:ph idx="1"/>
          </p:nvPr>
        </p:nvSpPr>
        <p:spPr>
          <a:xfrm>
            <a:off x="228600" y="1066800"/>
            <a:ext cx="4343400" cy="5486400"/>
          </a:xfrm>
        </p:spPr>
        <p:txBody>
          <a:bodyPr/>
          <a:lstStyle/>
          <a:p>
            <a:pPr marL="0" indent="-182880"/>
            <a:r>
              <a:rPr lang="en-US" sz="1800" dirty="0" smtClean="0"/>
              <a:t>Debuncher BPMs can only see 53MHz and will be upgraded to </a:t>
            </a:r>
            <a:r>
              <a:rPr lang="en-US" sz="1800" dirty="0" err="1" smtClean="0"/>
              <a:t>Echotech</a:t>
            </a:r>
            <a:r>
              <a:rPr lang="en-US" sz="1800" dirty="0" smtClean="0"/>
              <a:t> standard with 2.5MHz electronics.</a:t>
            </a:r>
          </a:p>
          <a:p>
            <a:pPr marL="305753" lvl="1" indent="-91440"/>
            <a:r>
              <a:rPr lang="en-US" sz="1400" dirty="0" smtClean="0"/>
              <a:t>Repurpose </a:t>
            </a:r>
            <a:r>
              <a:rPr lang="en-US" sz="1400" dirty="0" err="1" smtClean="0"/>
              <a:t>Tevatron</a:t>
            </a:r>
            <a:r>
              <a:rPr lang="en-US" sz="1400" dirty="0" smtClean="0"/>
              <a:t> BPM crates</a:t>
            </a:r>
          </a:p>
          <a:p>
            <a:pPr marL="305753" lvl="1" indent="-91440"/>
            <a:r>
              <a:rPr lang="en-US" sz="1400" dirty="0" smtClean="0"/>
              <a:t>Repurpose Recycler BPM electronics</a:t>
            </a:r>
          </a:p>
          <a:p>
            <a:pPr marL="0" indent="-185737"/>
            <a:r>
              <a:rPr lang="en-US" sz="1800" dirty="0" smtClean="0"/>
              <a:t>Tunnel hardware will be repurposed.</a:t>
            </a:r>
          </a:p>
          <a:p>
            <a:pPr marL="0" indent="-185737"/>
            <a:r>
              <a:rPr lang="en-US" sz="1800" dirty="0" smtClean="0"/>
              <a:t>BPMs will have sub-millimeter resolution.</a:t>
            </a:r>
          </a:p>
          <a:p>
            <a:pPr marL="305753" lvl="1" indent="-91440"/>
            <a:r>
              <a:rPr lang="en-US" sz="1400" dirty="0" smtClean="0"/>
              <a:t>Closed orbit and TBT available.</a:t>
            </a:r>
            <a:endParaRPr lang="en-US" sz="1400" dirty="0"/>
          </a:p>
          <a:p>
            <a:pPr marL="0" indent="-185737"/>
            <a:r>
              <a:rPr lang="en-US" sz="1800" dirty="0" smtClean="0"/>
              <a:t>Delivery Ring BPM system is off-project on the Delivery Ring AIP.</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90600"/>
            <a:ext cx="429285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noChangeArrowheads="1"/>
          </p:cNvSpPr>
          <p:nvPr>
            <p:ph type="ftr" sz="quarter" idx="4294967295"/>
          </p:nvPr>
        </p:nvSpPr>
        <p:spPr bwMode="auto">
          <a:xfrm>
            <a:off x="533400" y="6629400"/>
            <a:ext cx="8077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32" tIns="45666" rIns="91332" bIns="45666" numCol="1" anchor="t" anchorCtr="0" compatLnSpc="1">
            <a:prstTxWarp prst="textNoShape">
              <a:avLst/>
            </a:prstTxWarp>
          </a:bodyPr>
          <a:lstStyle>
            <a:lvl1pPr>
              <a:defRPr sz="900"/>
            </a:lvl1pPr>
          </a:lstStyle>
          <a:p>
            <a:r>
              <a:rPr lang="en-US" smtClean="0"/>
              <a:t>Brian Drendel, Muon g-2 CD1 Review, Sept 17-18, 2013</a:t>
            </a:r>
            <a:endParaRPr lang="en-US" dirty="0"/>
          </a:p>
        </p:txBody>
      </p:sp>
      <p:sp>
        <p:nvSpPr>
          <p:cNvPr id="7" name="Slide Number Placeholder 4"/>
          <p:cNvSpPr>
            <a:spLocks noGrp="1"/>
          </p:cNvSpPr>
          <p:nvPr>
            <p:ph type="sldNum" sz="quarter" idx="12"/>
          </p:nvPr>
        </p:nvSpPr>
        <p:spPr>
          <a:xfrm>
            <a:off x="6858000" y="6245225"/>
            <a:ext cx="2133600" cy="476250"/>
          </a:xfrm>
        </p:spPr>
        <p:txBody>
          <a:bodyPr/>
          <a:lstStyle/>
          <a:p>
            <a:fld id="{1D9C759F-90FD-6046-B0DD-04A63823D9BC}" type="slidenum">
              <a:rPr lang="en-US" smtClean="0">
                <a:solidFill>
                  <a:srgbClr val="000000"/>
                </a:solidFill>
              </a:rPr>
              <a:pPr/>
              <a:t>40</a:t>
            </a:fld>
            <a:endParaRPr lang="en-US" dirty="0">
              <a:solidFill>
                <a:srgbClr val="000000"/>
              </a:solidFill>
            </a:endParaRPr>
          </a:p>
        </p:txBody>
      </p:sp>
    </p:spTree>
    <p:extLst>
      <p:ext uri="{BB962C8B-B14F-4D97-AF65-F5344CB8AC3E}">
        <p14:creationId xmlns:p14="http://schemas.microsoft.com/office/powerpoint/2010/main" val="11095992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a:t>
            </a:r>
            <a:r>
              <a:rPr lang="en-US" dirty="0" err="1" smtClean="0"/>
              <a:t>Schottky</a:t>
            </a:r>
            <a:r>
              <a:rPr lang="en-US" dirty="0" smtClean="0"/>
              <a:t> Tune Measurement</a:t>
            </a:r>
            <a:endParaRPr lang="en-US" dirty="0"/>
          </a:p>
        </p:txBody>
      </p:sp>
      <p:sp>
        <p:nvSpPr>
          <p:cNvPr id="3" name="Content Placeholder 2"/>
          <p:cNvSpPr>
            <a:spLocks noGrp="1"/>
          </p:cNvSpPr>
          <p:nvPr>
            <p:ph idx="1"/>
          </p:nvPr>
        </p:nvSpPr>
        <p:spPr>
          <a:xfrm>
            <a:off x="228600" y="5424285"/>
            <a:ext cx="8672513" cy="834888"/>
          </a:xfrm>
        </p:spPr>
        <p:txBody>
          <a:bodyPr/>
          <a:lstStyle/>
          <a:p>
            <a:r>
              <a:rPr lang="en-US" sz="2000" dirty="0" smtClean="0"/>
              <a:t>Performance was sufficient to continue with </a:t>
            </a:r>
            <a:r>
              <a:rPr lang="en-US" sz="2000" dirty="0" err="1" smtClean="0"/>
              <a:t>Schottky</a:t>
            </a:r>
            <a:r>
              <a:rPr lang="en-US" sz="2000" dirty="0" smtClean="0"/>
              <a:t> tune measurement system.</a:t>
            </a:r>
            <a:endParaRPr lang="en-US" sz="2000" dirty="0"/>
          </a:p>
        </p:txBody>
      </p:sp>
      <p:sp>
        <p:nvSpPr>
          <p:cNvPr id="4" name="Date Placeholder 3"/>
          <p:cNvSpPr>
            <a:spLocks noGrp="1"/>
          </p:cNvSpPr>
          <p:nvPr>
            <p:ph type="dt" sz="half" idx="10"/>
          </p:nvPr>
        </p:nvSpPr>
        <p:spPr/>
        <p:txBody>
          <a:bodyPr/>
          <a:lstStyle/>
          <a:p>
            <a:pPr>
              <a:defRPr/>
            </a:pPr>
            <a:r>
              <a:rPr lang="en-US" dirty="0" smtClean="0"/>
              <a:t>10/22/14</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41</a:t>
            </a:fld>
            <a:endParaRPr lang="en-US" dirty="0"/>
          </a:p>
        </p:txBody>
      </p:sp>
      <p:sp>
        <p:nvSpPr>
          <p:cNvPr id="7" name="Footer Placeholder 4"/>
          <p:cNvSpPr>
            <a:spLocks noGrp="1"/>
          </p:cNvSpPr>
          <p:nvPr>
            <p:ph type="ftr" sz="quarter" idx="11"/>
          </p:nvPr>
        </p:nvSpPr>
        <p:spPr>
          <a:xfrm>
            <a:off x="806450" y="6515100"/>
            <a:ext cx="5373688" cy="241300"/>
          </a:xfrm>
        </p:spPr>
        <p:txBody>
          <a:bodyPr/>
          <a:lstStyle/>
          <a:p>
            <a:pPr>
              <a:defRPr/>
            </a:pPr>
            <a:r>
              <a:rPr lang="de-DE" dirty="0" smtClean="0"/>
              <a:t>B. Drendel - DOE CD-2/3b  Review</a:t>
            </a:r>
            <a:endParaRPr lang="en-US" b="1" dirty="0"/>
          </a:p>
        </p:txBody>
      </p:sp>
      <p:pic>
        <p:nvPicPr>
          <p:cNvPr id="8"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097160"/>
            <a:ext cx="4267200" cy="3200400"/>
          </a:xfrm>
          <a:prstGeom prst="rect">
            <a:avLst/>
          </a:prstGeom>
        </p:spPr>
      </p:pic>
      <p:pic>
        <p:nvPicPr>
          <p:cNvPr id="9"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2097160"/>
            <a:ext cx="4241800" cy="3181350"/>
          </a:xfrm>
          <a:prstGeom prst="rect">
            <a:avLst/>
          </a:prstGeom>
        </p:spPr>
      </p:pic>
      <p:sp>
        <p:nvSpPr>
          <p:cNvPr id="10" name="TextBox 9"/>
          <p:cNvSpPr txBox="1"/>
          <p:nvPr/>
        </p:nvSpPr>
        <p:spPr>
          <a:xfrm>
            <a:off x="397566" y="901148"/>
            <a:ext cx="6951968" cy="1200329"/>
          </a:xfrm>
          <a:prstGeom prst="rect">
            <a:avLst/>
          </a:prstGeom>
          <a:noFill/>
        </p:spPr>
        <p:txBody>
          <a:bodyPr wrap="none" rtlCol="0">
            <a:spAutoFit/>
          </a:bodyPr>
          <a:lstStyle/>
          <a:p>
            <a:pPr marL="342900" indent="-342900">
              <a:buFont typeface="Arial" panose="020B0604020202020204" pitchFamily="34" charset="0"/>
              <a:buChar char="•"/>
            </a:pPr>
            <a:r>
              <a:rPr lang="en-US" dirty="0" smtClean="0"/>
              <a:t>5.3e10 protons in </a:t>
            </a:r>
            <a:r>
              <a:rPr lang="en-US" dirty="0" err="1" smtClean="0"/>
              <a:t>Debuncher</a:t>
            </a:r>
            <a:endParaRPr lang="en-US" dirty="0" smtClean="0"/>
          </a:p>
          <a:p>
            <a:pPr marL="342900" indent="-342900">
              <a:buFont typeface="Arial" panose="020B0604020202020204" pitchFamily="34" charset="0"/>
              <a:buChar char="•"/>
            </a:pPr>
            <a:r>
              <a:rPr lang="en-US" dirty="0" smtClean="0"/>
              <a:t>21.397130 MHz is equal to a vertical tune of 0.7348</a:t>
            </a:r>
          </a:p>
          <a:p>
            <a:pPr marL="342900" indent="-342900">
              <a:buFont typeface="Arial" panose="020B0604020202020204" pitchFamily="34" charset="0"/>
              <a:buChar char="•"/>
            </a:pPr>
            <a:r>
              <a:rPr lang="en-US" dirty="0" err="1" smtClean="0"/>
              <a:t>Pbar</a:t>
            </a:r>
            <a:r>
              <a:rPr lang="en-US" dirty="0" smtClean="0"/>
              <a:t> </a:t>
            </a:r>
            <a:r>
              <a:rPr lang="en-US" dirty="0" err="1" smtClean="0"/>
              <a:t>Schottky</a:t>
            </a:r>
            <a:r>
              <a:rPr lang="en-US" dirty="0" smtClean="0"/>
              <a:t> tune was 0.7348</a:t>
            </a:r>
            <a:endParaRPr lang="en-US" dirty="0"/>
          </a:p>
        </p:txBody>
      </p:sp>
    </p:spTree>
    <p:extLst>
      <p:ext uri="{BB962C8B-B14F-4D97-AF65-F5344CB8AC3E}">
        <p14:creationId xmlns:p14="http://schemas.microsoft.com/office/powerpoint/2010/main" val="2997181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Controls</a:t>
            </a:r>
            <a:endParaRPr lang="en-US" dirty="0"/>
          </a:p>
        </p:txBody>
      </p:sp>
      <p:sp>
        <p:nvSpPr>
          <p:cNvPr id="3" name="Content Placeholder 2"/>
          <p:cNvSpPr>
            <a:spLocks noGrp="1"/>
          </p:cNvSpPr>
          <p:nvPr>
            <p:ph idx="1"/>
          </p:nvPr>
        </p:nvSpPr>
        <p:spPr>
          <a:xfrm>
            <a:off x="242887" y="3322997"/>
            <a:ext cx="8672513" cy="450391"/>
          </a:xfrm>
        </p:spPr>
        <p:txBody>
          <a:bodyPr/>
          <a:lstStyle/>
          <a:p>
            <a:r>
              <a:rPr lang="en-US" dirty="0" smtClean="0"/>
              <a:t>Cable purchases are in progress</a:t>
            </a:r>
            <a:endParaRPr lang="en-US" dirty="0"/>
          </a:p>
        </p:txBody>
      </p:sp>
      <p:sp>
        <p:nvSpPr>
          <p:cNvPr id="4" name="Date Placeholder 3"/>
          <p:cNvSpPr>
            <a:spLocks noGrp="1"/>
          </p:cNvSpPr>
          <p:nvPr>
            <p:ph type="dt" sz="half" idx="10"/>
          </p:nvPr>
        </p:nvSpPr>
        <p:spPr/>
        <p:txBody>
          <a:bodyPr/>
          <a:lstStyle/>
          <a:p>
            <a:fld id="{821BF4AC-4B98-479F-96D2-8EFF35B3DA50}" type="datetime1">
              <a:rPr lang="en-US" altLang="en-US" smtClean="0"/>
              <a:pPr/>
              <a:t>10/5/2015</a:t>
            </a:fld>
            <a:endParaRPr lang="en-US" altLang="en-US"/>
          </a:p>
        </p:txBody>
      </p:sp>
      <p:sp>
        <p:nvSpPr>
          <p:cNvPr id="5" name="Footer Placeholder 4"/>
          <p:cNvSpPr>
            <a:spLocks noGrp="1"/>
          </p:cNvSpPr>
          <p:nvPr>
            <p:ph type="ftr" sz="quarter" idx="11"/>
          </p:nvPr>
        </p:nvSpPr>
        <p:spPr/>
        <p:txBody>
          <a:bodyPr/>
          <a:lstStyle/>
          <a:p>
            <a:pPr>
              <a:defRPr/>
            </a:pPr>
            <a:r>
              <a:rPr lang="en-US" smtClean="0"/>
              <a:t>Brian Drendel | Muon Campus Controls and Instrumentation</a:t>
            </a:r>
            <a:endParaRPr lang="en-US" b="1" dirty="0"/>
          </a:p>
        </p:txBody>
      </p:sp>
      <p:sp>
        <p:nvSpPr>
          <p:cNvPr id="6" name="Slide Number Placeholder 5"/>
          <p:cNvSpPr>
            <a:spLocks noGrp="1"/>
          </p:cNvSpPr>
          <p:nvPr>
            <p:ph type="sldNum" sz="quarter" idx="12"/>
          </p:nvPr>
        </p:nvSpPr>
        <p:spPr/>
        <p:txBody>
          <a:bodyPr/>
          <a:lstStyle/>
          <a:p>
            <a:fld id="{A597B030-AED3-407E-8020-7A912E1E77CE}" type="slidenum">
              <a:rPr lang="en-US" altLang="en-US" smtClean="0"/>
              <a:pPr/>
              <a:t>42</a:t>
            </a:fld>
            <a:endParaRPr lang="en-US" altLang="en-US"/>
          </a:p>
        </p:txBody>
      </p:sp>
      <p:pic>
        <p:nvPicPr>
          <p:cNvPr id="8" name="Picture 7"/>
          <p:cNvPicPr>
            <a:picLocks noChangeAspect="1"/>
          </p:cNvPicPr>
          <p:nvPr/>
        </p:nvPicPr>
        <p:blipFill>
          <a:blip r:embed="rId3"/>
          <a:stretch>
            <a:fillRect/>
          </a:stretch>
        </p:blipFill>
        <p:spPr>
          <a:xfrm>
            <a:off x="242887" y="3855151"/>
            <a:ext cx="8672513" cy="2228850"/>
          </a:xfrm>
          <a:prstGeom prst="rect">
            <a:avLst/>
          </a:prstGeom>
        </p:spPr>
      </p:pic>
      <p:pic>
        <p:nvPicPr>
          <p:cNvPr id="9" name="Picture 8"/>
          <p:cNvPicPr>
            <a:picLocks noChangeAspect="1"/>
          </p:cNvPicPr>
          <p:nvPr/>
        </p:nvPicPr>
        <p:blipFill>
          <a:blip r:embed="rId4"/>
          <a:stretch>
            <a:fillRect/>
          </a:stretch>
        </p:blipFill>
        <p:spPr>
          <a:xfrm>
            <a:off x="242887" y="894156"/>
            <a:ext cx="8672513" cy="2347078"/>
          </a:xfrm>
          <a:prstGeom prst="rect">
            <a:avLst/>
          </a:prstGeom>
        </p:spPr>
      </p:pic>
    </p:spTree>
    <p:extLst>
      <p:ext uri="{BB962C8B-B14F-4D97-AF65-F5344CB8AC3E}">
        <p14:creationId xmlns:p14="http://schemas.microsoft.com/office/powerpoint/2010/main" val="35612776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Multiwire and Ion Chamber Schedule</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821BF4AC-4B98-479F-96D2-8EFF35B3DA50}" type="datetime1">
              <a:rPr lang="en-US" altLang="en-US" smtClean="0"/>
              <a:pPr/>
              <a:t>9/28/2015</a:t>
            </a:fld>
            <a:endParaRPr lang="en-US" altLang="en-US"/>
          </a:p>
        </p:txBody>
      </p:sp>
      <p:sp>
        <p:nvSpPr>
          <p:cNvPr id="5" name="Footer Placeholder 4"/>
          <p:cNvSpPr>
            <a:spLocks noGrp="1"/>
          </p:cNvSpPr>
          <p:nvPr>
            <p:ph type="ftr" sz="quarter" idx="11"/>
          </p:nvPr>
        </p:nvSpPr>
        <p:spPr/>
        <p:txBody>
          <a:bodyPr/>
          <a:lstStyle/>
          <a:p>
            <a:pPr>
              <a:defRPr/>
            </a:pPr>
            <a:r>
              <a:rPr lang="en-US" smtClean="0"/>
              <a:t>Brian Drendel | Muon Campus Controls and Instrumentation</a:t>
            </a:r>
            <a:endParaRPr lang="en-US" b="1" dirty="0"/>
          </a:p>
        </p:txBody>
      </p:sp>
      <p:sp>
        <p:nvSpPr>
          <p:cNvPr id="6" name="Slide Number Placeholder 5"/>
          <p:cNvSpPr>
            <a:spLocks noGrp="1"/>
          </p:cNvSpPr>
          <p:nvPr>
            <p:ph type="sldNum" sz="quarter" idx="12"/>
          </p:nvPr>
        </p:nvSpPr>
        <p:spPr/>
        <p:txBody>
          <a:bodyPr/>
          <a:lstStyle/>
          <a:p>
            <a:fld id="{A597B030-AED3-407E-8020-7A912E1E77CE}" type="slidenum">
              <a:rPr lang="en-US" altLang="en-US" smtClean="0"/>
              <a:pPr/>
              <a:t>43</a:t>
            </a:fld>
            <a:endParaRPr lang="en-US" altLang="en-US"/>
          </a:p>
        </p:txBody>
      </p:sp>
      <p:pic>
        <p:nvPicPr>
          <p:cNvPr id="7" name="Picture 6"/>
          <p:cNvPicPr>
            <a:picLocks noChangeAspect="1"/>
          </p:cNvPicPr>
          <p:nvPr/>
        </p:nvPicPr>
        <p:blipFill>
          <a:blip r:embed="rId3"/>
          <a:stretch>
            <a:fillRect/>
          </a:stretch>
        </p:blipFill>
        <p:spPr>
          <a:xfrm>
            <a:off x="0" y="837397"/>
            <a:ext cx="9144000" cy="5325277"/>
          </a:xfrm>
          <a:prstGeom prst="rect">
            <a:avLst/>
          </a:prstGeom>
        </p:spPr>
      </p:pic>
    </p:spTree>
    <p:extLst>
      <p:ext uri="{BB962C8B-B14F-4D97-AF65-F5344CB8AC3E}">
        <p14:creationId xmlns:p14="http://schemas.microsoft.com/office/powerpoint/2010/main" val="25538966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Multiwire/Ion Chamber Schedule (continued)</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821BF4AC-4B98-479F-96D2-8EFF35B3DA50}" type="datetime1">
              <a:rPr lang="en-US" altLang="en-US" smtClean="0"/>
              <a:pPr/>
              <a:t>9/28/2015</a:t>
            </a:fld>
            <a:endParaRPr lang="en-US" altLang="en-US"/>
          </a:p>
        </p:txBody>
      </p:sp>
      <p:sp>
        <p:nvSpPr>
          <p:cNvPr id="5" name="Footer Placeholder 4"/>
          <p:cNvSpPr>
            <a:spLocks noGrp="1"/>
          </p:cNvSpPr>
          <p:nvPr>
            <p:ph type="ftr" sz="quarter" idx="11"/>
          </p:nvPr>
        </p:nvSpPr>
        <p:spPr/>
        <p:txBody>
          <a:bodyPr/>
          <a:lstStyle/>
          <a:p>
            <a:pPr>
              <a:defRPr/>
            </a:pPr>
            <a:r>
              <a:rPr lang="en-US" smtClean="0"/>
              <a:t>Brian Drendel | Muon Campus Controls and Instrumentation</a:t>
            </a:r>
            <a:endParaRPr lang="en-US" b="1" dirty="0"/>
          </a:p>
        </p:txBody>
      </p:sp>
      <p:sp>
        <p:nvSpPr>
          <p:cNvPr id="6" name="Slide Number Placeholder 5"/>
          <p:cNvSpPr>
            <a:spLocks noGrp="1"/>
          </p:cNvSpPr>
          <p:nvPr>
            <p:ph type="sldNum" sz="quarter" idx="12"/>
          </p:nvPr>
        </p:nvSpPr>
        <p:spPr/>
        <p:txBody>
          <a:bodyPr/>
          <a:lstStyle/>
          <a:p>
            <a:fld id="{A597B030-AED3-407E-8020-7A912E1E77CE}" type="slidenum">
              <a:rPr lang="en-US" altLang="en-US" smtClean="0"/>
              <a:pPr/>
              <a:t>44</a:t>
            </a:fld>
            <a:endParaRPr lang="en-US" altLang="en-US"/>
          </a:p>
        </p:txBody>
      </p:sp>
      <p:pic>
        <p:nvPicPr>
          <p:cNvPr id="7" name="Picture 6"/>
          <p:cNvPicPr>
            <a:picLocks noChangeAspect="1"/>
          </p:cNvPicPr>
          <p:nvPr/>
        </p:nvPicPr>
        <p:blipFill>
          <a:blip r:embed="rId3"/>
          <a:stretch>
            <a:fillRect/>
          </a:stretch>
        </p:blipFill>
        <p:spPr>
          <a:xfrm>
            <a:off x="1" y="828474"/>
            <a:ext cx="9144000" cy="5038925"/>
          </a:xfrm>
          <a:prstGeom prst="rect">
            <a:avLst/>
          </a:prstGeom>
        </p:spPr>
      </p:pic>
    </p:spTree>
    <p:extLst>
      <p:ext uri="{BB962C8B-B14F-4D97-AF65-F5344CB8AC3E}">
        <p14:creationId xmlns:p14="http://schemas.microsoft.com/office/powerpoint/2010/main" val="31050929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DCCT Schedule</a:t>
            </a:r>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821BF4AC-4B98-479F-96D2-8EFF35B3DA50}" type="datetime1">
              <a:rPr lang="en-US" altLang="en-US" smtClean="0"/>
              <a:pPr/>
              <a:t>9/28/2015</a:t>
            </a:fld>
            <a:endParaRPr lang="en-US" altLang="en-US"/>
          </a:p>
        </p:txBody>
      </p:sp>
      <p:sp>
        <p:nvSpPr>
          <p:cNvPr id="5" name="Footer Placeholder 4"/>
          <p:cNvSpPr>
            <a:spLocks noGrp="1"/>
          </p:cNvSpPr>
          <p:nvPr>
            <p:ph type="ftr" sz="quarter" idx="11"/>
          </p:nvPr>
        </p:nvSpPr>
        <p:spPr/>
        <p:txBody>
          <a:bodyPr/>
          <a:lstStyle/>
          <a:p>
            <a:pPr>
              <a:defRPr/>
            </a:pPr>
            <a:r>
              <a:rPr lang="en-US" smtClean="0"/>
              <a:t>Brian Drendel | Muon Campus Controls and Instrumentation</a:t>
            </a:r>
            <a:endParaRPr lang="en-US" b="1" dirty="0"/>
          </a:p>
        </p:txBody>
      </p:sp>
      <p:sp>
        <p:nvSpPr>
          <p:cNvPr id="6" name="Slide Number Placeholder 5"/>
          <p:cNvSpPr>
            <a:spLocks noGrp="1"/>
          </p:cNvSpPr>
          <p:nvPr>
            <p:ph type="sldNum" sz="quarter" idx="12"/>
          </p:nvPr>
        </p:nvSpPr>
        <p:spPr/>
        <p:txBody>
          <a:bodyPr/>
          <a:lstStyle/>
          <a:p>
            <a:fld id="{A597B030-AED3-407E-8020-7A912E1E77CE}" type="slidenum">
              <a:rPr lang="en-US" altLang="en-US" smtClean="0"/>
              <a:pPr/>
              <a:t>45</a:t>
            </a:fld>
            <a:endParaRPr lang="en-US" altLang="en-US"/>
          </a:p>
        </p:txBody>
      </p:sp>
      <p:pic>
        <p:nvPicPr>
          <p:cNvPr id="7" name="Picture 6"/>
          <p:cNvPicPr>
            <a:picLocks noChangeAspect="1"/>
          </p:cNvPicPr>
          <p:nvPr/>
        </p:nvPicPr>
        <p:blipFill>
          <a:blip r:embed="rId3"/>
          <a:stretch>
            <a:fillRect/>
          </a:stretch>
        </p:blipFill>
        <p:spPr>
          <a:xfrm>
            <a:off x="0" y="853290"/>
            <a:ext cx="9144000" cy="4861940"/>
          </a:xfrm>
          <a:prstGeom prst="rect">
            <a:avLst/>
          </a:prstGeom>
        </p:spPr>
      </p:pic>
    </p:spTree>
    <p:extLst>
      <p:ext uri="{BB962C8B-B14F-4D97-AF65-F5344CB8AC3E}">
        <p14:creationId xmlns:p14="http://schemas.microsoft.com/office/powerpoint/2010/main" val="25486870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BLM Schedule</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821BF4AC-4B98-479F-96D2-8EFF35B3DA50}" type="datetime1">
              <a:rPr lang="en-US" altLang="en-US" smtClean="0"/>
              <a:pPr/>
              <a:t>9/28/2015</a:t>
            </a:fld>
            <a:endParaRPr lang="en-US" altLang="en-US"/>
          </a:p>
        </p:txBody>
      </p:sp>
      <p:sp>
        <p:nvSpPr>
          <p:cNvPr id="5" name="Footer Placeholder 4"/>
          <p:cNvSpPr>
            <a:spLocks noGrp="1"/>
          </p:cNvSpPr>
          <p:nvPr>
            <p:ph type="ftr" sz="quarter" idx="11"/>
          </p:nvPr>
        </p:nvSpPr>
        <p:spPr/>
        <p:txBody>
          <a:bodyPr/>
          <a:lstStyle/>
          <a:p>
            <a:pPr>
              <a:defRPr/>
            </a:pPr>
            <a:r>
              <a:rPr lang="en-US" smtClean="0"/>
              <a:t>Brian Drendel | Muon Campus Controls and Instrumentation</a:t>
            </a:r>
            <a:endParaRPr lang="en-US" b="1" dirty="0"/>
          </a:p>
        </p:txBody>
      </p:sp>
      <p:sp>
        <p:nvSpPr>
          <p:cNvPr id="6" name="Slide Number Placeholder 5"/>
          <p:cNvSpPr>
            <a:spLocks noGrp="1"/>
          </p:cNvSpPr>
          <p:nvPr>
            <p:ph type="sldNum" sz="quarter" idx="12"/>
          </p:nvPr>
        </p:nvSpPr>
        <p:spPr/>
        <p:txBody>
          <a:bodyPr/>
          <a:lstStyle/>
          <a:p>
            <a:fld id="{A597B030-AED3-407E-8020-7A912E1E77CE}" type="slidenum">
              <a:rPr lang="en-US" altLang="en-US" smtClean="0"/>
              <a:pPr/>
              <a:t>46</a:t>
            </a:fld>
            <a:endParaRPr lang="en-US" altLang="en-US"/>
          </a:p>
        </p:txBody>
      </p:sp>
      <p:pic>
        <p:nvPicPr>
          <p:cNvPr id="7" name="Picture 6"/>
          <p:cNvPicPr>
            <a:picLocks noChangeAspect="1"/>
          </p:cNvPicPr>
          <p:nvPr/>
        </p:nvPicPr>
        <p:blipFill>
          <a:blip r:embed="rId3"/>
          <a:stretch>
            <a:fillRect/>
          </a:stretch>
        </p:blipFill>
        <p:spPr>
          <a:xfrm>
            <a:off x="0" y="801395"/>
            <a:ext cx="9144000" cy="5399380"/>
          </a:xfrm>
          <a:prstGeom prst="rect">
            <a:avLst/>
          </a:prstGeom>
        </p:spPr>
      </p:pic>
    </p:spTree>
    <p:extLst>
      <p:ext uri="{BB962C8B-B14F-4D97-AF65-F5344CB8AC3E}">
        <p14:creationId xmlns:p14="http://schemas.microsoft.com/office/powerpoint/2010/main" val="16822061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Tune Measurement Schedule</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821BF4AC-4B98-479F-96D2-8EFF35B3DA50}" type="datetime1">
              <a:rPr lang="en-US" altLang="en-US" smtClean="0"/>
              <a:pPr/>
              <a:t>9/28/2015</a:t>
            </a:fld>
            <a:endParaRPr lang="en-US" altLang="en-US"/>
          </a:p>
        </p:txBody>
      </p:sp>
      <p:sp>
        <p:nvSpPr>
          <p:cNvPr id="5" name="Footer Placeholder 4"/>
          <p:cNvSpPr>
            <a:spLocks noGrp="1"/>
          </p:cNvSpPr>
          <p:nvPr>
            <p:ph type="ftr" sz="quarter" idx="11"/>
          </p:nvPr>
        </p:nvSpPr>
        <p:spPr/>
        <p:txBody>
          <a:bodyPr/>
          <a:lstStyle/>
          <a:p>
            <a:pPr>
              <a:defRPr/>
            </a:pPr>
            <a:r>
              <a:rPr lang="en-US" smtClean="0"/>
              <a:t>Brian Drendel | Muon Campus Controls and Instrumentation</a:t>
            </a:r>
            <a:endParaRPr lang="en-US" b="1" dirty="0"/>
          </a:p>
        </p:txBody>
      </p:sp>
      <p:sp>
        <p:nvSpPr>
          <p:cNvPr id="6" name="Slide Number Placeholder 5"/>
          <p:cNvSpPr>
            <a:spLocks noGrp="1"/>
          </p:cNvSpPr>
          <p:nvPr>
            <p:ph type="sldNum" sz="quarter" idx="12"/>
          </p:nvPr>
        </p:nvSpPr>
        <p:spPr/>
        <p:txBody>
          <a:bodyPr/>
          <a:lstStyle/>
          <a:p>
            <a:fld id="{A597B030-AED3-407E-8020-7A912E1E77CE}" type="slidenum">
              <a:rPr lang="en-US" altLang="en-US" smtClean="0"/>
              <a:pPr/>
              <a:t>47</a:t>
            </a:fld>
            <a:endParaRPr lang="en-US" altLang="en-US"/>
          </a:p>
        </p:txBody>
      </p:sp>
      <p:pic>
        <p:nvPicPr>
          <p:cNvPr id="7" name="Picture 6"/>
          <p:cNvPicPr>
            <a:picLocks noChangeAspect="1"/>
          </p:cNvPicPr>
          <p:nvPr/>
        </p:nvPicPr>
        <p:blipFill>
          <a:blip r:embed="rId3"/>
          <a:stretch>
            <a:fillRect/>
          </a:stretch>
        </p:blipFill>
        <p:spPr>
          <a:xfrm>
            <a:off x="0" y="849313"/>
            <a:ext cx="9144000" cy="5181600"/>
          </a:xfrm>
          <a:prstGeom prst="rect">
            <a:avLst/>
          </a:prstGeom>
        </p:spPr>
      </p:pic>
    </p:spTree>
    <p:extLst>
      <p:ext uri="{BB962C8B-B14F-4D97-AF65-F5344CB8AC3E}">
        <p14:creationId xmlns:p14="http://schemas.microsoft.com/office/powerpoint/2010/main" val="15165132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Ring AIP BPM Schedule</a:t>
            </a:r>
            <a:endParaRPr lang="en-US" dirty="0"/>
          </a:p>
        </p:txBody>
      </p:sp>
      <p:sp>
        <p:nvSpPr>
          <p:cNvPr id="4" name="Date Placeholder 3"/>
          <p:cNvSpPr>
            <a:spLocks noGrp="1"/>
          </p:cNvSpPr>
          <p:nvPr>
            <p:ph type="dt" sz="half" idx="10"/>
          </p:nvPr>
        </p:nvSpPr>
        <p:spPr/>
        <p:txBody>
          <a:bodyPr/>
          <a:lstStyle/>
          <a:p>
            <a:fld id="{821BF4AC-4B98-479F-96D2-8EFF35B3DA50}" type="datetime1">
              <a:rPr lang="en-US" altLang="en-US" smtClean="0"/>
              <a:pPr/>
              <a:t>9/28/2015</a:t>
            </a:fld>
            <a:endParaRPr lang="en-US" altLang="en-US"/>
          </a:p>
        </p:txBody>
      </p:sp>
      <p:sp>
        <p:nvSpPr>
          <p:cNvPr id="5" name="Footer Placeholder 4"/>
          <p:cNvSpPr>
            <a:spLocks noGrp="1"/>
          </p:cNvSpPr>
          <p:nvPr>
            <p:ph type="ftr" sz="quarter" idx="11"/>
          </p:nvPr>
        </p:nvSpPr>
        <p:spPr/>
        <p:txBody>
          <a:bodyPr/>
          <a:lstStyle/>
          <a:p>
            <a:pPr>
              <a:defRPr/>
            </a:pPr>
            <a:r>
              <a:rPr lang="en-US" smtClean="0"/>
              <a:t>Brian Drendel | Muon Campus Controls and Instrumentation</a:t>
            </a:r>
            <a:endParaRPr lang="en-US" b="1" dirty="0"/>
          </a:p>
        </p:txBody>
      </p:sp>
      <p:sp>
        <p:nvSpPr>
          <p:cNvPr id="6" name="Slide Number Placeholder 5"/>
          <p:cNvSpPr>
            <a:spLocks noGrp="1"/>
          </p:cNvSpPr>
          <p:nvPr>
            <p:ph type="sldNum" sz="quarter" idx="12"/>
          </p:nvPr>
        </p:nvSpPr>
        <p:spPr/>
        <p:txBody>
          <a:bodyPr/>
          <a:lstStyle/>
          <a:p>
            <a:fld id="{A597B030-AED3-407E-8020-7A912E1E77CE}" type="slidenum">
              <a:rPr lang="en-US" altLang="en-US" smtClean="0"/>
              <a:pPr/>
              <a:t>48</a:t>
            </a:fld>
            <a:endParaRPr lang="en-US" altLang="en-US"/>
          </a:p>
        </p:txBody>
      </p:sp>
      <p:sp>
        <p:nvSpPr>
          <p:cNvPr id="9" name="Rectangle 8"/>
          <p:cNvSpPr/>
          <p:nvPr/>
        </p:nvSpPr>
        <p:spPr>
          <a:xfrm>
            <a:off x="933052" y="5846804"/>
            <a:ext cx="6836487"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smtClean="0">
                <a:ln/>
                <a:solidFill>
                  <a:schemeClr val="accent3"/>
                </a:solidFill>
              </a:rPr>
              <a:t>Delivery Ring and Abort Line BPMs</a:t>
            </a:r>
            <a:endParaRPr lang="en-US" sz="3600" b="1" cap="none" spc="0" dirty="0">
              <a:ln/>
              <a:solidFill>
                <a:schemeClr val="accent3"/>
              </a:solidFill>
              <a:effectLst/>
            </a:endParaRPr>
          </a:p>
        </p:txBody>
      </p:sp>
      <p:pic>
        <p:nvPicPr>
          <p:cNvPr id="11" name="Picture 10"/>
          <p:cNvPicPr>
            <a:picLocks noChangeAspect="1"/>
          </p:cNvPicPr>
          <p:nvPr/>
        </p:nvPicPr>
        <p:blipFill>
          <a:blip r:embed="rId3"/>
          <a:stretch>
            <a:fillRect/>
          </a:stretch>
        </p:blipFill>
        <p:spPr>
          <a:xfrm>
            <a:off x="228600" y="897885"/>
            <a:ext cx="8686800" cy="4948920"/>
          </a:xfrm>
          <a:prstGeom prst="rect">
            <a:avLst/>
          </a:prstGeom>
        </p:spPr>
      </p:pic>
    </p:spTree>
    <p:extLst>
      <p:ext uri="{BB962C8B-B14F-4D97-AF65-F5344CB8AC3E}">
        <p14:creationId xmlns:p14="http://schemas.microsoft.com/office/powerpoint/2010/main" val="27849017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Controls lessons learned from g-2</a:t>
            </a:r>
            <a:endParaRPr lang="en-US" dirty="0"/>
          </a:p>
        </p:txBody>
      </p:sp>
      <p:sp>
        <p:nvSpPr>
          <p:cNvPr id="3" name="Content Placeholder 2"/>
          <p:cNvSpPr>
            <a:spLocks noGrp="1"/>
          </p:cNvSpPr>
          <p:nvPr>
            <p:ph idx="1"/>
          </p:nvPr>
        </p:nvSpPr>
        <p:spPr>
          <a:xfrm>
            <a:off x="228600" y="1043046"/>
            <a:ext cx="5405283" cy="1965625"/>
          </a:xfrm>
        </p:spPr>
        <p:txBody>
          <a:bodyPr/>
          <a:lstStyle/>
          <a:p>
            <a:r>
              <a:rPr lang="en-US" dirty="0" smtClean="0"/>
              <a:t>Will implement controls to Mu2e in the same way MC-1 controls were recently established.</a:t>
            </a:r>
          </a:p>
          <a:p>
            <a:r>
              <a:rPr lang="en-US" dirty="0" smtClean="0"/>
              <a:t>Using standard laboratory network and controls hardware.</a:t>
            </a:r>
          </a:p>
          <a:p>
            <a:r>
              <a:rPr lang="en-US" dirty="0" smtClean="0"/>
              <a:t>Same experts are implementing the Mu2e system that recently implemented the similar MC-1 system.</a:t>
            </a:r>
            <a:endParaRPr lang="en-US" dirty="0"/>
          </a:p>
        </p:txBody>
      </p:sp>
      <p:sp>
        <p:nvSpPr>
          <p:cNvPr id="6" name="Slide Number Placeholder 5"/>
          <p:cNvSpPr>
            <a:spLocks noGrp="1"/>
          </p:cNvSpPr>
          <p:nvPr>
            <p:ph type="sldNum" sz="quarter" idx="12"/>
          </p:nvPr>
        </p:nvSpPr>
        <p:spPr/>
        <p:txBody>
          <a:bodyPr/>
          <a:lstStyle/>
          <a:p>
            <a:fld id="{A597B030-AED3-407E-8020-7A912E1E77CE}" type="slidenum">
              <a:rPr lang="en-US" altLang="en-US" smtClean="0"/>
              <a:pPr/>
              <a:t>5</a:t>
            </a:fld>
            <a:endParaRPr lang="en-US" alt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3139" y="1043045"/>
            <a:ext cx="2905890" cy="51660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49" y="4643017"/>
            <a:ext cx="2810311" cy="158080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6451" y="4719483"/>
            <a:ext cx="2671097" cy="1502492"/>
          </a:xfrm>
          <a:prstGeom prst="rect">
            <a:avLst/>
          </a:prstGeom>
        </p:spPr>
      </p:pic>
      <p:sp>
        <p:nvSpPr>
          <p:cNvPr id="11" name="Rectangle 10"/>
          <p:cNvSpPr/>
          <p:nvPr/>
        </p:nvSpPr>
        <p:spPr>
          <a:xfrm>
            <a:off x="222205" y="5433417"/>
            <a:ext cx="2899863" cy="830997"/>
          </a:xfrm>
          <a:prstGeom prst="rect">
            <a:avLst/>
          </a:prstGeom>
          <a:noFill/>
        </p:spPr>
        <p:txBody>
          <a:bodyPr wrap="square" lIns="91440" tIns="45720" rIns="91440" bIns="45720">
            <a:spAutoFit/>
          </a:bodyPr>
          <a:lstStyle/>
          <a:p>
            <a:pPr algn="ctr"/>
            <a:r>
              <a:rPr lang="en-US" b="1" dirty="0" smtClean="0">
                <a:ln w="12700" cmpd="sng">
                  <a:solidFill>
                    <a:schemeClr val="accent4"/>
                  </a:solidFill>
                  <a:prstDash val="solid"/>
                </a:ln>
                <a:solidFill>
                  <a:schemeClr val="bg1"/>
                </a:solidFill>
              </a:rPr>
              <a:t>PS Room</a:t>
            </a:r>
            <a:br>
              <a:rPr lang="en-US" b="1" dirty="0" smtClean="0">
                <a:ln w="12700" cmpd="sng">
                  <a:solidFill>
                    <a:schemeClr val="accent4"/>
                  </a:solidFill>
                  <a:prstDash val="solid"/>
                </a:ln>
                <a:solidFill>
                  <a:schemeClr val="bg1"/>
                </a:solidFill>
              </a:rPr>
            </a:br>
            <a:r>
              <a:rPr lang="en-US" b="1" dirty="0" smtClean="0">
                <a:ln w="12700" cmpd="sng">
                  <a:solidFill>
                    <a:schemeClr val="accent4"/>
                  </a:solidFill>
                  <a:prstDash val="solid"/>
                </a:ln>
                <a:solidFill>
                  <a:schemeClr val="bg1"/>
                </a:solidFill>
              </a:rPr>
              <a:t>Network Rack</a:t>
            </a:r>
            <a:endParaRPr lang="en-US" b="1" cap="none" spc="0" dirty="0">
              <a:ln w="12700" cmpd="sng">
                <a:solidFill>
                  <a:schemeClr val="accent4"/>
                </a:solidFill>
                <a:prstDash val="solid"/>
              </a:ln>
              <a:solidFill>
                <a:schemeClr val="bg1"/>
              </a:solidFill>
              <a:effectLst/>
            </a:endParaRPr>
          </a:p>
        </p:txBody>
      </p:sp>
      <p:sp>
        <p:nvSpPr>
          <p:cNvPr id="12" name="Rectangle 11"/>
          <p:cNvSpPr/>
          <p:nvPr/>
        </p:nvSpPr>
        <p:spPr>
          <a:xfrm>
            <a:off x="3160860" y="5828282"/>
            <a:ext cx="2899863" cy="461665"/>
          </a:xfrm>
          <a:prstGeom prst="rect">
            <a:avLst/>
          </a:prstGeom>
          <a:noFill/>
        </p:spPr>
        <p:txBody>
          <a:bodyPr wrap="square" lIns="91440" tIns="45720" rIns="91440" bIns="45720">
            <a:spAutoFit/>
          </a:bodyPr>
          <a:lstStyle/>
          <a:p>
            <a:pPr algn="ctr"/>
            <a:r>
              <a:rPr lang="en-US" b="1" dirty="0" smtClean="0">
                <a:ln w="12700" cmpd="sng">
                  <a:solidFill>
                    <a:schemeClr val="accent4"/>
                  </a:solidFill>
                  <a:prstDash val="solid"/>
                </a:ln>
                <a:solidFill>
                  <a:schemeClr val="bg1"/>
                </a:solidFill>
              </a:rPr>
              <a:t>Timing Links</a:t>
            </a:r>
            <a:endParaRPr lang="en-US" b="1" cap="none" spc="0" dirty="0">
              <a:ln w="12700" cmpd="sng">
                <a:solidFill>
                  <a:schemeClr val="accent4"/>
                </a:solidFill>
                <a:prstDash val="solid"/>
              </a:ln>
              <a:solidFill>
                <a:schemeClr val="bg1"/>
              </a:solidFill>
              <a:effectLst/>
            </a:endParaRPr>
          </a:p>
        </p:txBody>
      </p:sp>
      <p:sp>
        <p:nvSpPr>
          <p:cNvPr id="13" name="Rectangle 12"/>
          <p:cNvSpPr/>
          <p:nvPr/>
        </p:nvSpPr>
        <p:spPr>
          <a:xfrm>
            <a:off x="6180138" y="2025858"/>
            <a:ext cx="2899863" cy="461665"/>
          </a:xfrm>
          <a:prstGeom prst="rect">
            <a:avLst/>
          </a:prstGeom>
          <a:noFill/>
        </p:spPr>
        <p:txBody>
          <a:bodyPr wrap="square" lIns="91440" tIns="45720" rIns="91440" bIns="45720">
            <a:spAutoFit/>
          </a:bodyPr>
          <a:lstStyle/>
          <a:p>
            <a:pPr algn="ctr"/>
            <a:r>
              <a:rPr lang="en-US" b="1" dirty="0" smtClean="0">
                <a:ln w="12700" cmpd="sng">
                  <a:solidFill>
                    <a:schemeClr val="accent4"/>
                  </a:solidFill>
                  <a:prstDash val="solid"/>
                </a:ln>
                <a:solidFill>
                  <a:schemeClr val="bg1"/>
                </a:solidFill>
              </a:rPr>
              <a:t>Controls I/O</a:t>
            </a:r>
            <a:endParaRPr lang="en-US" b="1" cap="none" spc="0" dirty="0">
              <a:ln w="12700" cmpd="sng">
                <a:solidFill>
                  <a:schemeClr val="accent4"/>
                </a:solidFill>
                <a:prstDash val="solid"/>
              </a:ln>
              <a:solidFill>
                <a:schemeClr val="bg1"/>
              </a:solidFill>
              <a:effectLst/>
            </a:endParaRPr>
          </a:p>
        </p:txBody>
      </p:sp>
      <p:sp>
        <p:nvSpPr>
          <p:cNvPr id="14"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15"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Tree>
    <p:extLst>
      <p:ext uri="{BB962C8B-B14F-4D97-AF65-F5344CB8AC3E}">
        <p14:creationId xmlns:p14="http://schemas.microsoft.com/office/powerpoint/2010/main" val="9097363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Controls </a:t>
            </a:r>
            <a:r>
              <a:rPr lang="en-US" dirty="0" smtClean="0"/>
              <a:t>Design</a:t>
            </a:r>
            <a:endParaRPr lang="en-US" dirty="0"/>
          </a:p>
        </p:txBody>
      </p:sp>
      <p:sp>
        <p:nvSpPr>
          <p:cNvPr id="3" name="Content Placeholder 2"/>
          <p:cNvSpPr>
            <a:spLocks noGrp="1"/>
          </p:cNvSpPr>
          <p:nvPr>
            <p:ph idx="1"/>
          </p:nvPr>
        </p:nvSpPr>
        <p:spPr/>
        <p:txBody>
          <a:bodyPr/>
          <a:lstStyle/>
          <a:p>
            <a:r>
              <a:rPr lang="en-US" sz="2000" dirty="0" smtClean="0"/>
              <a:t>This WBS covers provides the connectivity of all of the controls signals on the previous slide to Mu2e.</a:t>
            </a:r>
          </a:p>
          <a:p>
            <a:pPr lvl="1"/>
            <a:r>
              <a:rPr lang="en-US" sz="2000" dirty="0" smtClean="0"/>
              <a:t>This includes everything up to any front end device in the Mu2e service building.</a:t>
            </a:r>
          </a:p>
          <a:p>
            <a:pPr lvl="1"/>
            <a:r>
              <a:rPr lang="en-US" sz="2000" dirty="0" smtClean="0"/>
              <a:t>Controls needs specific to any given system are included in the costing for that system.</a:t>
            </a:r>
          </a:p>
          <a:p>
            <a:r>
              <a:rPr lang="en-US" sz="2000" dirty="0" smtClean="0"/>
              <a:t>Software formerly handled in the Operations Preparation WBS for CD-1 have been moved to operations since they will not be required until after project completion.</a:t>
            </a:r>
          </a:p>
          <a:p>
            <a:pPr lvl="1"/>
            <a:r>
              <a:rPr lang="en-US" sz="2000" dirty="0" smtClean="0"/>
              <a:t>Any special software needs for specific systems that are needed before project closeout are covered in the costing for that system.</a:t>
            </a:r>
          </a:p>
          <a:p>
            <a:r>
              <a:rPr lang="en-US" sz="2000" dirty="0" smtClean="0"/>
              <a:t>Controls cable pulls and terminations  have been moved to conventional construction BoE 475.03.04.05 to coordinate controls infrastructure availability with Mu2e building beneficial occupancy.</a:t>
            </a:r>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6</a:t>
            </a:fld>
            <a:endParaRPr lang="en-US" dirty="0"/>
          </a:p>
        </p:txBody>
      </p:sp>
      <p:sp>
        <p:nvSpPr>
          <p:cNvPr id="7"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8"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Tree>
    <p:extLst>
      <p:ext uri="{BB962C8B-B14F-4D97-AF65-F5344CB8AC3E}">
        <p14:creationId xmlns:p14="http://schemas.microsoft.com/office/powerpoint/2010/main" val="27954303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Instrumentation Scope</a:t>
            </a:r>
            <a:endParaRPr lang="en-US" dirty="0"/>
          </a:p>
        </p:txBody>
      </p:sp>
      <p:sp>
        <p:nvSpPr>
          <p:cNvPr id="3" name="Content Placeholder 2"/>
          <p:cNvSpPr>
            <a:spLocks noGrp="1"/>
          </p:cNvSpPr>
          <p:nvPr>
            <p:ph idx="1"/>
          </p:nvPr>
        </p:nvSpPr>
        <p:spPr>
          <a:xfrm>
            <a:off x="228600" y="1043046"/>
            <a:ext cx="8672513" cy="1232321"/>
          </a:xfrm>
        </p:spPr>
        <p:txBody>
          <a:bodyPr/>
          <a:lstStyle/>
          <a:p>
            <a:r>
              <a:rPr lang="en-US" dirty="0" smtClean="0"/>
              <a:t>Instrumentation is funded by five different sources as shown below.  The focus of this talk are the items covered under my Mu2e WBS.</a:t>
            </a:r>
            <a:endParaRPr lang="en-US"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7</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583200367"/>
              </p:ext>
            </p:extLst>
          </p:nvPr>
        </p:nvGraphicFramePr>
        <p:xfrm>
          <a:off x="552893" y="2195354"/>
          <a:ext cx="8091377" cy="3651625"/>
        </p:xfrm>
        <a:graphic>
          <a:graphicData uri="http://schemas.openxmlformats.org/drawingml/2006/table">
            <a:tbl>
              <a:tblPr firstRow="1" firstCol="1" bandRow="1">
                <a:tableStyleId>{5C22544A-7EE6-4342-B048-85BDC9FD1C3A}</a:tableStyleId>
              </a:tblPr>
              <a:tblGrid>
                <a:gridCol w="2943575"/>
                <a:gridCol w="2943575"/>
                <a:gridCol w="2204227"/>
              </a:tblGrid>
              <a:tr h="555550">
                <a:tc>
                  <a:txBody>
                    <a:bodyPr/>
                    <a:lstStyle/>
                    <a:p>
                      <a:pPr marL="0" marR="0" algn="ctr">
                        <a:lnSpc>
                          <a:spcPts val="1600"/>
                        </a:lnSpc>
                        <a:spcBef>
                          <a:spcPts val="0"/>
                        </a:spcBef>
                        <a:spcAft>
                          <a:spcPts val="0"/>
                        </a:spcAft>
                      </a:pPr>
                      <a:r>
                        <a:rPr lang="en-US" sz="1200" dirty="0">
                          <a:solidFill>
                            <a:srgbClr val="404040"/>
                          </a:solidFill>
                          <a:effectLst/>
                        </a:rPr>
                        <a:t>Category</a:t>
                      </a:r>
                      <a:endParaRPr lang="en-US" sz="1200" dirty="0">
                        <a:solidFill>
                          <a:srgbClr val="404040"/>
                        </a:solidFill>
                        <a:effectLst/>
                        <a:latin typeface="Times New Roman"/>
                        <a:ea typeface="Times New Roman"/>
                        <a:cs typeface="Times New Roman"/>
                      </a:endParaRPr>
                    </a:p>
                  </a:txBody>
                  <a:tcPr marL="68580" marR="68580" marT="0" marB="0" anchor="ctr"/>
                </a:tc>
                <a:tc>
                  <a:txBody>
                    <a:bodyPr/>
                    <a:lstStyle/>
                    <a:p>
                      <a:pPr marL="0" marR="0" algn="ctr">
                        <a:lnSpc>
                          <a:spcPts val="1600"/>
                        </a:lnSpc>
                        <a:spcBef>
                          <a:spcPts val="0"/>
                        </a:spcBef>
                        <a:spcAft>
                          <a:spcPts val="0"/>
                        </a:spcAft>
                      </a:pPr>
                      <a:r>
                        <a:rPr lang="en-US" sz="1200">
                          <a:solidFill>
                            <a:srgbClr val="404040"/>
                          </a:solidFill>
                          <a:effectLst/>
                        </a:rPr>
                        <a:t>Instrumentation Type</a:t>
                      </a:r>
                      <a:endParaRPr lang="en-US" sz="1200">
                        <a:solidFill>
                          <a:srgbClr val="404040"/>
                        </a:solidFill>
                        <a:effectLst/>
                        <a:latin typeface="Times New Roman"/>
                        <a:ea typeface="Times New Roman"/>
                        <a:cs typeface="Times New Roman"/>
                      </a:endParaRPr>
                    </a:p>
                  </a:txBody>
                  <a:tcPr marL="68580" marR="68580" marT="0" marB="0" anchor="ctr"/>
                </a:tc>
                <a:tc>
                  <a:txBody>
                    <a:bodyPr/>
                    <a:lstStyle/>
                    <a:p>
                      <a:pPr marL="0" marR="0" algn="ctr">
                        <a:lnSpc>
                          <a:spcPts val="1600"/>
                        </a:lnSpc>
                        <a:spcBef>
                          <a:spcPts val="0"/>
                        </a:spcBef>
                        <a:spcAft>
                          <a:spcPts val="0"/>
                        </a:spcAft>
                      </a:pPr>
                      <a:r>
                        <a:rPr lang="en-US" sz="1200" dirty="0">
                          <a:solidFill>
                            <a:srgbClr val="404040"/>
                          </a:solidFill>
                          <a:effectLst/>
                        </a:rPr>
                        <a:t>Funding Source</a:t>
                      </a:r>
                      <a:endParaRPr lang="en-US" sz="1200" dirty="0">
                        <a:solidFill>
                          <a:srgbClr val="404040"/>
                        </a:solidFill>
                        <a:effectLst/>
                        <a:latin typeface="Times New Roman"/>
                        <a:ea typeface="Times New Roman"/>
                        <a:cs typeface="Times New Roman"/>
                      </a:endParaRPr>
                    </a:p>
                  </a:txBody>
                  <a:tcPr marL="68580" marR="68580" marT="0" marB="0" anchor="ctr"/>
                </a:tc>
              </a:tr>
              <a:tr h="221357">
                <a:tc rowSpan="4">
                  <a:txBody>
                    <a:bodyPr/>
                    <a:lstStyle/>
                    <a:p>
                      <a:pPr marL="0" marR="0" algn="just">
                        <a:lnSpc>
                          <a:spcPts val="1600"/>
                        </a:lnSpc>
                        <a:spcBef>
                          <a:spcPts val="0"/>
                        </a:spcBef>
                        <a:spcAft>
                          <a:spcPts val="0"/>
                        </a:spcAft>
                      </a:pPr>
                      <a:r>
                        <a:rPr lang="en-US" sz="1200" dirty="0">
                          <a:solidFill>
                            <a:srgbClr val="404040"/>
                          </a:solidFill>
                          <a:effectLst/>
                        </a:rPr>
                        <a:t>Beam </a:t>
                      </a:r>
                      <a:r>
                        <a:rPr lang="en-US" sz="1200" dirty="0" smtClean="0">
                          <a:solidFill>
                            <a:srgbClr val="404040"/>
                          </a:solidFill>
                          <a:effectLst/>
                        </a:rPr>
                        <a:t>Lines (P1,</a:t>
                      </a:r>
                      <a:r>
                        <a:rPr lang="en-US" sz="1200" baseline="0" dirty="0" smtClean="0">
                          <a:solidFill>
                            <a:srgbClr val="404040"/>
                          </a:solidFill>
                          <a:effectLst/>
                        </a:rPr>
                        <a:t> P2, M1 and M3)</a:t>
                      </a:r>
                      <a:endParaRPr lang="en-US" sz="1200" dirty="0">
                        <a:solidFill>
                          <a:srgbClr val="404040"/>
                        </a:solidFill>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a:effectLst/>
                        </a:rPr>
                        <a:t>Toroid</a:t>
                      </a:r>
                      <a:endParaRPr lang="en-US" sz="120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a:effectLst/>
                        </a:rPr>
                        <a:t>Beam Line AIP</a:t>
                      </a:r>
                      <a:endParaRPr lang="en-US" sz="1200">
                        <a:effectLst/>
                        <a:latin typeface="Times New Roman"/>
                        <a:ea typeface="Times New Roman"/>
                        <a:cs typeface="Times New Roman"/>
                      </a:endParaRPr>
                    </a:p>
                  </a:txBody>
                  <a:tcPr marL="68580" marR="68580" marT="0" marB="0"/>
                </a:tc>
              </a:tr>
              <a:tr h="221357">
                <a:tc vMerge="1">
                  <a:txBody>
                    <a:bodyPr/>
                    <a:lstStyle/>
                    <a:p>
                      <a:endParaRPr lang="en-US"/>
                    </a:p>
                  </a:txBody>
                  <a:tcPr/>
                </a:tc>
                <a:tc>
                  <a:txBody>
                    <a:bodyPr/>
                    <a:lstStyle/>
                    <a:p>
                      <a:pPr marL="0" marR="0" algn="just">
                        <a:lnSpc>
                          <a:spcPts val="1600"/>
                        </a:lnSpc>
                        <a:spcBef>
                          <a:spcPts val="0"/>
                        </a:spcBef>
                        <a:spcAft>
                          <a:spcPts val="0"/>
                        </a:spcAft>
                      </a:pPr>
                      <a:r>
                        <a:rPr lang="en-US" sz="1200">
                          <a:effectLst/>
                        </a:rPr>
                        <a:t>Beam Position Monitor</a:t>
                      </a:r>
                      <a:endParaRPr lang="en-US" sz="120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a:effectLst/>
                        </a:rPr>
                        <a:t>Beam Line AIP</a:t>
                      </a:r>
                      <a:endParaRPr lang="en-US" sz="1200">
                        <a:effectLst/>
                        <a:latin typeface="Times New Roman"/>
                        <a:ea typeface="Times New Roman"/>
                        <a:cs typeface="Times New Roman"/>
                      </a:endParaRPr>
                    </a:p>
                  </a:txBody>
                  <a:tcPr marL="68580" marR="68580" marT="0" marB="0"/>
                </a:tc>
              </a:tr>
              <a:tr h="221357">
                <a:tc vMerge="1">
                  <a:txBody>
                    <a:bodyPr/>
                    <a:lstStyle/>
                    <a:p>
                      <a:endParaRPr lang="en-US"/>
                    </a:p>
                  </a:txBody>
                  <a:tcPr/>
                </a:tc>
                <a:tc>
                  <a:txBody>
                    <a:bodyPr/>
                    <a:lstStyle/>
                    <a:p>
                      <a:pPr marL="0" marR="0" algn="just">
                        <a:lnSpc>
                          <a:spcPts val="1600"/>
                        </a:lnSpc>
                        <a:spcBef>
                          <a:spcPts val="0"/>
                        </a:spcBef>
                        <a:spcAft>
                          <a:spcPts val="0"/>
                        </a:spcAft>
                      </a:pPr>
                      <a:r>
                        <a:rPr lang="en-US" sz="1200">
                          <a:effectLst/>
                        </a:rPr>
                        <a:t>Beam Loss Monitors</a:t>
                      </a:r>
                      <a:endParaRPr lang="en-US" sz="120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dirty="0">
                          <a:effectLst/>
                        </a:rPr>
                        <a:t>Beam Line </a:t>
                      </a:r>
                      <a:r>
                        <a:rPr lang="en-US" sz="1200" dirty="0" smtClean="0">
                          <a:effectLst/>
                        </a:rPr>
                        <a:t>AIP, RR AIP</a:t>
                      </a:r>
                      <a:endParaRPr lang="en-US" sz="1200" dirty="0">
                        <a:effectLst/>
                        <a:latin typeface="Times New Roman"/>
                        <a:ea typeface="Times New Roman"/>
                        <a:cs typeface="Times New Roman"/>
                      </a:endParaRPr>
                    </a:p>
                  </a:txBody>
                  <a:tcPr marL="68580" marR="68580" marT="0" marB="0"/>
                </a:tc>
              </a:tr>
              <a:tr h="221357">
                <a:tc vMerge="1">
                  <a:txBody>
                    <a:bodyPr/>
                    <a:lstStyle/>
                    <a:p>
                      <a:endParaRPr lang="en-US"/>
                    </a:p>
                  </a:txBody>
                  <a:tcPr/>
                </a:tc>
                <a:tc>
                  <a:txBody>
                    <a:bodyPr/>
                    <a:lstStyle/>
                    <a:p>
                      <a:pPr marL="0" marR="0" algn="just">
                        <a:lnSpc>
                          <a:spcPts val="1600"/>
                        </a:lnSpc>
                        <a:spcBef>
                          <a:spcPts val="0"/>
                        </a:spcBef>
                        <a:spcAft>
                          <a:spcPts val="0"/>
                        </a:spcAft>
                      </a:pPr>
                      <a:r>
                        <a:rPr lang="en-US" sz="1200">
                          <a:effectLst/>
                        </a:rPr>
                        <a:t>Profile Monitors</a:t>
                      </a:r>
                      <a:endParaRPr lang="en-US" sz="120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dirty="0">
                          <a:effectLst/>
                        </a:rPr>
                        <a:t>Beam Line </a:t>
                      </a:r>
                      <a:r>
                        <a:rPr lang="en-US" sz="1200" dirty="0" smtClean="0">
                          <a:effectLst/>
                        </a:rPr>
                        <a:t>AIP, RR AIP</a:t>
                      </a:r>
                      <a:endParaRPr lang="en-US" sz="1200" dirty="0">
                        <a:effectLst/>
                        <a:latin typeface="Times New Roman"/>
                        <a:ea typeface="Times New Roman"/>
                        <a:cs typeface="Times New Roman"/>
                      </a:endParaRPr>
                    </a:p>
                  </a:txBody>
                  <a:tcPr marL="68580" marR="68580" marT="0" marB="0"/>
                </a:tc>
              </a:tr>
              <a:tr h="221357">
                <a:tc rowSpan="4">
                  <a:txBody>
                    <a:bodyPr/>
                    <a:lstStyle/>
                    <a:p>
                      <a:pPr marL="0" marR="0" algn="just">
                        <a:lnSpc>
                          <a:spcPts val="1600"/>
                        </a:lnSpc>
                        <a:spcBef>
                          <a:spcPts val="0"/>
                        </a:spcBef>
                        <a:spcAft>
                          <a:spcPts val="0"/>
                        </a:spcAft>
                      </a:pPr>
                      <a:r>
                        <a:rPr lang="en-US" sz="1200" dirty="0">
                          <a:solidFill>
                            <a:srgbClr val="404040"/>
                          </a:solidFill>
                          <a:effectLst/>
                        </a:rPr>
                        <a:t>Delivery Ring</a:t>
                      </a:r>
                      <a:endParaRPr lang="en-US" sz="1200" dirty="0">
                        <a:solidFill>
                          <a:srgbClr val="404040"/>
                        </a:solidFill>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b="1">
                          <a:solidFill>
                            <a:srgbClr val="00B050"/>
                          </a:solidFill>
                          <a:effectLst/>
                        </a:rPr>
                        <a:t>DCCT</a:t>
                      </a:r>
                      <a:endParaRPr lang="en-US" sz="1200" b="1">
                        <a:solidFill>
                          <a:srgbClr val="00B050"/>
                        </a:solidFill>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b="1" dirty="0">
                          <a:solidFill>
                            <a:srgbClr val="00B050"/>
                          </a:solidFill>
                          <a:effectLst/>
                        </a:rPr>
                        <a:t>Mu2e Project</a:t>
                      </a:r>
                      <a:endParaRPr lang="en-US" sz="1200" b="1" dirty="0">
                        <a:solidFill>
                          <a:srgbClr val="00B050"/>
                        </a:solidFill>
                        <a:effectLst/>
                        <a:latin typeface="Times New Roman"/>
                        <a:ea typeface="Times New Roman"/>
                        <a:cs typeface="Times New Roman"/>
                      </a:endParaRPr>
                    </a:p>
                  </a:txBody>
                  <a:tcPr marL="68580" marR="68580" marT="0" marB="0"/>
                </a:tc>
              </a:tr>
              <a:tr h="221357">
                <a:tc vMerge="1">
                  <a:txBody>
                    <a:bodyPr/>
                    <a:lstStyle/>
                    <a:p>
                      <a:endParaRPr lang="en-US"/>
                    </a:p>
                  </a:txBody>
                  <a:tcPr/>
                </a:tc>
                <a:tc>
                  <a:txBody>
                    <a:bodyPr/>
                    <a:lstStyle/>
                    <a:p>
                      <a:pPr marL="0" marR="0" algn="just">
                        <a:lnSpc>
                          <a:spcPts val="1600"/>
                        </a:lnSpc>
                        <a:spcBef>
                          <a:spcPts val="0"/>
                        </a:spcBef>
                        <a:spcAft>
                          <a:spcPts val="0"/>
                        </a:spcAft>
                      </a:pPr>
                      <a:r>
                        <a:rPr lang="en-US" sz="1200">
                          <a:effectLst/>
                        </a:rPr>
                        <a:t>Beam Position Monitor</a:t>
                      </a:r>
                      <a:endParaRPr lang="en-US" sz="120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a:effectLst/>
                        </a:rPr>
                        <a:t>Delivery Ring AIP</a:t>
                      </a:r>
                      <a:endParaRPr lang="en-US" sz="1200">
                        <a:effectLst/>
                        <a:latin typeface="Times New Roman"/>
                        <a:ea typeface="Times New Roman"/>
                        <a:cs typeface="Times New Roman"/>
                      </a:endParaRPr>
                    </a:p>
                  </a:txBody>
                  <a:tcPr marL="68580" marR="68580" marT="0" marB="0"/>
                </a:tc>
              </a:tr>
              <a:tr h="221357">
                <a:tc vMerge="1">
                  <a:txBody>
                    <a:bodyPr/>
                    <a:lstStyle/>
                    <a:p>
                      <a:endParaRPr lang="en-US"/>
                    </a:p>
                  </a:txBody>
                  <a:tcPr/>
                </a:tc>
                <a:tc>
                  <a:txBody>
                    <a:bodyPr/>
                    <a:lstStyle/>
                    <a:p>
                      <a:pPr marL="0" marR="0" algn="just">
                        <a:lnSpc>
                          <a:spcPts val="1600"/>
                        </a:lnSpc>
                        <a:spcBef>
                          <a:spcPts val="0"/>
                        </a:spcBef>
                        <a:spcAft>
                          <a:spcPts val="0"/>
                        </a:spcAft>
                      </a:pPr>
                      <a:r>
                        <a:rPr lang="en-US" sz="1200">
                          <a:effectLst/>
                        </a:rPr>
                        <a:t>Beam Loss Monitor</a:t>
                      </a:r>
                      <a:endParaRPr lang="en-US" sz="120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a:effectLst/>
                        </a:rPr>
                        <a:t>Delivery Ring AIP</a:t>
                      </a:r>
                      <a:endParaRPr lang="en-US" sz="1200">
                        <a:effectLst/>
                        <a:latin typeface="Times New Roman"/>
                        <a:ea typeface="Times New Roman"/>
                        <a:cs typeface="Times New Roman"/>
                      </a:endParaRPr>
                    </a:p>
                  </a:txBody>
                  <a:tcPr marL="68580" marR="68580" marT="0" marB="0"/>
                </a:tc>
              </a:tr>
              <a:tr h="218434">
                <a:tc vMerge="1">
                  <a:txBody>
                    <a:bodyPr/>
                    <a:lstStyle/>
                    <a:p>
                      <a:endParaRPr lang="en-US"/>
                    </a:p>
                  </a:txBody>
                  <a:tcPr/>
                </a:tc>
                <a:tc>
                  <a:txBody>
                    <a:bodyPr/>
                    <a:lstStyle/>
                    <a:p>
                      <a:pPr marL="0" marR="0" algn="just">
                        <a:lnSpc>
                          <a:spcPts val="1600"/>
                        </a:lnSpc>
                        <a:spcBef>
                          <a:spcPts val="0"/>
                        </a:spcBef>
                        <a:spcAft>
                          <a:spcPts val="0"/>
                        </a:spcAft>
                      </a:pPr>
                      <a:r>
                        <a:rPr lang="en-US" sz="1200" b="1" dirty="0">
                          <a:solidFill>
                            <a:srgbClr val="00B050"/>
                          </a:solidFill>
                          <a:effectLst/>
                        </a:rPr>
                        <a:t>Tune Measurement System</a:t>
                      </a:r>
                      <a:endParaRPr lang="en-US" sz="1200" b="1" dirty="0">
                        <a:solidFill>
                          <a:srgbClr val="00B050"/>
                        </a:solidFill>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b="1" dirty="0">
                          <a:solidFill>
                            <a:srgbClr val="00B050"/>
                          </a:solidFill>
                          <a:effectLst/>
                        </a:rPr>
                        <a:t>Mu2e Project</a:t>
                      </a:r>
                      <a:endParaRPr lang="en-US" sz="1200" b="1" dirty="0">
                        <a:solidFill>
                          <a:srgbClr val="00B050"/>
                        </a:solidFill>
                        <a:effectLst/>
                        <a:latin typeface="Times New Roman"/>
                        <a:ea typeface="Times New Roman"/>
                        <a:cs typeface="Times New Roman"/>
                      </a:endParaRPr>
                    </a:p>
                  </a:txBody>
                  <a:tcPr marL="68580" marR="68580" marT="0" marB="0"/>
                </a:tc>
              </a:tr>
              <a:tr h="221357">
                <a:tc rowSpan="3">
                  <a:txBody>
                    <a:bodyPr/>
                    <a:lstStyle/>
                    <a:p>
                      <a:pPr marL="0" marR="0" algn="just">
                        <a:lnSpc>
                          <a:spcPts val="1600"/>
                        </a:lnSpc>
                        <a:spcBef>
                          <a:spcPts val="0"/>
                        </a:spcBef>
                        <a:spcAft>
                          <a:spcPts val="0"/>
                        </a:spcAft>
                      </a:pPr>
                      <a:r>
                        <a:rPr lang="en-US" sz="1200" dirty="0">
                          <a:solidFill>
                            <a:srgbClr val="404040"/>
                          </a:solidFill>
                          <a:effectLst/>
                        </a:rPr>
                        <a:t>Abort Line</a:t>
                      </a:r>
                      <a:endParaRPr lang="en-US" sz="1200" dirty="0">
                        <a:solidFill>
                          <a:srgbClr val="404040"/>
                        </a:solidFill>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dirty="0">
                          <a:effectLst/>
                        </a:rPr>
                        <a:t>Toroid/Ion Chamber</a:t>
                      </a:r>
                      <a:endParaRPr lang="en-US" sz="1200" dirty="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dirty="0" smtClean="0">
                          <a:effectLst/>
                        </a:rPr>
                        <a:t>g-2 </a:t>
                      </a:r>
                      <a:r>
                        <a:rPr lang="en-US" sz="1200" dirty="0">
                          <a:effectLst/>
                        </a:rPr>
                        <a:t>Project</a:t>
                      </a:r>
                      <a:endParaRPr lang="en-US" sz="1200" dirty="0">
                        <a:effectLst/>
                        <a:latin typeface="Times New Roman"/>
                        <a:ea typeface="Times New Roman"/>
                        <a:cs typeface="Times New Roman"/>
                      </a:endParaRPr>
                    </a:p>
                  </a:txBody>
                  <a:tcPr marL="68580" marR="68580" marT="0" marB="0"/>
                </a:tc>
              </a:tr>
              <a:tr h="221357">
                <a:tc vMerge="1">
                  <a:txBody>
                    <a:bodyPr/>
                    <a:lstStyle/>
                    <a:p>
                      <a:endParaRPr lang="en-US"/>
                    </a:p>
                  </a:txBody>
                  <a:tcPr/>
                </a:tc>
                <a:tc>
                  <a:txBody>
                    <a:bodyPr/>
                    <a:lstStyle/>
                    <a:p>
                      <a:pPr marL="0" marR="0" algn="just">
                        <a:lnSpc>
                          <a:spcPts val="1600"/>
                        </a:lnSpc>
                        <a:spcBef>
                          <a:spcPts val="0"/>
                        </a:spcBef>
                        <a:spcAft>
                          <a:spcPts val="0"/>
                        </a:spcAft>
                      </a:pPr>
                      <a:r>
                        <a:rPr lang="en-US" sz="1200">
                          <a:effectLst/>
                        </a:rPr>
                        <a:t>Profile Monitor</a:t>
                      </a:r>
                      <a:endParaRPr lang="en-US" sz="120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dirty="0" smtClean="0">
                          <a:effectLst/>
                        </a:rPr>
                        <a:t>g-2 </a:t>
                      </a:r>
                      <a:r>
                        <a:rPr lang="en-US" sz="1200" dirty="0">
                          <a:effectLst/>
                        </a:rPr>
                        <a:t>Project</a:t>
                      </a:r>
                      <a:endParaRPr lang="en-US" sz="1200" dirty="0">
                        <a:effectLst/>
                        <a:latin typeface="Times New Roman"/>
                        <a:ea typeface="Times New Roman"/>
                        <a:cs typeface="Times New Roman"/>
                      </a:endParaRPr>
                    </a:p>
                  </a:txBody>
                  <a:tcPr marL="68580" marR="68580" marT="0" marB="0"/>
                </a:tc>
              </a:tr>
              <a:tr h="221357">
                <a:tc vMerge="1">
                  <a:txBody>
                    <a:bodyPr/>
                    <a:lstStyle/>
                    <a:p>
                      <a:endParaRPr lang="en-US"/>
                    </a:p>
                  </a:txBody>
                  <a:tcPr/>
                </a:tc>
                <a:tc>
                  <a:txBody>
                    <a:bodyPr/>
                    <a:lstStyle/>
                    <a:p>
                      <a:pPr marL="0" marR="0" algn="just">
                        <a:lnSpc>
                          <a:spcPts val="1600"/>
                        </a:lnSpc>
                        <a:spcBef>
                          <a:spcPts val="0"/>
                        </a:spcBef>
                        <a:spcAft>
                          <a:spcPts val="0"/>
                        </a:spcAft>
                      </a:pPr>
                      <a:r>
                        <a:rPr lang="en-US" sz="1200">
                          <a:effectLst/>
                        </a:rPr>
                        <a:t>Beam Loss Monitors</a:t>
                      </a:r>
                      <a:endParaRPr lang="en-US" sz="1200">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a:effectLst/>
                        </a:rPr>
                        <a:t>Delivery Ring AIP</a:t>
                      </a:r>
                      <a:endParaRPr lang="en-US" sz="1200">
                        <a:effectLst/>
                        <a:latin typeface="Times New Roman"/>
                        <a:ea typeface="Times New Roman"/>
                        <a:cs typeface="Times New Roman"/>
                      </a:endParaRPr>
                    </a:p>
                  </a:txBody>
                  <a:tcPr marL="68580" marR="68580" marT="0" marB="0"/>
                </a:tc>
              </a:tr>
              <a:tr h="221357">
                <a:tc rowSpan="3">
                  <a:txBody>
                    <a:bodyPr/>
                    <a:lstStyle/>
                    <a:p>
                      <a:pPr marL="0" marR="0" algn="just">
                        <a:lnSpc>
                          <a:spcPts val="1600"/>
                        </a:lnSpc>
                        <a:spcBef>
                          <a:spcPts val="0"/>
                        </a:spcBef>
                        <a:spcAft>
                          <a:spcPts val="0"/>
                        </a:spcAft>
                      </a:pPr>
                      <a:r>
                        <a:rPr lang="en-US" sz="1200" dirty="0">
                          <a:solidFill>
                            <a:srgbClr val="404040"/>
                          </a:solidFill>
                          <a:effectLst/>
                        </a:rPr>
                        <a:t>Extraction </a:t>
                      </a:r>
                      <a:r>
                        <a:rPr lang="en-US" sz="1200" dirty="0" smtClean="0">
                          <a:solidFill>
                            <a:srgbClr val="404040"/>
                          </a:solidFill>
                          <a:effectLst/>
                        </a:rPr>
                        <a:t>Line (M4 line)</a:t>
                      </a:r>
                      <a:endParaRPr lang="en-US" sz="1200" dirty="0">
                        <a:solidFill>
                          <a:srgbClr val="404040"/>
                        </a:solidFill>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b="1" dirty="0">
                          <a:solidFill>
                            <a:srgbClr val="00B050"/>
                          </a:solidFill>
                          <a:effectLst/>
                        </a:rPr>
                        <a:t>Ion Chamber</a:t>
                      </a:r>
                      <a:endParaRPr lang="en-US" sz="1200" b="1" dirty="0">
                        <a:solidFill>
                          <a:srgbClr val="00B050"/>
                        </a:solidFill>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b="1">
                          <a:solidFill>
                            <a:srgbClr val="00B050"/>
                          </a:solidFill>
                          <a:effectLst/>
                        </a:rPr>
                        <a:t>Mu2e Project</a:t>
                      </a:r>
                      <a:endParaRPr lang="en-US" sz="1200" b="1">
                        <a:solidFill>
                          <a:srgbClr val="00B050"/>
                        </a:solidFill>
                        <a:effectLst/>
                        <a:latin typeface="Times New Roman"/>
                        <a:ea typeface="Times New Roman"/>
                        <a:cs typeface="Times New Roman"/>
                      </a:endParaRPr>
                    </a:p>
                  </a:txBody>
                  <a:tcPr marL="68580" marR="68580" marT="0" marB="0"/>
                </a:tc>
              </a:tr>
              <a:tr h="221357">
                <a:tc vMerge="1">
                  <a:txBody>
                    <a:bodyPr/>
                    <a:lstStyle/>
                    <a:p>
                      <a:endParaRPr lang="en-US"/>
                    </a:p>
                  </a:txBody>
                  <a:tcPr/>
                </a:tc>
                <a:tc>
                  <a:txBody>
                    <a:bodyPr/>
                    <a:lstStyle/>
                    <a:p>
                      <a:pPr marL="0" marR="0" algn="just">
                        <a:lnSpc>
                          <a:spcPts val="1600"/>
                        </a:lnSpc>
                        <a:spcBef>
                          <a:spcPts val="0"/>
                        </a:spcBef>
                        <a:spcAft>
                          <a:spcPts val="0"/>
                        </a:spcAft>
                      </a:pPr>
                      <a:r>
                        <a:rPr lang="en-US" sz="1200" b="1">
                          <a:solidFill>
                            <a:srgbClr val="00B050"/>
                          </a:solidFill>
                          <a:effectLst/>
                        </a:rPr>
                        <a:t>Profile Monitor</a:t>
                      </a:r>
                      <a:endParaRPr lang="en-US" sz="1200" b="1">
                        <a:solidFill>
                          <a:srgbClr val="00B050"/>
                        </a:solidFill>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b="1">
                          <a:solidFill>
                            <a:srgbClr val="00B050"/>
                          </a:solidFill>
                          <a:effectLst/>
                        </a:rPr>
                        <a:t>Mu2e Project</a:t>
                      </a:r>
                      <a:endParaRPr lang="en-US" sz="1200" b="1">
                        <a:solidFill>
                          <a:srgbClr val="00B050"/>
                        </a:solidFill>
                        <a:effectLst/>
                        <a:latin typeface="Times New Roman"/>
                        <a:ea typeface="Times New Roman"/>
                        <a:cs typeface="Times New Roman"/>
                      </a:endParaRPr>
                    </a:p>
                  </a:txBody>
                  <a:tcPr marL="68580" marR="68580" marT="0" marB="0"/>
                </a:tc>
              </a:tr>
              <a:tr h="221357">
                <a:tc vMerge="1">
                  <a:txBody>
                    <a:bodyPr/>
                    <a:lstStyle/>
                    <a:p>
                      <a:endParaRPr lang="en-US"/>
                    </a:p>
                  </a:txBody>
                  <a:tcPr/>
                </a:tc>
                <a:tc>
                  <a:txBody>
                    <a:bodyPr/>
                    <a:lstStyle/>
                    <a:p>
                      <a:pPr marL="0" marR="0" algn="just">
                        <a:lnSpc>
                          <a:spcPts val="1600"/>
                        </a:lnSpc>
                        <a:spcBef>
                          <a:spcPts val="0"/>
                        </a:spcBef>
                        <a:spcAft>
                          <a:spcPts val="0"/>
                        </a:spcAft>
                      </a:pPr>
                      <a:r>
                        <a:rPr lang="en-US" sz="1200" b="1">
                          <a:solidFill>
                            <a:srgbClr val="00B050"/>
                          </a:solidFill>
                          <a:effectLst/>
                        </a:rPr>
                        <a:t>Beam Loss Monitor</a:t>
                      </a:r>
                      <a:endParaRPr lang="en-US" sz="1200" b="1">
                        <a:solidFill>
                          <a:srgbClr val="00B050"/>
                        </a:solidFill>
                        <a:effectLst/>
                        <a:latin typeface="Times New Roman"/>
                        <a:ea typeface="Times New Roman"/>
                        <a:cs typeface="Times New Roman"/>
                      </a:endParaRPr>
                    </a:p>
                  </a:txBody>
                  <a:tcPr marL="68580" marR="68580" marT="0" marB="0"/>
                </a:tc>
                <a:tc>
                  <a:txBody>
                    <a:bodyPr/>
                    <a:lstStyle/>
                    <a:p>
                      <a:pPr marL="0" marR="0" algn="just">
                        <a:lnSpc>
                          <a:spcPts val="1600"/>
                        </a:lnSpc>
                        <a:spcBef>
                          <a:spcPts val="0"/>
                        </a:spcBef>
                        <a:spcAft>
                          <a:spcPts val="0"/>
                        </a:spcAft>
                      </a:pPr>
                      <a:r>
                        <a:rPr lang="en-US" sz="1200" b="1" dirty="0">
                          <a:solidFill>
                            <a:srgbClr val="00B050"/>
                          </a:solidFill>
                          <a:effectLst/>
                        </a:rPr>
                        <a:t>Mu2e Project</a:t>
                      </a:r>
                      <a:endParaRPr lang="en-US" sz="1200" b="1" dirty="0">
                        <a:solidFill>
                          <a:srgbClr val="00B050"/>
                        </a:solidFill>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2130466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Proton Delivery</a:t>
            </a:r>
            <a:endParaRPr lang="en-US" dirty="0"/>
          </a:p>
        </p:txBody>
      </p:sp>
      <p:sp>
        <p:nvSpPr>
          <p:cNvPr id="5" name="Slide Number Placeholder 4"/>
          <p:cNvSpPr>
            <a:spLocks noGrp="1"/>
          </p:cNvSpPr>
          <p:nvPr>
            <p:ph type="sldNum" sz="quarter" idx="12"/>
          </p:nvPr>
        </p:nvSpPr>
        <p:spPr/>
        <p:txBody>
          <a:bodyPr/>
          <a:lstStyle/>
          <a:p>
            <a:fld id="{8EA4C5AB-734A-40FE-A18E-DF52F52AAF4A}" type="slidenum">
              <a:rPr lang="en-US" smtClean="0"/>
              <a:pPr/>
              <a:t>8</a:t>
            </a:fld>
            <a:endParaRPr lang="en-US"/>
          </a:p>
        </p:txBody>
      </p:sp>
      <p:pic>
        <p:nvPicPr>
          <p:cNvPr id="7" name="Content Placeholder 7" descr="FNAL_Aerial_Pbar-MI_99-0912-07.jpg"/>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633834" y="1188010"/>
            <a:ext cx="4992951" cy="4572000"/>
          </a:xfrm>
        </p:spPr>
      </p:pic>
      <p:sp>
        <p:nvSpPr>
          <p:cNvPr id="3" name="TextBox 2"/>
          <p:cNvSpPr txBox="1"/>
          <p:nvPr/>
        </p:nvSpPr>
        <p:spPr>
          <a:xfrm>
            <a:off x="1167234" y="5760010"/>
            <a:ext cx="990600" cy="307777"/>
          </a:xfrm>
          <a:prstGeom prst="rect">
            <a:avLst/>
          </a:prstGeom>
          <a:noFill/>
        </p:spPr>
        <p:txBody>
          <a:bodyPr wrap="square" rtlCol="0">
            <a:spAutoFit/>
          </a:bodyPr>
          <a:lstStyle/>
          <a:p>
            <a:pPr algn="ctr"/>
            <a:r>
              <a:rPr lang="en-US" sz="1400" dirty="0" smtClean="0"/>
              <a:t>Booster</a:t>
            </a:r>
            <a:endParaRPr lang="en-US" sz="1400" dirty="0"/>
          </a:p>
        </p:txBody>
      </p:sp>
      <p:sp>
        <p:nvSpPr>
          <p:cNvPr id="11" name="TextBox 10"/>
          <p:cNvSpPr txBox="1"/>
          <p:nvPr/>
        </p:nvSpPr>
        <p:spPr>
          <a:xfrm>
            <a:off x="2615034" y="1645210"/>
            <a:ext cx="1295400" cy="461665"/>
          </a:xfrm>
          <a:prstGeom prst="rect">
            <a:avLst/>
          </a:prstGeom>
          <a:solidFill>
            <a:schemeClr val="bg1"/>
          </a:solidFill>
        </p:spPr>
        <p:txBody>
          <a:bodyPr wrap="square" rtlCol="0">
            <a:spAutoFit/>
          </a:bodyPr>
          <a:lstStyle/>
          <a:p>
            <a:pPr algn="ctr"/>
            <a:r>
              <a:rPr lang="en-US" sz="1200" dirty="0" smtClean="0"/>
              <a:t>Main </a:t>
            </a:r>
            <a:r>
              <a:rPr lang="en-US" sz="1200" dirty="0" smtClean="0"/>
              <a:t>Injector/Recycler</a:t>
            </a:r>
            <a:endParaRPr lang="en-US" sz="1200" dirty="0"/>
          </a:p>
        </p:txBody>
      </p:sp>
      <p:sp>
        <p:nvSpPr>
          <p:cNvPr id="12" name="TextBox 11"/>
          <p:cNvSpPr txBox="1"/>
          <p:nvPr/>
        </p:nvSpPr>
        <p:spPr>
          <a:xfrm>
            <a:off x="3331963" y="3538972"/>
            <a:ext cx="2206089" cy="461665"/>
          </a:xfrm>
          <a:prstGeom prst="rect">
            <a:avLst/>
          </a:prstGeom>
          <a:solidFill>
            <a:schemeClr val="bg1"/>
          </a:solidFill>
        </p:spPr>
        <p:txBody>
          <a:bodyPr wrap="square" rtlCol="0">
            <a:spAutoFit/>
          </a:bodyPr>
          <a:lstStyle/>
          <a:p>
            <a:pPr algn="ctr"/>
            <a:r>
              <a:rPr lang="en-US" sz="1200" dirty="0" smtClean="0"/>
              <a:t>Delivery Ring </a:t>
            </a:r>
            <a:br>
              <a:rPr lang="en-US" sz="1200" dirty="0" smtClean="0"/>
            </a:br>
            <a:r>
              <a:rPr lang="en-US" sz="1200" dirty="0" smtClean="0"/>
              <a:t>(formerly </a:t>
            </a:r>
            <a:r>
              <a:rPr lang="en-US" sz="1200" dirty="0" err="1" smtClean="0"/>
              <a:t>pBar</a:t>
            </a:r>
            <a:r>
              <a:rPr lang="en-US" sz="1200" dirty="0" smtClean="0"/>
              <a:t> </a:t>
            </a:r>
            <a:r>
              <a:rPr lang="en-US" sz="1200" dirty="0" err="1" smtClean="0"/>
              <a:t>Debuncher</a:t>
            </a:r>
            <a:r>
              <a:rPr lang="en-US" sz="1200" dirty="0" smtClean="0"/>
              <a:t>)</a:t>
            </a:r>
            <a:endParaRPr lang="en-US" sz="1200" dirty="0"/>
          </a:p>
        </p:txBody>
      </p:sp>
      <p:cxnSp>
        <p:nvCxnSpPr>
          <p:cNvPr id="14" name="Straight Arrow Connector 13"/>
          <p:cNvCxnSpPr/>
          <p:nvPr/>
        </p:nvCxnSpPr>
        <p:spPr>
          <a:xfrm flipH="1">
            <a:off x="3224634" y="4007410"/>
            <a:ext cx="152400" cy="22860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224634" y="5455210"/>
            <a:ext cx="685800" cy="276999"/>
          </a:xfrm>
          <a:prstGeom prst="rect">
            <a:avLst/>
          </a:prstGeom>
          <a:solidFill>
            <a:schemeClr val="bg1"/>
          </a:solidFill>
        </p:spPr>
        <p:txBody>
          <a:bodyPr wrap="square" rtlCol="0">
            <a:spAutoFit/>
          </a:bodyPr>
          <a:lstStyle/>
          <a:p>
            <a:pPr algn="ctr"/>
            <a:r>
              <a:rPr lang="en-US" sz="1200" dirty="0" smtClean="0"/>
              <a:t>Mu2e</a:t>
            </a:r>
            <a:endParaRPr lang="en-US" sz="1200" dirty="0"/>
          </a:p>
        </p:txBody>
      </p:sp>
      <p:sp>
        <p:nvSpPr>
          <p:cNvPr id="18" name="Freeform 17"/>
          <p:cNvSpPr/>
          <p:nvPr/>
        </p:nvSpPr>
        <p:spPr>
          <a:xfrm>
            <a:off x="2036471" y="4148883"/>
            <a:ext cx="232860" cy="1605201"/>
          </a:xfrm>
          <a:custGeom>
            <a:avLst/>
            <a:gdLst>
              <a:gd name="connsiteX0" fmla="*/ 218492 w 232860"/>
              <a:gd name="connsiteY0" fmla="*/ 1605201 h 1605201"/>
              <a:gd name="connsiteX1" fmla="*/ 211773 w 232860"/>
              <a:gd name="connsiteY1" fmla="*/ 1181878 h 1605201"/>
              <a:gd name="connsiteX2" fmla="*/ 16898 w 232860"/>
              <a:gd name="connsiteY2" fmla="*/ 630886 h 1605201"/>
              <a:gd name="connsiteX3" fmla="*/ 10178 w 232860"/>
              <a:gd name="connsiteY3" fmla="*/ 39578 h 1605201"/>
              <a:gd name="connsiteX4" fmla="*/ 16898 w 232860"/>
              <a:gd name="connsiteY4" fmla="*/ 53017 h 1605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60" h="1605201">
                <a:moveTo>
                  <a:pt x="218492" y="1605201"/>
                </a:moveTo>
                <a:cubicBezTo>
                  <a:pt x="231932" y="1474732"/>
                  <a:pt x="245372" y="1344264"/>
                  <a:pt x="211773" y="1181878"/>
                </a:cubicBezTo>
                <a:cubicBezTo>
                  <a:pt x="178174" y="1019492"/>
                  <a:pt x="50497" y="821269"/>
                  <a:pt x="16898" y="630886"/>
                </a:cubicBezTo>
                <a:cubicBezTo>
                  <a:pt x="-16701" y="440503"/>
                  <a:pt x="10178" y="135889"/>
                  <a:pt x="10178" y="39578"/>
                </a:cubicBezTo>
                <a:cubicBezTo>
                  <a:pt x="10178" y="-56733"/>
                  <a:pt x="16898" y="53017"/>
                  <a:pt x="16898" y="53017"/>
                </a:cubicBezTo>
              </a:path>
            </a:pathLst>
          </a:custGeom>
          <a:ln w="635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2147446" y="3163129"/>
            <a:ext cx="1042398" cy="790152"/>
          </a:xfrm>
          <a:custGeom>
            <a:avLst/>
            <a:gdLst>
              <a:gd name="connsiteX0" fmla="*/ 0 w 1042398"/>
              <a:gd name="connsiteY0" fmla="*/ 790152 h 790152"/>
              <a:gd name="connsiteX1" fmla="*/ 477108 w 1042398"/>
              <a:gd name="connsiteY1" fmla="*/ 252599 h 790152"/>
              <a:gd name="connsiteX2" fmla="*/ 1001254 w 1042398"/>
              <a:gd name="connsiteY2" fmla="*/ 17420 h 790152"/>
              <a:gd name="connsiteX3" fmla="*/ 1007974 w 1042398"/>
              <a:gd name="connsiteY3" fmla="*/ 17420 h 790152"/>
            </a:gdLst>
            <a:ahLst/>
            <a:cxnLst>
              <a:cxn ang="0">
                <a:pos x="connsiteX0" y="connsiteY0"/>
              </a:cxn>
              <a:cxn ang="0">
                <a:pos x="connsiteX1" y="connsiteY1"/>
              </a:cxn>
              <a:cxn ang="0">
                <a:pos x="connsiteX2" y="connsiteY2"/>
              </a:cxn>
              <a:cxn ang="0">
                <a:pos x="connsiteX3" y="connsiteY3"/>
              </a:cxn>
            </a:cxnLst>
            <a:rect l="l" t="t" r="r" b="b"/>
            <a:pathLst>
              <a:path w="1042398" h="790152">
                <a:moveTo>
                  <a:pt x="0" y="790152"/>
                </a:moveTo>
                <a:cubicBezTo>
                  <a:pt x="155116" y="585770"/>
                  <a:pt x="310232" y="381388"/>
                  <a:pt x="477108" y="252599"/>
                </a:cubicBezTo>
                <a:cubicBezTo>
                  <a:pt x="643984" y="123810"/>
                  <a:pt x="912776" y="56616"/>
                  <a:pt x="1001254" y="17420"/>
                </a:cubicBezTo>
                <a:cubicBezTo>
                  <a:pt x="1089732" y="-21776"/>
                  <a:pt x="1007974" y="17420"/>
                  <a:pt x="1007974" y="17420"/>
                </a:cubicBezTo>
              </a:path>
            </a:pathLst>
          </a:custGeom>
          <a:ln w="635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3337377" y="3015025"/>
            <a:ext cx="1282135" cy="156668"/>
          </a:xfrm>
          <a:custGeom>
            <a:avLst/>
            <a:gdLst>
              <a:gd name="connsiteX0" fmla="*/ 0 w 1142370"/>
              <a:gd name="connsiteY0" fmla="*/ 557712 h 557712"/>
              <a:gd name="connsiteX1" fmla="*/ 671982 w 1142370"/>
              <a:gd name="connsiteY1" fmla="*/ 450201 h 557712"/>
              <a:gd name="connsiteX2" fmla="*/ 1142370 w 1142370"/>
              <a:gd name="connsiteY2" fmla="*/ 0 h 557712"/>
              <a:gd name="connsiteX0" fmla="*/ 0 w 1142370"/>
              <a:gd name="connsiteY0" fmla="*/ 557712 h 557712"/>
              <a:gd name="connsiteX1" fmla="*/ 846697 w 1142370"/>
              <a:gd name="connsiteY1" fmla="*/ 383007 h 557712"/>
              <a:gd name="connsiteX2" fmla="*/ 1142370 w 1142370"/>
              <a:gd name="connsiteY2" fmla="*/ 0 h 557712"/>
              <a:gd name="connsiteX0" fmla="*/ 0 w 1197060"/>
              <a:gd name="connsiteY0" fmla="*/ 338961 h 338961"/>
              <a:gd name="connsiteX1" fmla="*/ 846697 w 1197060"/>
              <a:gd name="connsiteY1" fmla="*/ 164256 h 338961"/>
              <a:gd name="connsiteX2" fmla="*/ 1197060 w 1197060"/>
              <a:gd name="connsiteY2" fmla="*/ 0 h 338961"/>
              <a:gd name="connsiteX0" fmla="*/ 0 w 1197060"/>
              <a:gd name="connsiteY0" fmla="*/ 338961 h 347576"/>
              <a:gd name="connsiteX1" fmla="*/ 871004 w 1197060"/>
              <a:gd name="connsiteY1" fmla="*/ 291861 h 347576"/>
              <a:gd name="connsiteX2" fmla="*/ 1197060 w 1197060"/>
              <a:gd name="connsiteY2" fmla="*/ 0 h 347576"/>
              <a:gd name="connsiteX0" fmla="*/ 0 w 1197060"/>
              <a:gd name="connsiteY0" fmla="*/ 338961 h 338961"/>
              <a:gd name="connsiteX1" fmla="*/ 871004 w 1197060"/>
              <a:gd name="connsiteY1" fmla="*/ 291861 h 338961"/>
              <a:gd name="connsiteX2" fmla="*/ 1197060 w 1197060"/>
              <a:gd name="connsiteY2" fmla="*/ 0 h 338961"/>
              <a:gd name="connsiteX0" fmla="*/ 0 w 1282135"/>
              <a:gd name="connsiteY0" fmla="*/ 156668 h 156668"/>
              <a:gd name="connsiteX1" fmla="*/ 871004 w 1282135"/>
              <a:gd name="connsiteY1" fmla="*/ 109568 h 156668"/>
              <a:gd name="connsiteX2" fmla="*/ 1282135 w 1282135"/>
              <a:gd name="connsiteY2" fmla="*/ 0 h 156668"/>
              <a:gd name="connsiteX0" fmla="*/ 0 w 1282135"/>
              <a:gd name="connsiteY0" fmla="*/ 156668 h 156668"/>
              <a:gd name="connsiteX1" fmla="*/ 871004 w 1282135"/>
              <a:gd name="connsiteY1" fmla="*/ 109568 h 156668"/>
              <a:gd name="connsiteX2" fmla="*/ 1282135 w 1282135"/>
              <a:gd name="connsiteY2" fmla="*/ 0 h 156668"/>
            </a:gdLst>
            <a:ahLst/>
            <a:cxnLst>
              <a:cxn ang="0">
                <a:pos x="connsiteX0" y="connsiteY0"/>
              </a:cxn>
              <a:cxn ang="0">
                <a:pos x="connsiteX1" y="connsiteY1"/>
              </a:cxn>
              <a:cxn ang="0">
                <a:pos x="connsiteX2" y="connsiteY2"/>
              </a:cxn>
            </a:cxnLst>
            <a:rect l="l" t="t" r="r" b="b"/>
            <a:pathLst>
              <a:path w="1282135" h="156668">
                <a:moveTo>
                  <a:pt x="0" y="156668"/>
                </a:moveTo>
                <a:cubicBezTo>
                  <a:pt x="240793" y="149388"/>
                  <a:pt x="674532" y="147832"/>
                  <a:pt x="871004" y="109568"/>
                </a:cubicBezTo>
                <a:cubicBezTo>
                  <a:pt x="1073553" y="65227"/>
                  <a:pt x="1282135" y="0"/>
                  <a:pt x="1282135" y="0"/>
                </a:cubicBezTo>
              </a:path>
            </a:pathLst>
          </a:custGeom>
          <a:ln w="635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1703938" y="1334708"/>
            <a:ext cx="1372682" cy="280218"/>
          </a:xfrm>
          <a:custGeom>
            <a:avLst/>
            <a:gdLst>
              <a:gd name="connsiteX0" fmla="*/ 1438042 w 1438042"/>
              <a:gd name="connsiteY0" fmla="*/ 11441 h 280218"/>
              <a:gd name="connsiteX1" fmla="*/ 530866 w 1438042"/>
              <a:gd name="connsiteY1" fmla="*/ 31600 h 280218"/>
              <a:gd name="connsiteX2" fmla="*/ 0 w 1438042"/>
              <a:gd name="connsiteY2" fmla="*/ 280218 h 280218"/>
            </a:gdLst>
            <a:ahLst/>
            <a:cxnLst>
              <a:cxn ang="0">
                <a:pos x="connsiteX0" y="connsiteY0"/>
              </a:cxn>
              <a:cxn ang="0">
                <a:pos x="connsiteX1" y="connsiteY1"/>
              </a:cxn>
              <a:cxn ang="0">
                <a:pos x="connsiteX2" y="connsiteY2"/>
              </a:cxn>
            </a:cxnLst>
            <a:rect l="l" t="t" r="r" b="b"/>
            <a:pathLst>
              <a:path w="1438042" h="280218">
                <a:moveTo>
                  <a:pt x="1438042" y="11441"/>
                </a:moveTo>
                <a:cubicBezTo>
                  <a:pt x="1104291" y="-878"/>
                  <a:pt x="770540" y="-13196"/>
                  <a:pt x="530866" y="31600"/>
                </a:cubicBezTo>
                <a:cubicBezTo>
                  <a:pt x="291192" y="76396"/>
                  <a:pt x="0" y="280218"/>
                  <a:pt x="0" y="280218"/>
                </a:cubicBezTo>
              </a:path>
            </a:pathLst>
          </a:custGeom>
          <a:ln w="635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Oval 26"/>
          <p:cNvSpPr/>
          <p:nvPr/>
        </p:nvSpPr>
        <p:spPr>
          <a:xfrm>
            <a:off x="1732831" y="1482078"/>
            <a:ext cx="76200" cy="152400"/>
          </a:xfrm>
          <a:prstGeom prst="ellipse">
            <a:avLst/>
          </a:prstGeom>
          <a:solidFill>
            <a:srgbClr val="FF0000"/>
          </a:solidFill>
          <a:ln w="63500">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p:cNvSpPr/>
          <p:nvPr/>
        </p:nvSpPr>
        <p:spPr>
          <a:xfrm>
            <a:off x="1734262" y="1484582"/>
            <a:ext cx="76200" cy="152400"/>
          </a:xfrm>
          <a:prstGeom prst="ellipse">
            <a:avLst/>
          </a:prstGeom>
          <a:solidFill>
            <a:srgbClr val="FF0000"/>
          </a:solidFill>
          <a:ln w="63500">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p:cNvSpPr/>
          <p:nvPr/>
        </p:nvSpPr>
        <p:spPr>
          <a:xfrm>
            <a:off x="2386434" y="4617010"/>
            <a:ext cx="76200" cy="152400"/>
          </a:xfrm>
          <a:prstGeom prst="ellipse">
            <a:avLst/>
          </a:prstGeom>
          <a:solidFill>
            <a:srgbClr val="FF0000">
              <a:alpha val="75000"/>
            </a:srgbClr>
          </a:solidFill>
          <a:ln w="12700">
            <a:solidFill>
              <a:srgbClr val="FF0000">
                <a:alpha val="50000"/>
              </a:srgbClr>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Oval 46"/>
          <p:cNvSpPr/>
          <p:nvPr/>
        </p:nvSpPr>
        <p:spPr>
          <a:xfrm flipH="1">
            <a:off x="2374242" y="4586530"/>
            <a:ext cx="76200" cy="152400"/>
          </a:xfrm>
          <a:prstGeom prst="ellipse">
            <a:avLst/>
          </a:prstGeom>
          <a:solidFill>
            <a:srgbClr val="FF0000">
              <a:alpha val="75000"/>
            </a:srgbClr>
          </a:solidFill>
          <a:ln w="12700">
            <a:solidFill>
              <a:srgbClr val="FF0000">
                <a:alpha val="50000"/>
              </a:srgbClr>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Content Placeholder 3"/>
          <p:cNvSpPr txBox="1">
            <a:spLocks/>
          </p:cNvSpPr>
          <p:nvPr/>
        </p:nvSpPr>
        <p:spPr>
          <a:xfrm>
            <a:off x="5636485" y="1001533"/>
            <a:ext cx="3457415" cy="5225678"/>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pitchFamily="2" charset="2"/>
              <a:buChar char="Ø"/>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Arial" pitchFamily="34" charset="0"/>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Arial" pitchFamily="34" charset="0"/>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Arial" pitchFamily="34" charset="0"/>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sz="1400" dirty="0" smtClean="0"/>
              <a:t>Two Booster “batches” are injected into the Recycler (8 </a:t>
            </a:r>
            <a:r>
              <a:rPr lang="en-US" sz="1400" dirty="0" err="1" smtClean="0"/>
              <a:t>GeV</a:t>
            </a:r>
            <a:r>
              <a:rPr lang="en-US" sz="1400" dirty="0" smtClean="0"/>
              <a:t> storage ring). Each is:</a:t>
            </a:r>
          </a:p>
          <a:p>
            <a:pPr lvl="1"/>
            <a:r>
              <a:rPr lang="en-US" sz="1400" dirty="0" smtClean="0">
                <a:solidFill>
                  <a:srgbClr val="0000FF"/>
                </a:solidFill>
              </a:rPr>
              <a:t>4x10</a:t>
            </a:r>
            <a:r>
              <a:rPr lang="en-US" sz="1400" baseline="30000" dirty="0" smtClean="0">
                <a:solidFill>
                  <a:srgbClr val="0000FF"/>
                </a:solidFill>
              </a:rPr>
              <a:t>12</a:t>
            </a:r>
            <a:r>
              <a:rPr lang="en-US" sz="1400" dirty="0" smtClean="0">
                <a:solidFill>
                  <a:srgbClr val="0000FF"/>
                </a:solidFill>
              </a:rPr>
              <a:t> protons</a:t>
            </a:r>
          </a:p>
          <a:p>
            <a:pPr lvl="1"/>
            <a:r>
              <a:rPr lang="en-US" sz="1400" dirty="0" smtClean="0">
                <a:solidFill>
                  <a:srgbClr val="0000FF"/>
                </a:solidFill>
              </a:rPr>
              <a:t>1.7 </a:t>
            </a:r>
            <a:r>
              <a:rPr lang="en-US" sz="1400" dirty="0" err="1" smtClean="0">
                <a:solidFill>
                  <a:srgbClr val="0000FF"/>
                </a:solidFill>
                <a:latin typeface="Symbol" charset="2"/>
                <a:cs typeface="Symbol" charset="2"/>
              </a:rPr>
              <a:t>m</a:t>
            </a:r>
            <a:r>
              <a:rPr lang="en-US" sz="1400" dirty="0" err="1" smtClean="0">
                <a:solidFill>
                  <a:srgbClr val="0000FF"/>
                </a:solidFill>
              </a:rPr>
              <a:t>sec</a:t>
            </a:r>
            <a:r>
              <a:rPr lang="en-US" sz="1400" dirty="0" smtClean="0">
                <a:solidFill>
                  <a:srgbClr val="0000FF"/>
                </a:solidFill>
              </a:rPr>
              <a:t> long</a:t>
            </a:r>
          </a:p>
          <a:p>
            <a:r>
              <a:rPr lang="en-US" sz="1400" dirty="0" smtClean="0"/>
              <a:t>These are divided into 8 bunches of 10</a:t>
            </a:r>
            <a:r>
              <a:rPr lang="en-US" sz="1400" baseline="30000" dirty="0" smtClean="0"/>
              <a:t>12</a:t>
            </a:r>
            <a:r>
              <a:rPr lang="en-US" sz="1400" dirty="0" smtClean="0"/>
              <a:t> each</a:t>
            </a:r>
          </a:p>
          <a:p>
            <a:r>
              <a:rPr lang="en-US" sz="1400" dirty="0" smtClean="0"/>
              <a:t>The bunches are extracted one at a time to the Delivery Ring</a:t>
            </a:r>
          </a:p>
          <a:p>
            <a:pPr lvl="1"/>
            <a:r>
              <a:rPr lang="en-US" sz="1400" dirty="0" smtClean="0">
                <a:solidFill>
                  <a:srgbClr val="0000FF"/>
                </a:solidFill>
              </a:rPr>
              <a:t>Period = 1.7 </a:t>
            </a:r>
            <a:r>
              <a:rPr lang="en-US" sz="1400" dirty="0" err="1" smtClean="0">
                <a:solidFill>
                  <a:srgbClr val="0000FF"/>
                </a:solidFill>
                <a:latin typeface="Symbol" charset="2"/>
                <a:cs typeface="Symbol" charset="2"/>
              </a:rPr>
              <a:t>m</a:t>
            </a:r>
            <a:r>
              <a:rPr lang="en-US" sz="1400" dirty="0" err="1" smtClean="0">
                <a:solidFill>
                  <a:srgbClr val="0000FF"/>
                </a:solidFill>
              </a:rPr>
              <a:t>sec</a:t>
            </a:r>
            <a:r>
              <a:rPr lang="en-US" sz="1400" dirty="0" smtClean="0">
                <a:solidFill>
                  <a:srgbClr val="0000FF"/>
                </a:solidFill>
              </a:rPr>
              <a:t> </a:t>
            </a:r>
          </a:p>
          <a:p>
            <a:r>
              <a:rPr lang="en-US" sz="1400" dirty="0" smtClean="0"/>
              <a:t>As the bunch circulates, it is resonantly extracted to produce the desired beam structure.</a:t>
            </a:r>
          </a:p>
          <a:p>
            <a:pPr lvl="1"/>
            <a:r>
              <a:rPr lang="en-US" sz="1400" dirty="0" smtClean="0">
                <a:solidFill>
                  <a:srgbClr val="0000FF"/>
                </a:solidFill>
              </a:rPr>
              <a:t>Bunches of ~3x10</a:t>
            </a:r>
            <a:r>
              <a:rPr lang="en-US" sz="1400" baseline="30000" dirty="0" smtClean="0">
                <a:solidFill>
                  <a:srgbClr val="0000FF"/>
                </a:solidFill>
              </a:rPr>
              <a:t>7</a:t>
            </a:r>
            <a:r>
              <a:rPr lang="en-US" sz="1400" dirty="0" smtClean="0">
                <a:solidFill>
                  <a:srgbClr val="0000FF"/>
                </a:solidFill>
              </a:rPr>
              <a:t> protons each</a:t>
            </a:r>
          </a:p>
          <a:p>
            <a:pPr lvl="1"/>
            <a:r>
              <a:rPr lang="en-US" sz="1400" dirty="0" smtClean="0">
                <a:solidFill>
                  <a:srgbClr val="0000FF"/>
                </a:solidFill>
              </a:rPr>
              <a:t>Separated by 1.7 </a:t>
            </a:r>
            <a:r>
              <a:rPr lang="en-US" sz="1400" dirty="0" err="1" smtClean="0">
                <a:solidFill>
                  <a:srgbClr val="0000FF"/>
                </a:solidFill>
                <a:latin typeface="Symbol" charset="2"/>
                <a:cs typeface="Symbol" charset="2"/>
              </a:rPr>
              <a:t>m</a:t>
            </a:r>
            <a:r>
              <a:rPr lang="en-US" sz="1400" dirty="0" err="1" smtClean="0">
                <a:solidFill>
                  <a:srgbClr val="0000FF"/>
                </a:solidFill>
              </a:rPr>
              <a:t>sec</a:t>
            </a:r>
            <a:endParaRPr lang="en-US" sz="1400" dirty="0">
              <a:solidFill>
                <a:srgbClr val="0000FF"/>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74623" y="4986505"/>
            <a:ext cx="2588174" cy="1081282"/>
          </a:xfrm>
          <a:prstGeom prst="rect">
            <a:avLst/>
          </a:prstGeom>
        </p:spPr>
      </p:pic>
      <p:sp>
        <p:nvSpPr>
          <p:cNvPr id="10" name="TextBox 9"/>
          <p:cNvSpPr txBox="1"/>
          <p:nvPr/>
        </p:nvSpPr>
        <p:spPr>
          <a:xfrm>
            <a:off x="3477020" y="5719289"/>
            <a:ext cx="2828710" cy="369332"/>
          </a:xfrm>
          <a:prstGeom prst="rect">
            <a:avLst/>
          </a:prstGeom>
          <a:noFill/>
        </p:spPr>
        <p:txBody>
          <a:bodyPr wrap="square" rtlCol="0">
            <a:spAutoFit/>
          </a:bodyPr>
          <a:lstStyle/>
          <a:p>
            <a:pPr algn="r"/>
            <a:r>
              <a:rPr lang="en-US" dirty="0" smtClean="0">
                <a:solidFill>
                  <a:srgbClr val="FF0000"/>
                </a:solidFill>
              </a:rPr>
              <a:t>Exactly what we need</a:t>
            </a:r>
            <a:endParaRPr lang="en-US" dirty="0">
              <a:solidFill>
                <a:srgbClr val="FF0000"/>
              </a:solidFill>
            </a:endParaRPr>
          </a:p>
        </p:txBody>
      </p:sp>
      <p:cxnSp>
        <p:nvCxnSpPr>
          <p:cNvPr id="16" name="Straight Arrow Connector 15"/>
          <p:cNvCxnSpPr>
            <a:stCxn id="10" idx="3"/>
          </p:cNvCxnSpPr>
          <p:nvPr/>
        </p:nvCxnSpPr>
        <p:spPr>
          <a:xfrm flipV="1">
            <a:off x="6305730" y="5739841"/>
            <a:ext cx="408439" cy="164114"/>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Freeform 38"/>
          <p:cNvSpPr/>
          <p:nvPr/>
        </p:nvSpPr>
        <p:spPr>
          <a:xfrm rot="13253889">
            <a:off x="3151170" y="1342713"/>
            <a:ext cx="1248268" cy="472582"/>
          </a:xfrm>
          <a:custGeom>
            <a:avLst/>
            <a:gdLst>
              <a:gd name="connsiteX0" fmla="*/ 0 w 1142370"/>
              <a:gd name="connsiteY0" fmla="*/ 557712 h 557712"/>
              <a:gd name="connsiteX1" fmla="*/ 671982 w 1142370"/>
              <a:gd name="connsiteY1" fmla="*/ 450201 h 557712"/>
              <a:gd name="connsiteX2" fmla="*/ 1142370 w 1142370"/>
              <a:gd name="connsiteY2" fmla="*/ 0 h 557712"/>
              <a:gd name="connsiteX0" fmla="*/ 0 w 1142370"/>
              <a:gd name="connsiteY0" fmla="*/ 557712 h 557712"/>
              <a:gd name="connsiteX1" fmla="*/ 846697 w 1142370"/>
              <a:gd name="connsiteY1" fmla="*/ 383007 h 557712"/>
              <a:gd name="connsiteX2" fmla="*/ 1142370 w 1142370"/>
              <a:gd name="connsiteY2" fmla="*/ 0 h 557712"/>
              <a:gd name="connsiteX0" fmla="*/ 0 w 1236621"/>
              <a:gd name="connsiteY0" fmla="*/ 430337 h 430337"/>
              <a:gd name="connsiteX1" fmla="*/ 846697 w 1236621"/>
              <a:gd name="connsiteY1" fmla="*/ 255632 h 430337"/>
              <a:gd name="connsiteX2" fmla="*/ 1236621 w 1236621"/>
              <a:gd name="connsiteY2" fmla="*/ 0 h 430337"/>
              <a:gd name="connsiteX0" fmla="*/ 0 w 1248268"/>
              <a:gd name="connsiteY0" fmla="*/ 472582 h 472582"/>
              <a:gd name="connsiteX1" fmla="*/ 858344 w 1248268"/>
              <a:gd name="connsiteY1" fmla="*/ 255632 h 472582"/>
              <a:gd name="connsiteX2" fmla="*/ 1248268 w 1248268"/>
              <a:gd name="connsiteY2" fmla="*/ 0 h 472582"/>
            </a:gdLst>
            <a:ahLst/>
            <a:cxnLst>
              <a:cxn ang="0">
                <a:pos x="connsiteX0" y="connsiteY0"/>
              </a:cxn>
              <a:cxn ang="0">
                <a:pos x="connsiteX1" y="connsiteY1"/>
              </a:cxn>
              <a:cxn ang="0">
                <a:pos x="connsiteX2" y="connsiteY2"/>
              </a:cxn>
            </a:cxnLst>
            <a:rect l="l" t="t" r="r" b="b"/>
            <a:pathLst>
              <a:path w="1248268" h="472582">
                <a:moveTo>
                  <a:pt x="0" y="472582"/>
                </a:moveTo>
                <a:cubicBezTo>
                  <a:pt x="240793" y="465302"/>
                  <a:pt x="667949" y="348584"/>
                  <a:pt x="858344" y="255632"/>
                </a:cubicBezTo>
                <a:cubicBezTo>
                  <a:pt x="1048739" y="162680"/>
                  <a:pt x="1248268" y="0"/>
                  <a:pt x="1248268" y="0"/>
                </a:cubicBezTo>
              </a:path>
            </a:pathLst>
          </a:custGeom>
          <a:ln w="635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3" name="Group 12"/>
          <p:cNvGrpSpPr/>
          <p:nvPr/>
        </p:nvGrpSpPr>
        <p:grpSpPr>
          <a:xfrm>
            <a:off x="2092366" y="1257055"/>
            <a:ext cx="2230550" cy="540912"/>
            <a:chOff x="2092366" y="1257055"/>
            <a:chExt cx="2230550" cy="540912"/>
          </a:xfrm>
        </p:grpSpPr>
        <p:sp>
          <p:nvSpPr>
            <p:cNvPr id="28" name="Oval 27"/>
            <p:cNvSpPr/>
            <p:nvPr/>
          </p:nvSpPr>
          <p:spPr>
            <a:xfrm>
              <a:off x="2092366" y="1308212"/>
              <a:ext cx="76200" cy="152400"/>
            </a:xfrm>
            <a:prstGeom prst="ellipse">
              <a:avLst/>
            </a:prstGeom>
            <a:solidFill>
              <a:srgbClr val="FF0000"/>
            </a:solidFill>
            <a:ln w="63500">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p:cNvSpPr/>
            <p:nvPr/>
          </p:nvSpPr>
          <p:spPr>
            <a:xfrm>
              <a:off x="2484099" y="1264209"/>
              <a:ext cx="76200" cy="152400"/>
            </a:xfrm>
            <a:prstGeom prst="ellipse">
              <a:avLst/>
            </a:prstGeom>
            <a:solidFill>
              <a:srgbClr val="FF0000"/>
            </a:solidFill>
            <a:ln w="63500">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p:cNvSpPr/>
            <p:nvPr/>
          </p:nvSpPr>
          <p:spPr>
            <a:xfrm>
              <a:off x="2860090" y="1257055"/>
              <a:ext cx="76200" cy="152400"/>
            </a:xfrm>
            <a:prstGeom prst="ellipse">
              <a:avLst/>
            </a:prstGeom>
            <a:solidFill>
              <a:srgbClr val="FF0000"/>
            </a:solidFill>
            <a:ln w="63500">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p:cNvSpPr/>
            <p:nvPr/>
          </p:nvSpPr>
          <p:spPr>
            <a:xfrm>
              <a:off x="3323729" y="1287821"/>
              <a:ext cx="76200" cy="152400"/>
            </a:xfrm>
            <a:prstGeom prst="ellipse">
              <a:avLst/>
            </a:prstGeom>
            <a:solidFill>
              <a:srgbClr val="FF0000"/>
            </a:solidFill>
            <a:ln w="63500">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p:cNvSpPr/>
            <p:nvPr/>
          </p:nvSpPr>
          <p:spPr>
            <a:xfrm>
              <a:off x="3634970" y="1352216"/>
              <a:ext cx="76200" cy="152400"/>
            </a:xfrm>
            <a:prstGeom prst="ellipse">
              <a:avLst/>
            </a:prstGeom>
            <a:solidFill>
              <a:srgbClr val="FF0000"/>
            </a:solidFill>
            <a:ln w="63500">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p:cNvSpPr/>
            <p:nvPr/>
          </p:nvSpPr>
          <p:spPr>
            <a:xfrm>
              <a:off x="3981983" y="1498892"/>
              <a:ext cx="76200" cy="152400"/>
            </a:xfrm>
            <a:prstGeom prst="ellipse">
              <a:avLst/>
            </a:prstGeom>
            <a:solidFill>
              <a:srgbClr val="FF0000"/>
            </a:solidFill>
            <a:ln w="63500">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49"/>
            <p:cNvSpPr/>
            <p:nvPr/>
          </p:nvSpPr>
          <p:spPr>
            <a:xfrm>
              <a:off x="4246716" y="1645567"/>
              <a:ext cx="76200" cy="152400"/>
            </a:xfrm>
            <a:prstGeom prst="ellipse">
              <a:avLst/>
            </a:prstGeom>
            <a:solidFill>
              <a:srgbClr val="FF0000"/>
            </a:solidFill>
            <a:ln w="63500">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p:cNvGrpSpPr/>
          <p:nvPr/>
        </p:nvGrpSpPr>
        <p:grpSpPr>
          <a:xfrm>
            <a:off x="3031452" y="2484841"/>
            <a:ext cx="2076002" cy="745544"/>
            <a:chOff x="3031452" y="2484841"/>
            <a:chExt cx="2076002" cy="745544"/>
          </a:xfrm>
        </p:grpSpPr>
        <p:sp>
          <p:nvSpPr>
            <p:cNvPr id="23" name="Oval 22"/>
            <p:cNvSpPr/>
            <p:nvPr/>
          </p:nvSpPr>
          <p:spPr>
            <a:xfrm>
              <a:off x="3993789" y="3071546"/>
              <a:ext cx="76200" cy="152400"/>
            </a:xfrm>
            <a:prstGeom prst="ellipse">
              <a:avLst/>
            </a:prstGeom>
            <a:solidFill>
              <a:srgbClr val="FF0000"/>
            </a:solidFill>
            <a:ln w="63500">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p:cNvSpPr/>
            <p:nvPr/>
          </p:nvSpPr>
          <p:spPr>
            <a:xfrm>
              <a:off x="4891375" y="2743133"/>
              <a:ext cx="76200" cy="152400"/>
            </a:xfrm>
            <a:prstGeom prst="ellipse">
              <a:avLst/>
            </a:prstGeom>
            <a:solidFill>
              <a:srgbClr val="FF0000"/>
            </a:solidFill>
            <a:ln w="63500">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p:cNvSpPr/>
            <p:nvPr/>
          </p:nvSpPr>
          <p:spPr>
            <a:xfrm>
              <a:off x="4659197" y="2907340"/>
              <a:ext cx="76200" cy="152400"/>
            </a:xfrm>
            <a:prstGeom prst="ellipse">
              <a:avLst/>
            </a:prstGeom>
            <a:solidFill>
              <a:srgbClr val="FF0000"/>
            </a:solidFill>
            <a:ln w="63500">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p:cNvSpPr/>
            <p:nvPr/>
          </p:nvSpPr>
          <p:spPr>
            <a:xfrm>
              <a:off x="4367634" y="3016810"/>
              <a:ext cx="76200" cy="152400"/>
            </a:xfrm>
            <a:prstGeom prst="ellipse">
              <a:avLst/>
            </a:prstGeom>
            <a:solidFill>
              <a:srgbClr val="FF0000"/>
            </a:solidFill>
            <a:ln w="63500">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p:cNvSpPr/>
            <p:nvPr/>
          </p:nvSpPr>
          <p:spPr>
            <a:xfrm>
              <a:off x="5031254" y="2484841"/>
              <a:ext cx="76200" cy="152400"/>
            </a:xfrm>
            <a:prstGeom prst="ellipse">
              <a:avLst/>
            </a:prstGeom>
            <a:solidFill>
              <a:srgbClr val="FF0000"/>
            </a:solidFill>
            <a:ln w="63500">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p:cNvSpPr/>
            <p:nvPr/>
          </p:nvSpPr>
          <p:spPr>
            <a:xfrm>
              <a:off x="3031452" y="2971733"/>
              <a:ext cx="76200" cy="152400"/>
            </a:xfrm>
            <a:prstGeom prst="ellipse">
              <a:avLst/>
            </a:prstGeom>
            <a:solidFill>
              <a:srgbClr val="FF0000"/>
            </a:solidFill>
            <a:ln w="63500">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p:cNvSpPr/>
            <p:nvPr/>
          </p:nvSpPr>
          <p:spPr>
            <a:xfrm>
              <a:off x="3654288" y="3077985"/>
              <a:ext cx="76200" cy="152400"/>
            </a:xfrm>
            <a:prstGeom prst="ellipse">
              <a:avLst/>
            </a:prstGeom>
            <a:solidFill>
              <a:srgbClr val="FF0000"/>
            </a:solidFill>
            <a:ln w="63500">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p:cNvSpPr/>
            <p:nvPr/>
          </p:nvSpPr>
          <p:spPr>
            <a:xfrm>
              <a:off x="3335893" y="3056520"/>
              <a:ext cx="76200" cy="152400"/>
            </a:xfrm>
            <a:prstGeom prst="ellipse">
              <a:avLst/>
            </a:prstGeom>
            <a:solidFill>
              <a:srgbClr val="FF0000"/>
            </a:solidFill>
            <a:ln w="63500">
              <a:solidFill>
                <a:srgbClr val="FF0000"/>
              </a:solidFill>
            </a:ln>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5"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46"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sp>
        <p:nvSpPr>
          <p:cNvPr id="53" name="TextBox 52"/>
          <p:cNvSpPr txBox="1"/>
          <p:nvPr/>
        </p:nvSpPr>
        <p:spPr>
          <a:xfrm>
            <a:off x="4472275" y="5292810"/>
            <a:ext cx="990600" cy="215444"/>
          </a:xfrm>
          <a:prstGeom prst="rect">
            <a:avLst/>
          </a:prstGeom>
          <a:noFill/>
        </p:spPr>
        <p:txBody>
          <a:bodyPr wrap="square" rtlCol="0">
            <a:spAutoFit/>
          </a:bodyPr>
          <a:lstStyle/>
          <a:p>
            <a:pPr algn="ctr"/>
            <a:r>
              <a:rPr lang="en-US" sz="800" dirty="0" smtClean="0">
                <a:solidFill>
                  <a:schemeClr val="bg1"/>
                </a:solidFill>
              </a:rPr>
              <a:t>Eric Prebys</a:t>
            </a:r>
            <a:endParaRPr lang="en-US" sz="800" dirty="0">
              <a:solidFill>
                <a:schemeClr val="bg1"/>
              </a:solidFill>
            </a:endParaRPr>
          </a:p>
        </p:txBody>
      </p:sp>
    </p:spTree>
    <p:extLst>
      <p:ext uri="{BB962C8B-B14F-4D97-AF65-F5344CB8AC3E}">
        <p14:creationId xmlns:p14="http://schemas.microsoft.com/office/powerpoint/2010/main" val="6382869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fade">
                                      <p:cBhvr>
                                        <p:cTn id="7" dur="500"/>
                                        <p:tgtEl>
                                          <p:spTgt spid="4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9">
                                            <p:txEl>
                                              <p:pRg st="1" end="1"/>
                                            </p:txEl>
                                          </p:spTgt>
                                        </p:tgtEl>
                                        <p:attrNameLst>
                                          <p:attrName>style.visibility</p:attrName>
                                        </p:attrNameLst>
                                      </p:cBhvr>
                                      <p:to>
                                        <p:strVal val="visible"/>
                                      </p:to>
                                    </p:set>
                                    <p:animEffect transition="in" filter="fade">
                                      <p:cBhvr>
                                        <p:cTn id="10" dur="500"/>
                                        <p:tgtEl>
                                          <p:spTgt spid="4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9">
                                            <p:txEl>
                                              <p:pRg st="2" end="2"/>
                                            </p:txEl>
                                          </p:spTgt>
                                        </p:tgtEl>
                                        <p:attrNameLst>
                                          <p:attrName>style.visibility</p:attrName>
                                        </p:attrNameLst>
                                      </p:cBhvr>
                                      <p:to>
                                        <p:strVal val="visible"/>
                                      </p:to>
                                    </p:set>
                                    <p:animEffect transition="in" filter="fade">
                                      <p:cBhvr>
                                        <p:cTn id="13" dur="500"/>
                                        <p:tgtEl>
                                          <p:spTgt spid="4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par>
                          <p:cTn id="17" fill="hold">
                            <p:stCondLst>
                              <p:cond delay="1000"/>
                            </p:stCondLst>
                            <p:childTnLst>
                              <p:par>
                                <p:cTn id="18" presetID="10" presetClass="entr" presetSubtype="0" fill="hold" grpId="0" nodeType="afterEffect">
                                  <p:stCondLst>
                                    <p:cond delay="100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childTnLst>
                                </p:cTn>
                              </p:par>
                            </p:childTnLst>
                          </p:cTn>
                        </p:par>
                        <p:par>
                          <p:cTn id="21" fill="hold">
                            <p:stCondLst>
                              <p:cond delay="3000"/>
                            </p:stCondLst>
                            <p:childTnLst>
                              <p:par>
                                <p:cTn id="22" presetID="10" presetClass="entr" presetSubtype="0" fill="hold" grpId="0" nodeType="afterEffect">
                                  <p:stCondLst>
                                    <p:cond delay="100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childTnLst>
                                </p:cTn>
                              </p:par>
                              <p:par>
                                <p:cTn id="25" presetID="10" presetClass="exit" presetSubtype="0" fill="hold" grpId="1" nodeType="withEffect">
                                  <p:stCondLst>
                                    <p:cond delay="0"/>
                                  </p:stCondLst>
                                  <p:childTnLst>
                                    <p:animEffect transition="out" filter="fade">
                                      <p:cBhvr>
                                        <p:cTn id="26" dur="1000"/>
                                        <p:tgtEl>
                                          <p:spTgt spid="18"/>
                                        </p:tgtEl>
                                      </p:cBhvr>
                                    </p:animEffect>
                                    <p:set>
                                      <p:cBhvr>
                                        <p:cTn id="27" dur="1" fill="hold">
                                          <p:stCondLst>
                                            <p:cond delay="999"/>
                                          </p:stCondLst>
                                        </p:cTn>
                                        <p:tgtEl>
                                          <p:spTgt spid="18"/>
                                        </p:tgtEl>
                                        <p:attrNameLst>
                                          <p:attrName>style.visibility</p:attrName>
                                        </p:attrNameLst>
                                      </p:cBhvr>
                                      <p:to>
                                        <p:strVal val="hidden"/>
                                      </p:to>
                                    </p:set>
                                  </p:childTnLst>
                                </p:cTn>
                              </p:par>
                            </p:childTnLst>
                          </p:cTn>
                        </p:par>
                        <p:par>
                          <p:cTn id="28" fill="hold">
                            <p:stCondLst>
                              <p:cond delay="5000"/>
                            </p:stCondLst>
                            <p:childTnLst>
                              <p:par>
                                <p:cTn id="29" presetID="10" presetClass="exit" presetSubtype="0" fill="hold" grpId="1" nodeType="afterEffect">
                                  <p:stCondLst>
                                    <p:cond delay="1000"/>
                                  </p:stCondLst>
                                  <p:childTnLst>
                                    <p:animEffect transition="out" filter="fade">
                                      <p:cBhvr>
                                        <p:cTn id="30" dur="1000"/>
                                        <p:tgtEl>
                                          <p:spTgt spid="20"/>
                                        </p:tgtEl>
                                      </p:cBhvr>
                                    </p:animEffect>
                                    <p:set>
                                      <p:cBhvr>
                                        <p:cTn id="31" dur="1" fill="hold">
                                          <p:stCondLst>
                                            <p:cond delay="999"/>
                                          </p:stCondLst>
                                        </p:cTn>
                                        <p:tgtEl>
                                          <p:spTgt spid="20"/>
                                        </p:tgtEl>
                                        <p:attrNameLst>
                                          <p:attrName>style.visibility</p:attrName>
                                        </p:attrNameLst>
                                      </p:cBhvr>
                                      <p:to>
                                        <p:strVal val="hidden"/>
                                      </p:to>
                                    </p:set>
                                  </p:childTnLst>
                                </p:cTn>
                              </p:par>
                            </p:childTnLst>
                          </p:cTn>
                        </p:par>
                        <p:par>
                          <p:cTn id="32" fill="hold">
                            <p:stCondLst>
                              <p:cond delay="7000"/>
                            </p:stCondLst>
                            <p:childTnLst>
                              <p:par>
                                <p:cTn id="33" presetID="10" presetClass="exit" presetSubtype="0" fill="hold" grpId="1" nodeType="afterEffect">
                                  <p:stCondLst>
                                    <p:cond delay="0"/>
                                  </p:stCondLst>
                                  <p:childTnLst>
                                    <p:animEffect transition="out" filter="fade">
                                      <p:cBhvr>
                                        <p:cTn id="34" dur="1000"/>
                                        <p:tgtEl>
                                          <p:spTgt spid="21"/>
                                        </p:tgtEl>
                                      </p:cBhvr>
                                    </p:animEffect>
                                    <p:set>
                                      <p:cBhvr>
                                        <p:cTn id="35" dur="1" fill="hold">
                                          <p:stCondLst>
                                            <p:cond delay="999"/>
                                          </p:stCondLst>
                                        </p:cTn>
                                        <p:tgtEl>
                                          <p:spTgt spid="21"/>
                                        </p:tgtEl>
                                        <p:attrNameLst>
                                          <p:attrName>style.visibility</p:attrName>
                                        </p:attrNameLst>
                                      </p:cBhvr>
                                      <p:to>
                                        <p:strVal val="hidden"/>
                                      </p:to>
                                    </p:se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1000"/>
                                        <p:tgtEl>
                                          <p:spTgt spid="39"/>
                                        </p:tgtEl>
                                      </p:cBhvr>
                                    </p:animEffect>
                                  </p:childTnLst>
                                </p:cTn>
                              </p:par>
                            </p:childTnLst>
                          </p:cTn>
                        </p:par>
                        <p:par>
                          <p:cTn id="40" fill="hold">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9">
                                            <p:txEl>
                                              <p:pRg st="3" end="3"/>
                                            </p:txEl>
                                          </p:spTgt>
                                        </p:tgtEl>
                                        <p:attrNameLst>
                                          <p:attrName>style.visibility</p:attrName>
                                        </p:attrNameLst>
                                      </p:cBhvr>
                                      <p:to>
                                        <p:strVal val="visible"/>
                                      </p:to>
                                    </p:set>
                                    <p:animEffect transition="in" filter="fade">
                                      <p:cBhvr>
                                        <p:cTn id="48" dur="500"/>
                                        <p:tgtEl>
                                          <p:spTgt spid="49">
                                            <p:txEl>
                                              <p:pRg st="3" end="3"/>
                                            </p:txEl>
                                          </p:spTgt>
                                        </p:tgtEl>
                                      </p:cBhvr>
                                    </p:animEffect>
                                  </p:childTnLst>
                                </p:cTn>
                              </p:par>
                              <p:par>
                                <p:cTn id="49" presetID="10" presetClass="exit" presetSubtype="0" fill="hold" grpId="1" nodeType="withEffect">
                                  <p:stCondLst>
                                    <p:cond delay="0"/>
                                  </p:stCondLst>
                                  <p:childTnLst>
                                    <p:animEffect transition="out" filter="fade">
                                      <p:cBhvr>
                                        <p:cTn id="50" dur="1000"/>
                                        <p:tgtEl>
                                          <p:spTgt spid="39"/>
                                        </p:tgtEl>
                                      </p:cBhvr>
                                    </p:animEffect>
                                    <p:set>
                                      <p:cBhvr>
                                        <p:cTn id="51" dur="1" fill="hold">
                                          <p:stCondLst>
                                            <p:cond delay="999"/>
                                          </p:stCondLst>
                                        </p:cTn>
                                        <p:tgtEl>
                                          <p:spTgt spid="39"/>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22"/>
                                        </p:tgtEl>
                                      </p:cBhvr>
                                    </p:animEffect>
                                    <p:set>
                                      <p:cBhvr>
                                        <p:cTn id="54" dur="1" fill="hold">
                                          <p:stCondLst>
                                            <p:cond delay="999"/>
                                          </p:stCondLst>
                                        </p:cTn>
                                        <p:tgtEl>
                                          <p:spTgt spid="22"/>
                                        </p:tgtEl>
                                        <p:attrNameLst>
                                          <p:attrName>style.visibility</p:attrName>
                                        </p:attrNameLst>
                                      </p:cBhvr>
                                      <p:to>
                                        <p:strVal val="hidden"/>
                                      </p:to>
                                    </p:set>
                                  </p:childTnLst>
                                </p:cTn>
                              </p:par>
                            </p:childTnLst>
                          </p:cTn>
                        </p:par>
                        <p:par>
                          <p:cTn id="55" fill="hold">
                            <p:stCondLst>
                              <p:cond delay="1000"/>
                            </p:stCondLst>
                            <p:childTnLst>
                              <p:par>
                                <p:cTn id="56" presetID="10" presetClass="entr" presetSubtype="0" fill="hold" nodeType="afterEffect">
                                  <p:stCondLst>
                                    <p:cond delay="100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childTnLst>
                                </p:cTn>
                              </p:par>
                            </p:childTnLst>
                          </p:cTn>
                        </p:par>
                        <p:par>
                          <p:cTn id="59" fill="hold">
                            <p:stCondLst>
                              <p:cond delay="3000"/>
                            </p:stCondLst>
                            <p:childTnLst>
                              <p:par>
                                <p:cTn id="60" presetID="10" presetClass="exit" presetSubtype="0" fill="hold" nodeType="afterEffect">
                                  <p:stCondLst>
                                    <p:cond delay="1000"/>
                                  </p:stCondLst>
                                  <p:childTnLst>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childTnLst>
                          </p:cTn>
                        </p:par>
                        <p:par>
                          <p:cTn id="63" fill="hold">
                            <p:stCondLst>
                              <p:cond delay="5000"/>
                            </p:stCondLst>
                            <p:childTnLst>
                              <p:par>
                                <p:cTn id="64" presetID="10" presetClass="entr" presetSubtype="0" fill="hold"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1000"/>
                                        <p:tgtEl>
                                          <p:spTgt spid="1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10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9">
                                            <p:txEl>
                                              <p:pRg st="4" end="4"/>
                                            </p:txEl>
                                          </p:spTgt>
                                        </p:tgtEl>
                                        <p:attrNameLst>
                                          <p:attrName>style.visibility</p:attrName>
                                        </p:attrNameLst>
                                      </p:cBhvr>
                                      <p:to>
                                        <p:strVal val="visible"/>
                                      </p:to>
                                    </p:set>
                                    <p:animEffect transition="in" filter="fade">
                                      <p:cBhvr>
                                        <p:cTn id="74" dur="500"/>
                                        <p:tgtEl>
                                          <p:spTgt spid="49">
                                            <p:txEl>
                                              <p:pRg st="4" end="4"/>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49">
                                            <p:txEl>
                                              <p:pRg st="5" end="5"/>
                                            </p:txEl>
                                          </p:spTgt>
                                        </p:tgtEl>
                                        <p:attrNameLst>
                                          <p:attrName>style.visibility</p:attrName>
                                        </p:attrNameLst>
                                      </p:cBhvr>
                                      <p:to>
                                        <p:strVal val="visible"/>
                                      </p:to>
                                    </p:set>
                                    <p:animEffect transition="in" filter="fade">
                                      <p:cBhvr>
                                        <p:cTn id="77" dur="500"/>
                                        <p:tgtEl>
                                          <p:spTgt spid="49">
                                            <p:txEl>
                                              <p:pRg st="5" end="5"/>
                                            </p:txEl>
                                          </p:spTgt>
                                        </p:tgtEl>
                                      </p:cBhvr>
                                    </p:animEffect>
                                  </p:childTnLst>
                                </p:cTn>
                              </p:par>
                              <p:par>
                                <p:cTn id="78" presetID="10" presetClass="exit" presetSubtype="0" fill="hold" grpId="1" nodeType="withEffect">
                                  <p:stCondLst>
                                    <p:cond delay="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par>
                                <p:cTn id="84" presetID="0" presetClass="path" presetSubtype="0" accel="50000" decel="50000" fill="hold" grpId="1" nodeType="withEffect">
                                  <p:stCondLst>
                                    <p:cond delay="0"/>
                                  </p:stCondLst>
                                  <p:childTnLst>
                                    <p:animMotion origin="layout" path="M -0.00712 0.00301 C -0.01042 0.00856 -0.02431 0.02245 -0.02708 0.03703 C -0.02986 0.05162 -0.02708 0.07662 -0.02396 0.0912 C -0.02083 0.10578 -0.01406 0.10949 -0.00799 0.12407 C -0.00191 0.13865 0.00156 0.14282 0.01267 0.1787 C 0.02378 0.21458 0.04931 0.30023 0.05885 0.33935 C 0.0684 0.37824 0.06719 0.39074 0.06997 0.41365 C 0.07274 0.43657 0.06892 0.46412 0.07587 0.47639 C 0.08281 0.48865 0.09844 0.49213 0.11181 0.48796 C 0.12517 0.48379 0.14774 0.46458 0.1566 0.45185 C 0.16545 0.43912 0.16736 0.42361 0.16476 0.41157 C 0.16215 0.39953 0.15382 0.38564 0.14115 0.37939 C 0.12847 0.37314 0.09931 0.3699 0.08837 0.37338 C 0.07743 0.37685 0.07726 0.38564 0.075 0.39976 C 0.07274 0.41389 0.07153 0.44351 0.075 0.45764 C 0.07847 0.47176 0.0849 0.4831 0.09635 0.48402 C 0.10781 0.48495 0.13351 0.47639 0.1441 0.46365 C 0.15469 0.45092 0.16302 0.42176 0.16024 0.40764 C 0.15747 0.39351 0.13906 0.38333 0.12726 0.37824 C 0.11545 0.37314 0.09844 0.36828 0.08906 0.37639 C 0.07969 0.38449 0.07153 0.40949 0.07066 0.42639 C 0.06979 0.44328 0.07274 0.47083 0.08385 0.47824 C 0.09497 0.48564 0.12396 0.48055 0.1375 0.47037 C 0.15104 0.46018 0.16632 0.43333 0.16476 0.41759 C 0.16319 0.40185 0.14097 0.38356 0.12795 0.37639 C 0.11493 0.36921 0.09618 0.36504 0.08611 0.3743 C 0.07604 0.38356 0.06719 0.41319 0.06771 0.43125 C 0.06823 0.4493 0.07587 0.47801 0.08906 0.4831 C 0.10226 0.48819 0.12465 0.47523 0.14705 0.4625 " pathEditMode="relative" rAng="0" ptsTypes="aaaaaaaaaaaaaaaaaaaaaaaaaaaaa">
                                      <p:cBhvr>
                                        <p:cTn id="85" dur="5000" fill="hold"/>
                                        <p:tgtEl>
                                          <p:spTgt spid="38"/>
                                        </p:tgtEl>
                                        <p:attrNameLst>
                                          <p:attrName>ppt_x</p:attrName>
                                          <p:attrName>ppt_y</p:attrName>
                                        </p:attrNameLst>
                                      </p:cBhvr>
                                      <p:rCtr x="7587" y="24444"/>
                                    </p:animMotion>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49">
                                            <p:txEl>
                                              <p:pRg st="6" end="6"/>
                                            </p:txEl>
                                          </p:spTgt>
                                        </p:tgtEl>
                                        <p:attrNameLst>
                                          <p:attrName>style.visibility</p:attrName>
                                        </p:attrNameLst>
                                      </p:cBhvr>
                                      <p:to>
                                        <p:strVal val="visible"/>
                                      </p:to>
                                    </p:set>
                                    <p:animEffect transition="in" filter="fade">
                                      <p:cBhvr>
                                        <p:cTn id="90" dur="500"/>
                                        <p:tgtEl>
                                          <p:spTgt spid="49">
                                            <p:txEl>
                                              <p:pRg st="6" end="6"/>
                                            </p:txEl>
                                          </p:spTgt>
                                        </p:tgtEl>
                                      </p:cBhvr>
                                    </p:animEffect>
                                  </p:childTnLst>
                                </p:cTn>
                              </p:par>
                              <p:par>
                                <p:cTn id="91" presetID="10" presetClass="entr" presetSubtype="0" fill="hold" nodeType="withEffect">
                                  <p:stCondLst>
                                    <p:cond delay="0"/>
                                  </p:stCondLst>
                                  <p:childTnLst>
                                    <p:set>
                                      <p:cBhvr>
                                        <p:cTn id="92" dur="1" fill="hold">
                                          <p:stCondLst>
                                            <p:cond delay="0"/>
                                          </p:stCondLst>
                                        </p:cTn>
                                        <p:tgtEl>
                                          <p:spTgt spid="49">
                                            <p:txEl>
                                              <p:pRg st="7" end="7"/>
                                            </p:txEl>
                                          </p:spTgt>
                                        </p:tgtEl>
                                        <p:attrNameLst>
                                          <p:attrName>style.visibility</p:attrName>
                                        </p:attrNameLst>
                                      </p:cBhvr>
                                      <p:to>
                                        <p:strVal val="visible"/>
                                      </p:to>
                                    </p:set>
                                    <p:animEffect transition="in" filter="fade">
                                      <p:cBhvr>
                                        <p:cTn id="93" dur="500"/>
                                        <p:tgtEl>
                                          <p:spTgt spid="49">
                                            <p:txEl>
                                              <p:pRg st="7" end="7"/>
                                            </p:txEl>
                                          </p:spTgt>
                                        </p:tgtEl>
                                      </p:cBhvr>
                                    </p:animEffect>
                                  </p:childTnLst>
                                </p:cTn>
                              </p:par>
                              <p:par>
                                <p:cTn id="94" presetID="10" presetClass="entr" presetSubtype="0" fill="hold" nodeType="withEffect">
                                  <p:stCondLst>
                                    <p:cond delay="0"/>
                                  </p:stCondLst>
                                  <p:childTnLst>
                                    <p:set>
                                      <p:cBhvr>
                                        <p:cTn id="95" dur="1" fill="hold">
                                          <p:stCondLst>
                                            <p:cond delay="0"/>
                                          </p:stCondLst>
                                        </p:cTn>
                                        <p:tgtEl>
                                          <p:spTgt spid="49">
                                            <p:txEl>
                                              <p:pRg st="8" end="8"/>
                                            </p:txEl>
                                          </p:spTgt>
                                        </p:tgtEl>
                                        <p:attrNameLst>
                                          <p:attrName>style.visibility</p:attrName>
                                        </p:attrNameLst>
                                      </p:cBhvr>
                                      <p:to>
                                        <p:strVal val="visible"/>
                                      </p:to>
                                    </p:set>
                                    <p:animEffect transition="in" filter="fade">
                                      <p:cBhvr>
                                        <p:cTn id="96" dur="500"/>
                                        <p:tgtEl>
                                          <p:spTgt spid="49">
                                            <p:txEl>
                                              <p:pRg st="8" end="8"/>
                                            </p:txEl>
                                          </p:spTgt>
                                        </p:tgtEl>
                                      </p:cBhvr>
                                    </p:animEffect>
                                  </p:childTnLst>
                                </p:cTn>
                              </p:par>
                              <p:par>
                                <p:cTn id="97" presetID="10" presetClass="entr" presetSubtype="0" fill="hold" nodeType="withEffect">
                                  <p:stCondLst>
                                    <p:cond delay="0"/>
                                  </p:stCondLst>
                                  <p:childTnLst>
                                    <p:set>
                                      <p:cBhvr>
                                        <p:cTn id="98" dur="1" fill="hold">
                                          <p:stCondLst>
                                            <p:cond delay="0"/>
                                          </p:stCondLst>
                                        </p:cTn>
                                        <p:tgtEl>
                                          <p:spTgt spid="9"/>
                                        </p:tgtEl>
                                        <p:attrNameLst>
                                          <p:attrName>style.visibility</p:attrName>
                                        </p:attrNameLst>
                                      </p:cBhvr>
                                      <p:to>
                                        <p:strVal val="visible"/>
                                      </p:to>
                                    </p:set>
                                    <p:animEffect transition="in" filter="fade">
                                      <p:cBhvr>
                                        <p:cTn id="99" dur="500"/>
                                        <p:tgtEl>
                                          <p:spTgt spid="9"/>
                                        </p:tgtEl>
                                      </p:cBhvr>
                                    </p:animEffect>
                                  </p:childTnLst>
                                </p:cTn>
                              </p:par>
                              <p:par>
                                <p:cTn id="100" presetID="1" presetClass="entr" presetSubtype="0" fill="hold" grpId="0" nodeType="withEffect">
                                  <p:stCondLst>
                                    <p:cond delay="0"/>
                                  </p:stCondLst>
                                  <p:childTnLst>
                                    <p:set>
                                      <p:cBhvr>
                                        <p:cTn id="101" dur="1" fill="hold">
                                          <p:stCondLst>
                                            <p:cond delay="0"/>
                                          </p:stCondLst>
                                        </p:cTn>
                                        <p:tgtEl>
                                          <p:spTgt spid="40"/>
                                        </p:tgtEl>
                                        <p:attrNameLst>
                                          <p:attrName>style.visibility</p:attrName>
                                        </p:attrNameLst>
                                      </p:cBhvr>
                                      <p:to>
                                        <p:strVal val="visible"/>
                                      </p:to>
                                    </p:set>
                                  </p:childTnLst>
                                </p:cTn>
                              </p:par>
                              <p:par>
                                <p:cTn id="102" presetID="0" presetClass="path" presetSubtype="0" accel="50000" decel="50000" fill="hold" grpId="1" nodeType="withEffect">
                                  <p:stCondLst>
                                    <p:cond delay="0"/>
                                  </p:stCondLst>
                                  <p:childTnLst>
                                    <p:animMotion origin="layout" path="M 0 0 C 0.00347 0.02291 0.00694 0.04604 0.02048 0.06872 C 0.03402 0.09139 0.0578 0.11384 0.08158 0.13628 " pathEditMode="relative" ptsTypes="aaA">
                                      <p:cBhvr>
                                        <p:cTn id="103" dur="2000" fill="hold"/>
                                        <p:tgtEl>
                                          <p:spTgt spid="40"/>
                                        </p:tgtEl>
                                        <p:attrNameLst>
                                          <p:attrName>ppt_x</p:attrName>
                                          <p:attrName>ppt_y</p:attrName>
                                        </p:attrNameLst>
                                      </p:cBhvr>
                                    </p:animMotion>
                                  </p:childTnLst>
                                </p:cTn>
                              </p:par>
                            </p:childTnLst>
                          </p:cTn>
                        </p:par>
                        <p:par>
                          <p:cTn id="104" fill="hold">
                            <p:stCondLst>
                              <p:cond delay="2000"/>
                            </p:stCondLst>
                            <p:childTnLst>
                              <p:par>
                                <p:cTn id="105" presetID="1" presetClass="entr" presetSubtype="0" fill="hold" grpId="0" nodeType="after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par>
                                <p:cTn id="107" presetID="0" presetClass="path" presetSubtype="0" accel="50000" decel="50000" fill="hold" grpId="1" nodeType="withEffect">
                                  <p:stCondLst>
                                    <p:cond delay="0"/>
                                  </p:stCondLst>
                                  <p:childTnLst>
                                    <p:animMotion origin="layout" path="M 0 0 C 0.00347 0.02291 0.00694 0.04604 0.02048 0.06872 C 0.03402 0.09139 0.0578 0.11384 0.08158 0.13628 " pathEditMode="relative" ptsTypes="aaA">
                                      <p:cBhvr>
                                        <p:cTn id="108" dur="2000" fill="hold"/>
                                        <p:tgtEl>
                                          <p:spTgt spid="47"/>
                                        </p:tgtEl>
                                        <p:attrNameLst>
                                          <p:attrName>ppt_x</p:attrName>
                                          <p:attrName>ppt_y</p:attrName>
                                        </p:attrNameLst>
                                      </p:cBhvr>
                                    </p:animMotion>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0"/>
                                        </p:tgtEl>
                                        <p:attrNameLst>
                                          <p:attrName>style.visibility</p:attrName>
                                        </p:attrNameLst>
                                      </p:cBhvr>
                                      <p:to>
                                        <p:strVal val="visible"/>
                                      </p:to>
                                    </p:set>
                                    <p:animEffect transition="in" filter="fade">
                                      <p:cBhvr>
                                        <p:cTn id="113" dur="500"/>
                                        <p:tgtEl>
                                          <p:spTgt spid="10"/>
                                        </p:tgtEl>
                                      </p:cBhvr>
                                    </p:animEffect>
                                  </p:childTnLst>
                                </p:cTn>
                              </p:par>
                              <p:par>
                                <p:cTn id="114" presetID="10" presetClass="entr" presetSubtype="0" fill="hold" nodeType="withEffect">
                                  <p:stCondLst>
                                    <p:cond delay="0"/>
                                  </p:stCondLst>
                                  <p:childTnLst>
                                    <p:set>
                                      <p:cBhvr>
                                        <p:cTn id="115" dur="1" fill="hold">
                                          <p:stCondLst>
                                            <p:cond delay="0"/>
                                          </p:stCondLst>
                                        </p:cTn>
                                        <p:tgtEl>
                                          <p:spTgt spid="16"/>
                                        </p:tgtEl>
                                        <p:attrNameLst>
                                          <p:attrName>style.visibility</p:attrName>
                                        </p:attrNameLst>
                                      </p:cBhvr>
                                      <p:to>
                                        <p:strVal val="visible"/>
                                      </p:to>
                                    </p:set>
                                    <p:animEffect transition="in" filter="fade">
                                      <p:cBhvr>
                                        <p:cTn id="1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animBg="1"/>
      <p:bldP spid="20" grpId="1" animBg="1"/>
      <p:bldP spid="21" grpId="0" animBg="1"/>
      <p:bldP spid="21" grpId="1" animBg="1"/>
      <p:bldP spid="22" grpId="0" animBg="1"/>
      <p:bldP spid="22" grpId="1" animBg="1"/>
      <p:bldP spid="27" grpId="0" animBg="1"/>
      <p:bldP spid="27" grpId="1" animBg="1"/>
      <p:bldP spid="38" grpId="0" animBg="1"/>
      <p:bldP spid="38" grpId="1" animBg="1"/>
      <p:bldP spid="40" grpId="0" animBg="1"/>
      <p:bldP spid="40" grpId="1" animBg="1"/>
      <p:bldP spid="47" grpId="0" animBg="1"/>
      <p:bldP spid="47" grpId="1" animBg="1"/>
      <p:bldP spid="10" grpId="0"/>
      <p:bldP spid="39" grpId="0" animBg="1"/>
      <p:bldP spid="3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Accelerator Timeline</a:t>
            </a:r>
            <a:endParaRPr lang="en-US" dirty="0"/>
          </a:p>
        </p:txBody>
      </p:sp>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07478" y="1134910"/>
            <a:ext cx="3928177" cy="3181909"/>
          </a:xfrm>
        </p:spPr>
      </p:pic>
      <p:sp>
        <p:nvSpPr>
          <p:cNvPr id="6" name="Slide Number Placeholder 5"/>
          <p:cNvSpPr>
            <a:spLocks noGrp="1"/>
          </p:cNvSpPr>
          <p:nvPr>
            <p:ph type="sldNum" sz="quarter" idx="12"/>
          </p:nvPr>
        </p:nvSpPr>
        <p:spPr/>
        <p:txBody>
          <a:bodyPr/>
          <a:lstStyle/>
          <a:p>
            <a:fld id="{A597B030-AED3-407E-8020-7A912E1E77CE}" type="slidenum">
              <a:rPr lang="en-US" altLang="en-US" smtClean="0"/>
              <a:pPr/>
              <a:t>9</a:t>
            </a:fld>
            <a:endParaRPr lang="en-US" altLang="en-US"/>
          </a:p>
        </p:txBody>
      </p:sp>
      <p:sp>
        <p:nvSpPr>
          <p:cNvPr id="13" name="Date Placeholder 3"/>
          <p:cNvSpPr>
            <a:spLocks noGrp="1"/>
          </p:cNvSpPr>
          <p:nvPr>
            <p:ph type="dt" sz="half" idx="10"/>
          </p:nvPr>
        </p:nvSpPr>
        <p:spPr>
          <a:xfrm>
            <a:off x="6450013" y="6515100"/>
            <a:ext cx="1076325" cy="241300"/>
          </a:xfrm>
        </p:spPr>
        <p:txBody>
          <a:bodyPr/>
          <a:lstStyle/>
          <a:p>
            <a:pPr>
              <a:defRPr/>
            </a:pPr>
            <a:r>
              <a:rPr lang="en-US" dirty="0" smtClean="0"/>
              <a:t>10/6/15</a:t>
            </a:r>
            <a:endParaRPr lang="en-US" dirty="0"/>
          </a:p>
        </p:txBody>
      </p:sp>
      <p:sp>
        <p:nvSpPr>
          <p:cNvPr id="14" name="Footer Placeholder 4"/>
          <p:cNvSpPr>
            <a:spLocks noGrp="1"/>
          </p:cNvSpPr>
          <p:nvPr>
            <p:ph type="ftr" sz="quarter" idx="11"/>
          </p:nvPr>
        </p:nvSpPr>
        <p:spPr>
          <a:xfrm>
            <a:off x="806450" y="6515100"/>
            <a:ext cx="5373688" cy="241300"/>
          </a:xfrm>
        </p:spPr>
        <p:txBody>
          <a:bodyPr/>
          <a:lstStyle/>
          <a:p>
            <a:pPr>
              <a:defRPr/>
            </a:pPr>
            <a:r>
              <a:rPr lang="de-DE" dirty="0" smtClean="0"/>
              <a:t>B. Drendel </a:t>
            </a:r>
            <a:r>
              <a:rPr lang="de-DE" dirty="0" smtClean="0"/>
              <a:t>– Mu2e Beamline, Controls and Instrumentation Technical Review</a:t>
            </a:r>
            <a:endParaRPr lang="en-US" b="1" dirty="0"/>
          </a:p>
        </p:txBody>
      </p:sp>
      <p:graphicFrame>
        <p:nvGraphicFramePr>
          <p:cNvPr id="15" name="Content Placeholder 6"/>
          <p:cNvGraphicFramePr>
            <a:graphicFrameLocks/>
          </p:cNvGraphicFramePr>
          <p:nvPr>
            <p:extLst>
              <p:ext uri="{D42A27DB-BD31-4B8C-83A1-F6EECF244321}">
                <p14:modId xmlns:p14="http://schemas.microsoft.com/office/powerpoint/2010/main" val="2716897442"/>
              </p:ext>
            </p:extLst>
          </p:nvPr>
        </p:nvGraphicFramePr>
        <p:xfrm>
          <a:off x="228600" y="978462"/>
          <a:ext cx="4455041" cy="3239059"/>
        </p:xfrm>
        <a:graphic>
          <a:graphicData uri="http://schemas.openxmlformats.org/drawingml/2006/table">
            <a:tbl>
              <a:tblPr firstRow="1" firstCol="1" bandRow="1">
                <a:tableStyleId>{5FD0F851-EC5A-4D38-B0AD-8093EC10F338}</a:tableStyleId>
              </a:tblPr>
              <a:tblGrid>
                <a:gridCol w="2656346"/>
                <a:gridCol w="1037027"/>
                <a:gridCol w="761668"/>
              </a:tblGrid>
              <a:tr h="359896">
                <a:tc>
                  <a:txBody>
                    <a:bodyPr/>
                    <a:lstStyle/>
                    <a:p>
                      <a:pPr marL="163830" marR="0" algn="ctr">
                        <a:lnSpc>
                          <a:spcPts val="1600"/>
                        </a:lnSpc>
                        <a:spcBef>
                          <a:spcPts val="0"/>
                        </a:spcBef>
                        <a:spcAft>
                          <a:spcPts val="0"/>
                        </a:spcAft>
                      </a:pPr>
                      <a:r>
                        <a:rPr lang="en-US" sz="1400" dirty="0">
                          <a:effectLst/>
                        </a:rPr>
                        <a:t>Parameter</a:t>
                      </a:r>
                      <a:endParaRPr lang="en-US" sz="1600"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pPr>
                      <a:r>
                        <a:rPr lang="en-US" sz="1400" dirty="0">
                          <a:effectLst/>
                        </a:rPr>
                        <a:t>Value</a:t>
                      </a:r>
                      <a:endParaRPr lang="en-US" sz="1600" b="1"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pPr>
                      <a:r>
                        <a:rPr lang="en-US" sz="1400" dirty="0">
                          <a:effectLst/>
                        </a:rPr>
                        <a:t>Units</a:t>
                      </a:r>
                      <a:endParaRPr lang="en-US" sz="1600"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9907">
                <a:tc>
                  <a:txBody>
                    <a:bodyPr/>
                    <a:lstStyle/>
                    <a:p>
                      <a:pPr marL="163830" marR="0" lvl="0" algn="l">
                        <a:lnSpc>
                          <a:spcPts val="1600"/>
                        </a:lnSpc>
                        <a:spcBef>
                          <a:spcPts val="0"/>
                        </a:spcBef>
                        <a:spcAft>
                          <a:spcPts val="0"/>
                        </a:spcAft>
                      </a:pPr>
                      <a:r>
                        <a:rPr lang="en-US" sz="1100" dirty="0">
                          <a:effectLst/>
                        </a:rPr>
                        <a:t>MI Cycle time</a:t>
                      </a:r>
                      <a:endParaRPr lang="en-US" sz="1200"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pPr>
                      <a:r>
                        <a:rPr lang="en-US" sz="1100" b="1" dirty="0">
                          <a:effectLst/>
                        </a:rPr>
                        <a:t>1.333</a:t>
                      </a:r>
                      <a:endParaRPr lang="en-US" sz="1200" b="1"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pPr>
                      <a:r>
                        <a:rPr lang="en-US" sz="1100" b="1" dirty="0">
                          <a:effectLst/>
                        </a:rPr>
                        <a:t>sec</a:t>
                      </a:r>
                      <a:endParaRPr lang="en-US" sz="1200" b="1"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9907">
                <a:tc>
                  <a:txBody>
                    <a:bodyPr/>
                    <a:lstStyle/>
                    <a:p>
                      <a:pPr marL="163830" marR="0" lvl="0" algn="l">
                        <a:lnSpc>
                          <a:spcPts val="1600"/>
                        </a:lnSpc>
                        <a:spcBef>
                          <a:spcPts val="0"/>
                        </a:spcBef>
                        <a:spcAft>
                          <a:spcPts val="0"/>
                        </a:spcAft>
                      </a:pPr>
                      <a:r>
                        <a:rPr lang="en-US" sz="1100" dirty="0">
                          <a:effectLst/>
                        </a:rPr>
                        <a:t>Number of spills per MI cycle</a:t>
                      </a:r>
                      <a:endParaRPr lang="en-US" sz="1200"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pPr>
                      <a:r>
                        <a:rPr lang="en-US" sz="1100" b="1" dirty="0">
                          <a:effectLst/>
                        </a:rPr>
                        <a:t>8</a:t>
                      </a:r>
                      <a:endParaRPr lang="en-US" sz="1200" b="1"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pPr>
                      <a:r>
                        <a:rPr lang="en-US" sz="1100" b="1" dirty="0">
                          <a:effectLst/>
                        </a:rPr>
                        <a:t> </a:t>
                      </a:r>
                      <a:endParaRPr lang="en-US" sz="1200" b="1"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9907">
                <a:tc>
                  <a:txBody>
                    <a:bodyPr/>
                    <a:lstStyle/>
                    <a:p>
                      <a:pPr marL="163830" marR="0" lvl="0" algn="l">
                        <a:lnSpc>
                          <a:spcPts val="1600"/>
                        </a:lnSpc>
                        <a:spcBef>
                          <a:spcPts val="0"/>
                        </a:spcBef>
                        <a:spcAft>
                          <a:spcPts val="0"/>
                        </a:spcAft>
                      </a:pPr>
                      <a:r>
                        <a:rPr lang="en-US" sz="1100" dirty="0">
                          <a:effectLst/>
                        </a:rPr>
                        <a:t>Duration of each spill</a:t>
                      </a:r>
                      <a:endParaRPr lang="en-US" sz="1200"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pPr>
                      <a:r>
                        <a:rPr lang="en-US" sz="1100" b="1" dirty="0" smtClean="0">
                          <a:effectLst/>
                          <a:latin typeface="+mn-lt"/>
                          <a:ea typeface="+mn-ea"/>
                          <a:cs typeface="+mn-cs"/>
                        </a:rPr>
                        <a:t>34-54</a:t>
                      </a:r>
                      <a:endParaRPr lang="en-US" sz="1200" b="1"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pPr>
                      <a:r>
                        <a:rPr lang="en-US" sz="1100" b="1" dirty="0" err="1">
                          <a:effectLst/>
                        </a:rPr>
                        <a:t>msec</a:t>
                      </a:r>
                      <a:endParaRPr lang="en-US" sz="1200" b="1"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9907">
                <a:tc>
                  <a:txBody>
                    <a:bodyPr/>
                    <a:lstStyle/>
                    <a:p>
                      <a:pPr marL="163830" marR="0" lvl="0" algn="l">
                        <a:lnSpc>
                          <a:spcPts val="1600"/>
                        </a:lnSpc>
                        <a:spcBef>
                          <a:spcPts val="0"/>
                        </a:spcBef>
                        <a:spcAft>
                          <a:spcPts val="0"/>
                        </a:spcAft>
                      </a:pPr>
                      <a:r>
                        <a:rPr lang="en-US" sz="1100" dirty="0">
                          <a:effectLst/>
                        </a:rPr>
                        <a:t>Number of protons per micro-pulse</a:t>
                      </a:r>
                      <a:endParaRPr lang="en-US" sz="1200"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pPr>
                      <a:r>
                        <a:rPr lang="en-US" sz="1100" b="1" dirty="0" smtClean="0">
                          <a:effectLst/>
                        </a:rPr>
                        <a:t>(3.0-5.0)×10</a:t>
                      </a:r>
                      <a:r>
                        <a:rPr lang="en-US" sz="1100" b="1" baseline="30000" dirty="0" smtClean="0">
                          <a:effectLst/>
                        </a:rPr>
                        <a:t>7</a:t>
                      </a:r>
                      <a:endParaRPr lang="en-US" sz="1200" b="1"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pPr>
                      <a:r>
                        <a:rPr lang="en-US" sz="1100" b="1" dirty="0">
                          <a:effectLst/>
                        </a:rPr>
                        <a:t>protons</a:t>
                      </a:r>
                      <a:endParaRPr lang="en-US" sz="1200" b="1"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9907">
                <a:tc>
                  <a:txBody>
                    <a:bodyPr/>
                    <a:lstStyle/>
                    <a:p>
                      <a:pPr marL="163830" marR="0" lvl="0" algn="l">
                        <a:lnSpc>
                          <a:spcPts val="1600"/>
                        </a:lnSpc>
                        <a:spcBef>
                          <a:spcPts val="0"/>
                        </a:spcBef>
                        <a:spcAft>
                          <a:spcPts val="0"/>
                        </a:spcAft>
                      </a:pPr>
                      <a:r>
                        <a:rPr lang="en-US" sz="1100" dirty="0">
                          <a:effectLst/>
                        </a:rPr>
                        <a:t>Maximum </a:t>
                      </a:r>
                      <a:r>
                        <a:rPr lang="en-US" sz="1100" dirty="0" smtClean="0">
                          <a:effectLst/>
                        </a:rPr>
                        <a:t>DR Beam </a:t>
                      </a:r>
                      <a:r>
                        <a:rPr lang="en-US" sz="1100" dirty="0">
                          <a:effectLst/>
                        </a:rPr>
                        <a:t>Intensity</a:t>
                      </a:r>
                      <a:endParaRPr lang="en-US" sz="1200"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pPr>
                      <a:r>
                        <a:rPr lang="en-US" sz="1100" b="1" dirty="0">
                          <a:effectLst/>
                        </a:rPr>
                        <a:t>1.0×10</a:t>
                      </a:r>
                      <a:r>
                        <a:rPr lang="en-US" sz="1100" b="1" baseline="30000" dirty="0">
                          <a:effectLst/>
                        </a:rPr>
                        <a:t>12</a:t>
                      </a:r>
                      <a:endParaRPr lang="en-US" sz="1200" b="1"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pPr>
                      <a:r>
                        <a:rPr lang="en-US" sz="1100" b="1" dirty="0">
                          <a:effectLst/>
                        </a:rPr>
                        <a:t>protons</a:t>
                      </a:r>
                      <a:endParaRPr lang="en-US" sz="1200" b="1"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9907">
                <a:tc>
                  <a:txBody>
                    <a:bodyPr/>
                    <a:lstStyle/>
                    <a:p>
                      <a:pPr marL="163830" marR="0" lvl="0" algn="l">
                        <a:lnSpc>
                          <a:spcPts val="1600"/>
                        </a:lnSpc>
                        <a:spcBef>
                          <a:spcPts val="0"/>
                        </a:spcBef>
                        <a:spcAft>
                          <a:spcPts val="0"/>
                        </a:spcAft>
                      </a:pPr>
                      <a:r>
                        <a:rPr lang="en-US" sz="1100" dirty="0" smtClean="0">
                          <a:effectLst/>
                        </a:rPr>
                        <a:t>Reset Time </a:t>
                      </a:r>
                      <a:r>
                        <a:rPr lang="en-US" sz="1100" dirty="0">
                          <a:effectLst/>
                        </a:rPr>
                        <a:t>Gap between spills</a:t>
                      </a:r>
                      <a:endParaRPr lang="en-US" sz="1200"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pPr>
                      <a:r>
                        <a:rPr lang="en-US" sz="1100" b="1" dirty="0">
                          <a:effectLst/>
                        </a:rPr>
                        <a:t>5</a:t>
                      </a:r>
                      <a:endParaRPr lang="en-US" sz="1200" b="1"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pPr>
                      <a:r>
                        <a:rPr lang="en-US" sz="1100" b="1" dirty="0" err="1">
                          <a:effectLst/>
                        </a:rPr>
                        <a:t>msec</a:t>
                      </a:r>
                      <a:endParaRPr lang="en-US" sz="1200" b="1"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9907">
                <a:tc>
                  <a:txBody>
                    <a:bodyPr/>
                    <a:lstStyle/>
                    <a:p>
                      <a:pPr marL="163830" marR="0" lvl="0" algn="l">
                        <a:lnSpc>
                          <a:spcPts val="1600"/>
                        </a:lnSpc>
                        <a:spcBef>
                          <a:spcPts val="0"/>
                        </a:spcBef>
                        <a:spcAft>
                          <a:spcPts val="0"/>
                        </a:spcAft>
                      </a:pPr>
                      <a:r>
                        <a:rPr lang="en-US" sz="1200" dirty="0" smtClean="0">
                          <a:effectLst/>
                          <a:latin typeface="Times New Roman"/>
                          <a:ea typeface="MS Mincho"/>
                          <a:cs typeface="Times New Roman"/>
                        </a:rPr>
                        <a:t>Operation point  (</a:t>
                      </a:r>
                      <a:r>
                        <a:rPr lang="en-US" sz="1200" dirty="0" err="1" smtClean="0">
                          <a:effectLst/>
                          <a:latin typeface="Times New Roman"/>
                          <a:ea typeface="MS Mincho"/>
                          <a:cs typeface="Times New Roman"/>
                        </a:rPr>
                        <a:t>Qx</a:t>
                      </a:r>
                      <a:r>
                        <a:rPr lang="en-US" sz="1200" dirty="0" smtClean="0">
                          <a:effectLst/>
                          <a:latin typeface="Times New Roman"/>
                          <a:ea typeface="MS Mincho"/>
                          <a:cs typeface="Times New Roman"/>
                        </a:rPr>
                        <a:t>/</a:t>
                      </a:r>
                      <a:r>
                        <a:rPr lang="en-US" sz="1200" dirty="0" err="1" smtClean="0">
                          <a:effectLst/>
                          <a:latin typeface="Times New Roman"/>
                          <a:ea typeface="MS Mincho"/>
                          <a:cs typeface="Times New Roman"/>
                        </a:rPr>
                        <a:t>Qy</a:t>
                      </a:r>
                      <a:r>
                        <a:rPr lang="en-US" sz="1200" dirty="0" smtClean="0">
                          <a:effectLst/>
                          <a:latin typeface="Times New Roman"/>
                          <a:ea typeface="MS Mincho"/>
                          <a:cs typeface="Times New Roman"/>
                        </a:rPr>
                        <a:t>)</a:t>
                      </a:r>
                      <a:endParaRPr lang="en-US" sz="1200"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ts val="1600"/>
                        </a:lnSpc>
                        <a:spcBef>
                          <a:spcPts val="0"/>
                        </a:spcBef>
                        <a:spcAft>
                          <a:spcPts val="0"/>
                        </a:spcAft>
                        <a:buClrTx/>
                        <a:buSzTx/>
                        <a:buFontTx/>
                        <a:buNone/>
                        <a:tabLst/>
                        <a:defRPr/>
                      </a:pPr>
                      <a:r>
                        <a:rPr lang="en-US" sz="1200" b="1" dirty="0" smtClean="0">
                          <a:latin typeface="Times New Roman" panose="02020603050405020304" pitchFamily="18" charset="0"/>
                          <a:cs typeface="Times New Roman" panose="02020603050405020304" pitchFamily="18" charset="0"/>
                        </a:rPr>
                        <a:t>9.650/9.735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pPr>
                      <a:endParaRPr lang="en-US" sz="1200" b="1" dirty="0" smtClean="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9907">
                <a:tc>
                  <a:txBody>
                    <a:bodyPr/>
                    <a:lstStyle/>
                    <a:p>
                      <a:pPr marL="163830" marR="0" lvl="0" algn="l">
                        <a:lnSpc>
                          <a:spcPts val="1600"/>
                        </a:lnSpc>
                        <a:spcBef>
                          <a:spcPts val="0"/>
                        </a:spcBef>
                        <a:spcAft>
                          <a:spcPts val="0"/>
                        </a:spcAft>
                      </a:pPr>
                      <a:r>
                        <a:rPr lang="en-US" sz="1200" dirty="0" smtClean="0">
                          <a:effectLst/>
                          <a:latin typeface="Times New Roman"/>
                          <a:ea typeface="MS Mincho"/>
                          <a:cs typeface="Times New Roman"/>
                        </a:rPr>
                        <a:t>Extraction efficiency</a:t>
                      </a:r>
                      <a:endParaRPr lang="en-US" sz="1200"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pPr>
                      <a:r>
                        <a:rPr lang="en-US" sz="1200" b="1" dirty="0" smtClean="0">
                          <a:effectLst/>
                          <a:latin typeface="Times New Roman"/>
                          <a:ea typeface="MS Mincho"/>
                          <a:cs typeface="Times New Roman"/>
                        </a:rPr>
                        <a:t>&gt;98</a:t>
                      </a:r>
                      <a:endParaRPr lang="en-US" sz="1200" b="1"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pPr>
                      <a:r>
                        <a:rPr lang="en-US" sz="1200" b="1" dirty="0" smtClean="0">
                          <a:effectLst/>
                          <a:latin typeface="Times New Roman"/>
                          <a:ea typeface="MS Mincho"/>
                          <a:cs typeface="Times New Roman"/>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9907">
                <a:tc>
                  <a:txBody>
                    <a:bodyPr/>
                    <a:lstStyle/>
                    <a:p>
                      <a:pPr marL="163830" marR="0" lvl="0" algn="l">
                        <a:lnSpc>
                          <a:spcPts val="1600"/>
                        </a:lnSpc>
                        <a:spcBef>
                          <a:spcPts val="0"/>
                        </a:spcBef>
                        <a:spcAft>
                          <a:spcPts val="0"/>
                        </a:spcAft>
                      </a:pPr>
                      <a:r>
                        <a:rPr lang="en-US" sz="1200" dirty="0" smtClean="0">
                          <a:effectLst/>
                          <a:latin typeface="Times New Roman"/>
                          <a:ea typeface="MS Mincho"/>
                          <a:cs typeface="Times New Roman"/>
                        </a:rPr>
                        <a:t>Spill uniformity</a:t>
                      </a:r>
                      <a:endParaRPr lang="en-US" sz="1200"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pPr>
                      <a:r>
                        <a:rPr lang="en-US" sz="1200" b="1" dirty="0" smtClean="0">
                          <a:effectLst/>
                          <a:latin typeface="Times New Roman"/>
                          <a:ea typeface="MS Mincho"/>
                          <a:cs typeface="Times New Roman"/>
                        </a:rPr>
                        <a:t>&lt;50</a:t>
                      </a:r>
                      <a:endParaRPr lang="en-US" sz="1200" b="1"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pPr>
                      <a:r>
                        <a:rPr lang="en-US" sz="1200" b="1" dirty="0" smtClean="0">
                          <a:effectLst/>
                          <a:latin typeface="Times New Roman"/>
                          <a:ea typeface="MS Mincho"/>
                          <a:cs typeface="Times New Roman"/>
                        </a:rPr>
                        <a:t>%</a:t>
                      </a:r>
                      <a:endParaRPr lang="en-US" sz="1200" b="1" dirty="0">
                        <a:effectLst/>
                        <a:latin typeface="Times New Roman"/>
                        <a:ea typeface="MS Mincho"/>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2873484619"/>
      </p:ext>
    </p:extLst>
  </p:cSld>
  <p:clrMapOvr>
    <a:masterClrMapping/>
  </p:clrMapOvr>
  <p:timing>
    <p:tnLst>
      <p:par>
        <p:cTn id="1" dur="indefinite" restart="never" nodeType="tmRoot"/>
      </p:par>
    </p:tnLst>
  </p:timing>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FermilabTemplate">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FermilabTemplate">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FNAL_TemplatePC_060514</Template>
  <TotalTime>92353</TotalTime>
  <Words>7574</Words>
  <Application>Microsoft Office PowerPoint</Application>
  <PresentationFormat>On-screen Show (4:3)</PresentationFormat>
  <Paragraphs>1482</Paragraphs>
  <Slides>48</Slides>
  <Notes>48</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48</vt:i4>
      </vt:variant>
    </vt:vector>
  </HeadingPairs>
  <TitlesOfParts>
    <vt:vector size="63" baseType="lpstr">
      <vt:lpstr>MS Mincho</vt:lpstr>
      <vt:lpstr>MS PGothic</vt:lpstr>
      <vt:lpstr>MS PGothic</vt:lpstr>
      <vt:lpstr>Arial</vt:lpstr>
      <vt:lpstr>Calibri</vt:lpstr>
      <vt:lpstr>Cambria</vt:lpstr>
      <vt:lpstr>Geneva</vt:lpstr>
      <vt:lpstr>Helvetica</vt:lpstr>
      <vt:lpstr>Symbol</vt:lpstr>
      <vt:lpstr>Times New Roman</vt:lpstr>
      <vt:lpstr>Wingdings</vt:lpstr>
      <vt:lpstr>FNAL_TemplateMac_060514</vt:lpstr>
      <vt:lpstr>Fermilab: Footer Only</vt:lpstr>
      <vt:lpstr>FermilabTemplate</vt:lpstr>
      <vt:lpstr>1_FermilabTemplate</vt:lpstr>
      <vt:lpstr>PowerPoint Presentation</vt:lpstr>
      <vt:lpstr>Organizational Breakdown</vt:lpstr>
      <vt:lpstr>Controls Scope</vt:lpstr>
      <vt:lpstr>Controls Lessons Learned from g-2</vt:lpstr>
      <vt:lpstr>Controls lessons learned from g-2</vt:lpstr>
      <vt:lpstr>Controls Design</vt:lpstr>
      <vt:lpstr>Instrumentation Scope</vt:lpstr>
      <vt:lpstr>Mu2e Proton Delivery</vt:lpstr>
      <vt:lpstr>Mu2e Accelerator Timeline</vt:lpstr>
      <vt:lpstr>Mu2e Instrumentation Scope</vt:lpstr>
      <vt:lpstr>Instrumentation for various operational modes</vt:lpstr>
      <vt:lpstr>Extraction Instrumentation: Multiwires</vt:lpstr>
      <vt:lpstr>Profile Monitors in the M4 Line</vt:lpstr>
      <vt:lpstr>Scope Changes.</vt:lpstr>
      <vt:lpstr>Design considerations</vt:lpstr>
      <vt:lpstr>Retractable Ion Chambers</vt:lpstr>
      <vt:lpstr>Extraction Beamline Ion Chamber Locations</vt:lpstr>
      <vt:lpstr>Design considerations</vt:lpstr>
      <vt:lpstr>Delivery Ring Instrumentation Design</vt:lpstr>
      <vt:lpstr>Delivery Ring Instrumentation:  DCCT</vt:lpstr>
      <vt:lpstr>Delivery Ring Instrumentation:  Tune Measurement</vt:lpstr>
      <vt:lpstr>Extraction Instrumentation: BLMs</vt:lpstr>
      <vt:lpstr>Value Engineering</vt:lpstr>
      <vt:lpstr>Quality Assurance:</vt:lpstr>
      <vt:lpstr>Risks</vt:lpstr>
      <vt:lpstr>ES&amp;H</vt:lpstr>
      <vt:lpstr>Schedule</vt:lpstr>
      <vt:lpstr>Summary</vt:lpstr>
      <vt:lpstr>Delivery Ring Spill Parameters</vt:lpstr>
      <vt:lpstr>Mu2e Proton Beam Requirements</vt:lpstr>
      <vt:lpstr>Requirements: Instrumentation</vt:lpstr>
      <vt:lpstr>Accelerator Parameters</vt:lpstr>
      <vt:lpstr>Standard Specifications: Accelerator Controls</vt:lpstr>
      <vt:lpstr>WBS 475.02.03    Instrumentation and Controls</vt:lpstr>
      <vt:lpstr>Low Intensity Secondary Beam Instrumentation</vt:lpstr>
      <vt:lpstr>Low Intensity Secondary Beam Instrumentation</vt:lpstr>
      <vt:lpstr>External Beamline </vt:lpstr>
      <vt:lpstr>Extraction Beamline Multiwire Locations</vt:lpstr>
      <vt:lpstr>Simulated Profile Sizes for 0.5mm and 1.0mm wire spacing</vt:lpstr>
      <vt:lpstr>Beam Position Monitors</vt:lpstr>
      <vt:lpstr>Performance: Schottky Tune Measurement</vt:lpstr>
      <vt:lpstr>Mu2e Controls</vt:lpstr>
      <vt:lpstr>Multiwire and Ion Chamber Schedule</vt:lpstr>
      <vt:lpstr>Multiwire/Ion Chamber Schedule (continued)</vt:lpstr>
      <vt:lpstr>DCCT Schedule</vt:lpstr>
      <vt:lpstr>BLM Schedule</vt:lpstr>
      <vt:lpstr>Tune Measurement Schedule</vt:lpstr>
      <vt:lpstr>Delivery Ring AIP BPM Schedule</vt:lpstr>
    </vt:vector>
  </TitlesOfParts>
  <Company>Fermi National Accelerator Laboratory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Muon Campus Controls and Instrumentation Update</dc:title>
  <dc:creator>Brian E. Drendel x6572 09990N</dc:creator>
  <cp:lastModifiedBy>Brian E. Drendel x6572 09990N</cp:lastModifiedBy>
  <cp:revision>279</cp:revision>
  <cp:lastPrinted>2015-10-06T11:50:44Z</cp:lastPrinted>
  <dcterms:created xsi:type="dcterms:W3CDTF">2015-01-05T15:10:51Z</dcterms:created>
  <dcterms:modified xsi:type="dcterms:W3CDTF">2015-10-08T15:09:34Z</dcterms:modified>
</cp:coreProperties>
</file>