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1"/>
  </p:notesMasterIdLst>
  <p:handoutMasterIdLst>
    <p:handoutMasterId r:id="rId12"/>
  </p:handoutMasterIdLst>
  <p:sldIdLst>
    <p:sldId id="265" r:id="rId3"/>
    <p:sldId id="270" r:id="rId4"/>
    <p:sldId id="268" r:id="rId5"/>
    <p:sldId id="269" r:id="rId6"/>
    <p:sldId id="271" r:id="rId7"/>
    <p:sldId id="272" r:id="rId8"/>
    <p:sldId id="267" r:id="rId9"/>
    <p:sldId id="273"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34" charset="0"/>
              </a:defRPr>
            </a:lvl1pPr>
          </a:lstStyle>
          <a:p>
            <a:fld id="{A9241F90-86A7-4009-B1C2-2E8840113379}" type="datetimeFigureOut">
              <a:rPr lang="en-US" altLang="en-US"/>
              <a:pPr/>
              <a:t>10/5/2015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34" charset="0"/>
              </a:defRPr>
            </a:lvl1pPr>
          </a:lstStyle>
          <a:p>
            <a:fld id="{06E9CF33-F55B-443A-823E-D5FC048AF5B6}" type="slidenum">
              <a:rPr lang="en-US" altLang="en-US"/>
              <a:pPr/>
              <a:t>‹#›</a:t>
            </a:fld>
            <a:endParaRPr lang="en-US" altLang="en-US"/>
          </a:p>
        </p:txBody>
      </p:sp>
    </p:spTree>
    <p:extLst>
      <p:ext uri="{BB962C8B-B14F-4D97-AF65-F5344CB8AC3E}">
        <p14:creationId xmlns:p14="http://schemas.microsoft.com/office/powerpoint/2010/main" val="2360833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34" charset="0"/>
              </a:defRPr>
            </a:lvl1pPr>
          </a:lstStyle>
          <a:p>
            <a:fld id="{6C544FB7-FCEC-4185-A485-FEBF503C2A92}" type="datetimeFigureOut">
              <a:rPr lang="en-US" altLang="en-US"/>
              <a:pPr/>
              <a:t>10/5/2015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34" charset="0"/>
              </a:defRPr>
            </a:lvl1pPr>
          </a:lstStyle>
          <a:p>
            <a:fld id="{CC371F58-8B4C-4991-8CB1-0B553D04EC02}" type="slidenum">
              <a:rPr lang="en-US" altLang="en-US"/>
              <a:pPr/>
              <a:t>‹#›</a:t>
            </a:fld>
            <a:endParaRPr lang="en-US" altLang="en-US"/>
          </a:p>
        </p:txBody>
      </p:sp>
    </p:spTree>
    <p:extLst>
      <p:ext uri="{BB962C8B-B14F-4D97-AF65-F5344CB8AC3E}">
        <p14:creationId xmlns:p14="http://schemas.microsoft.com/office/powerpoint/2010/main" val="269966463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Steven Hays slh@fnal.gov</a:t>
            </a:r>
            <a:r>
              <a:rPr lang="en-US" baseline="0" dirty="0" smtClean="0"/>
              <a:t>  X2337</a:t>
            </a:r>
            <a:endParaRPr lang="en-US" dirty="0"/>
          </a:p>
        </p:txBody>
      </p:sp>
      <p:sp>
        <p:nvSpPr>
          <p:cNvPr id="4" name="Slide Number Placeholder 3"/>
          <p:cNvSpPr>
            <a:spLocks noGrp="1"/>
          </p:cNvSpPr>
          <p:nvPr>
            <p:ph type="sldNum" sz="quarter" idx="10"/>
          </p:nvPr>
        </p:nvSpPr>
        <p:spPr/>
        <p:txBody>
          <a:bodyPr/>
          <a:lstStyle/>
          <a:p>
            <a:fld id="{CC371F58-8B4C-4991-8CB1-0B553D04EC02}" type="slidenum">
              <a:rPr lang="en-US" altLang="en-US" smtClean="0"/>
              <a:pPr/>
              <a:t>1</a:t>
            </a:fld>
            <a:endParaRPr lang="en-US" altLang="en-US"/>
          </a:p>
        </p:txBody>
      </p:sp>
    </p:spTree>
    <p:extLst>
      <p:ext uri="{BB962C8B-B14F-4D97-AF65-F5344CB8AC3E}">
        <p14:creationId xmlns:p14="http://schemas.microsoft.com/office/powerpoint/2010/main" val="64674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M4 line down stream of V907</a:t>
            </a:r>
            <a:r>
              <a:rPr lang="en-US" baseline="0" dirty="0" smtClean="0"/>
              <a:t> will operate at 8GeV The M4 line upstream will operate at either 3.3 GeV or 8 GeV</a:t>
            </a:r>
          </a:p>
          <a:p>
            <a:r>
              <a:rPr lang="en-US" baseline="0" dirty="0" smtClean="0"/>
              <a:t>The current regulation system was designed for the </a:t>
            </a:r>
            <a:r>
              <a:rPr lang="en-US" baseline="0" dirty="0" err="1" smtClean="0"/>
              <a:t>NuMI</a:t>
            </a:r>
            <a:r>
              <a:rPr lang="en-US" baseline="0" dirty="0" smtClean="0"/>
              <a:t> beam line upgrade. Also a four quadrant version of the design is installed in the NML beam line.</a:t>
            </a:r>
          </a:p>
          <a:p>
            <a:r>
              <a:rPr lang="en-US" baseline="0" dirty="0" smtClean="0"/>
              <a:t>All of the new magnet circuits can use existing designs.</a:t>
            </a:r>
            <a:endParaRPr lang="en-US" dirty="0"/>
          </a:p>
        </p:txBody>
      </p:sp>
      <p:sp>
        <p:nvSpPr>
          <p:cNvPr id="4" name="Slide Number Placeholder 3"/>
          <p:cNvSpPr>
            <a:spLocks noGrp="1"/>
          </p:cNvSpPr>
          <p:nvPr>
            <p:ph type="sldNum" sz="quarter" idx="10"/>
          </p:nvPr>
        </p:nvSpPr>
        <p:spPr/>
        <p:txBody>
          <a:bodyPr/>
          <a:lstStyle/>
          <a:p>
            <a:fld id="{CC371F58-8B4C-4991-8CB1-0B553D04EC02}" type="slidenum">
              <a:rPr lang="en-US" altLang="en-US" smtClean="0"/>
              <a:pPr/>
              <a:t>2</a:t>
            </a:fld>
            <a:endParaRPr lang="en-US" altLang="en-US"/>
          </a:p>
        </p:txBody>
      </p:sp>
    </p:spTree>
    <p:extLst>
      <p:ext uri="{BB962C8B-B14F-4D97-AF65-F5344CB8AC3E}">
        <p14:creationId xmlns:p14="http://schemas.microsoft.com/office/powerpoint/2010/main" val="232066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r>
              <a:rPr lang="en-US" baseline="0" dirty="0" smtClean="0"/>
              <a:t> circuits being installed in AP-30 service building</a:t>
            </a:r>
          </a:p>
          <a:p>
            <a:r>
              <a:rPr lang="en-US" baseline="0" dirty="0" smtClean="0"/>
              <a:t>16 circuits are being powered from the MC-1 service building and one SCR supply from our inventory will be installed for the abort line.</a:t>
            </a:r>
          </a:p>
          <a:p>
            <a:r>
              <a:rPr lang="en-US" baseline="0" dirty="0" smtClean="0"/>
              <a:t>Magnets after the abort line will be powered </a:t>
            </a:r>
            <a:r>
              <a:rPr lang="en-US" baseline="0" dirty="0" err="1" smtClean="0"/>
              <a:t>brom</a:t>
            </a:r>
            <a:r>
              <a:rPr lang="en-US" baseline="0" dirty="0" smtClean="0"/>
              <a:t> the MC-2 service building</a:t>
            </a:r>
            <a:endParaRPr lang="en-US" dirty="0"/>
          </a:p>
        </p:txBody>
      </p:sp>
      <p:sp>
        <p:nvSpPr>
          <p:cNvPr id="4" name="Slide Number Placeholder 3"/>
          <p:cNvSpPr>
            <a:spLocks noGrp="1"/>
          </p:cNvSpPr>
          <p:nvPr>
            <p:ph type="sldNum" sz="quarter" idx="10"/>
          </p:nvPr>
        </p:nvSpPr>
        <p:spPr/>
        <p:txBody>
          <a:bodyPr/>
          <a:lstStyle/>
          <a:p>
            <a:fld id="{CC371F58-8B4C-4991-8CB1-0B553D04EC02}" type="slidenum">
              <a:rPr lang="en-US" altLang="en-US" smtClean="0"/>
              <a:pPr/>
              <a:t>3</a:t>
            </a:fld>
            <a:endParaRPr lang="en-US" altLang="en-US"/>
          </a:p>
        </p:txBody>
      </p:sp>
    </p:spTree>
    <p:extLst>
      <p:ext uri="{BB962C8B-B14F-4D97-AF65-F5344CB8AC3E}">
        <p14:creationId xmlns:p14="http://schemas.microsoft.com/office/powerpoint/2010/main" val="101633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control</a:t>
            </a:r>
            <a:r>
              <a:rPr lang="en-US" baseline="0" dirty="0" smtClean="0"/>
              <a:t> system sends a digital DC reference to the PC-104, this is sent to the 18 bit DAC.  The DCCT current feedback signal is subtracted from the digital reference and amplified to provide an error signal that is then regulated to zero by the PC-104 by sending a voltage correction signal to the power supply.</a:t>
            </a:r>
          </a:p>
          <a:p>
            <a:r>
              <a:rPr lang="en-US" baseline="0" dirty="0" smtClean="0"/>
              <a:t>Each manufacturer provides a different interface for status and control </a:t>
            </a:r>
            <a:r>
              <a:rPr lang="en-US" baseline="0" dirty="0" err="1" smtClean="0"/>
              <a:t>wich</a:t>
            </a:r>
            <a:r>
              <a:rPr lang="en-US" baseline="0" dirty="0" smtClean="0"/>
              <a:t> is interfaced using a card and information is collected my the PLC.</a:t>
            </a:r>
            <a:endParaRPr lang="en-US" dirty="0"/>
          </a:p>
        </p:txBody>
      </p:sp>
      <p:sp>
        <p:nvSpPr>
          <p:cNvPr id="4" name="Slide Number Placeholder 3"/>
          <p:cNvSpPr>
            <a:spLocks noGrp="1"/>
          </p:cNvSpPr>
          <p:nvPr>
            <p:ph type="sldNum" sz="quarter" idx="10"/>
          </p:nvPr>
        </p:nvSpPr>
        <p:spPr/>
        <p:txBody>
          <a:bodyPr/>
          <a:lstStyle/>
          <a:p>
            <a:fld id="{CC371F58-8B4C-4991-8CB1-0B553D04EC02}" type="slidenum">
              <a:rPr lang="en-US" altLang="en-US" smtClean="0"/>
              <a:pPr/>
              <a:t>4</a:t>
            </a:fld>
            <a:endParaRPr lang="en-US" altLang="en-US"/>
          </a:p>
        </p:txBody>
      </p:sp>
    </p:spTree>
    <p:extLst>
      <p:ext uri="{BB962C8B-B14F-4D97-AF65-F5344CB8AC3E}">
        <p14:creationId xmlns:p14="http://schemas.microsoft.com/office/powerpoint/2010/main" val="2389431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3516649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A7D6D684-CC40-4341-9481-080F133E2ED0}" type="datetime1">
              <a:rPr lang="en-US" altLang="en-US"/>
              <a:pPr/>
              <a:t>10/5/2015</a:t>
            </a:fld>
            <a:endParaRPr lang="en-US" alt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Presenter | Presentation Title</a:t>
            </a:r>
            <a:endParaRPr lang="en-US" b="1" dirty="0"/>
          </a:p>
        </p:txBody>
      </p:sp>
      <p:sp>
        <p:nvSpPr>
          <p:cNvPr id="6" name="Slide Number Placeholder 5"/>
          <p:cNvSpPr>
            <a:spLocks noGrp="1"/>
          </p:cNvSpPr>
          <p:nvPr>
            <p:ph type="sldNum" sz="quarter" idx="12"/>
          </p:nvPr>
        </p:nvSpPr>
        <p:spPr/>
        <p:txBody>
          <a:bodyPr/>
          <a:lstStyle>
            <a:lvl1pPr>
              <a:defRPr/>
            </a:lvl1pPr>
          </a:lstStyle>
          <a:p>
            <a:fld id="{FAFF3CD6-32E4-4CC3-A39C-FA9261C96C0F}" type="slidenum">
              <a:rPr lang="en-US" altLang="en-US"/>
              <a:pPr/>
              <a:t>‹#›</a:t>
            </a:fld>
            <a:endParaRPr lang="en-US" altLang="en-US"/>
          </a:p>
        </p:txBody>
      </p:sp>
    </p:spTree>
    <p:extLst>
      <p:ext uri="{BB962C8B-B14F-4D97-AF65-F5344CB8AC3E}">
        <p14:creationId xmlns:p14="http://schemas.microsoft.com/office/powerpoint/2010/main" val="89980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fld id="{4F12AD25-9CDA-4E37-B2C7-1D20951A49E0}" type="datetime1">
              <a:rPr lang="en-US" altLang="en-US"/>
              <a:pPr/>
              <a:t>10/5/2015</a:t>
            </a:fld>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a:lvl1pPr>
          </a:lstStyle>
          <a:p>
            <a:fld id="{6AB28062-833C-4FCD-AC57-7899AE430779}" type="slidenum">
              <a:rPr lang="en-US" altLang="en-US"/>
              <a:pPr/>
              <a:t>‹#›</a:t>
            </a:fld>
            <a:endParaRPr lang="en-US" altLang="en-US"/>
          </a:p>
        </p:txBody>
      </p:sp>
    </p:spTree>
    <p:extLst>
      <p:ext uri="{BB962C8B-B14F-4D97-AF65-F5344CB8AC3E}">
        <p14:creationId xmlns:p14="http://schemas.microsoft.com/office/powerpoint/2010/main" val="269643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fld id="{49CEA373-5F1D-4162-B17A-FAC8F8883861}" type="datetime1">
              <a:rPr lang="en-US" altLang="en-US"/>
              <a:pPr/>
              <a:t>10/5/2015</a:t>
            </a:fld>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a:lvl1pPr>
          </a:lstStyle>
          <a:p>
            <a:fld id="{A9AD20CC-2C32-4AE0-A874-A45E07AC9052}" type="slidenum">
              <a:rPr lang="en-US" altLang="en-US"/>
              <a:pPr/>
              <a:t>‹#›</a:t>
            </a:fld>
            <a:endParaRPr lang="en-US" altLang="en-US"/>
          </a:p>
        </p:txBody>
      </p:sp>
    </p:spTree>
    <p:extLst>
      <p:ext uri="{BB962C8B-B14F-4D97-AF65-F5344CB8AC3E}">
        <p14:creationId xmlns:p14="http://schemas.microsoft.com/office/powerpoint/2010/main" val="300160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fld id="{6D5C826C-E548-46F9-BC56-7F8AE28D1B13}" type="datetime1">
              <a:rPr lang="en-US" altLang="en-US"/>
              <a:pPr/>
              <a:t>10/5/2015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a:lvl1pPr>
          </a:lstStyle>
          <a:p>
            <a:fld id="{55C0C90B-3757-4B7A-9A31-3D96CDC00610}" type="slidenum">
              <a:rPr lang="en-US" altLang="en-US"/>
              <a:pPr/>
              <a:t>‹#›</a:t>
            </a:fld>
            <a:endParaRPr lang="en-US" altLang="en-US"/>
          </a:p>
        </p:txBody>
      </p:sp>
    </p:spTree>
    <p:extLst>
      <p:ext uri="{BB962C8B-B14F-4D97-AF65-F5344CB8AC3E}">
        <p14:creationId xmlns:p14="http://schemas.microsoft.com/office/powerpoint/2010/main" val="23450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fld id="{809AA35D-7733-474F-9CC7-FEF9BE0704B4}" type="datetime1">
              <a:rPr lang="en-US" altLang="en-US"/>
              <a:pPr/>
              <a:t>10/5/2015</a:t>
            </a:fld>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ln/>
        </p:spPr>
        <p:txBody>
          <a:bodyPr/>
          <a:lstStyle>
            <a:lvl1pPr>
              <a:defRPr/>
            </a:lvl1pPr>
          </a:lstStyle>
          <a:p>
            <a:fld id="{D9A99A49-8FCD-4DE7-A0D2-874AB7451E8E}" type="slidenum">
              <a:rPr lang="en-US" altLang="en-US"/>
              <a:pPr/>
              <a:t>‹#›</a:t>
            </a:fld>
            <a:endParaRPr lang="en-US" altLang="en-US"/>
          </a:p>
        </p:txBody>
      </p:sp>
    </p:spTree>
    <p:extLst>
      <p:ext uri="{BB962C8B-B14F-4D97-AF65-F5344CB8AC3E}">
        <p14:creationId xmlns:p14="http://schemas.microsoft.com/office/powerpoint/2010/main" val="313174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fld id="{EE505C5F-60C1-4448-95FB-450E2AA4CD75}" type="datetime1">
              <a:rPr lang="en-US" altLang="en-US"/>
              <a:pPr/>
              <a:t>10/5/2015</a:t>
            </a:fld>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ln/>
        </p:spPr>
        <p:txBody>
          <a:bodyPr/>
          <a:lstStyle>
            <a:lvl1pPr>
              <a:defRPr/>
            </a:lvl1pPr>
          </a:lstStyle>
          <a:p>
            <a:fld id="{C647AD1F-BC1A-467D-A651-259AEE2E4D46}" type="slidenum">
              <a:rPr lang="en-US" altLang="en-US"/>
              <a:pPr/>
              <a:t>‹#›</a:t>
            </a:fld>
            <a:endParaRPr lang="en-US" altLang="en-US"/>
          </a:p>
        </p:txBody>
      </p:sp>
    </p:spTree>
    <p:extLst>
      <p:ext uri="{BB962C8B-B14F-4D97-AF65-F5344CB8AC3E}">
        <p14:creationId xmlns:p14="http://schemas.microsoft.com/office/powerpoint/2010/main" val="149713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fld id="{E8EC7CCA-E917-4C8D-891A-09D5818A8E49}" type="datetime1">
              <a:rPr lang="en-US" altLang="en-US"/>
              <a:pPr/>
              <a:t>10/5/2015</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ln/>
        </p:spPr>
        <p:txBody>
          <a:bodyPr/>
          <a:lstStyle>
            <a:lvl1pPr>
              <a:defRPr/>
            </a:lvl1pPr>
          </a:lstStyle>
          <a:p>
            <a:fld id="{437EA687-03F2-42C1-969A-0F87A0A858C1}" type="slidenum">
              <a:rPr lang="en-US" altLang="en-US"/>
              <a:pPr/>
              <a:t>‹#›</a:t>
            </a:fld>
            <a:endParaRPr lang="en-US" altLang="en-US"/>
          </a:p>
        </p:txBody>
      </p:sp>
    </p:spTree>
    <p:extLst>
      <p:ext uri="{BB962C8B-B14F-4D97-AF65-F5344CB8AC3E}">
        <p14:creationId xmlns:p14="http://schemas.microsoft.com/office/powerpoint/2010/main" val="150788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fld id="{10C8DF8F-4C4C-4023-84D0-B7BD2112B6EC}" type="datetime1">
              <a:rPr lang="en-US" altLang="en-US"/>
              <a:pPr/>
              <a:t>10/5/2015</a:t>
            </a:fld>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ln/>
        </p:spPr>
        <p:txBody>
          <a:bodyPr/>
          <a:lstStyle>
            <a:lvl1pPr>
              <a:defRPr/>
            </a:lvl1pPr>
          </a:lstStyle>
          <a:p>
            <a:fld id="{4C2E079B-3780-4A14-A472-0BCCC4DCFBD2}" type="slidenum">
              <a:rPr lang="en-US" altLang="en-US"/>
              <a:pPr/>
              <a:t>‹#›</a:t>
            </a:fld>
            <a:endParaRPr lang="en-US" altLang="en-US"/>
          </a:p>
        </p:txBody>
      </p:sp>
    </p:spTree>
    <p:extLst>
      <p:ext uri="{BB962C8B-B14F-4D97-AF65-F5344CB8AC3E}">
        <p14:creationId xmlns:p14="http://schemas.microsoft.com/office/powerpoint/2010/main" val="3999061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34" charset="0"/>
              </a:defRPr>
            </a:lvl1pPr>
          </a:lstStyle>
          <a:p>
            <a:fld id="{13E76A9F-F1D0-4DD7-810E-3FEE8024B083}" type="datetime1">
              <a:rPr lang="en-US" altLang="en-US"/>
              <a:pPr/>
              <a:t>10/5/2015</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34" charset="0"/>
              </a:defRPr>
            </a:lvl1pPr>
          </a:lstStyle>
          <a:p>
            <a:fld id="{FE17B924-0768-4922-A3B1-2A8BBAEFB6EC}"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Lst>
  <p:timing>
    <p:tnLst>
      <p:par>
        <p:cTn id="1" dur="indefinite" restart="never" nodeType="tmRoot"/>
      </p:par>
    </p:tnLst>
  </p:timing>
  <p:hf hdr="0"/>
  <p:txStyles>
    <p:titleStyle>
      <a:lvl1pPr algn="l" defTabSz="457200" rtl="0" fontAlgn="base">
        <a:spcBef>
          <a:spcPct val="0"/>
        </a:spcBef>
        <a:spcAft>
          <a:spcPct val="0"/>
        </a:spcAft>
        <a:defRPr sz="1700" b="1" kern="1200">
          <a:solidFill>
            <a:srgbClr val="074184"/>
          </a:solidFill>
          <a:latin typeface="Helvetica"/>
          <a:ea typeface="MS PGothic" panose="020B0600070205080204" pitchFamily="34" charset="-128"/>
          <a:cs typeface="ＭＳ Ｐゴシック" charset="0"/>
        </a:defRPr>
      </a:lvl1pPr>
      <a:lvl2pPr algn="l" defTabSz="457200" rtl="0" fontAlgn="base">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2pPr>
      <a:lvl3pPr algn="l" defTabSz="457200" rtl="0" fontAlgn="base">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3pPr>
      <a:lvl4pPr algn="l" defTabSz="457200" rtl="0" fontAlgn="base">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4pPr>
      <a:lvl5pPr algn="l" defTabSz="457200" rtl="0" fontAlgn="base">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panose="020B0604020202020204" pitchFamily="34" charset="0"/>
        <a:buChar char="•"/>
        <a:defRPr kern="1200">
          <a:solidFill>
            <a:srgbClr val="595959"/>
          </a:solidFill>
          <a:latin typeface="Helvetica"/>
          <a:ea typeface="MS PGothic" panose="020B0600070205080204" pitchFamily="34" charset="-128"/>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ＭＳ Ｐゴシック" charset="0"/>
        </a:defRPr>
      </a:lvl2pPr>
      <a:lvl3pPr marL="1143000" indent="-228600" algn="l" defTabSz="457200" rtl="0" fontAlgn="base">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ＭＳ Ｐゴシック" charset="0"/>
        </a:defRPr>
      </a:lvl3pPr>
      <a:lvl4pPr marL="1600200" indent="-228600" algn="l" defTabSz="457200" rtl="0" fontAlgn="base">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34" charset="0"/>
              </a:defRPr>
            </a:lvl1pPr>
          </a:lstStyle>
          <a:p>
            <a:fld id="{9D5A9B08-29BB-48D5-8A7A-5B05D5AD4D19}" type="datetime1">
              <a:rPr lang="en-US" altLang="en-US"/>
              <a:pPr/>
              <a:t>10/5/2015</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34" charset="0"/>
              </a:defRPr>
            </a:lvl1pPr>
          </a:lstStyle>
          <a:p>
            <a:fld id="{68540E7F-585A-42D8-8BA0-7BE6763DA140}"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MS PGothic" panose="020B0600070205080204"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u2e-docdb.fnal.gov:440/cgi-bin/RetrieveFile?docid=3590&amp;filename=M4%20Mu2e%20Beamline%20Power%20Supplies%20Spreadsheet%2009-11-2015.xlsx&amp;version=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smtClean="0">
                <a:latin typeface="Helvetica" pitchFamily="34" charset="0"/>
              </a:rPr>
              <a:t>M4 BEAMLINE POWER SUPPLIES</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latin typeface="Helvetica" pitchFamily="34" charset="0"/>
              </a:rPr>
              <a:t>Steven Hays AD E/E Support Electrical Engineer</a:t>
            </a:r>
          </a:p>
          <a:p>
            <a:r>
              <a:rPr lang="en-US" altLang="en-US" dirty="0" smtClean="0">
                <a:latin typeface="Helvetica" pitchFamily="34" charset="0"/>
              </a:rPr>
              <a:t>M4 Beam Line Technical Design Review</a:t>
            </a:r>
          </a:p>
          <a:p>
            <a:r>
              <a:rPr lang="en-US" altLang="en-US" dirty="0" smtClean="0">
                <a:latin typeface="Helvetica" pitchFamily="34" charset="0"/>
              </a:rPr>
              <a:t>October 6 2015</a:t>
            </a:r>
          </a:p>
          <a:p>
            <a:endParaRPr lang="en-US" altLang="en-US" dirty="0" smtClean="0">
              <a:latin typeface="Helvetic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455195"/>
          </a:xfrm>
        </p:spPr>
        <p:txBody>
          <a:bodyPr/>
          <a:lstStyle/>
          <a:p>
            <a:pPr algn="ctr"/>
            <a:r>
              <a:rPr lang="en-US" dirty="0" smtClean="0"/>
              <a:t>Plan for constructing the M4D beam line</a:t>
            </a:r>
            <a:endParaRPr lang="en-US" dirty="0"/>
          </a:p>
        </p:txBody>
      </p:sp>
      <p:sp>
        <p:nvSpPr>
          <p:cNvPr id="3" name="Content Placeholder 2"/>
          <p:cNvSpPr>
            <a:spLocks noGrp="1"/>
          </p:cNvSpPr>
          <p:nvPr>
            <p:ph idx="1"/>
          </p:nvPr>
        </p:nvSpPr>
        <p:spPr/>
        <p:txBody>
          <a:bodyPr/>
          <a:lstStyle/>
          <a:p>
            <a:r>
              <a:rPr lang="en-US" dirty="0"/>
              <a:t>All magnet systems operate in DC mode.</a:t>
            </a:r>
          </a:p>
          <a:p>
            <a:r>
              <a:rPr lang="en-US" dirty="0" smtClean="0"/>
              <a:t>Re-use as much existing equipment as is reasonable.</a:t>
            </a:r>
          </a:p>
          <a:p>
            <a:pPr lvl="1"/>
            <a:r>
              <a:rPr lang="en-US" dirty="0" smtClean="0"/>
              <a:t>All Switch Mode supplies will be new</a:t>
            </a:r>
          </a:p>
          <a:p>
            <a:pPr lvl="1"/>
            <a:r>
              <a:rPr lang="en-US" dirty="0" smtClean="0"/>
              <a:t>One new SCR 140kW power supply (same as a present procurement for M3 beam line</a:t>
            </a:r>
          </a:p>
          <a:p>
            <a:r>
              <a:rPr lang="en-US" dirty="0" smtClean="0"/>
              <a:t>Build systems using existing designs</a:t>
            </a:r>
          </a:p>
          <a:p>
            <a:pPr lvl="1"/>
            <a:r>
              <a:rPr lang="en-US" dirty="0" smtClean="0"/>
              <a:t>Current regulation system PSRAC</a:t>
            </a:r>
          </a:p>
          <a:p>
            <a:pPr lvl="1"/>
            <a:r>
              <a:rPr lang="en-US" dirty="0" smtClean="0"/>
              <a:t>PLC for status and control</a:t>
            </a:r>
          </a:p>
          <a:p>
            <a:pPr lvl="1"/>
            <a:r>
              <a:rPr lang="en-US" dirty="0" smtClean="0"/>
              <a:t>Shared hardware design with other beam lines NO new designs</a:t>
            </a:r>
          </a:p>
          <a:p>
            <a:endParaRPr lang="en-US" dirty="0" smtClean="0"/>
          </a:p>
          <a:p>
            <a:endParaRPr lang="en-US" dirty="0"/>
          </a:p>
        </p:txBody>
      </p:sp>
      <p:sp>
        <p:nvSpPr>
          <p:cNvPr id="4" name="Date Placeholder 3"/>
          <p:cNvSpPr>
            <a:spLocks noGrp="1"/>
          </p:cNvSpPr>
          <p:nvPr>
            <p:ph type="dt" sz="half" idx="10"/>
          </p:nvPr>
        </p:nvSpPr>
        <p:spPr/>
        <p:txBody>
          <a:bodyPr/>
          <a:lstStyle/>
          <a:p>
            <a:r>
              <a:rPr lang="en-US" altLang="en-US" dirty="0" smtClean="0"/>
              <a:t>10/06/2015</a:t>
            </a:r>
            <a:endParaRPr lang="en-US" altLang="en-US" dirty="0"/>
          </a:p>
        </p:txBody>
      </p:sp>
      <p:sp>
        <p:nvSpPr>
          <p:cNvPr id="5" name="Footer Placeholder 4"/>
          <p:cNvSpPr>
            <a:spLocks noGrp="1"/>
          </p:cNvSpPr>
          <p:nvPr>
            <p:ph type="ftr" sz="quarter" idx="11"/>
          </p:nvPr>
        </p:nvSpPr>
        <p:spPr/>
        <p:txBody>
          <a:bodyPr/>
          <a:lstStyle/>
          <a:p>
            <a:pPr eaLnBrk="1" hangingPunct="1"/>
            <a:r>
              <a:rPr lang="en-US" altLang="en-US" dirty="0">
                <a:latin typeface="Helvetica" pitchFamily="34" charset="0"/>
              </a:rPr>
              <a:t>M4 BEAMLINE POWER SUPPLIES slh@fnal.gov</a:t>
            </a:r>
            <a:endParaRPr lang="en-US" altLang="en-US" b="1" dirty="0">
              <a:latin typeface="Helvetica" pitchFamily="34" charset="0"/>
            </a:endParaRPr>
          </a:p>
        </p:txBody>
      </p:sp>
      <p:sp>
        <p:nvSpPr>
          <p:cNvPr id="6" name="Slide Number Placeholder 5"/>
          <p:cNvSpPr>
            <a:spLocks noGrp="1"/>
          </p:cNvSpPr>
          <p:nvPr>
            <p:ph type="sldNum" sz="quarter" idx="12"/>
          </p:nvPr>
        </p:nvSpPr>
        <p:spPr/>
        <p:txBody>
          <a:bodyPr/>
          <a:lstStyle/>
          <a:p>
            <a:fld id="{FAFF3CD6-32E4-4CC3-A39C-FA9261C96C0F}" type="slidenum">
              <a:rPr lang="en-US" altLang="en-US" smtClean="0"/>
              <a:pPr/>
              <a:t>2</a:t>
            </a:fld>
            <a:endParaRPr lang="en-US" altLang="en-US"/>
          </a:p>
        </p:txBody>
      </p:sp>
    </p:spTree>
    <p:extLst>
      <p:ext uri="{BB962C8B-B14F-4D97-AF65-F5344CB8AC3E}">
        <p14:creationId xmlns:p14="http://schemas.microsoft.com/office/powerpoint/2010/main" val="267573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2755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1600" dirty="0" smtClean="0">
                <a:hlinkClick r:id="rId3" tooltip="M4 Mu2e Beamline Power Supplies Spreadsheet 09-11-2015.xlsx"/>
              </a:rPr>
              <a:t>Mu2e DOC-DB 3590                              M4 </a:t>
            </a:r>
            <a:r>
              <a:rPr lang="en-US" sz="1600" dirty="0">
                <a:hlinkClick r:id="rId3" tooltip="M4 Mu2e Beamline Power Supplies Spreadsheet 09-11-2015.xlsx"/>
              </a:rPr>
              <a:t>power supply spreadsheet Mu2e -section - JB</a:t>
            </a:r>
            <a:endParaRPr lang="en-US" altLang="en-US" sz="1600" dirty="0" smtClean="0">
              <a:latin typeface="Helvetica" pitchFamily="34" charset="0"/>
            </a:endParaRPr>
          </a:p>
        </p:txBody>
      </p:sp>
      <p:sp>
        <p:nvSpPr>
          <p:cNvPr id="174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smtClean="0">
                <a:solidFill>
                  <a:srgbClr val="004C97"/>
                </a:solidFill>
                <a:latin typeface="Helvetica" pitchFamily="34" charset="0"/>
              </a:rPr>
              <a:t>10/06/2015</a:t>
            </a:r>
            <a:endParaRPr lang="en-US" altLang="en-US" sz="900" dirty="0">
              <a:solidFill>
                <a:srgbClr val="004C97"/>
              </a:solidFill>
              <a:latin typeface="Helvetica" pitchFamily="3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a:latin typeface="Helvetica" pitchFamily="34" charset="0"/>
              </a:rPr>
              <a:t>M4 BEAMLINE POWER </a:t>
            </a:r>
            <a:r>
              <a:rPr lang="en-US" altLang="en-US" sz="900" dirty="0" smtClean="0">
                <a:latin typeface="Helvetica" pitchFamily="34" charset="0"/>
              </a:rPr>
              <a:t>SUPPLIES slh@fnal.gov</a:t>
            </a:r>
            <a:endParaRPr lang="en-US" altLang="en-US" sz="900" b="1" dirty="0" smtClean="0">
              <a:solidFill>
                <a:srgbClr val="004C97"/>
              </a:solidFill>
              <a:latin typeface="Helvetica" pitchFamily="3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472DF53-7509-4487-8F0A-1C3F42EB502C}" type="slidenum">
              <a:rPr lang="en-US" altLang="en-US" sz="900">
                <a:solidFill>
                  <a:srgbClr val="004C97"/>
                </a:solidFill>
                <a:latin typeface="Helvetica" pitchFamily="34" charset="0"/>
              </a:rPr>
              <a:pPr eaLnBrk="1" hangingPunct="1"/>
              <a:t>3</a:t>
            </a:fld>
            <a:endParaRPr lang="en-US" altLang="en-US" sz="900">
              <a:solidFill>
                <a:srgbClr val="004C97"/>
              </a:solidFill>
              <a:latin typeface="Helvetic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3327768"/>
              </p:ext>
            </p:extLst>
          </p:nvPr>
        </p:nvGraphicFramePr>
        <p:xfrm>
          <a:off x="129258" y="839784"/>
          <a:ext cx="4802959" cy="5403994"/>
        </p:xfrm>
        <a:graphic>
          <a:graphicData uri="http://schemas.openxmlformats.org/drawingml/2006/table">
            <a:tbl>
              <a:tblPr>
                <a:tableStyleId>{5C22544A-7EE6-4342-B048-85BDC9FD1C3A}</a:tableStyleId>
              </a:tblPr>
              <a:tblGrid>
                <a:gridCol w="484377"/>
                <a:gridCol w="120651"/>
                <a:gridCol w="463086"/>
                <a:gridCol w="1965353"/>
                <a:gridCol w="694282"/>
                <a:gridCol w="266141"/>
                <a:gridCol w="330015"/>
                <a:gridCol w="479054"/>
              </a:tblGrid>
              <a:tr h="114653">
                <a:tc>
                  <a:txBody>
                    <a:bodyPr/>
                    <a:lstStyle/>
                    <a:p>
                      <a:pPr algn="ctr" fontAlgn="b"/>
                      <a:r>
                        <a:rPr lang="en-US" sz="600" u="none" strike="noStrike" dirty="0">
                          <a:effectLst/>
                        </a:rPr>
                        <a:t>NAME</a:t>
                      </a:r>
                      <a:endParaRPr lang="en-US" sz="600" b="1" i="0" u="none" strike="noStrike" dirty="0">
                        <a:effectLst/>
                        <a:latin typeface="Arial" panose="020B0604020202020204" pitchFamily="34" charset="0"/>
                      </a:endParaRPr>
                    </a:p>
                  </a:txBody>
                  <a:tcPr marL="0" marR="0" marT="0" marB="0" anchor="b">
                    <a:noFill/>
                  </a:tcPr>
                </a:tc>
                <a:tc>
                  <a:txBody>
                    <a:bodyPr/>
                    <a:lstStyle/>
                    <a:p>
                      <a:pPr algn="l" fontAlgn="b"/>
                      <a:endParaRPr lang="en-US" sz="500" b="0" i="0" u="none" strike="noStrike">
                        <a:effectLst/>
                        <a:latin typeface="Arial" panose="020B0604020202020204" pitchFamily="34" charset="0"/>
                      </a:endParaRPr>
                    </a:p>
                  </a:txBody>
                  <a:tcPr marL="0" marR="0" marT="0" marB="0" anchor="b">
                    <a:noFill/>
                  </a:tcPr>
                </a:tc>
                <a:tc gridSpan="6">
                  <a:txBody>
                    <a:bodyPr/>
                    <a:lstStyle/>
                    <a:p>
                      <a:pPr algn="ctr" fontAlgn="b"/>
                      <a:r>
                        <a:rPr lang="en-US" sz="600" u="none" strike="noStrike">
                          <a:effectLst/>
                        </a:rPr>
                        <a:t>MAGNET  LOAD</a:t>
                      </a:r>
                      <a:endParaRPr lang="en-US" sz="600" b="1" i="0" u="none" strike="noStrike">
                        <a:effectLst/>
                        <a:latin typeface="Arial" panose="020B0604020202020204" pitchFamily="34" charset="0"/>
                      </a:endParaRPr>
                    </a:p>
                  </a:txBody>
                  <a:tcPr marL="0" marR="0" marT="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145">
                <a:tc>
                  <a:txBody>
                    <a:bodyPr/>
                    <a:lstStyle/>
                    <a:p>
                      <a:pPr algn="ctr" fontAlgn="ctr"/>
                      <a:r>
                        <a:rPr lang="en-US" sz="500" u="none" strike="noStrike">
                          <a:effectLst/>
                        </a:rPr>
                        <a:t>P.S. CIRCUIT</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MAGNET</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M4 - Mu2e Beamline</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MAGNET</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MAG.</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MAG.</a:t>
                      </a:r>
                      <a:endParaRPr lang="en-US" sz="500" b="0" i="0" u="none" strike="noStrike">
                        <a:effectLst/>
                        <a:latin typeface="Arial" panose="020B0604020202020204" pitchFamily="34" charset="0"/>
                      </a:endParaRPr>
                    </a:p>
                  </a:txBody>
                  <a:tcPr marL="0" marR="0" marT="0" marB="0" anchor="ctr">
                    <a:noFill/>
                  </a:tcPr>
                </a:tc>
              </a:tr>
              <a:tr h="330117">
                <a:tc>
                  <a:txBody>
                    <a:bodyPr/>
                    <a:lstStyle/>
                    <a:p>
                      <a:pPr algn="ctr" fontAlgn="ctr"/>
                      <a:r>
                        <a:rPr lang="en-US" sz="500" u="none" strike="noStrike">
                          <a:effectLst/>
                        </a:rPr>
                        <a:t>NAME</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TYPE</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Magnet(s) Name(s) &amp;</a:t>
                      </a:r>
                      <a:br>
                        <a:rPr lang="en-US" sz="500" u="none" strike="noStrike">
                          <a:effectLst/>
                        </a:rPr>
                      </a:br>
                      <a:r>
                        <a:rPr lang="en-US" sz="500" u="none" strike="noStrike">
                          <a:effectLst/>
                        </a:rPr>
                        <a:t>Distance along beamline (ft)</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MODEL</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MAGs</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IND.</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RES.</a:t>
                      </a:r>
                      <a:endParaRPr lang="en-US" sz="500" b="0" i="0" u="none" strike="noStrike">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D:Q908</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Q908 116'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D:Q909</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Q909 124'</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D:Q910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Q910 136'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SQC</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0.0660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0.0415561</a:t>
                      </a:r>
                      <a:endParaRPr lang="en-US" sz="500" b="0" i="0" u="none" strike="noStrike">
                        <a:solidFill>
                          <a:srgbClr val="008000"/>
                        </a:solidFill>
                        <a:effectLst/>
                        <a:latin typeface="Arial" panose="020B0604020202020204" pitchFamily="34" charset="0"/>
                      </a:endParaRPr>
                    </a:p>
                  </a:txBody>
                  <a:tcPr marL="0" marR="0" marT="0" marB="0" anchor="ctr">
                    <a:noFill/>
                  </a:tcPr>
                </a:tc>
              </a:tr>
              <a:tr h="117139">
                <a:tc>
                  <a:txBody>
                    <a:bodyPr/>
                    <a:lstStyle/>
                    <a:p>
                      <a:pPr algn="ctr" fontAlgn="ctr"/>
                      <a:r>
                        <a:rPr lang="en-US" sz="500" u="none" strike="noStrike">
                          <a:effectLst/>
                        </a:rPr>
                        <a:t> D:H910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pt-BR" sz="500" u="none" strike="noStrike">
                          <a:effectLst/>
                        </a:rPr>
                        <a:t>H910 150', H911 166', H912 182', H916 218', H917 232', H918 249'</a:t>
                      </a:r>
                      <a:endParaRPr lang="pt-BR"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SDFW-SDF</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6</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0.0567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0.0454900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D:Q911</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Q911 155', Q918 237'</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SQC</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0.0660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0.0415561</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D:Q912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Q912 170',  Q917 221'</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D:Q913</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Q913 187', Q916 206'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0.0779</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0.0463569</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D:Q914</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Q914 190', Q915 202'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0.0779</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0.0463569</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7 Circuits</a:t>
                      </a:r>
                      <a:endParaRPr lang="en-US" sz="500" b="1" i="0" u="none" strike="noStrike">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D:Q919</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fr-FR" sz="500" u="none" strike="noStrike">
                          <a:effectLst/>
                        </a:rPr>
                        <a:t>Q919 256'  thru Q923 325'</a:t>
                      </a:r>
                      <a:endParaRPr lang="fr-FR"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5</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1814">
                <a:tc>
                  <a:txBody>
                    <a:bodyPr/>
                    <a:lstStyle/>
                    <a:p>
                      <a:pPr algn="ctr" fontAlgn="ctr"/>
                      <a:r>
                        <a:rPr lang="en-US" sz="500" u="none" strike="noStrike">
                          <a:effectLst/>
                        </a:rPr>
                        <a:t>D:Q924</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dirty="0">
                          <a:effectLst/>
                        </a:rPr>
                        <a:t>Q924 345'</a:t>
                      </a:r>
                      <a:endParaRPr lang="en-US" sz="500" b="0" i="0" u="none" strike="noStrike" dirty="0">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D:Q925</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Q925 362'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D:Q926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Q926 365'</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D:Q927</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Q927 387'</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D:Q928</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Q928 416'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SQB</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0.0602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0.0392517</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D:Q929</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Q929 436'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600" u="none" strike="noStrike">
                          <a:effectLst/>
                        </a:rPr>
                        <a:t>ACDipole</a:t>
                      </a:r>
                      <a:endParaRPr lang="en-US" sz="600" b="1" i="0" u="none" strike="noStrike">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600" u="none" strike="noStrike">
                          <a:effectLst/>
                        </a:rPr>
                        <a:t>ACDipole</a:t>
                      </a:r>
                      <a:endParaRPr lang="en-US" sz="600" b="1" i="0" u="none" strike="noStrike">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Q930 463"</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D:Q931</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Q931 480"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Q932 533"</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D:Q933</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Q933 556"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SQB</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0.0602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0.0392517</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D:HDA1</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HDA1 571' Absorber 5 degree dipole magnet</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MDCE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0.0490000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D:QDA01</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pt-BR" sz="500" u="none" strike="noStrike">
                          <a:effectLst/>
                        </a:rPr>
                        <a:t>QDA01 600' Absorber quadrupole 1</a:t>
                      </a:r>
                      <a:endParaRPr lang="pt-BR"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3Q120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0.1234</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0.1690000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D:QDA02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pt-BR" sz="500" u="none" strike="noStrike">
                          <a:effectLst/>
                        </a:rPr>
                        <a:t>QDA02 600' Absorber quadrupole 2</a:t>
                      </a:r>
                      <a:endParaRPr lang="pt-BR"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3Q120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0.1234</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0.1690000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D:Q934</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Q934 592'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SQB</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0.0602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0.0392517</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D:Q935</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Q935 609'</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0.0646385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Q936 617'</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SQB</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0.0602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0.0392517</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17 Circuits</a:t>
                      </a:r>
                      <a:endParaRPr lang="en-US" sz="500" b="1" i="0" u="none" strike="noStrike">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600" u="none" strike="noStrike">
                          <a:effectLst/>
                        </a:rPr>
                        <a:t>Shield Wall</a:t>
                      </a:r>
                      <a:endParaRPr lang="en-US" sz="600" b="1" i="0" u="none" strike="noStrike">
                        <a:effectLst/>
                        <a:latin typeface="Arial" panose="020B0604020202020204" pitchFamily="34" charset="0"/>
                      </a:endParaRPr>
                    </a:p>
                  </a:txBody>
                  <a:tcPr marL="0" marR="0" marT="0" marB="0" anchor="ctr">
                    <a:noFill/>
                  </a:tcPr>
                </a:tc>
                <a:tc>
                  <a:txBody>
                    <a:bodyPr/>
                    <a:lstStyle/>
                    <a:p>
                      <a:pPr algn="l" fontAlgn="ctr"/>
                      <a:endParaRPr lang="en-US" sz="600" b="1"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D:V936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V936 672'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CDA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0.0270000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D:Q937</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Q937 675', Q943 770'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LQC</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0.0304</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0.0081833</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D:Q938</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Q938 686', Q942 760'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LQD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0.0344</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0.0087892</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D:Q939</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Q939 702', Q941 743'</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LQC</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2</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0.0304</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0.0081833</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D:Q940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Quad.</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Q940 722'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SQA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0.0430</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0.0323385</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D:HT940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HT940 729'</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CDA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0.0270000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D:VT940</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VT940 735'</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CDA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0.0270000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D:VT942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VT942 766'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CDA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0.0270000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D:V943</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V943 776'</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CDA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0.0270000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dirty="0">
                          <a:effectLst/>
                        </a:rPr>
                        <a:t>D:HT943</a:t>
                      </a:r>
                      <a:endParaRPr lang="en-US" sz="500" b="0" i="0" u="none" strike="noStrike" dirty="0">
                        <a:solidFill>
                          <a:srgbClr val="008000"/>
                        </a:solidFill>
                        <a:effectLst/>
                        <a:latin typeface="Arial" panose="020B0604020202020204" pitchFamily="34" charset="0"/>
                      </a:endParaRPr>
                    </a:p>
                  </a:txBody>
                  <a:tcPr marL="0" marR="0" marT="0" marB="0" anchor="ctr">
                    <a:noFill/>
                  </a:tcPr>
                </a:tc>
                <a:tc>
                  <a:txBody>
                    <a:bodyPr/>
                    <a:lstStyle/>
                    <a:p>
                      <a:pPr algn="ctr"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Dipole</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HT943 782'</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CDA</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1</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0.0107</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0.0270000</a:t>
                      </a:r>
                      <a:endParaRPr lang="en-US" sz="500" b="0" i="0" u="none" strike="noStrike">
                        <a:solidFill>
                          <a:srgbClr val="008000"/>
                        </a:solidFill>
                        <a:effectLst/>
                        <a:latin typeface="Arial" panose="020B0604020202020204" pitchFamily="34" charset="0"/>
                      </a:endParaRPr>
                    </a:p>
                  </a:txBody>
                  <a:tcPr marL="0" marR="0" marT="0" marB="0" anchor="ctr">
                    <a:noFill/>
                  </a:tcPr>
                </a:tc>
              </a:tr>
              <a:tr h="113234">
                <a:tc>
                  <a:txBody>
                    <a:bodyPr/>
                    <a:lstStyle/>
                    <a:p>
                      <a:pPr algn="ctr" fontAlgn="ctr"/>
                      <a:r>
                        <a:rPr lang="en-US" sz="500" u="none" strike="noStrike">
                          <a:effectLst/>
                        </a:rPr>
                        <a:t>10 Circuits</a:t>
                      </a:r>
                      <a:endParaRPr lang="en-US" sz="500" b="1" i="0" u="none" strike="noStrike">
                        <a:effectLst/>
                        <a:latin typeface="Arial" panose="020B0604020202020204" pitchFamily="34" charset="0"/>
                      </a:endParaRPr>
                    </a:p>
                  </a:txBody>
                  <a:tcPr marL="0" marR="0" marT="0" marB="0" anchor="ctr">
                    <a:noFill/>
                  </a:tcPr>
                </a:tc>
                <a:tc>
                  <a:txBody>
                    <a:bodyPr/>
                    <a:lstStyle/>
                    <a:p>
                      <a:pPr algn="l" fontAlgn="ct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l"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solidFill>
                          <a:srgbClr val="008000"/>
                        </a:solidFill>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a:effectLst/>
                        </a:rPr>
                        <a:t> </a:t>
                      </a:r>
                      <a:endParaRPr lang="en-US" sz="500" b="0" i="0" u="none" strike="noStrike">
                        <a:effectLst/>
                        <a:latin typeface="Arial" panose="020B0604020202020204" pitchFamily="34" charset="0"/>
                      </a:endParaRPr>
                    </a:p>
                  </a:txBody>
                  <a:tcPr marL="0" marR="0" marT="0" marB="0" anchor="ctr">
                    <a:noFill/>
                  </a:tcPr>
                </a:tc>
                <a:tc>
                  <a:txBody>
                    <a:bodyPr/>
                    <a:lstStyle/>
                    <a:p>
                      <a:pPr algn="ctr" fontAlgn="ctr"/>
                      <a:r>
                        <a:rPr lang="en-US" sz="500" u="none" strike="noStrike" dirty="0">
                          <a:effectLst/>
                        </a:rPr>
                        <a:t> </a:t>
                      </a:r>
                      <a:endParaRPr lang="en-US" sz="500" b="0" i="0" u="none" strike="noStrike" dirty="0">
                        <a:solidFill>
                          <a:srgbClr val="008000"/>
                        </a:solidFill>
                        <a:effectLst/>
                        <a:latin typeface="Arial" panose="020B0604020202020204" pitchFamily="34" charset="0"/>
                      </a:endParaRPr>
                    </a:p>
                  </a:txBody>
                  <a:tcPr marL="0" marR="0" marT="0" marB="0" anchor="ctr">
                    <a:noFill/>
                  </a:tcPr>
                </a:tc>
              </a:tr>
            </a:tbl>
          </a:graphicData>
        </a:graphic>
      </p:graphicFrame>
      <p:pic>
        <p:nvPicPr>
          <p:cNvPr id="10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b="48473"/>
          <a:stretch/>
        </p:blipFill>
        <p:spPr bwMode="auto">
          <a:xfrm>
            <a:off x="5209741" y="2493818"/>
            <a:ext cx="3344767" cy="298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7970982" y="1080655"/>
            <a:ext cx="583526" cy="2198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flipV="1">
            <a:off x="8356349" y="1530036"/>
            <a:ext cx="198159" cy="334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58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419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dirty="0" smtClean="0">
                <a:latin typeface="Helvetica" pitchFamily="34" charset="0"/>
              </a:rPr>
              <a:t>Example of a single Switch Mode power supply system</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16423" t="7030" r="50726" b="23567"/>
          <a:stretch/>
        </p:blipFill>
        <p:spPr bwMode="auto">
          <a:xfrm>
            <a:off x="228600" y="996193"/>
            <a:ext cx="4953540" cy="517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smtClean="0">
                <a:solidFill>
                  <a:srgbClr val="004C97"/>
                </a:solidFill>
                <a:latin typeface="Helvetica" pitchFamily="34" charset="0"/>
              </a:rPr>
              <a:t>10/06/2015</a:t>
            </a:r>
            <a:endParaRPr lang="en-US" altLang="en-US" sz="900" dirty="0">
              <a:solidFill>
                <a:srgbClr val="004C97"/>
              </a:solidFill>
              <a:latin typeface="Helvetica" pitchFamily="3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a:latin typeface="Helvetica" pitchFamily="34" charset="0"/>
              </a:rPr>
              <a:t>M4 BEAMLINE POWER </a:t>
            </a:r>
            <a:r>
              <a:rPr lang="en-US" altLang="en-US" sz="900" dirty="0" smtClean="0">
                <a:latin typeface="Helvetica" pitchFamily="34" charset="0"/>
              </a:rPr>
              <a:t>SUPPLIES slh@fnal.gov</a:t>
            </a:r>
            <a:endParaRPr lang="en-US" altLang="en-US" sz="900" b="1" dirty="0" smtClean="0">
              <a:solidFill>
                <a:srgbClr val="004C97"/>
              </a:solidFill>
              <a:latin typeface="Helvetica" pitchFamily="3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472DF53-7509-4487-8F0A-1C3F42EB502C}" type="slidenum">
              <a:rPr lang="en-US" altLang="en-US" sz="900">
                <a:solidFill>
                  <a:srgbClr val="004C97"/>
                </a:solidFill>
                <a:latin typeface="Helvetica" pitchFamily="34" charset="0"/>
              </a:rPr>
              <a:pPr eaLnBrk="1" hangingPunct="1"/>
              <a:t>4</a:t>
            </a:fld>
            <a:endParaRPr lang="en-US" altLang="en-US" sz="900">
              <a:solidFill>
                <a:srgbClr val="004C97"/>
              </a:solidFill>
              <a:latin typeface="Helvetica"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838" r="18181"/>
          <a:stretch/>
        </p:blipFill>
        <p:spPr>
          <a:xfrm>
            <a:off x="4772157" y="877454"/>
            <a:ext cx="2337072" cy="52832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0448" r="25107"/>
          <a:stretch/>
        </p:blipFill>
        <p:spPr>
          <a:xfrm>
            <a:off x="6988175" y="882072"/>
            <a:ext cx="1759527" cy="5278582"/>
          </a:xfrm>
          <a:prstGeom prst="rect">
            <a:avLst/>
          </a:prstGeom>
        </p:spPr>
      </p:pic>
    </p:spTree>
    <p:extLst>
      <p:ext uri="{BB962C8B-B14F-4D97-AF65-F5344CB8AC3E}">
        <p14:creationId xmlns:p14="http://schemas.microsoft.com/office/powerpoint/2010/main" val="314065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455195"/>
          </a:xfrm>
        </p:spPr>
        <p:txBody>
          <a:bodyPr/>
          <a:lstStyle/>
          <a:p>
            <a:pPr algn="ctr"/>
            <a:r>
              <a:rPr lang="en-US" dirty="0" smtClean="0"/>
              <a:t>PSRAC (Power Supply Regulator and Controller)</a:t>
            </a:r>
            <a:endParaRPr lang="en-US" dirty="0"/>
          </a:p>
        </p:txBody>
      </p:sp>
      <p:sp>
        <p:nvSpPr>
          <p:cNvPr id="3" name="Content Placeholder 2"/>
          <p:cNvSpPr>
            <a:spLocks noGrp="1"/>
          </p:cNvSpPr>
          <p:nvPr>
            <p:ph idx="1"/>
          </p:nvPr>
        </p:nvSpPr>
        <p:spPr/>
        <p:txBody>
          <a:bodyPr/>
          <a:lstStyle/>
          <a:p>
            <a:r>
              <a:rPr lang="en-US" dirty="0" smtClean="0"/>
              <a:t>Stand alone Embedded System for up to 4 power supplies</a:t>
            </a:r>
          </a:p>
          <a:p>
            <a:pPr lvl="1"/>
            <a:r>
              <a:rPr lang="en-US" sz="2000" dirty="0" smtClean="0"/>
              <a:t>PC-104 base processor</a:t>
            </a:r>
          </a:p>
          <a:p>
            <a:pPr lvl="1"/>
            <a:r>
              <a:rPr lang="en-US" sz="2000" dirty="0" smtClean="0"/>
              <a:t>Provides connections to ACNET data base for the control</a:t>
            </a:r>
          </a:p>
          <a:p>
            <a:pPr lvl="1"/>
            <a:r>
              <a:rPr lang="en-US" sz="2000" dirty="0" smtClean="0"/>
              <a:t>Collects status and control from any power supply through a PLC base power supply interface system</a:t>
            </a:r>
          </a:p>
          <a:p>
            <a:pPr lvl="1"/>
            <a:r>
              <a:rPr lang="en-US" sz="2000" dirty="0" smtClean="0"/>
              <a:t>Provides closed loop current regulation</a:t>
            </a:r>
          </a:p>
          <a:p>
            <a:pPr lvl="2"/>
            <a:r>
              <a:rPr lang="en-US" sz="1800" dirty="0" smtClean="0"/>
              <a:t>Built in feedforward</a:t>
            </a:r>
          </a:p>
          <a:p>
            <a:pPr lvl="2"/>
            <a:r>
              <a:rPr lang="en-US" sz="1800" dirty="0" smtClean="0"/>
              <a:t>Built in fast feedback</a:t>
            </a:r>
          </a:p>
          <a:p>
            <a:pPr lvl="2"/>
            <a:r>
              <a:rPr lang="en-US" sz="1800" dirty="0" smtClean="0"/>
              <a:t>Built in window detection of Reference, Current and Current Error.</a:t>
            </a:r>
          </a:p>
          <a:p>
            <a:pPr lvl="1"/>
            <a:r>
              <a:rPr lang="en-US" dirty="0" smtClean="0"/>
              <a:t>Provides transient recording of operating signals. </a:t>
            </a:r>
          </a:p>
          <a:p>
            <a:r>
              <a:rPr lang="en-US" dirty="0" smtClean="0"/>
              <a:t>Uses an 18 bit temperature regulated DAC for the reference</a:t>
            </a:r>
          </a:p>
          <a:p>
            <a:r>
              <a:rPr lang="en-US" dirty="0" smtClean="0"/>
              <a:t>Only Limited by the quality of the feedback DCCT </a:t>
            </a:r>
          </a:p>
          <a:p>
            <a:r>
              <a:rPr lang="en-US" dirty="0" smtClean="0"/>
              <a:t>82 power supplies in operation using these regulators</a:t>
            </a:r>
          </a:p>
          <a:p>
            <a:endParaRPr lang="en-US" dirty="0" smtClean="0"/>
          </a:p>
          <a:p>
            <a:endParaRPr lang="en-US" dirty="0"/>
          </a:p>
        </p:txBody>
      </p:sp>
      <p:sp>
        <p:nvSpPr>
          <p:cNvPr id="4" name="Date Placeholder 3"/>
          <p:cNvSpPr>
            <a:spLocks noGrp="1"/>
          </p:cNvSpPr>
          <p:nvPr>
            <p:ph type="dt" sz="half" idx="10"/>
          </p:nvPr>
        </p:nvSpPr>
        <p:spPr/>
        <p:txBody>
          <a:bodyPr/>
          <a:lstStyle/>
          <a:p>
            <a:r>
              <a:rPr lang="en-US" altLang="en-US" dirty="0" smtClean="0"/>
              <a:t>10/06/2015</a:t>
            </a:r>
            <a:endParaRPr lang="en-US" altLang="en-US" dirty="0"/>
          </a:p>
        </p:txBody>
      </p:sp>
      <p:sp>
        <p:nvSpPr>
          <p:cNvPr id="5" name="Footer Placeholder 4"/>
          <p:cNvSpPr>
            <a:spLocks noGrp="1"/>
          </p:cNvSpPr>
          <p:nvPr>
            <p:ph type="ftr" sz="quarter" idx="11"/>
          </p:nvPr>
        </p:nvSpPr>
        <p:spPr/>
        <p:txBody>
          <a:bodyPr/>
          <a:lstStyle/>
          <a:p>
            <a:pPr eaLnBrk="1" hangingPunct="1"/>
            <a:r>
              <a:rPr lang="en-US" altLang="en-US" dirty="0">
                <a:latin typeface="Helvetica" pitchFamily="34" charset="0"/>
              </a:rPr>
              <a:t>M4 BEAMLINE POWER SUPPLIES slh@fnal.gov</a:t>
            </a:r>
            <a:endParaRPr lang="en-US" altLang="en-US" b="1" dirty="0">
              <a:latin typeface="Helvetica" pitchFamily="34" charset="0"/>
            </a:endParaRPr>
          </a:p>
        </p:txBody>
      </p:sp>
      <p:sp>
        <p:nvSpPr>
          <p:cNvPr id="6" name="Slide Number Placeholder 5"/>
          <p:cNvSpPr>
            <a:spLocks noGrp="1"/>
          </p:cNvSpPr>
          <p:nvPr>
            <p:ph type="sldNum" sz="quarter" idx="12"/>
          </p:nvPr>
        </p:nvSpPr>
        <p:spPr/>
        <p:txBody>
          <a:bodyPr/>
          <a:lstStyle/>
          <a:p>
            <a:fld id="{FAFF3CD6-32E4-4CC3-A39C-FA9261C96C0F}" type="slidenum">
              <a:rPr lang="en-US" altLang="en-US" smtClean="0"/>
              <a:pPr/>
              <a:t>5</a:t>
            </a:fld>
            <a:endParaRPr lang="en-US" altLang="en-US"/>
          </a:p>
        </p:txBody>
      </p:sp>
    </p:spTree>
    <p:extLst>
      <p:ext uri="{BB962C8B-B14F-4D97-AF65-F5344CB8AC3E}">
        <p14:creationId xmlns:p14="http://schemas.microsoft.com/office/powerpoint/2010/main" val="388919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455195"/>
          </a:xfrm>
        </p:spPr>
        <p:txBody>
          <a:bodyPr/>
          <a:lstStyle/>
          <a:p>
            <a:pPr algn="ctr"/>
            <a:r>
              <a:rPr lang="en-US" dirty="0" smtClean="0"/>
              <a:t>PLC and Interface chassis</a:t>
            </a:r>
            <a:endParaRPr lang="en-US" dirty="0"/>
          </a:p>
        </p:txBody>
      </p:sp>
      <p:sp>
        <p:nvSpPr>
          <p:cNvPr id="3" name="Content Placeholder 2"/>
          <p:cNvSpPr>
            <a:spLocks noGrp="1"/>
          </p:cNvSpPr>
          <p:nvPr>
            <p:ph idx="1"/>
          </p:nvPr>
        </p:nvSpPr>
        <p:spPr>
          <a:xfrm>
            <a:off x="228600" y="834816"/>
            <a:ext cx="8672513" cy="5430182"/>
          </a:xfrm>
        </p:spPr>
        <p:txBody>
          <a:bodyPr/>
          <a:lstStyle/>
          <a:p>
            <a:r>
              <a:rPr lang="en-US" dirty="0" smtClean="0"/>
              <a:t>Programmable Logic Controller</a:t>
            </a:r>
          </a:p>
          <a:p>
            <a:pPr lvl="1"/>
            <a:r>
              <a:rPr lang="en-US" sz="2000" dirty="0" smtClean="0"/>
              <a:t>Commercial unit </a:t>
            </a:r>
          </a:p>
          <a:p>
            <a:pPr lvl="1"/>
            <a:r>
              <a:rPr lang="en-US" sz="2000" dirty="0" smtClean="0"/>
              <a:t>Collects data and provides control to any power supply design</a:t>
            </a:r>
          </a:p>
          <a:p>
            <a:pPr lvl="2"/>
            <a:r>
              <a:rPr lang="en-US" sz="1800" dirty="0" smtClean="0"/>
              <a:t>Older reused equipment uses 15 or 24 VDC control</a:t>
            </a:r>
          </a:p>
          <a:p>
            <a:pPr lvl="2"/>
            <a:r>
              <a:rPr lang="en-US" sz="1800" dirty="0" smtClean="0"/>
              <a:t>Newer equipment often used TTL 5 VDC control</a:t>
            </a:r>
          </a:p>
          <a:p>
            <a:pPr lvl="1"/>
            <a:r>
              <a:rPr lang="en-US" sz="2000" dirty="0" smtClean="0"/>
              <a:t>The PLC  connect all the status an makes it available to the PC-104</a:t>
            </a:r>
          </a:p>
          <a:p>
            <a:pPr lvl="2"/>
            <a:r>
              <a:rPr lang="en-US" sz="1800" dirty="0" smtClean="0"/>
              <a:t>The PC-104 reads and writes via an either net connection</a:t>
            </a:r>
          </a:p>
          <a:p>
            <a:pPr lvl="2"/>
            <a:r>
              <a:rPr lang="en-US" sz="1800" dirty="0" smtClean="0"/>
              <a:t>This reduces the amount of control cable and cost of installation</a:t>
            </a:r>
          </a:p>
          <a:p>
            <a:pPr lvl="2"/>
            <a:r>
              <a:rPr lang="en-US" sz="1800" dirty="0" smtClean="0"/>
              <a:t>Provides and independent Over Current monitor</a:t>
            </a:r>
          </a:p>
          <a:p>
            <a:r>
              <a:rPr lang="en-US" dirty="0" smtClean="0"/>
              <a:t>Interface chassis</a:t>
            </a:r>
          </a:p>
          <a:p>
            <a:pPr lvl="1"/>
            <a:r>
              <a:rPr lang="en-US" sz="2000" dirty="0" smtClean="0"/>
              <a:t>Provides signal fan-out (most manufacture provide all signals in one connector) This chassis breaks the signals out to the different place it needs to go (PLC PC-104)  </a:t>
            </a:r>
          </a:p>
          <a:p>
            <a:pPr lvl="1"/>
            <a:r>
              <a:rPr lang="en-US" sz="2000" dirty="0" smtClean="0"/>
              <a:t>Provides analog independent Over Current and Over Voltage limits. </a:t>
            </a:r>
            <a:endParaRPr lang="en-US" dirty="0" smtClean="0"/>
          </a:p>
          <a:p>
            <a:endParaRPr lang="en-US" dirty="0"/>
          </a:p>
        </p:txBody>
      </p:sp>
      <p:sp>
        <p:nvSpPr>
          <p:cNvPr id="4" name="Date Placeholder 3"/>
          <p:cNvSpPr>
            <a:spLocks noGrp="1"/>
          </p:cNvSpPr>
          <p:nvPr>
            <p:ph type="dt" sz="half" idx="10"/>
          </p:nvPr>
        </p:nvSpPr>
        <p:spPr/>
        <p:txBody>
          <a:bodyPr/>
          <a:lstStyle/>
          <a:p>
            <a:r>
              <a:rPr lang="en-US" altLang="en-US" dirty="0" smtClean="0"/>
              <a:t>10/06/2015</a:t>
            </a:r>
            <a:endParaRPr lang="en-US" altLang="en-US" dirty="0"/>
          </a:p>
        </p:txBody>
      </p:sp>
      <p:sp>
        <p:nvSpPr>
          <p:cNvPr id="5" name="Footer Placeholder 4"/>
          <p:cNvSpPr>
            <a:spLocks noGrp="1"/>
          </p:cNvSpPr>
          <p:nvPr>
            <p:ph type="ftr" sz="quarter" idx="11"/>
          </p:nvPr>
        </p:nvSpPr>
        <p:spPr/>
        <p:txBody>
          <a:bodyPr/>
          <a:lstStyle/>
          <a:p>
            <a:pPr eaLnBrk="1" hangingPunct="1"/>
            <a:r>
              <a:rPr lang="en-US" altLang="en-US" dirty="0">
                <a:latin typeface="Helvetica" pitchFamily="34" charset="0"/>
              </a:rPr>
              <a:t>M4 BEAMLINE POWER SUPPLIES slh@fnal.gov</a:t>
            </a:r>
            <a:endParaRPr lang="en-US" altLang="en-US" b="1" dirty="0">
              <a:latin typeface="Helvetica" pitchFamily="34" charset="0"/>
            </a:endParaRPr>
          </a:p>
        </p:txBody>
      </p:sp>
      <p:sp>
        <p:nvSpPr>
          <p:cNvPr id="6" name="Slide Number Placeholder 5"/>
          <p:cNvSpPr>
            <a:spLocks noGrp="1"/>
          </p:cNvSpPr>
          <p:nvPr>
            <p:ph type="sldNum" sz="quarter" idx="12"/>
          </p:nvPr>
        </p:nvSpPr>
        <p:spPr/>
        <p:txBody>
          <a:bodyPr/>
          <a:lstStyle/>
          <a:p>
            <a:fld id="{FAFF3CD6-32E4-4CC3-A39C-FA9261C96C0F}" type="slidenum">
              <a:rPr lang="en-US" altLang="en-US" smtClean="0"/>
              <a:pPr/>
              <a:t>6</a:t>
            </a:fld>
            <a:endParaRPr lang="en-US" altLang="en-US"/>
          </a:p>
        </p:txBody>
      </p:sp>
    </p:spTree>
    <p:extLst>
      <p:ext uri="{BB962C8B-B14F-4D97-AF65-F5344CB8AC3E}">
        <p14:creationId xmlns:p14="http://schemas.microsoft.com/office/powerpoint/2010/main" val="72144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467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dirty="0" smtClean="0">
                <a:latin typeface="Helvetica" pitchFamily="34" charset="0"/>
              </a:rPr>
              <a:t>Example of grouped regulation and power systems</a:t>
            </a:r>
          </a:p>
        </p:txBody>
      </p:sp>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15284" t="7936" r="29890" b="33078"/>
          <a:stretch/>
        </p:blipFill>
        <p:spPr bwMode="auto">
          <a:xfrm>
            <a:off x="307571" y="1073265"/>
            <a:ext cx="5279890" cy="29445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smtClean="0">
                <a:solidFill>
                  <a:srgbClr val="004C97"/>
                </a:solidFill>
                <a:latin typeface="Helvetica" pitchFamily="34" charset="0"/>
              </a:rPr>
              <a:t>10/06/2015</a:t>
            </a:r>
            <a:endParaRPr lang="en-US" altLang="en-US" sz="900" dirty="0">
              <a:solidFill>
                <a:srgbClr val="004C97"/>
              </a:solidFill>
              <a:latin typeface="Helvetica" pitchFamily="3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a:latin typeface="Helvetica" pitchFamily="34" charset="0"/>
              </a:rPr>
              <a:t>M4 BEAMLINE POWER </a:t>
            </a:r>
            <a:r>
              <a:rPr lang="en-US" altLang="en-US" sz="900" dirty="0" smtClean="0">
                <a:latin typeface="Helvetica" pitchFamily="34" charset="0"/>
              </a:rPr>
              <a:t>SUPPLIES slh@fnal.gov</a:t>
            </a:r>
            <a:endParaRPr lang="en-US" altLang="en-US" sz="900" b="1" dirty="0" smtClean="0">
              <a:solidFill>
                <a:srgbClr val="004C97"/>
              </a:solidFill>
              <a:latin typeface="Helvetica" pitchFamily="3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472DF53-7509-4487-8F0A-1C3F42EB502C}" type="slidenum">
              <a:rPr lang="en-US" altLang="en-US" sz="900">
                <a:solidFill>
                  <a:srgbClr val="004C97"/>
                </a:solidFill>
                <a:latin typeface="Helvetica" pitchFamily="34" charset="0"/>
              </a:rPr>
              <a:pPr eaLnBrk="1" hangingPunct="1"/>
              <a:t>7</a:t>
            </a:fld>
            <a:endParaRPr lang="en-US" altLang="en-US" sz="900">
              <a:solidFill>
                <a:srgbClr val="004C97"/>
              </a:solidFill>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619" y="932872"/>
            <a:ext cx="3347822" cy="4463762"/>
          </a:xfrm>
          <a:prstGeom prst="rect">
            <a:avLst/>
          </a:prstGeom>
        </p:spPr>
      </p:pic>
      <p:sp>
        <p:nvSpPr>
          <p:cNvPr id="4" name="TextBox 3"/>
          <p:cNvSpPr txBox="1"/>
          <p:nvPr/>
        </p:nvSpPr>
        <p:spPr>
          <a:xfrm>
            <a:off x="5803271" y="5640309"/>
            <a:ext cx="2651688" cy="461665"/>
          </a:xfrm>
          <a:prstGeom prst="rect">
            <a:avLst/>
          </a:prstGeom>
          <a:noFill/>
        </p:spPr>
        <p:txBody>
          <a:bodyPr wrap="none" rtlCol="0">
            <a:spAutoFit/>
          </a:bodyPr>
          <a:lstStyle/>
          <a:p>
            <a:r>
              <a:rPr lang="en-US" dirty="0" smtClean="0"/>
              <a:t>M5 beam line MC-1</a:t>
            </a:r>
            <a:endParaRPr lang="en-US" dirty="0"/>
          </a:p>
        </p:txBody>
      </p:sp>
      <p:sp>
        <p:nvSpPr>
          <p:cNvPr id="5" name="TextBox 4"/>
          <p:cNvSpPr txBox="1"/>
          <p:nvPr/>
        </p:nvSpPr>
        <p:spPr>
          <a:xfrm>
            <a:off x="307571" y="4207584"/>
            <a:ext cx="5495700" cy="1938992"/>
          </a:xfrm>
          <a:prstGeom prst="rect">
            <a:avLst/>
          </a:prstGeom>
          <a:noFill/>
        </p:spPr>
        <p:txBody>
          <a:bodyPr wrap="square" rtlCol="0">
            <a:spAutoFit/>
          </a:bodyPr>
          <a:lstStyle/>
          <a:p>
            <a:r>
              <a:rPr lang="en-US" dirty="0" smtClean="0"/>
              <a:t>There will be 16 Switch Mode circuits in</a:t>
            </a:r>
          </a:p>
          <a:p>
            <a:r>
              <a:rPr lang="en-US" dirty="0" smtClean="0"/>
              <a:t> MC-1 for the M4D beam line and will be</a:t>
            </a:r>
          </a:p>
          <a:p>
            <a:r>
              <a:rPr lang="en-US" dirty="0" smtClean="0"/>
              <a:t> assemble like The M5 beam line equipment. One reused SCR supply will</a:t>
            </a:r>
          </a:p>
          <a:p>
            <a:r>
              <a:rPr lang="en-US" dirty="0" smtClean="0"/>
              <a:t>also be installed in MC-1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r>
              <a:rPr lang="en-US" dirty="0" smtClean="0"/>
              <a:t>Proven Design with many similar installations</a:t>
            </a:r>
          </a:p>
          <a:p>
            <a:pPr lvl="1"/>
            <a:r>
              <a:rPr lang="en-US" dirty="0"/>
              <a:t>Developed for the </a:t>
            </a:r>
            <a:r>
              <a:rPr lang="en-US" dirty="0" err="1"/>
              <a:t>NuMI</a:t>
            </a:r>
            <a:r>
              <a:rPr lang="en-US" dirty="0"/>
              <a:t>/Nova upgrade</a:t>
            </a:r>
          </a:p>
          <a:p>
            <a:pPr lvl="1"/>
            <a:r>
              <a:rPr lang="en-US" dirty="0" smtClean="0"/>
              <a:t>Muon Campus beam lines use the same design</a:t>
            </a:r>
          </a:p>
          <a:p>
            <a:pPr lvl="1"/>
            <a:r>
              <a:rPr lang="en-US" dirty="0" smtClean="0"/>
              <a:t>All circuits require 100ppm to 300ppm regulation and will not exceed the design of this regulation system</a:t>
            </a:r>
          </a:p>
          <a:p>
            <a:r>
              <a:rPr lang="en-US" dirty="0" smtClean="0"/>
              <a:t>More copies of the equipment will need to be assembled and installed</a:t>
            </a:r>
          </a:p>
          <a:p>
            <a:r>
              <a:rPr lang="en-US" dirty="0" smtClean="0"/>
              <a:t>Most of the assembly will be done by a local assembly house</a:t>
            </a:r>
          </a:p>
          <a:p>
            <a:r>
              <a:rPr lang="en-US" dirty="0" smtClean="0"/>
              <a:t>Final testing and installation will be done by </a:t>
            </a:r>
            <a:r>
              <a:rPr lang="en-US" smtClean="0"/>
              <a:t>FNAL Techs</a:t>
            </a:r>
            <a:endParaRPr lang="en-US" dirty="0" smtClean="0"/>
          </a:p>
          <a:p>
            <a:pPr lvl="1"/>
            <a:endParaRPr lang="en-US" dirty="0" smtClean="0"/>
          </a:p>
          <a:p>
            <a:pPr lvl="1"/>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A7D6D684-CC40-4341-9481-080F133E2ED0}" type="datetime1">
              <a:rPr lang="en-US" altLang="en-US" smtClean="0"/>
              <a:pPr/>
              <a:t>10/5/2015</a:t>
            </a:fld>
            <a:endParaRPr lang="en-US" altLang="en-US"/>
          </a:p>
        </p:txBody>
      </p:sp>
      <p:sp>
        <p:nvSpPr>
          <p:cNvPr id="5" name="Footer Placeholder 4"/>
          <p:cNvSpPr>
            <a:spLocks noGrp="1"/>
          </p:cNvSpPr>
          <p:nvPr>
            <p:ph type="ftr" sz="quarter" idx="11"/>
          </p:nvPr>
        </p:nvSpPr>
        <p:spPr/>
        <p:txBody>
          <a:bodyPr/>
          <a:lstStyle/>
          <a:p>
            <a:pPr>
              <a:defRPr/>
            </a:pPr>
            <a:r>
              <a:rPr lang="en-US" smtClean="0"/>
              <a:t>Presenter | Presentation Title</a:t>
            </a:r>
            <a:endParaRPr lang="en-US" b="1" dirty="0"/>
          </a:p>
        </p:txBody>
      </p:sp>
      <p:sp>
        <p:nvSpPr>
          <p:cNvPr id="6" name="Slide Number Placeholder 5"/>
          <p:cNvSpPr>
            <a:spLocks noGrp="1"/>
          </p:cNvSpPr>
          <p:nvPr>
            <p:ph type="sldNum" sz="quarter" idx="12"/>
          </p:nvPr>
        </p:nvSpPr>
        <p:spPr/>
        <p:txBody>
          <a:bodyPr/>
          <a:lstStyle/>
          <a:p>
            <a:fld id="{FAFF3CD6-32E4-4CC3-A39C-FA9261C96C0F}" type="slidenum">
              <a:rPr lang="en-US" altLang="en-US" smtClean="0"/>
              <a:pPr/>
              <a:t>8</a:t>
            </a:fld>
            <a:endParaRPr lang="en-US" altLang="en-US"/>
          </a:p>
        </p:txBody>
      </p:sp>
    </p:spTree>
    <p:extLst>
      <p:ext uri="{BB962C8B-B14F-4D97-AF65-F5344CB8AC3E}">
        <p14:creationId xmlns:p14="http://schemas.microsoft.com/office/powerpoint/2010/main" val="1144433199"/>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3487</TotalTime>
  <Words>1138</Words>
  <Application>Microsoft Office PowerPoint</Application>
  <PresentationFormat>On-screen Show (4:3)</PresentationFormat>
  <Paragraphs>373</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ＭＳ Ｐゴシック</vt:lpstr>
      <vt:lpstr>ＭＳ Ｐゴシック</vt:lpstr>
      <vt:lpstr>Arial</vt:lpstr>
      <vt:lpstr>Calibri</vt:lpstr>
      <vt:lpstr>Helvetica</vt:lpstr>
      <vt:lpstr>FNAL_TemplateMac_060514</vt:lpstr>
      <vt:lpstr>Fermilab: Footer Only</vt:lpstr>
      <vt:lpstr>M4 BEAMLINE POWER SUPPLIES</vt:lpstr>
      <vt:lpstr>Plan for constructing the M4D beam line</vt:lpstr>
      <vt:lpstr>Mu2e DOC-DB 3590                              M4 power supply spreadsheet Mu2e -section - JB</vt:lpstr>
      <vt:lpstr>Example of a single Switch Mode power supply system</vt:lpstr>
      <vt:lpstr>PSRAC (Power Supply Regulator and Controller)</vt:lpstr>
      <vt:lpstr>PLC and Interface chassis</vt:lpstr>
      <vt:lpstr>Example of grouped regulation and power systems</vt:lpstr>
      <vt:lpstr>SUMMARY</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Dean A. Still x4951 08969N</cp:lastModifiedBy>
  <cp:revision>185</cp:revision>
  <cp:lastPrinted>2014-01-20T19:40:21Z</cp:lastPrinted>
  <dcterms:created xsi:type="dcterms:W3CDTF">2014-01-03T20:18:13Z</dcterms:created>
  <dcterms:modified xsi:type="dcterms:W3CDTF">2015-10-05T13:30:35Z</dcterms:modified>
</cp:coreProperties>
</file>