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109" r:id="rId3"/>
  </p:sldMasterIdLst>
  <p:notesMasterIdLst>
    <p:notesMasterId r:id="rId46"/>
  </p:notesMasterIdLst>
  <p:handoutMasterIdLst>
    <p:handoutMasterId r:id="rId47"/>
  </p:handoutMasterIdLst>
  <p:sldIdLst>
    <p:sldId id="265" r:id="rId4"/>
    <p:sldId id="302" r:id="rId5"/>
    <p:sldId id="354" r:id="rId6"/>
    <p:sldId id="303" r:id="rId7"/>
    <p:sldId id="349" r:id="rId8"/>
    <p:sldId id="350" r:id="rId9"/>
    <p:sldId id="351" r:id="rId10"/>
    <p:sldId id="352" r:id="rId11"/>
    <p:sldId id="314" r:id="rId12"/>
    <p:sldId id="324" r:id="rId13"/>
    <p:sldId id="334" r:id="rId14"/>
    <p:sldId id="335" r:id="rId15"/>
    <p:sldId id="317" r:id="rId16"/>
    <p:sldId id="326" r:id="rId17"/>
    <p:sldId id="336" r:id="rId18"/>
    <p:sldId id="369" r:id="rId19"/>
    <p:sldId id="337" r:id="rId20"/>
    <p:sldId id="379" r:id="rId21"/>
    <p:sldId id="304" r:id="rId22"/>
    <p:sldId id="310" r:id="rId23"/>
    <p:sldId id="318" r:id="rId24"/>
    <p:sldId id="325" r:id="rId25"/>
    <p:sldId id="307" r:id="rId26"/>
    <p:sldId id="312" r:id="rId27"/>
    <p:sldId id="308" r:id="rId28"/>
    <p:sldId id="321" r:id="rId29"/>
    <p:sldId id="311" r:id="rId30"/>
    <p:sldId id="316" r:id="rId31"/>
    <p:sldId id="315" r:id="rId32"/>
    <p:sldId id="319" r:id="rId33"/>
    <p:sldId id="376" r:id="rId34"/>
    <p:sldId id="377" r:id="rId35"/>
    <p:sldId id="365" r:id="rId36"/>
    <p:sldId id="375" r:id="rId37"/>
    <p:sldId id="361" r:id="rId38"/>
    <p:sldId id="279" r:id="rId39"/>
    <p:sldId id="378" r:id="rId40"/>
    <p:sldId id="323" r:id="rId41"/>
    <p:sldId id="353" r:id="rId42"/>
    <p:sldId id="355" r:id="rId43"/>
    <p:sldId id="380" r:id="rId44"/>
    <p:sldId id="333" r:id="rId45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4E8DE9-BA31-47E1-AB10-D68C9CBE5182}">
          <p14:sldIdLst>
            <p14:sldId id="265"/>
            <p14:sldId id="302"/>
            <p14:sldId id="354"/>
            <p14:sldId id="303"/>
            <p14:sldId id="349"/>
            <p14:sldId id="350"/>
            <p14:sldId id="351"/>
            <p14:sldId id="352"/>
            <p14:sldId id="314"/>
            <p14:sldId id="324"/>
            <p14:sldId id="334"/>
            <p14:sldId id="335"/>
            <p14:sldId id="317"/>
            <p14:sldId id="326"/>
            <p14:sldId id="336"/>
            <p14:sldId id="369"/>
            <p14:sldId id="337"/>
            <p14:sldId id="379"/>
            <p14:sldId id="304"/>
            <p14:sldId id="310"/>
            <p14:sldId id="318"/>
            <p14:sldId id="325"/>
            <p14:sldId id="307"/>
            <p14:sldId id="312"/>
            <p14:sldId id="308"/>
            <p14:sldId id="321"/>
            <p14:sldId id="311"/>
            <p14:sldId id="316"/>
            <p14:sldId id="315"/>
            <p14:sldId id="319"/>
            <p14:sldId id="376"/>
            <p14:sldId id="377"/>
            <p14:sldId id="365"/>
            <p14:sldId id="375"/>
            <p14:sldId id="361"/>
            <p14:sldId id="279"/>
            <p14:sldId id="378"/>
            <p14:sldId id="323"/>
            <p14:sldId id="353"/>
            <p14:sldId id="355"/>
            <p14:sldId id="380"/>
            <p14:sldId id="333"/>
          </p14:sldIdLst>
        </p14:section>
        <p14:section name="Extra Slides" id="{47EF642C-DAD5-42A5-8F28-BF4993BD2A9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003087"/>
    <a:srgbClr val="404040"/>
    <a:srgbClr val="F6BB8E"/>
    <a:srgbClr val="808080"/>
    <a:srgbClr val="505050"/>
    <a:srgbClr val="63666A"/>
    <a:srgbClr val="A7A8A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12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10/5/2015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10/5/2015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303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86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27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ESS Installation depicted here is not what is in the P6 schedule.  P6</a:t>
            </a:r>
            <a:r>
              <a:rPr lang="en-US" baseline="0" dirty="0" smtClean="0"/>
              <a:t> does not account for the fact that the beamline must be commissioned with single turn extracted beam before the ESS can be installed.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ESS replaces a Delivery Ring extraction kicker module. Therefore, ESS installation precludes further single turn extracted beam to the M4 beamline.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HRS installation takes 10 days (box on</a:t>
            </a:r>
            <a:r>
              <a:rPr lang="en-US" baseline="0" dirty="0" smtClean="0"/>
              <a:t> schedule is over-sized)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Target installation</a:t>
            </a:r>
            <a:r>
              <a:rPr lang="en-US" baseline="0" dirty="0" smtClean="0"/>
              <a:t> is off-project and estimated to occur in Dec. 2021.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Beam commissioning is off-project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4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953BACD3-2277-4C8D-BD1A-5FFF3DD1DCC4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24872EE9-2C19-4DB1-BD91-313F6E200D5C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3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067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AAF3E7-89F2-4443-8B09-D76BE11B4F9A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87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FEF49-BF23-48BA-A86E-C609418C6389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14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7E29E8E0-BB17-4E6A-89A0-DF79E65914AA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0B9BB-D84B-42E6-A9A2-D93B965A321E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5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A8EC9F75-089C-4ECB-8D6A-E891F3B3FAF8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848EFCAE-C2DC-40B0-965F-A3BC3EC7501F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760EBF18-9F7A-45F8-9EEA-DB6084E7114D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73FA9156-4165-4EA6-A773-5A70562D06DA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2ED8704-25A5-442E-8FAF-E7E309941B43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54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323720B-5CAA-4C6C-885D-EE03F6F9C325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77B0159F-5706-4DC4-A554-01388B712E9C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9E3FE91E-1969-41DA-81EF-7CA60DB042ED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A2FEA1D9-C46C-4578-BE92-111B004104B0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9D1B3A7C-AE12-4EF2-B7BE-139CE6C737BE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15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67D6D674-DBB8-4B85-BF97-246161F7EE82}" type="datetime1">
              <a:rPr lang="en-US" smtClean="0">
                <a:ea typeface="ＭＳ Ｐゴシック" charset="0"/>
              </a:rPr>
              <a:t>10/5/2015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>
                <a:ea typeface="ＭＳ Ｐゴシック" charset="0"/>
              </a:rPr>
              <a:t>D. Still |   External Beamline &amp; Instrumentation IDR</a:t>
            </a:r>
            <a:endParaRPr lang="en-US" b="1" dirty="0">
              <a:ea typeface="ＭＳ Ｐゴシック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54D81"/>
                </a:solidFill>
                <a:latin typeface="Helvetica"/>
                <a:ea typeface="ＭＳ Ｐゴシック" charset="0"/>
                <a:cs typeface="Helvetica"/>
              </a:rPr>
              <a:t>Mu2e</a:t>
            </a:r>
            <a:endParaRPr lang="en-US" sz="2000" b="1" dirty="0">
              <a:solidFill>
                <a:srgbClr val="154D81"/>
              </a:solidFill>
              <a:latin typeface="Helvetica"/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5499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M4 Magnets and Mechanical Systems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Dean Still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10/6/2015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Magnet Type, Current , Bussing, Field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3E57D-B39A-4FAF-B050-263AC1DF05F7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33975"/>
            <a:ext cx="2914650" cy="5286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89" y="933975"/>
            <a:ext cx="2914649" cy="5286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337" y="933975"/>
            <a:ext cx="2693987" cy="12003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1413" y="2224384"/>
            <a:ext cx="285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*indicates common M4/M5 section of the beamline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00B050"/>
                </a:solidFill>
              </a:rPr>
              <a:t>** indicates magnets </a:t>
            </a:r>
            <a:r>
              <a:rPr lang="en-US" sz="1200" dirty="0" smtClean="0">
                <a:solidFill>
                  <a:srgbClr val="FFC000"/>
                </a:solidFill>
              </a:rPr>
              <a:t>are bussed </a:t>
            </a:r>
            <a:r>
              <a:rPr lang="en-US" sz="1200" dirty="0" smtClean="0">
                <a:solidFill>
                  <a:srgbClr val="0070C0"/>
                </a:solidFill>
              </a:rPr>
              <a:t>together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6" y="3439231"/>
            <a:ext cx="2693987" cy="279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12" y="432231"/>
            <a:ext cx="3235814" cy="31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3131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26" y="754829"/>
            <a:ext cx="580263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Five Lengths, all with identical magnet apertures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3.5” pole gap, 6” pole width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From shortest to longest, SQA, SQB, SQC, SQD &amp; SQE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Effective lengths 18.0”, 25.2”, 27.6”, 32.6” &amp; 51.6” 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Integrated field  7.2 T for SQA, 20.9 T for SQE @400 Amps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All types used in the beamlines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Two beam pipe variations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Large star chamber for Pbar beamlines and Debuncher (3.29” circular aperture, 5.62” on axis)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>
                <a:sym typeface="Symbol"/>
              </a:rPr>
              <a:t>Small star chamber in Accumulator for bake-out insulation (2.81” circular aperture, 4.02” on axis)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>
                <a:sym typeface="Symbol"/>
              </a:rPr>
              <a:t>Large star chambers can be installed in Accumulator quads (but would need to be built)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>
                <a:sym typeface="Symbol"/>
              </a:rPr>
              <a:t>Both beam pipe variations are used in the beamlines</a:t>
            </a: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4" y="4426796"/>
            <a:ext cx="2695575" cy="1882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543" y="5929930"/>
            <a:ext cx="1429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Debuncher SQC</a:t>
            </a:r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975" y="154838"/>
            <a:ext cx="8686800" cy="641739"/>
          </a:xfrm>
        </p:spPr>
        <p:txBody>
          <a:bodyPr/>
          <a:lstStyle/>
          <a:p>
            <a:pPr lvl="0" defTabSz="914400"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254FAD"/>
                </a:solidFill>
              </a:rPr>
              <a:t>TeV</a:t>
            </a:r>
            <a:r>
              <a:rPr lang="en-US" dirty="0" smtClean="0">
                <a:solidFill>
                  <a:srgbClr val="254FAD"/>
                </a:solidFill>
              </a:rPr>
              <a:t> </a:t>
            </a:r>
            <a:r>
              <a:rPr lang="en-US" dirty="0">
                <a:solidFill>
                  <a:srgbClr val="254FAD"/>
                </a:solidFill>
              </a:rPr>
              <a:t>I Small Quadrupole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5F12F-4099-45DB-8645-E301F7A3F3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6D2AC55-40A0-40E7-8F32-6B5792433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707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/>
          <a:stretch/>
        </p:blipFill>
        <p:spPr bwMode="auto">
          <a:xfrm>
            <a:off x="5514974" y="646342"/>
            <a:ext cx="3639911" cy="35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20" y="3835475"/>
            <a:ext cx="2915680" cy="21041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3131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35117"/>
            <a:ext cx="58026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Six Lengths, all with identical magnet apertures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6.625” pole gap, 13” pole width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/>
              <a:t>Good field region extends over +/- 5</a:t>
            </a:r>
            <a:r>
              <a:rPr lang="en-US" sz="1600" dirty="0" smtClean="0"/>
              <a:t>”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From shortest to longest, LQA, LQB, LQF, LQC, LQD &amp; LQE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Effective lengths 17.3”, 25.3”, 30.4”, 30.5”, 32.4” &amp; 34.3”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Integrated field  1.9 T for LQA, 7.5 T for LQE @1,350 Amps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LQC and LQD types used in the Final Focus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Several beam pipe variations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Elliptical pipes used in Accumulator (12” on axis!)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>
                <a:sym typeface="Symbol"/>
              </a:rPr>
              <a:t>Star Chamber pipe is appropriate for Final Focus since need large transverse displacement for target angle scans.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45911" y="5959887"/>
            <a:ext cx="1310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Debuncher LQE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1361"/>
            <a:ext cx="8686800" cy="641739"/>
          </a:xfrm>
        </p:spPr>
        <p:txBody>
          <a:bodyPr/>
          <a:lstStyle/>
          <a:p>
            <a:r>
              <a:rPr lang="en-US" dirty="0" err="1" smtClean="0">
                <a:solidFill>
                  <a:srgbClr val="254FAD"/>
                </a:solidFill>
              </a:rPr>
              <a:t>TeV</a:t>
            </a:r>
            <a:r>
              <a:rPr lang="en-US" dirty="0" smtClean="0">
                <a:solidFill>
                  <a:srgbClr val="254FAD"/>
                </a:solidFill>
              </a:rPr>
              <a:t> </a:t>
            </a:r>
            <a:r>
              <a:rPr lang="en-US" dirty="0">
                <a:solidFill>
                  <a:srgbClr val="254FAD"/>
                </a:solidFill>
              </a:rPr>
              <a:t>I Large Quadrupole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1E713-0279-414F-BB8D-AC32B59D54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6D2AC55-40A0-40E7-8F32-6B5792433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53734" y="6535325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6016144"/>
            <a:ext cx="1472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(Courtesy J. Morgan)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3220" r="1639" b="3974"/>
          <a:stretch/>
        </p:blipFill>
        <p:spPr>
          <a:xfrm>
            <a:off x="5802630" y="4026655"/>
            <a:ext cx="2782380" cy="2040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5445" y="6000754"/>
            <a:ext cx="1445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LQD field quality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93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 Magnet Selection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3751-3420-4E64-B6D4-AC4C476342E2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r="15932"/>
          <a:stretch/>
        </p:blipFill>
        <p:spPr>
          <a:xfrm>
            <a:off x="6642217" y="3001899"/>
            <a:ext cx="2346997" cy="2808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2103" r="9701" b="14520"/>
          <a:stretch/>
        </p:blipFill>
        <p:spPr>
          <a:xfrm>
            <a:off x="6590625" y="871276"/>
            <a:ext cx="2324775" cy="1859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5715" y="921613"/>
                <a:ext cx="6334298" cy="5194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Finding magnet types from pool to match lattice: </a:t>
                </a:r>
              </a:p>
              <a:p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accent6"/>
                    </a:solidFill>
                  </a:rPr>
                  <a:t>Take MAD k factors and find integrated field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accent6"/>
                    </a:solidFill>
                  </a:rPr>
                  <a:t>B</a:t>
                </a:r>
                <a:r>
                  <a:rPr lang="en-US" sz="1800" baseline="-25000" dirty="0" smtClean="0">
                    <a:solidFill>
                      <a:schemeClr val="accent6"/>
                    </a:solidFill>
                  </a:rPr>
                  <a:t>integrated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baseline="-2500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baseline="-2500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𝑀𝐴𝐷𝑓𝑎𝑐𝑡𝑜𝑟</m:t>
                    </m:r>
                    <m:sSup>
                      <m:sSupPr>
                        <m:ctrlPr>
                          <a:rPr lang="en-US" sz="1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1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1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∗</m:t>
                        </m:r>
                        <m:r>
                          <a:rPr lang="en-US" sz="1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𝐿𝑚𝑎𝑔𝑛𝑒𝑡</m:t>
                        </m:r>
                        <m:r>
                          <a:rPr lang="en-US" sz="1800" b="0" i="1" baseline="-2500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US" sz="1800" b="0" i="1" baseline="-2500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𝑒𝑓𝑓𝑒𝑐𝑡𝑖𝑣𝑒</m:t>
                        </m:r>
                        <m:r>
                          <a:rPr lang="en-US" sz="1800" b="0" i="1" baseline="-2500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</m:e>
                      <m:sup/>
                    </m:sSup>
                  </m:oMath>
                </a14:m>
                <a:endParaRPr lang="en-US" sz="1800" dirty="0" smtClean="0">
                  <a:solidFill>
                    <a:schemeClr val="accent6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accent6"/>
                    </a:solidFill>
                  </a:rPr>
                  <a:t>Look up field in historical antiproton magnetic measurement files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 smtClean="0">
                  <a:solidFill>
                    <a:schemeClr val="accent6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chemeClr val="accent6"/>
                    </a:solidFill>
                  </a:rPr>
                  <a:t>Balance magnet type with power supply and power needs. </a:t>
                </a:r>
                <a:endParaRPr lang="en-US" sz="1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15" y="921613"/>
                <a:ext cx="6334298" cy="5194307"/>
              </a:xfrm>
              <a:prstGeom prst="rect">
                <a:avLst/>
              </a:prstGeom>
              <a:blipFill rotWithShape="0">
                <a:blip r:embed="rId4"/>
                <a:stretch>
                  <a:fillRect l="-1540" t="-939" r="-481" b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5" y="3204873"/>
            <a:ext cx="3391868" cy="22408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56957" y="5777056"/>
            <a:ext cx="1794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Quad Style -LQC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707392" y="2703080"/>
            <a:ext cx="184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Small Quad Style - SQC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76275" y="5383280"/>
            <a:ext cx="1904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(Courtesy J. Morgan)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8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SDF &amp; SDFW Dipole Magnets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AD12-F659-45EC-8A69-3D918E892937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1" y="870970"/>
            <a:ext cx="3391208" cy="215166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8059" y="906579"/>
            <a:ext cx="5635991" cy="4987867"/>
          </a:xfrm>
        </p:spPr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Several variations that are functionally the same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120 </a:t>
            </a:r>
            <a:r>
              <a:rPr lang="en-US" sz="1600" dirty="0"/>
              <a:t>inch length, 68 turns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3” SDF  or 4” SDFW </a:t>
            </a:r>
            <a:r>
              <a:rPr lang="en-US" sz="1600" dirty="0"/>
              <a:t>pole gap, 6” pole width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/>
              <a:t>Slight length difference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Water </a:t>
            </a:r>
            <a:r>
              <a:rPr lang="en-US" sz="1600" dirty="0"/>
              <a:t>c</a:t>
            </a:r>
            <a:r>
              <a:rPr lang="en-US" sz="1600" dirty="0" smtClean="0"/>
              <a:t>ooling manifolds are the same</a:t>
            </a:r>
            <a:endParaRPr lang="en-US" sz="1600" dirty="0"/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/>
              <a:t>Maximum bend angle  </a:t>
            </a:r>
            <a:r>
              <a:rPr lang="en-US" sz="1600" dirty="0" smtClean="0"/>
              <a:t>~</a:t>
            </a:r>
            <a:r>
              <a:rPr lang="en-US" sz="1600" dirty="0" smtClean="0"/>
              <a:t>120</a:t>
            </a:r>
            <a:r>
              <a:rPr lang="en-US" sz="1600" dirty="0" smtClean="0"/>
              <a:t> </a:t>
            </a:r>
            <a:r>
              <a:rPr lang="en-US" sz="1600" dirty="0" err="1"/>
              <a:t>mr</a:t>
            </a:r>
            <a:r>
              <a:rPr lang="en-US" sz="1600" dirty="0"/>
              <a:t> at 8.89 </a:t>
            </a:r>
            <a:r>
              <a:rPr lang="en-US" sz="1600" dirty="0" smtClean="0"/>
              <a:t>GeV/c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SDFW is a “wide gap” additional 1” spaced between half cores increasing aperture to  6” wide x 4” height.</a:t>
            </a:r>
            <a:endParaRPr lang="en-US" sz="1600" dirty="0"/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/>
              <a:t>Used in </a:t>
            </a:r>
            <a:r>
              <a:rPr lang="en-US" sz="1600" dirty="0" err="1" smtClean="0"/>
              <a:t>Pbar</a:t>
            </a:r>
            <a:r>
              <a:rPr lang="en-US" sz="1600" dirty="0" smtClean="0"/>
              <a:t> </a:t>
            </a:r>
            <a:r>
              <a:rPr lang="en-US" sz="1600" dirty="0"/>
              <a:t>beamlines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 2 SDF &amp; 4 SDFW  </a:t>
            </a:r>
            <a:r>
              <a:rPr lang="en-US" sz="2000" dirty="0">
                <a:solidFill>
                  <a:schemeClr val="tx2"/>
                </a:solidFill>
              </a:rPr>
              <a:t>will </a:t>
            </a:r>
            <a:r>
              <a:rPr lang="en-US" sz="2000" dirty="0" smtClean="0">
                <a:solidFill>
                  <a:schemeClr val="tx2"/>
                </a:solidFill>
              </a:rPr>
              <a:t>be reused</a:t>
            </a:r>
            <a:endParaRPr lang="en-US" sz="1600" dirty="0"/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These 6 dipoles make up the 41</a:t>
            </a:r>
            <a:r>
              <a:rPr lang="en-US" sz="1600" dirty="0" smtClean="0">
                <a:sym typeface="Symbol" panose="05050102010706020507" pitchFamily="18" charset="2"/>
              </a:rPr>
              <a:t> left bend </a:t>
            </a:r>
            <a:endParaRPr lang="en-US" sz="1600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50013" y="3148200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SDFW 6-4-120 Dipole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72" y="3581544"/>
            <a:ext cx="4034892" cy="25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1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3131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TeV</a:t>
            </a:r>
            <a:r>
              <a:rPr lang="en-US" sz="2800" dirty="0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 I MDC (modified B-1) dipole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35117"/>
            <a:ext cx="59245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Several variations that are functionally the same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60 inch length, 68 turns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2.25” pole gap, 6” pole width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Slight length difference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Most differences due to water manifolding or assembly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Maximum bend angle  87.3 mr at 8.89 GeV/c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Used in Accumulator and Pbar beamlines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1</a:t>
            </a:r>
            <a:r>
              <a:rPr lang="en-US" sz="2000" dirty="0" smtClean="0">
                <a:solidFill>
                  <a:schemeClr val="tx2"/>
                </a:solidFill>
              </a:rPr>
              <a:t> MDC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 will need to be fabricated</a:t>
            </a:r>
            <a:endParaRPr lang="en-US" sz="1600" dirty="0" smtClean="0"/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HD1 horizontal switch dipole for diagnostic absorber</a:t>
            </a:r>
          </a:p>
          <a:p>
            <a:pPr marL="633413" lvl="1" indent="-176213">
              <a:buFont typeface="Arial" pitchFamily="34" charset="0"/>
              <a:buChar char="•"/>
            </a:pPr>
            <a:endParaRPr lang="en-US" sz="1600" dirty="0"/>
          </a:p>
          <a:p>
            <a:pPr marL="176213" indent="-176213">
              <a:buFont typeface="Arial" pitchFamily="34" charset="0"/>
              <a:buChar char="•"/>
            </a:pPr>
            <a:r>
              <a:rPr lang="en-US" sz="2000" dirty="0" smtClean="0"/>
              <a:t>Possible Replace with an SDC</a:t>
            </a:r>
          </a:p>
          <a:p>
            <a:pPr marL="633413" lvl="2" indent="-176213">
              <a:buFont typeface="Arial" pitchFamily="34" charset="0"/>
              <a:buChar char="•"/>
            </a:pPr>
            <a:r>
              <a:rPr lang="en-US" sz="1600" dirty="0" smtClean="0"/>
              <a:t>Considering replacing the MCD with an SDC</a:t>
            </a:r>
          </a:p>
          <a:p>
            <a:pPr marL="633413" lvl="2" indent="-176213">
              <a:buFont typeface="Arial" pitchFamily="34" charset="0"/>
              <a:buChar char="•"/>
            </a:pPr>
            <a:r>
              <a:rPr lang="en-US" sz="1600" dirty="0" smtClean="0"/>
              <a:t>Save cost of fabrication since there are a pool of existing SDC’s.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 60 </a:t>
            </a:r>
            <a:r>
              <a:rPr lang="en-US" sz="1600" dirty="0"/>
              <a:t>inch </a:t>
            </a:r>
            <a:r>
              <a:rPr lang="en-US" sz="1600" dirty="0" smtClean="0"/>
              <a:t>arc length, 56 pancake turns</a:t>
            </a:r>
            <a:endParaRPr lang="en-US" sz="1600" dirty="0"/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2.37” </a:t>
            </a:r>
            <a:r>
              <a:rPr lang="en-US" sz="1600" dirty="0"/>
              <a:t>pole gap, </a:t>
            </a:r>
            <a:r>
              <a:rPr lang="en-US" sz="1600" dirty="0" smtClean="0"/>
              <a:t>8” </a:t>
            </a:r>
            <a:r>
              <a:rPr lang="en-US" sz="1600" dirty="0"/>
              <a:t>pole </a:t>
            </a:r>
            <a:r>
              <a:rPr lang="en-US" sz="1600" dirty="0" smtClean="0"/>
              <a:t>width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Sagitta with radius of curvature of 687.6”</a:t>
            </a:r>
            <a:endParaRPr lang="en-US" sz="1600" dirty="0"/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Maximum </a:t>
            </a:r>
            <a:r>
              <a:rPr lang="en-US" sz="1600" dirty="0"/>
              <a:t>bend angle  87.3 </a:t>
            </a:r>
            <a:r>
              <a:rPr lang="en-US" sz="1600" dirty="0" err="1"/>
              <a:t>mr</a:t>
            </a:r>
            <a:r>
              <a:rPr lang="en-US" sz="1600" dirty="0"/>
              <a:t> at 8.89 GeV/c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/>
              <a:t>Used in </a:t>
            </a:r>
            <a:r>
              <a:rPr lang="en-US" sz="1600" dirty="0" smtClean="0"/>
              <a:t>Accumulator</a:t>
            </a:r>
            <a:endParaRPr lang="en-US" sz="1600" dirty="0"/>
          </a:p>
          <a:p>
            <a:pPr marL="633413" lvl="2" indent="-176213">
              <a:buFont typeface="Arial" pitchFamily="34" charset="0"/>
              <a:buChar char="•"/>
            </a:pPr>
            <a:endParaRPr lang="en-US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8"/>
          <a:stretch/>
        </p:blipFill>
        <p:spPr bwMode="auto">
          <a:xfrm>
            <a:off x="5936068" y="2964091"/>
            <a:ext cx="3261536" cy="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3370" r="1100" b="2430"/>
          <a:stretch/>
        </p:blipFill>
        <p:spPr>
          <a:xfrm>
            <a:off x="6335713" y="835117"/>
            <a:ext cx="2609039" cy="2108587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8BE5D-422D-4369-BC3C-494D215583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D. Still |   External Beamline &amp; Instrumentation IDR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6D2AC55-40A0-40E7-8F32-6B5792433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8085" y="2309313"/>
            <a:ext cx="1472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(Courtesy J. Morgan)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5" y="4121445"/>
            <a:ext cx="2934477" cy="2290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6272" y="3853708"/>
            <a:ext cx="1180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MDC Dipole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374559" y="6036541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SDC Dipole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50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3131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CDA Dipoles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35117"/>
            <a:ext cx="59245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Few variations that are functionally the same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48 inch length, 40 turns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3.25” pole gap, 12” pole width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Maximum bend angle  24 mr at 8.89 GeV/c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Maximum current of 1199 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6 CDA’s will need refurbished</a:t>
            </a:r>
            <a:endParaRPr lang="en-US" sz="1600" dirty="0" smtClean="0"/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All 6 CDA’s used in the final focus.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They have a large horizontal aperture to accommodate target angle scans.  </a:t>
            </a:r>
            <a:endParaRPr lang="en-US" sz="1800" dirty="0"/>
          </a:p>
          <a:p>
            <a:pPr marL="633413" lvl="2" indent="-176213">
              <a:buFont typeface="Arial" pitchFamily="34" charset="0"/>
              <a:buChar char="•"/>
            </a:pPr>
            <a:endParaRPr lang="en-US" sz="18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5574-AC87-4983-921E-29BCCA3A12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D. Still |   External Beamline &amp; Instrumentation IDR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6D2AC55-40A0-40E7-8F32-6B5792433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8175" y="3382405"/>
            <a:ext cx="1121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CDA Dipole</a:t>
            </a:r>
            <a:endParaRPr lang="en-US" sz="1600" dirty="0"/>
          </a:p>
        </p:txBody>
      </p:sp>
      <p:pic>
        <p:nvPicPr>
          <p:cNvPr id="1026" name="Picture 2" descr="Refurbish one CDA magnet for superconductor re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991336"/>
            <a:ext cx="3137378" cy="23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-tdserver1.fnal.gov/Project/ProEng/MagnetPhotos/CDA/LocatedInTevAtOld8GevLine_08-Sep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989736"/>
            <a:ext cx="2506662" cy="18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60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3131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35117"/>
            <a:ext cx="58026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NDA’s made for Accumulator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8 inch steel length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4.5 inch pole gap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Maximum DC current 25 Amps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Maximum bend 1.5 mr @ 8.9 GeV/c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NDB’s made for beamlines and Debuncher</a:t>
            </a:r>
            <a:endParaRPr lang="en-US" sz="1600" dirty="0" smtClean="0"/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20 inch steel length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5.625 inch pole gap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Maximum DC current 25 Amps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600" dirty="0" smtClean="0"/>
              <a:t>Maximum bend 1.5 mr @ 8.9 GeV/c</a:t>
            </a:r>
            <a:endParaRPr lang="en-US" sz="1600" dirty="0"/>
          </a:p>
        </p:txBody>
      </p:sp>
      <p:pic>
        <p:nvPicPr>
          <p:cNvPr id="29698" name="Picture 2" descr="P-Bar Tunn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5117"/>
            <a:ext cx="3701143" cy="27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1" y="3608941"/>
            <a:ext cx="2743200" cy="2679404"/>
          </a:xfrm>
          <a:prstGeom prst="rect">
            <a:avLst/>
          </a:prstGeom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3666594"/>
            <a:ext cx="2990850" cy="261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22" y="3583536"/>
            <a:ext cx="2415268" cy="269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01707"/>
            <a:ext cx="8686800" cy="641739"/>
          </a:xfrm>
        </p:spPr>
        <p:txBody>
          <a:bodyPr/>
          <a:lstStyle/>
          <a:p>
            <a:pPr lvl="0" defTabSz="914400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254FAD"/>
                </a:solidFill>
              </a:rPr>
              <a:t>NDA and NDB trims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4CE4-325C-414A-ABE6-87103671331C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D. Still |   External Beamline &amp; Instrumentation IDR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6D2AC55-40A0-40E7-8F32-6B5792433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9411" y="6066053"/>
            <a:ext cx="1472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(Courtesy J. Morgan)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10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3131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254FAD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35117"/>
            <a:ext cx="627797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M</a:t>
            </a:r>
            <a:r>
              <a:rPr lang="en-US" dirty="0" smtClean="0">
                <a:solidFill>
                  <a:schemeClr val="tx2"/>
                </a:solidFill>
              </a:rPr>
              <a:t>ade for AP2 Beamline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74.050” length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Used as a critical device to stop beam from entering enclosure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Motor driven 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Maximum bend 1.5 mr @ 8.9 GeV/c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2 Beam stops will be needed for M4 beamline 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en-US" sz="1800" dirty="0" smtClean="0"/>
              <a:t>1 beam stop will be reused from AP2 line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1 beam stop will be fabricated.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We will use existing design &amp; update drawings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Will change motor drive to pneumatic</a:t>
            </a:r>
          </a:p>
          <a:p>
            <a:pPr marL="633413" lvl="1" indent="-176213">
              <a:buFont typeface="Arial" pitchFamily="34" charset="0"/>
              <a:buChar char="•"/>
            </a:pPr>
            <a:r>
              <a:rPr lang="en-US" sz="1800" dirty="0" smtClean="0"/>
              <a:t>Used as a critical device to stop beam from going past the diagnostic absorber shield wall.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01707"/>
            <a:ext cx="8686800" cy="641739"/>
          </a:xfrm>
        </p:spPr>
        <p:txBody>
          <a:bodyPr/>
          <a:lstStyle/>
          <a:p>
            <a:pPr lvl="0" defTabSz="914400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254FAD"/>
                </a:solidFill>
              </a:rPr>
              <a:t>Beam Stop</a:t>
            </a:r>
            <a:endParaRPr lang="en-US" dirty="0">
              <a:solidFill>
                <a:srgbClr val="254FAD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8DF13-10DB-4169-80EA-A165510BCC52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D. Still |   External Beamline &amp; Instrumentation IDR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6D2AC55-40A0-40E7-8F32-6B57924338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08" y="3864741"/>
            <a:ext cx="2974692" cy="2305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0" t="-1398" r="-3478" b="8015"/>
          <a:stretch/>
        </p:blipFill>
        <p:spPr>
          <a:xfrm rot="5400000">
            <a:off x="6109600" y="985619"/>
            <a:ext cx="2852381" cy="273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2348" r="29351" b="2493"/>
          <a:stretch/>
        </p:blipFill>
        <p:spPr>
          <a:xfrm>
            <a:off x="0" y="291674"/>
            <a:ext cx="5453332" cy="659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General Installation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301415" y="1219200"/>
            <a:ext cx="528128" cy="153506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29543" y="762000"/>
            <a:ext cx="152400" cy="4572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7099199">
            <a:off x="3598507" y="2525665"/>
            <a:ext cx="990600" cy="457200"/>
          </a:xfrm>
          <a:prstGeom prst="arc">
            <a:avLst>
              <a:gd name="adj1" fmla="val 16200000"/>
              <a:gd name="adj2" fmla="val 20701429"/>
            </a:avLst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14230" y="806921"/>
            <a:ext cx="362977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M4 Beamline is broken into 3 sections for installation:  </a:t>
            </a:r>
            <a:r>
              <a:rPr lang="en-US" sz="1600" dirty="0" smtClean="0"/>
              <a:t>(Majority of components for M4 will be repurposed from the Antiproton Source.)</a:t>
            </a:r>
          </a:p>
          <a:p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FF0000"/>
                </a:solidFill>
              </a:rPr>
              <a:t>HBend</a:t>
            </a:r>
            <a:r>
              <a:rPr lang="en-US" sz="1800" dirty="0" smtClean="0">
                <a:solidFill>
                  <a:srgbClr val="FF0000"/>
                </a:solidFill>
              </a:rPr>
              <a:t>  908 to 920 (Shield wall) 26 Elements, 24% of length</a:t>
            </a: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Extinction &amp; Diagnostic Absorber 920 to 945. 58 Elements, 57% of length</a:t>
            </a:r>
          </a:p>
          <a:p>
            <a:endParaRPr lang="en-US" sz="18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B050"/>
                </a:solidFill>
              </a:rPr>
              <a:t>Final Focus 945 to 952. 19 Elements, 19% of length.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859906">
            <a:off x="4807758" y="1419088"/>
            <a:ext cx="75147" cy="193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2895600" y="6553200"/>
            <a:ext cx="2820987" cy="152400"/>
          </a:xfrm>
        </p:spPr>
        <p:txBody>
          <a:bodyPr/>
          <a:lstStyle/>
          <a:p>
            <a:r>
              <a:rPr lang="en-US" smtClean="0"/>
              <a:t>D. Still |   External Beamline &amp; Instrumentation IDR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00337D-E0B6-49B0-9249-731DC36276CD}" type="slidenum">
              <a:rPr lang="en-US" smtClean="0"/>
              <a:t>19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859906">
            <a:off x="4263841" y="2657281"/>
            <a:ext cx="75147" cy="19396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905743" y="1516072"/>
            <a:ext cx="35205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29543" y="1619340"/>
            <a:ext cx="1042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M4 DA Hatch</a:t>
            </a:r>
            <a:endParaRPr lang="en-US" sz="9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962400" y="1905000"/>
            <a:ext cx="263000" cy="7459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8681" y="611377"/>
            <a:ext cx="1042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Temporary Shield Wall for Installation.</a:t>
            </a:r>
          </a:p>
          <a:p>
            <a:r>
              <a:rPr lang="en-US" sz="1200" b="1" dirty="0" smtClean="0"/>
              <a:t>Installed before g-2 runs. </a:t>
            </a:r>
            <a:endParaRPr lang="en-US" sz="1200" b="1" dirty="0"/>
          </a:p>
        </p:txBody>
      </p:sp>
      <p:sp>
        <p:nvSpPr>
          <p:cNvPr id="22" name="Oval 21"/>
          <p:cNvSpPr/>
          <p:nvPr/>
        </p:nvSpPr>
        <p:spPr>
          <a:xfrm>
            <a:off x="3744680" y="31242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95590" y="29718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812599" y="2823433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795589" y="2686066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828800" y="25146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676400" y="4603196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718640" y="44196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744319" y="41910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57011" y="4122801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19400" y="3733800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971800" y="3665601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24200" y="3589401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057400" y="3625849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95109" y="3497199"/>
            <a:ext cx="84481" cy="681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968999" y="2011755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099640" y="1913337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286000" y="1836800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195111" y="18708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213855" y="3242982"/>
            <a:ext cx="344435" cy="68201"/>
            <a:chOff x="762000" y="3264629"/>
            <a:chExt cx="344435" cy="68201"/>
          </a:xfrm>
        </p:grpSpPr>
        <p:sp>
          <p:nvSpPr>
            <p:cNvPr id="35" name="Oval 34"/>
            <p:cNvSpPr/>
            <p:nvPr/>
          </p:nvSpPr>
          <p:spPr>
            <a:xfrm>
              <a:off x="762000" y="3264631"/>
              <a:ext cx="84481" cy="68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846481" y="3264630"/>
              <a:ext cx="84481" cy="68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021954" y="3264629"/>
              <a:ext cx="84481" cy="68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937253" y="3264631"/>
              <a:ext cx="84481" cy="68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86359" y="2911104"/>
            <a:ext cx="199714" cy="68200"/>
            <a:chOff x="762719" y="2971798"/>
            <a:chExt cx="199714" cy="68200"/>
          </a:xfrm>
        </p:grpSpPr>
        <p:sp>
          <p:nvSpPr>
            <p:cNvPr id="44" name="Oval 43"/>
            <p:cNvSpPr/>
            <p:nvPr/>
          </p:nvSpPr>
          <p:spPr>
            <a:xfrm>
              <a:off x="762719" y="2971799"/>
              <a:ext cx="84481" cy="68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877952" y="2971798"/>
              <a:ext cx="84481" cy="68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/>
          <p:cNvSpPr/>
          <p:nvPr/>
        </p:nvSpPr>
        <p:spPr>
          <a:xfrm>
            <a:off x="1807760" y="271496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820739" y="2911105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839231" y="31241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912943" y="4488953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051769" y="4385500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201519" y="4291161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359712" y="41568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448832" y="40886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590800" y="4020500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121399" y="3694048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912942" y="3555301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370481" y="3801999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459601" y="3843602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85800" y="3158298"/>
            <a:ext cx="7777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Recycler 700</a:t>
            </a:r>
            <a:endParaRPr lang="en-US" sz="900" dirty="0"/>
          </a:p>
        </p:txBody>
      </p:sp>
      <p:sp>
        <p:nvSpPr>
          <p:cNvPr id="62" name="TextBox 61"/>
          <p:cNvSpPr txBox="1"/>
          <p:nvPr/>
        </p:nvSpPr>
        <p:spPr>
          <a:xfrm>
            <a:off x="697562" y="3422570"/>
            <a:ext cx="6062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SQC MSF</a:t>
            </a:r>
            <a:endParaRPr lang="en-US" sz="900" dirty="0"/>
          </a:p>
        </p:txBody>
      </p:sp>
      <p:sp>
        <p:nvSpPr>
          <p:cNvPr id="63" name="TextBox 62"/>
          <p:cNvSpPr txBox="1"/>
          <p:nvPr/>
        </p:nvSpPr>
        <p:spPr>
          <a:xfrm>
            <a:off x="685799" y="2795689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AP1 Line</a:t>
            </a:r>
            <a:endParaRPr lang="en-US" sz="900" dirty="0"/>
          </a:p>
        </p:txBody>
      </p:sp>
      <p:sp>
        <p:nvSpPr>
          <p:cNvPr id="64" name="Oval 63"/>
          <p:cNvSpPr/>
          <p:nvPr/>
        </p:nvSpPr>
        <p:spPr>
          <a:xfrm>
            <a:off x="186359" y="2514600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58970" y="3242984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15195" y="2489506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6 CDA</a:t>
            </a:r>
            <a:endParaRPr lang="en-US" sz="900" dirty="0"/>
          </a:p>
        </p:txBody>
      </p:sp>
      <p:sp>
        <p:nvSpPr>
          <p:cNvPr id="69" name="Oval 68"/>
          <p:cNvSpPr/>
          <p:nvPr/>
        </p:nvSpPr>
        <p:spPr>
          <a:xfrm>
            <a:off x="2008910" y="3631501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183503" y="3762247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506319" y="3880411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861828" y="3503886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750525" y="3948610"/>
            <a:ext cx="84481" cy="681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751612" y="3809502"/>
            <a:ext cx="84481" cy="681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13676" y="3608860"/>
            <a:ext cx="583404" cy="48516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98436" y="4154104"/>
            <a:ext cx="267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Magnets in Former </a:t>
            </a:r>
            <a:r>
              <a:rPr lang="en-US" sz="1200" dirty="0" err="1" smtClean="0"/>
              <a:t>Pbars</a:t>
            </a:r>
            <a:r>
              <a:rPr lang="en-US" sz="1200" dirty="0" smtClean="0"/>
              <a:t> transferred through new tunnel or M4 DA hatch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37" y="5324475"/>
            <a:ext cx="7254308" cy="102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99251" y="4671395"/>
            <a:ext cx="7076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Installation of </a:t>
            </a:r>
            <a:r>
              <a:rPr lang="en-US" sz="1600" b="1" dirty="0" err="1" smtClean="0"/>
              <a:t>HBend</a:t>
            </a:r>
            <a:r>
              <a:rPr lang="en-US" sz="1600" b="1" dirty="0" smtClean="0"/>
              <a:t> and transporting magnets from Accumulator will occur during shutdowns after g-2 running.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4F79CB-638D-4E1E-9883-9D227CEDB183}" type="datetime1">
              <a:rPr lang="en-US" smtClean="0"/>
              <a:t>10/5/2015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Beamline Overview</a:t>
            </a:r>
          </a:p>
          <a:p>
            <a:r>
              <a:rPr lang="en-US" dirty="0" smtClean="0"/>
              <a:t>Magnet Selection</a:t>
            </a:r>
          </a:p>
          <a:p>
            <a:r>
              <a:rPr lang="en-US" dirty="0" smtClean="0"/>
              <a:t>Beamline Vacuum</a:t>
            </a:r>
          </a:p>
          <a:p>
            <a:r>
              <a:rPr lang="en-US" dirty="0" smtClean="0"/>
              <a:t>Beamline LCW</a:t>
            </a:r>
          </a:p>
          <a:p>
            <a:r>
              <a:rPr lang="en-US" dirty="0" smtClean="0"/>
              <a:t>Beamline Diagnostic Absorber</a:t>
            </a:r>
          </a:p>
          <a:p>
            <a:r>
              <a:rPr lang="en-US" dirty="0" smtClean="0"/>
              <a:t>Beamline Fixed Magnet Supports</a:t>
            </a:r>
          </a:p>
          <a:p>
            <a:r>
              <a:rPr lang="en-US" dirty="0" smtClean="0"/>
              <a:t>Beamline Target Scans</a:t>
            </a:r>
          </a:p>
          <a:p>
            <a:r>
              <a:rPr lang="en-US" dirty="0" smtClean="0"/>
              <a:t>Beamline Commissioning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B7FC-63F0-447C-B2B7-990A33A75700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7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M4 Diagnostic Absorber 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80182-3CF1-4DF3-AE6B-7B1131FA1BCF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28570" r="12516" b="7235"/>
          <a:stretch/>
        </p:blipFill>
        <p:spPr bwMode="auto">
          <a:xfrm>
            <a:off x="5610225" y="837458"/>
            <a:ext cx="3448442" cy="3020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new dump layout 10-23-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 r="16423"/>
          <a:stretch/>
        </p:blipFill>
        <p:spPr bwMode="auto">
          <a:xfrm>
            <a:off x="5302655" y="3858160"/>
            <a:ext cx="3756012" cy="2367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561" y="929907"/>
            <a:ext cx="50740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The M4 beamline requires a diagnostic absorber for commissioning the beamline and commissioning resonant extraction during mu2e  </a:t>
            </a:r>
          </a:p>
          <a:p>
            <a:endParaRPr lang="en-US" sz="1400" dirty="0">
              <a:solidFill>
                <a:schemeClr val="accent6"/>
              </a:solidFill>
            </a:endParaRPr>
          </a:p>
          <a:p>
            <a:r>
              <a:rPr lang="en-US" sz="1400" dirty="0" smtClean="0">
                <a:solidFill>
                  <a:schemeClr val="accent6"/>
                </a:solidFill>
              </a:rPr>
              <a:t>The absorber has a 170 W capacity derived from 2 modes of commissioning:</a:t>
            </a:r>
          </a:p>
          <a:p>
            <a:endParaRPr lang="en-US" sz="1400" dirty="0">
              <a:solidFill>
                <a:schemeClr val="accent6"/>
              </a:solidFill>
            </a:endParaRPr>
          </a:p>
          <a:p>
            <a:pPr lvl="1"/>
            <a:r>
              <a:rPr lang="en-US" sz="1400" b="1" dirty="0">
                <a:solidFill>
                  <a:schemeClr val="accent6"/>
                </a:solidFill>
              </a:rPr>
              <a:t>Mode  1</a:t>
            </a:r>
            <a:r>
              <a:rPr lang="en-US" sz="1400" dirty="0">
                <a:solidFill>
                  <a:schemeClr val="accent6"/>
                </a:solidFill>
              </a:rPr>
              <a:t> -  Low intensity commissioning kicked beam (does not matter if people are present downstream).  This is roughly 5E10 protons/pulse every 10 sec or so</a:t>
            </a:r>
            <a:r>
              <a:rPr lang="en-US" sz="1400" dirty="0" smtClean="0">
                <a:solidFill>
                  <a:schemeClr val="accent6"/>
                </a:solidFill>
              </a:rPr>
              <a:t>.</a:t>
            </a:r>
          </a:p>
          <a:p>
            <a:pPr lvl="1"/>
            <a:endParaRPr lang="en-US" sz="1400" dirty="0">
              <a:solidFill>
                <a:schemeClr val="accent6"/>
              </a:solidFill>
            </a:endParaRPr>
          </a:p>
          <a:p>
            <a:pPr lvl="1"/>
            <a:r>
              <a:rPr lang="en-US" sz="1400" b="1" dirty="0">
                <a:solidFill>
                  <a:schemeClr val="accent6"/>
                </a:solidFill>
              </a:rPr>
              <a:t>Mode  2</a:t>
            </a:r>
            <a:r>
              <a:rPr lang="en-US" sz="1400" dirty="0">
                <a:solidFill>
                  <a:schemeClr val="accent6"/>
                </a:solidFill>
              </a:rPr>
              <a:t>-  Resonant Beam commissioning.   Takes  4 pulses  at 1E12 per pulse or 4E12 total protons/pulse every 30sec or so.</a:t>
            </a:r>
          </a:p>
          <a:p>
            <a:pPr lvl="1"/>
            <a:r>
              <a:rPr lang="en-US" sz="1400" dirty="0">
                <a:solidFill>
                  <a:schemeClr val="accent6"/>
                </a:solidFill>
              </a:rPr>
              <a:t>Beam Power Calculations for the 2 Modes</a:t>
            </a:r>
            <a:r>
              <a:rPr lang="en-US" sz="1400" dirty="0" smtClean="0">
                <a:solidFill>
                  <a:schemeClr val="accent6"/>
                </a:solidFill>
              </a:rPr>
              <a:t>:</a:t>
            </a: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 smtClean="0">
              <a:solidFill>
                <a:schemeClr val="accent6"/>
              </a:solidFill>
            </a:endParaRPr>
          </a:p>
          <a:p>
            <a:r>
              <a:rPr lang="en-US" sz="1400" dirty="0" smtClean="0">
                <a:solidFill>
                  <a:schemeClr val="accent6"/>
                </a:solidFill>
              </a:rPr>
              <a:t>Beam is bent horizontally outward to the diagnostic beamline by an</a:t>
            </a:r>
          </a:p>
          <a:p>
            <a:r>
              <a:rPr lang="en-US" sz="1400" dirty="0" smtClean="0">
                <a:solidFill>
                  <a:schemeClr val="accent6"/>
                </a:solidFill>
              </a:rPr>
              <a:t>MDC dipole at 5 </a:t>
            </a:r>
            <a:r>
              <a:rPr lang="en-US" sz="14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(</a:t>
            </a:r>
            <a:r>
              <a:rPr lang="en-US" sz="1400" dirty="0" smtClean="0">
                <a:solidFill>
                  <a:schemeClr val="accent6"/>
                </a:solidFill>
              </a:rPr>
              <a:t>85mrad).</a:t>
            </a:r>
          </a:p>
          <a:p>
            <a:endParaRPr lang="en-US" sz="1400" dirty="0">
              <a:solidFill>
                <a:schemeClr val="accent6"/>
              </a:solidFill>
            </a:endParaRPr>
          </a:p>
          <a:p>
            <a:r>
              <a:rPr lang="en-US" sz="1400" dirty="0" smtClean="0">
                <a:solidFill>
                  <a:schemeClr val="accent6"/>
                </a:solidFill>
              </a:rPr>
              <a:t>There are 2 quads (QDA01 &amp; QDA02) in the beamline to control optics in the line. (optics not </a:t>
            </a:r>
            <a:r>
              <a:rPr lang="en-US" sz="1400" dirty="0">
                <a:solidFill>
                  <a:schemeClr val="accent6"/>
                </a:solidFill>
              </a:rPr>
              <a:t>critical but diagnostic capability depends on the ability to change phase and observe phase space </a:t>
            </a:r>
            <a:r>
              <a:rPr lang="en-US" sz="1400" dirty="0" smtClean="0">
                <a:solidFill>
                  <a:schemeClr val="accent6"/>
                </a:solidFill>
              </a:rPr>
              <a:t>evolution)</a:t>
            </a:r>
            <a:endParaRPr lang="en-US" sz="1400" dirty="0">
              <a:solidFill>
                <a:schemeClr val="accent6"/>
              </a:solidFill>
            </a:endParaRPr>
          </a:p>
          <a:p>
            <a:r>
              <a:rPr lang="en-US" sz="1000" dirty="0"/>
              <a:t>		</a:t>
            </a:r>
          </a:p>
          <a:p>
            <a:r>
              <a:rPr lang="en-US" sz="1000" dirty="0"/>
              <a:t>					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83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Absorber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B534E-4082-4A4C-AC42-5A23DE710825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21" y="3510013"/>
            <a:ext cx="3174732" cy="2381048"/>
          </a:xfrm>
          <a:prstGeom prst="rect">
            <a:avLst/>
          </a:prstGeom>
        </p:spPr>
      </p:pic>
      <p:pic>
        <p:nvPicPr>
          <p:cNvPr id="14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1677" y="856578"/>
            <a:ext cx="3054829" cy="22911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893553"/>
            <a:ext cx="55938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The M4 Diagnostic Absorber is a series of 6’x6’x5’ long stacked steel plates using 108 steel plates.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It is  surrounded by 1’ of concrete on the top &amp; bottom and 3’ in the back.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The absorber has 1’x1’x3’ albedo trap angled at 5</a:t>
            </a:r>
            <a:r>
              <a:rPr lang="en-US" sz="18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 to match the beamline.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The absorber is passive with no water cooling.</a:t>
            </a:r>
            <a:endParaRPr lang="en-US" sz="1800" dirty="0" smtClean="0">
              <a:solidFill>
                <a:schemeClr val="accent6"/>
              </a:solidFill>
            </a:endParaRPr>
          </a:p>
          <a:p>
            <a:endParaRPr lang="en-US" sz="1800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The steel for the absorber has been and cut , prepared, assembled and will be installed in the tunnel walls surrounded by concreate.  The for installation has been transferred for Mu2e project to the tunnel GPP.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The absorber was designed on by the External beamline WBS but cost transferred to the tunnel GPP for  installation because it is part of the tunnel wall.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5879021" y="3113801"/>
            <a:ext cx="2798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Diagnostic Absorber before concrete pour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5834086" y="5915025"/>
            <a:ext cx="330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Tunnel View of Diagnostic </a:t>
            </a:r>
            <a:r>
              <a:rPr lang="en-US" sz="1200" dirty="0"/>
              <a:t>Absorber </a:t>
            </a:r>
            <a:r>
              <a:rPr lang="en-US" sz="1200" dirty="0" smtClean="0"/>
              <a:t>after surrounded in concrete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356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Absorber MARS Results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42" y="3757295"/>
            <a:ext cx="3168792" cy="20663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EF48B-5ED4-41F0-8281-858FD470F8C5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660" y="859025"/>
            <a:ext cx="2257355" cy="22861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1787" y="4521877"/>
            <a:ext cx="4016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 </a:t>
            </a:r>
          </a:p>
          <a:p>
            <a:r>
              <a:rPr lang="en-US" sz="1000" dirty="0" smtClean="0"/>
              <a:t>.</a:t>
            </a:r>
            <a:endParaRPr lang="en-US" sz="1000" dirty="0"/>
          </a:p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872403"/>
            <a:ext cx="583882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MARS was used to estimate integrated radiation dose downstream of the DA for occupancy of the Detector and Production Solenoid enclosures.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Radiological </a:t>
            </a:r>
            <a:r>
              <a:rPr lang="en-US" sz="1600" dirty="0">
                <a:solidFill>
                  <a:schemeClr val="accent6"/>
                </a:solidFill>
              </a:rPr>
              <a:t>effects for ground and surface water activation were also estimated.  The results were all found to be under limits and standard Fermilab </a:t>
            </a:r>
            <a:r>
              <a:rPr lang="en-US" sz="1600" dirty="0" smtClean="0">
                <a:solidFill>
                  <a:schemeClr val="accent6"/>
                </a:solidFill>
              </a:rPr>
              <a:t>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The effective dose rate at the location of the Detector Solenoid is less than 0.05 </a:t>
            </a:r>
            <a:r>
              <a:rPr lang="en-US" sz="1600" dirty="0" err="1">
                <a:solidFill>
                  <a:schemeClr val="accent6"/>
                </a:solidFill>
              </a:rPr>
              <a:t>mrem</a:t>
            </a:r>
            <a:r>
              <a:rPr lang="en-US" sz="1600" dirty="0">
                <a:solidFill>
                  <a:schemeClr val="accent6"/>
                </a:solidFill>
              </a:rPr>
              <a:t>/</a:t>
            </a:r>
            <a:r>
              <a:rPr lang="en-US" sz="1600" dirty="0" err="1">
                <a:solidFill>
                  <a:schemeClr val="accent6"/>
                </a:solidFill>
              </a:rPr>
              <a:t>hr</a:t>
            </a:r>
            <a:r>
              <a:rPr lang="en-US" sz="1600" dirty="0">
                <a:solidFill>
                  <a:schemeClr val="accent6"/>
                </a:solidFill>
              </a:rPr>
              <a:t> during normal beam operation to the diagnostic absorber</a:t>
            </a:r>
            <a:r>
              <a:rPr lang="en-US" sz="1600" dirty="0" smtClean="0">
                <a:solidFill>
                  <a:schemeClr val="accent6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An accident condition in which the 170-watt proton beam is lost on the MDC switching magnet was also considered. The resulting dose rate at the Production Solenoid was calculated to be about 250 </a:t>
            </a:r>
            <a:r>
              <a:rPr lang="en-US" sz="1600" dirty="0" err="1">
                <a:solidFill>
                  <a:schemeClr val="accent6"/>
                </a:solidFill>
              </a:rPr>
              <a:t>mrem</a:t>
            </a:r>
            <a:r>
              <a:rPr lang="en-US" sz="1600" dirty="0">
                <a:solidFill>
                  <a:schemeClr val="accent6"/>
                </a:solidFill>
              </a:rPr>
              <a:t>/hr. A TLM will be located in the M4 line upstream of shield wall. The TLM trip level for this operating mode will have to be reduced from the nominal 248 </a:t>
            </a:r>
            <a:r>
              <a:rPr lang="en-US" sz="1600" dirty="0" err="1">
                <a:solidFill>
                  <a:schemeClr val="accent6"/>
                </a:solidFill>
              </a:rPr>
              <a:t>nC</a:t>
            </a:r>
            <a:r>
              <a:rPr lang="en-US" sz="1600" dirty="0">
                <a:solidFill>
                  <a:schemeClr val="accent6"/>
                </a:solidFill>
              </a:rPr>
              <a:t>/minute to about 6.5 </a:t>
            </a:r>
            <a:r>
              <a:rPr lang="en-US" sz="1600" dirty="0" err="1">
                <a:solidFill>
                  <a:schemeClr val="accent6"/>
                </a:solidFill>
              </a:rPr>
              <a:t>nC</a:t>
            </a:r>
            <a:r>
              <a:rPr lang="en-US" sz="1600" dirty="0">
                <a:solidFill>
                  <a:schemeClr val="accent6"/>
                </a:solidFill>
              </a:rPr>
              <a:t>/minute in order to permit non-radiation workers unrestricted access to the area around the Production Solenoid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877175" y="4510268"/>
            <a:ext cx="514350" cy="781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362257" y="4285211"/>
            <a:ext cx="29268" cy="225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52021" y="4464548"/>
            <a:ext cx="12089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Commission </a:t>
            </a:r>
            <a:r>
              <a:rPr lang="en-US" sz="800" dirty="0">
                <a:solidFill>
                  <a:srgbClr val="FF0000"/>
                </a:solidFill>
              </a:rPr>
              <a:t>b</a:t>
            </a:r>
            <a:r>
              <a:rPr lang="en-US" sz="800" dirty="0" smtClean="0">
                <a:solidFill>
                  <a:srgbClr val="FF0000"/>
                </a:solidFill>
              </a:rPr>
              <a:t>eam to DA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246458" y="3773115"/>
            <a:ext cx="752302" cy="42896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18039" y="3818322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People can work safely </a:t>
            </a:r>
            <a:r>
              <a:rPr lang="en-US" sz="800" dirty="0"/>
              <a:t>behind shield wall </a:t>
            </a:r>
            <a:endParaRPr lang="en-US" sz="800" dirty="0" smtClean="0"/>
          </a:p>
          <a:p>
            <a:r>
              <a:rPr lang="en-US" sz="800" dirty="0" smtClean="0"/>
              <a:t>to continue installation in the PS and DS enclosures</a:t>
            </a:r>
          </a:p>
          <a:p>
            <a:r>
              <a:rPr lang="en-US" sz="800" dirty="0" smtClean="0"/>
              <a:t>while beam to the DA.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84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9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dirty="0" smtClean="0">
                <a:solidFill>
                  <a:srgbClr val="003087"/>
                </a:solidFill>
                <a:latin typeface="Helvetica" panose="020B0604020202020204" pitchFamily="34" charset="0"/>
                <a:ea typeface="Geneva" pitchFamily="121" charset="-128"/>
              </a:rPr>
              <a:t>M4 Beamline Vacuum Requirements</a:t>
            </a:r>
          </a:p>
        </p:txBody>
      </p:sp>
      <p:sp>
        <p:nvSpPr>
          <p:cNvPr id="25602" name="Date Placeholder 6"/>
          <p:cNvSpPr>
            <a:spLocks noGrp="1"/>
          </p:cNvSpPr>
          <p:nvPr>
            <p:ph type="dt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0B3744BE-630F-43E4-B371-B3DA8851BCD7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10/5/2015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5603" name="Footer Placeholder 7"/>
          <p:cNvSpPr>
            <a:spLocks noGrp="1"/>
          </p:cNvSpPr>
          <p:nvPr>
            <p:ph type="ftr" sz="quarter" idx="1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D. Still |   External Beamline &amp; Instrumentation IDR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4" name="Slide Number Placeholder 8"/>
          <p:cNvSpPr>
            <a:spLocks noGrp="1"/>
          </p:cNvSpPr>
          <p:nvPr>
            <p:ph type="sldNum" sz="quarter" idx="16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EE3222A-B585-474B-B973-7A492478E925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3200" y="5783581"/>
            <a:ext cx="508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882789"/>
            <a:ext cx="84281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The beam line needs to maintain a pressure of 1.0×10</a:t>
            </a:r>
            <a:r>
              <a:rPr lang="en-US" sz="1800" baseline="30000" dirty="0">
                <a:solidFill>
                  <a:schemeClr val="accent6"/>
                </a:solidFill>
              </a:rPr>
              <a:t>-8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Torr</a:t>
            </a:r>
            <a:r>
              <a:rPr lang="en-US" sz="1800" dirty="0">
                <a:solidFill>
                  <a:schemeClr val="accent6"/>
                </a:solidFill>
              </a:rPr>
              <a:t> or better. 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All vacuum components being reused from the Antiproton Ring need to inspected and tested prior to installation into the beamline. Some refurbishing will be required.  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All components and devices need to be leak checked to a sensitivity of 2×10</a:t>
            </a:r>
            <a:r>
              <a:rPr lang="en-US" sz="1800" baseline="30000" dirty="0">
                <a:solidFill>
                  <a:schemeClr val="accent6"/>
                </a:solidFill>
              </a:rPr>
              <a:t>‑10</a:t>
            </a:r>
            <a:r>
              <a:rPr lang="en-US" sz="1800" dirty="0">
                <a:solidFill>
                  <a:schemeClr val="accent6"/>
                </a:solidFill>
              </a:rPr>
              <a:t> </a:t>
            </a:r>
            <a:r>
              <a:rPr lang="en-US" sz="1800" dirty="0" err="1">
                <a:solidFill>
                  <a:schemeClr val="accent6"/>
                </a:solidFill>
              </a:rPr>
              <a:t>atm∙cc</a:t>
            </a:r>
            <a:r>
              <a:rPr lang="en-US" sz="1800" dirty="0">
                <a:solidFill>
                  <a:schemeClr val="accent6"/>
                </a:solidFill>
              </a:rPr>
              <a:t>/s with helium prior to installation into the beamline. 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All components should be ultrasonically cleaned prior to welding and again prior to installation. 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Assembly shall be performed using ultra-high vacuum handling practices. 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All components must be oil-free</a:t>
            </a:r>
            <a:r>
              <a:rPr lang="en-US" sz="1800" dirty="0" smtClean="0">
                <a:solidFill>
                  <a:schemeClr val="accent6"/>
                </a:solidFill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Beam tubes shall be steam cleaned, blown dry, then the ends capped to maintain cleanliness until installation</a:t>
            </a:r>
            <a:r>
              <a:rPr lang="en-US" sz="1800" dirty="0" smtClean="0">
                <a:solidFill>
                  <a:schemeClr val="accent6"/>
                </a:solidFill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Bake-out of the beamline is not necessary. </a:t>
            </a:r>
          </a:p>
        </p:txBody>
      </p:sp>
    </p:spTree>
    <p:extLst>
      <p:ext uri="{BB962C8B-B14F-4D97-AF65-F5344CB8AC3E}">
        <p14:creationId xmlns:p14="http://schemas.microsoft.com/office/powerpoint/2010/main" val="11432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M4 Beamline Vacuum Design &amp;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5199-DD77-4B5C-BBBD-4B633B778E1D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2550" y="910217"/>
            <a:ext cx="4973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The M4 line is broken into 3 vacuum sectors that can be isolated by vacuum valves.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Initial VAC CALC estimates that 10</a:t>
            </a:r>
            <a:r>
              <a:rPr lang="en-US" sz="1800" baseline="30000" dirty="0" smtClean="0">
                <a:solidFill>
                  <a:schemeClr val="accent6"/>
                </a:solidFill>
              </a:rPr>
              <a:t>-8</a:t>
            </a:r>
            <a:r>
              <a:rPr lang="en-US" sz="1800" dirty="0" smtClean="0">
                <a:solidFill>
                  <a:schemeClr val="accent6"/>
                </a:solidFill>
              </a:rPr>
              <a:t> </a:t>
            </a:r>
            <a:r>
              <a:rPr lang="en-US" sz="1800" dirty="0" err="1" smtClean="0">
                <a:solidFill>
                  <a:schemeClr val="accent6"/>
                </a:solidFill>
              </a:rPr>
              <a:t>torr</a:t>
            </a:r>
            <a:r>
              <a:rPr lang="en-US" sz="1800" dirty="0" smtClean="0">
                <a:solidFill>
                  <a:schemeClr val="accent6"/>
                </a:solidFill>
              </a:rPr>
              <a:t> in the beamline can be achieved.  Known outgassing rates for devices like </a:t>
            </a:r>
            <a:r>
              <a:rPr lang="en-US" sz="1800" dirty="0" err="1" smtClean="0">
                <a:solidFill>
                  <a:schemeClr val="accent6"/>
                </a:solidFill>
              </a:rPr>
              <a:t>multiwires</a:t>
            </a:r>
            <a:r>
              <a:rPr lang="en-US" sz="1800" dirty="0" smtClean="0">
                <a:solidFill>
                  <a:schemeClr val="accent6"/>
                </a:solidFill>
              </a:rPr>
              <a:t> were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270 Liter/sec ion pumps are mainly placed ~ 40’ apart &amp; more around high vacuum load component. (Instrumentation)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Interfaces:  AC dipole, extinction collimators and  protection collimator have been given accelerator vacuum requirements.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6"/>
              </a:solidFill>
            </a:endParaRPr>
          </a:p>
          <a:p>
            <a:endParaRPr lang="en-US" sz="1800" dirty="0" smtClean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08892" y="5598467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TC = Thermocouple</a:t>
            </a:r>
          </a:p>
          <a:p>
            <a:r>
              <a:rPr lang="en-US" sz="800" dirty="0" smtClean="0"/>
              <a:t>CC = Cold Cathode</a:t>
            </a:r>
          </a:p>
          <a:p>
            <a:r>
              <a:rPr lang="en-US" sz="800" dirty="0" smtClean="0"/>
              <a:t>TCV = Turbo Cart Valve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663" y="839917"/>
            <a:ext cx="1100062" cy="469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028" y="812078"/>
            <a:ext cx="2842864" cy="1560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503" y="3851749"/>
            <a:ext cx="2904173" cy="1594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028" y="2293197"/>
            <a:ext cx="2842864" cy="155775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92" y="4919683"/>
            <a:ext cx="2606100" cy="1392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6672" y="798972"/>
            <a:ext cx="1745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Vac</a:t>
            </a:r>
            <a:r>
              <a:rPr lang="en-US" sz="1000" dirty="0" smtClean="0"/>
              <a:t> </a:t>
            </a:r>
            <a:r>
              <a:rPr lang="en-US" sz="1000" dirty="0" err="1" smtClean="0"/>
              <a:t>Calc</a:t>
            </a:r>
            <a:r>
              <a:rPr lang="en-US" sz="1000" dirty="0" smtClean="0"/>
              <a:t> plot from R. </a:t>
            </a:r>
            <a:r>
              <a:rPr lang="en-US" sz="1000" dirty="0" err="1" smtClean="0"/>
              <a:t>Lebeau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17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/>
              <a:t>s</a:t>
            </a:r>
            <a:r>
              <a:rPr lang="en-US" dirty="0" smtClean="0"/>
              <a:t>pecs for vacuum window at M4BL-PS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8F40-770A-4E88-9088-287830EEDFB2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4" y="4100590"/>
            <a:ext cx="3338149" cy="21602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894290"/>
            <a:ext cx="50602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Window Parameters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Beamline Vacuum pressure ~ 10</a:t>
            </a:r>
            <a:r>
              <a:rPr lang="en-US" sz="2000" baseline="30000" dirty="0" smtClean="0">
                <a:solidFill>
                  <a:schemeClr val="accent6"/>
                </a:solidFill>
              </a:rPr>
              <a:t>-8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torr</a:t>
            </a:r>
            <a:endParaRPr lang="en-US" sz="2000" dirty="0" smtClean="0">
              <a:solidFill>
                <a:schemeClr val="accent6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TS/PS vacuum pressure 10</a:t>
            </a:r>
            <a:r>
              <a:rPr lang="en-US" sz="2000" baseline="30000" dirty="0" smtClean="0">
                <a:solidFill>
                  <a:schemeClr val="accent6"/>
                </a:solidFill>
              </a:rPr>
              <a:t>-5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2000" dirty="0" err="1" smtClean="0">
                <a:solidFill>
                  <a:schemeClr val="accent6"/>
                </a:solidFill>
              </a:rPr>
              <a:t>torr</a:t>
            </a:r>
            <a:endParaRPr lang="en-US" sz="2000" dirty="0" smtClean="0">
              <a:solidFill>
                <a:schemeClr val="accent6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Material – Titanium (Ti-6Al-4V)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Thickness – 0.002”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TS Beam pipe is </a:t>
            </a:r>
            <a:r>
              <a:rPr lang="en-US" sz="2000" dirty="0">
                <a:solidFill>
                  <a:schemeClr val="accent6"/>
                </a:solidFill>
              </a:rPr>
              <a:t>4.75” ID, 5” OD</a:t>
            </a:r>
            <a:r>
              <a:rPr lang="en-US" sz="2000" dirty="0" smtClean="0">
                <a:solidFill>
                  <a:schemeClr val="accent6"/>
                </a:solidFill>
              </a:rPr>
              <a:t>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There </a:t>
            </a:r>
            <a:r>
              <a:rPr lang="en-US" sz="2000" dirty="0">
                <a:solidFill>
                  <a:schemeClr val="accent6"/>
                </a:solidFill>
              </a:rPr>
              <a:t>will only be 1 window to reduce material budget.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Scattering from window produces losses into TS.  Estimates for heat load into </a:t>
            </a:r>
            <a:r>
              <a:rPr lang="en-US" sz="2000" dirty="0" err="1">
                <a:solidFill>
                  <a:schemeClr val="accent6"/>
                </a:solidFill>
              </a:rPr>
              <a:t>cryo</a:t>
            </a:r>
            <a:r>
              <a:rPr lang="en-US" sz="2000" dirty="0">
                <a:solidFill>
                  <a:schemeClr val="accent6"/>
                </a:solidFill>
              </a:rPr>
              <a:t> TS magnet at first estimate are ok.  Simulations are being recalculated. (R. Coleman)   </a:t>
            </a:r>
            <a:endParaRPr lang="en-US" sz="2000" dirty="0" smtClean="0">
              <a:solidFill>
                <a:schemeClr val="accent6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PS needs a port near vacuum window to view the target (w/ bore scope) 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4" y="876384"/>
            <a:ext cx="3152775" cy="3005774"/>
          </a:xfrm>
        </p:spPr>
      </p:pic>
      <p:sp>
        <p:nvSpPr>
          <p:cNvPr id="10" name="TextBox 9"/>
          <p:cNvSpPr txBox="1"/>
          <p:nvPr/>
        </p:nvSpPr>
        <p:spPr>
          <a:xfrm>
            <a:off x="5640495" y="3835587"/>
            <a:ext cx="384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Proposed Vacuum window goes here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629948" y="2018298"/>
            <a:ext cx="84884" cy="29623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657135" y="2420524"/>
            <a:ext cx="331040" cy="1518641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Vacuum Components &amp; Controls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AE7A4-2A63-4FA1-BE6B-84107E1B02FF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094399"/>
              </p:ext>
            </p:extLst>
          </p:nvPr>
        </p:nvGraphicFramePr>
        <p:xfrm>
          <a:off x="4382895" y="873892"/>
          <a:ext cx="4622134" cy="4104439"/>
        </p:xfrm>
        <a:graphic>
          <a:graphicData uri="http://schemas.openxmlformats.org/drawingml/2006/table">
            <a:tbl>
              <a:tblPr/>
              <a:tblGrid>
                <a:gridCol w="3083521"/>
                <a:gridCol w="1538613"/>
              </a:tblGrid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Labels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Needed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5.5" to 4' beam tube reducer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4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Beamtube, large, special, transitional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Fittings: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Flange Gaskets: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Flanges: 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Gauges: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KF40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Valves: 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Beamtube, 4" round, laser welded, 316L SS (ft)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Beamtube, 6" round, laser welded, 316L SS (ft)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Repurposed: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Gauges: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Ion Pumps: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(270 L/sec &amp; 30 L/sec)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Rough Pumps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(20 CFH scroll pump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Valves: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(4” remote and manual)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Windows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(titanium)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Bellows: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57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Beamtube, 5-1/2" round, 316L SS (ft)</a:t>
                      </a:r>
                    </a:p>
                  </a:txBody>
                  <a:tcPr marL="857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9" y="3888630"/>
            <a:ext cx="3286125" cy="23833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2416" y="5715887"/>
            <a:ext cx="3435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Vacuum Controls at AP30 service building will be repurposed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25412" y="879907"/>
            <a:ext cx="4151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Vacuum Controls will repurpose the AP30 Accumulator vacuum station.</a:t>
            </a:r>
          </a:p>
          <a:p>
            <a:endParaRPr lang="en-US" sz="1800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All ion pump valve controllers , CIA crate (programmable valve interface), and controls interface cards will be reused.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These will use standard practice vacuum controls items.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1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Low Conductivity Water (LCW)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721226-CB20-486D-AC2E-31DE1DE6FBC7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27</a:t>
            </a:fld>
            <a:endParaRPr lang="en-US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726419"/>
              </p:ext>
            </p:extLst>
          </p:nvPr>
        </p:nvGraphicFramePr>
        <p:xfrm>
          <a:off x="529298" y="4769899"/>
          <a:ext cx="5543550" cy="81280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143000"/>
                <a:gridCol w="1200150"/>
                <a:gridCol w="1085850"/>
                <a:gridCol w="1257300"/>
                <a:gridCol w="85725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Supply Temp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(F)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Flow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(GPM)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Conductivity </a:t>
                      </a:r>
                      <a:endParaRPr lang="en-US" sz="1200">
                        <a:effectLst/>
                      </a:endParaRPr>
                    </a:p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(MΩ-cm)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Supply Pressure</a:t>
                      </a:r>
                      <a:endParaRPr lang="en-US" sz="1200">
                        <a:effectLst/>
                      </a:endParaRPr>
                    </a:p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(PSI)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Return Pressure </a:t>
                      </a:r>
                      <a:endParaRPr lang="en-US" sz="1200">
                        <a:effectLst/>
                      </a:endParaRPr>
                    </a:p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(PSI)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1610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1925" y="862123"/>
            <a:ext cx="862303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Provide LCW to the M4 tunnel for magnet cooling &amp; generic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Provide LCW to the MC-1 and Mu2e service buildings for power supply &amp; general use water cooling.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LCW systems for M4 tunnel, MC-1 &amp; Mu2e service building will tie into the existing standard LCW for the accelerator sourced from the Central Utility Building (CUB).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Provide LCW to the Production Solenoid (PS) Heat and Radiation Shielding (HRS)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Provide Compressed Air System to the tunnel for control of pneumatic systems like beam value and tools used in the tunnel.</a:t>
            </a:r>
            <a:endParaRPr lang="en-US" sz="20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Standard expectable LCW parameters are:</a:t>
            </a:r>
          </a:p>
        </p:txBody>
      </p:sp>
    </p:spTree>
    <p:extLst>
      <p:ext uri="{BB962C8B-B14F-4D97-AF65-F5344CB8AC3E}">
        <p14:creationId xmlns:p14="http://schemas.microsoft.com/office/powerpoint/2010/main" val="9658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28A123D-678D-47E4-A238-DEA7A4203CB8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59444" y="868449"/>
            <a:ext cx="4165302" cy="2826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3586"/>
          <a:stretch/>
        </p:blipFill>
        <p:spPr>
          <a:xfrm>
            <a:off x="4770784" y="1333501"/>
            <a:ext cx="4094920" cy="45639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70784" y="7995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Simulated flow and heat load summary for the Muon Campus LCW cooling system</a:t>
            </a:r>
          </a:p>
        </p:txBody>
      </p:sp>
      <p:sp>
        <p:nvSpPr>
          <p:cNvPr id="9" name="Rectangle 8"/>
          <p:cNvSpPr/>
          <p:nvPr/>
        </p:nvSpPr>
        <p:spPr>
          <a:xfrm>
            <a:off x="159444" y="327170"/>
            <a:ext cx="4895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/>
              <a:t>Low Conductivity Water </a:t>
            </a:r>
            <a:r>
              <a:rPr lang="en-US" dirty="0" smtClean="0"/>
              <a:t>(LCW) Design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482001"/>
              </p:ext>
            </p:extLst>
          </p:nvPr>
        </p:nvGraphicFramePr>
        <p:xfrm>
          <a:off x="228600" y="4237989"/>
          <a:ext cx="2156527" cy="20828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09759"/>
                <a:gridCol w="946768"/>
              </a:tblGrid>
              <a:tr h="525131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 dirty="0">
                          <a:effectLst/>
                        </a:rPr>
                        <a:t>Location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Cooling Demands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(kW)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57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M4 beamline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710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57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M5 beamline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190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57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 dirty="0">
                          <a:effectLst/>
                        </a:rPr>
                        <a:t>MC-1 Building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370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57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Mu2e Building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57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M2 beamline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115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57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M3 beamline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220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579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>
                          <a:effectLst/>
                        </a:rPr>
                        <a:t>Delivery ring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600"/>
                        </a:lnSpc>
                        <a:spcBef>
                          <a:spcPts val="250"/>
                        </a:spcBef>
                        <a:spcAft>
                          <a:spcPts val="125"/>
                        </a:spcAft>
                      </a:pPr>
                      <a:r>
                        <a:rPr lang="en-GB" sz="1000" dirty="0">
                          <a:effectLst/>
                        </a:rPr>
                        <a:t>1160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45146" y="6052370"/>
            <a:ext cx="2602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Estimated LCW Cooling Demands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44" y="3591658"/>
            <a:ext cx="437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Layout of LCW Headers to the Muon Campus source from CUB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55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FD3FCB-66D0-49D5-8449-29140E5F4BDD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08" y="1044928"/>
            <a:ext cx="2687745" cy="2066529"/>
          </a:xfrm>
          <a:prstGeom prst="rect">
            <a:avLst/>
          </a:prstGeom>
          <a:noFill/>
          <a:ln w="28575" cmpd="sng">
            <a:solidFill>
              <a:srgbClr val="92D050"/>
            </a:solidFill>
            <a:miter lim="800000"/>
            <a:headEnd/>
            <a:tailEnd/>
          </a:ln>
          <a:effectLst>
            <a:softEdge rad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63" y="848886"/>
            <a:ext cx="1648526" cy="15716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1871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dirty="0" smtClean="0"/>
              <a:t>LCW &amp; Compress Air Design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848886"/>
            <a:ext cx="4298903" cy="3139321"/>
          </a:xfrm>
          <a:prstGeom prst="rect">
            <a:avLst/>
          </a:prstGeom>
          <a:noFill/>
          <a:ln>
            <a:solidFill>
              <a:srgbClr val="003087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PS </a:t>
            </a:r>
            <a:r>
              <a:rPr lang="en-US" sz="1800" dirty="0" smtClean="0">
                <a:solidFill>
                  <a:schemeClr val="accent6"/>
                </a:solidFill>
              </a:rPr>
              <a:t>HRS </a:t>
            </a:r>
            <a:r>
              <a:rPr lang="en-US" sz="1800" dirty="0" smtClean="0">
                <a:solidFill>
                  <a:schemeClr val="accent6"/>
                </a:solidFill>
              </a:rPr>
              <a:t>LCW Supply and Return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C97"/>
                </a:solidFill>
              </a:rPr>
              <a:t>These will tap directly into the S&amp;R headers.  It will not have a stand alone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Compressed air system will be new for the new tunnels and will tie into the existing DR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4C97"/>
                </a:solidFill>
              </a:rPr>
              <a:t>LCW hoses from manifold to magnet will be upgraded to a more rad resistive hose with good operational reliability.</a:t>
            </a:r>
            <a:endParaRPr lang="en-US" sz="1800" dirty="0">
              <a:solidFill>
                <a:srgbClr val="004C97"/>
              </a:solidFill>
            </a:endParaRPr>
          </a:p>
        </p:txBody>
      </p:sp>
      <p:sp>
        <p:nvSpPr>
          <p:cNvPr id="17" name="Flowchart: Merge 16"/>
          <p:cNvSpPr/>
          <p:nvPr/>
        </p:nvSpPr>
        <p:spPr>
          <a:xfrm rot="16200000">
            <a:off x="6424918" y="1702557"/>
            <a:ext cx="2098035" cy="719765"/>
          </a:xfrm>
          <a:prstGeom prst="flowChartMerg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053" y="3538601"/>
            <a:ext cx="1982941" cy="2263967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6" y="3923421"/>
            <a:ext cx="3680301" cy="220120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16" y="3275993"/>
            <a:ext cx="2810865" cy="271819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49356" y="721911"/>
            <a:ext cx="27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LCW connection to PS - </a:t>
            </a:r>
            <a:r>
              <a:rPr lang="en-US" sz="1800" dirty="0" smtClean="0"/>
              <a:t>HRS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4192628" y="5998427"/>
            <a:ext cx="4818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Tunnel cross section showing LCW header and hose connection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34728" y="6057566"/>
            <a:ext cx="3382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Muon Campus compressed air system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76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Beamline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0128-45DA-4A0F-BDA0-14C2F41E87C4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0548" y="4390626"/>
            <a:ext cx="4376282" cy="1758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55" y="869817"/>
            <a:ext cx="846772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Scope of the External Beamline work includes all the design and implementation including the following areas: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Beamline Optics/Lattice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Magnet power supply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Power supplies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Power supply controls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Bus or Cabling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Infrastructure or </a:t>
            </a:r>
            <a:r>
              <a:rPr lang="en-US" sz="1600" dirty="0"/>
              <a:t>D</a:t>
            </a:r>
            <a:r>
              <a:rPr lang="en-US" sz="1600" dirty="0" smtClean="0"/>
              <a:t>istribution Power.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Mechanical Systems including: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B</a:t>
            </a:r>
            <a:r>
              <a:rPr lang="en-US" sz="1600" dirty="0" smtClean="0"/>
              <a:t>eamline vacuum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B</a:t>
            </a:r>
            <a:r>
              <a:rPr lang="en-US" sz="1600" dirty="0" smtClean="0"/>
              <a:t>eamline Low Conductivity Water (LCW or cooling water system)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Magnet Supports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Beam Stops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Diagnostic Absorber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Installation of all these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Just for scale, of this portion of the project it is</a:t>
            </a:r>
          </a:p>
          <a:p>
            <a:r>
              <a:rPr lang="en-US" sz="1600" b="1" dirty="0"/>
              <a:t> </a:t>
            </a:r>
            <a:r>
              <a:rPr lang="en-US" sz="1600" b="1" dirty="0" smtClean="0"/>
              <a:t>     $ 9.1M  </a:t>
            </a:r>
            <a:r>
              <a:rPr lang="en-US" sz="1600" dirty="0" smtClean="0"/>
              <a:t>of ($50.1M for Accelerator) and </a:t>
            </a:r>
          </a:p>
          <a:p>
            <a:r>
              <a:rPr lang="en-US" sz="1600" dirty="0" smtClean="0"/>
              <a:t>      ($271M for Total Mu2e Project)</a:t>
            </a:r>
          </a:p>
          <a:p>
            <a:endParaRPr lang="en-US" sz="18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Magnet Supports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617D-D4DA-4EFE-9993-4D9B251E3B53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-2102" y="791143"/>
            <a:ext cx="413351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All fixed magnet supports will have 2” of adjustment travel.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Majority of stands will be reused from the Antiproton Source with some modifications.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6"/>
                </a:solidFill>
              </a:rPr>
              <a:t>Reused stands will keep the adjustors and fabricated a new stand extension due to the height difference in the Accumulator (29.5”) and the M4 height (46.4” and ~ 8’).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67" y="5148442"/>
            <a:ext cx="3092745" cy="1254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3" y="4651704"/>
            <a:ext cx="4318346" cy="1674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11" y="791143"/>
            <a:ext cx="4958911" cy="3202437"/>
          </a:xfrm>
          <a:prstGeom prst="rect">
            <a:avLst/>
          </a:prstGeom>
          <a:solidFill>
            <a:srgbClr val="FF0000">
              <a:alpha val="0"/>
            </a:srgbClr>
          </a:solidFill>
        </p:spPr>
      </p:pic>
      <p:sp>
        <p:nvSpPr>
          <p:cNvPr id="17" name="Rectangle 16"/>
          <p:cNvSpPr/>
          <p:nvPr/>
        </p:nvSpPr>
        <p:spPr>
          <a:xfrm>
            <a:off x="4705350" y="2617350"/>
            <a:ext cx="1209676" cy="27622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05350" y="2912685"/>
            <a:ext cx="1209676" cy="259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6" t="2438" r="1454" b="3099"/>
          <a:stretch/>
        </p:blipFill>
        <p:spPr>
          <a:xfrm>
            <a:off x="4584635" y="3646710"/>
            <a:ext cx="1665201" cy="16760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32" y="4091821"/>
            <a:ext cx="2030212" cy="13293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23189" y="1048813"/>
            <a:ext cx="133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Reuse adjustors</a:t>
            </a:r>
            <a:endParaRPr lang="en-US" sz="1400" dirty="0">
              <a:solidFill>
                <a:srgbClr val="00B05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399309" y="1378372"/>
            <a:ext cx="306041" cy="118916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181827" y="3279847"/>
            <a:ext cx="2553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Fabricate height extension stand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305300" y="3005629"/>
            <a:ext cx="400050" cy="311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63840" y="6109144"/>
            <a:ext cx="2698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Height of beam line varies from ~4’ to 8’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121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Target Scan Requirements that Force Movable Magnet </a:t>
            </a: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Supports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21C44-2859-46AE-9E49-D230224F6D7A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5" y="4374771"/>
            <a:ext cx="6883803" cy="1800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62833" y="4497202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Q940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745228" y="4497202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Q939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059364" y="4497202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Q938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4432" y="4488390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Q937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3530973" y="4498630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Q941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21020" y="4487617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Q942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05443" y="4487617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Q943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303865" y="4488390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</a:t>
            </a:r>
            <a:r>
              <a:rPr lang="en-US" sz="1000" dirty="0" smtClean="0"/>
              <a:t>936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2866942" y="4393081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HT940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3246710" y="4384270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VT940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4456393" y="4356348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VT942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4943755" y="4341334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V943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22985" y="4348841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HT943</a:t>
            </a:r>
            <a:endParaRPr lang="en-US" sz="1000" dirty="0"/>
          </a:p>
        </p:txBody>
      </p:sp>
      <p:pic>
        <p:nvPicPr>
          <p:cNvPr id="21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r="31168" b="8080"/>
          <a:stretch/>
        </p:blipFill>
        <p:spPr>
          <a:xfrm rot="16200000">
            <a:off x="7206068" y="3502414"/>
            <a:ext cx="1291686" cy="235631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0875" y="691534"/>
            <a:ext cx="603750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Target Scan Requirements: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</a:rPr>
              <a:t>Horizontal and Vertical Position Scans up to 1 cm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</a:rPr>
              <a:t>Horizontal </a:t>
            </a:r>
            <a:r>
              <a:rPr lang="en-US" sz="1600" dirty="0">
                <a:solidFill>
                  <a:schemeClr val="accent6"/>
                </a:solidFill>
              </a:rPr>
              <a:t>and Vertical </a:t>
            </a:r>
            <a:r>
              <a:rPr lang="en-US" sz="1600" dirty="0" smtClean="0">
                <a:solidFill>
                  <a:schemeClr val="accent6"/>
                </a:solidFill>
              </a:rPr>
              <a:t>Angle Scans </a:t>
            </a:r>
            <a:r>
              <a:rPr lang="en-US" sz="1600" dirty="0">
                <a:solidFill>
                  <a:schemeClr val="accent6"/>
                </a:solidFill>
              </a:rPr>
              <a:t>up </a:t>
            </a:r>
            <a:r>
              <a:rPr lang="en-US" sz="1600" dirty="0" smtClean="0">
                <a:solidFill>
                  <a:schemeClr val="accent6"/>
                </a:solidFill>
              </a:rPr>
              <a:t>to </a:t>
            </a:r>
            <a:r>
              <a:rPr lang="en-US" sz="1600" dirty="0">
                <a:solidFill>
                  <a:schemeClr val="accent6"/>
                </a:solidFill>
              </a:rPr>
              <a:t>0.8 </a:t>
            </a:r>
            <a:r>
              <a:rPr lang="en-US" sz="16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</a:t>
            </a:r>
            <a:endParaRPr lang="en-US" sz="1600" dirty="0">
              <a:solidFill>
                <a:schemeClr val="accent6"/>
              </a:solidFill>
              <a:sym typeface="Symbol" panose="05050102010706020507" pitchFamily="18" charset="2"/>
            </a:endParaRPr>
          </a:p>
          <a:p>
            <a:r>
              <a:rPr lang="en-US" sz="16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Reasons for Scans: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Initial alignment of beam with the target.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Diagnose unexplained reduction of yield from proton target.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Periodic fine tuning of beam to target alignment.</a:t>
            </a:r>
          </a:p>
          <a:p>
            <a:pPr marL="285750" indent="-285750">
              <a:buFontTx/>
              <a:buChar char="-"/>
            </a:pPr>
            <a:endParaRPr lang="en-US" sz="16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The </a:t>
            </a:r>
            <a:r>
              <a:rPr lang="en-US" sz="1600" dirty="0" smtClean="0">
                <a:sym typeface="Symbol" panose="05050102010706020507" pitchFamily="18" charset="2"/>
              </a:rPr>
              <a:t>vertical angle </a:t>
            </a:r>
            <a:r>
              <a:rPr lang="en-US" sz="1600" dirty="0">
                <a:sym typeface="Symbol" panose="05050102010706020507" pitchFamily="18" charset="2"/>
              </a:rPr>
              <a:t>bump produces </a:t>
            </a:r>
            <a:r>
              <a:rPr lang="en-US" sz="1600" dirty="0" smtClean="0">
                <a:sym typeface="Symbol" panose="05050102010706020507" pitchFamily="18" charset="2"/>
              </a:rPr>
              <a:t>a large </a:t>
            </a:r>
            <a:r>
              <a:rPr lang="en-US" sz="1600" dirty="0">
                <a:sym typeface="Symbol" panose="05050102010706020507" pitchFamily="18" charset="2"/>
              </a:rPr>
              <a:t>transverse </a:t>
            </a:r>
            <a:r>
              <a:rPr lang="en-US" sz="1600" dirty="0" smtClean="0">
                <a:sym typeface="Symbol" panose="05050102010706020507" pitchFamily="18" charset="2"/>
              </a:rPr>
              <a:t>that </a:t>
            </a:r>
            <a:r>
              <a:rPr lang="en-US" sz="1600" dirty="0">
                <a:sym typeface="Symbol" panose="05050102010706020507" pitchFamily="18" charset="2"/>
              </a:rPr>
              <a:t>extend outside the magnets.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Therefore, the lattice in y </a:t>
            </a:r>
            <a:r>
              <a:rPr lang="en-US" sz="1600" dirty="0" smtClean="0">
                <a:sym typeface="Symbol" panose="05050102010706020507" pitchFamily="18" charset="2"/>
              </a:rPr>
              <a:t>plane must </a:t>
            </a:r>
            <a:r>
              <a:rPr lang="en-US" sz="1600" dirty="0">
                <a:sym typeface="Symbol" panose="05050102010706020507" pitchFamily="18" charset="2"/>
              </a:rPr>
              <a:t>be inverted (need for polarity switches</a:t>
            </a:r>
            <a:r>
              <a:rPr lang="en-US" sz="1600" dirty="0" smtClean="0">
                <a:sym typeface="Symbol" panose="05050102010706020507" pitchFamily="18" charset="2"/>
              </a:rPr>
              <a:t>)</a:t>
            </a:r>
            <a:endParaRPr lang="en-US" sz="16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Even with the lattice inverted, there are still large transverse offsets in some of the downstream magnets that require the magnets to move with the bumps.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466469" y="5950117"/>
            <a:ext cx="1988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Elevation View of Final Focus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899343" y="4974831"/>
            <a:ext cx="154882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Target </a:t>
            </a:r>
          </a:p>
          <a:p>
            <a:r>
              <a:rPr lang="en-US" sz="1100" dirty="0" smtClean="0"/>
              <a:t>Enclosure</a:t>
            </a:r>
          </a:p>
          <a:p>
            <a:r>
              <a:rPr lang="en-US" sz="1100" dirty="0" smtClean="0"/>
              <a:t>(target &amp; PS not shown)</a:t>
            </a:r>
            <a:endParaRPr lang="en-US" sz="11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30850" y="5326414"/>
            <a:ext cx="76271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2437" y="5313174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Protons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b="4343"/>
          <a:stretch/>
        </p:blipFill>
        <p:spPr>
          <a:xfrm>
            <a:off x="5847488" y="974671"/>
            <a:ext cx="3222525" cy="25108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08377" y="781455"/>
            <a:ext cx="2221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Lattice Results from E. </a:t>
            </a:r>
            <a:r>
              <a:rPr lang="en-US" sz="1200" dirty="0" err="1" smtClean="0"/>
              <a:t>Gianfelice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180139" y="3416014"/>
            <a:ext cx="2849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6"/>
                </a:solidFill>
              </a:rPr>
              <a:t>Vertical Angle Scans of </a:t>
            </a:r>
            <a:r>
              <a:rPr lang="en-US" sz="1100" dirty="0">
                <a:solidFill>
                  <a:schemeClr val="accent6"/>
                </a:solidFill>
              </a:rPr>
              <a:t>to 0.8 </a:t>
            </a:r>
            <a:r>
              <a:rPr lang="en-US" sz="1100" dirty="0" smtClean="0">
                <a:solidFill>
                  <a:schemeClr val="accent6"/>
                </a:solidFill>
                <a:sym typeface="Symbol" panose="05050102010706020507" pitchFamily="18" charset="2"/>
              </a:rPr>
              <a:t> too large and requirement Polarity inverse</a:t>
            </a:r>
            <a:endParaRPr lang="en-US" sz="1100" dirty="0">
              <a:solidFill>
                <a:schemeClr val="accent6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190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CDA, SQ and LQ aperture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61" y="1230875"/>
            <a:ext cx="6414239" cy="405157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5778A-C330-430E-A0BF-6E810278C0F7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32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452437" y="1979335"/>
            <a:ext cx="2570403" cy="2474802"/>
            <a:chOff x="33740" y="3913450"/>
            <a:chExt cx="2570403" cy="2474802"/>
          </a:xfrm>
        </p:grpSpPr>
        <p:grpSp>
          <p:nvGrpSpPr>
            <p:cNvPr id="8" name="Group 7"/>
            <p:cNvGrpSpPr/>
            <p:nvPr/>
          </p:nvGrpSpPr>
          <p:grpSpPr>
            <a:xfrm>
              <a:off x="608853" y="3913450"/>
              <a:ext cx="1995290" cy="2024503"/>
              <a:chOff x="608853" y="3913450"/>
              <a:chExt cx="1995290" cy="202450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16538" y="3913450"/>
                <a:ext cx="777917" cy="190408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501341" y="3978937"/>
                <a:ext cx="11028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CDA Magnet</a:t>
                </a:r>
                <a:endParaRPr lang="en-US" sz="1400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689786" y="5937953"/>
                <a:ext cx="855483" cy="0"/>
              </a:xfrm>
              <a:prstGeom prst="straightConnector1">
                <a:avLst/>
              </a:prstGeom>
              <a:ln>
                <a:solidFill>
                  <a:srgbClr val="40404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608853" y="3913450"/>
                <a:ext cx="0" cy="1904081"/>
              </a:xfrm>
              <a:prstGeom prst="straightConnector1">
                <a:avLst/>
              </a:prstGeom>
              <a:ln>
                <a:solidFill>
                  <a:srgbClr val="40404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812858" y="6049698"/>
              <a:ext cx="6815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04040"/>
                  </a:solidFill>
                </a:rPr>
                <a:t>3.25 “</a:t>
              </a:r>
              <a:endParaRPr lang="en-US" sz="1600" dirty="0">
                <a:solidFill>
                  <a:srgbClr val="40404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40" y="4454137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04040"/>
                  </a:solidFill>
                </a:rPr>
                <a:t>12 “</a:t>
              </a:r>
              <a:endParaRPr lang="en-US" sz="1600" dirty="0">
                <a:solidFill>
                  <a:srgbClr val="40404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65640" y="5326086"/>
            <a:ext cx="3371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/>
              <a:t>LQ Pipe Possibilities:</a:t>
            </a:r>
          </a:p>
          <a:p>
            <a:r>
              <a:rPr lang="en-US" sz="1100" dirty="0" smtClean="0"/>
              <a:t>6.5” round</a:t>
            </a:r>
          </a:p>
          <a:p>
            <a:r>
              <a:rPr lang="en-US" sz="1100" dirty="0" smtClean="0"/>
              <a:t>12” elliptical (only in one plane)</a:t>
            </a:r>
          </a:p>
          <a:p>
            <a:r>
              <a:rPr lang="en-US" sz="1100" dirty="0" smtClean="0">
                <a:solidFill>
                  <a:srgbClr val="00B050"/>
                </a:solidFill>
              </a:rPr>
              <a:t>Star Chambered ( ~ 12” in each plan)</a:t>
            </a:r>
          </a:p>
          <a:p>
            <a:endParaRPr lang="en-US" sz="1100" dirty="0" smtClean="0"/>
          </a:p>
          <a:p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2039413" y="4400474"/>
            <a:ext cx="337100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/>
              <a:t>Q940 (SQA) Pipe Possibilities: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B050"/>
                </a:solidFill>
              </a:rPr>
              <a:t>Large </a:t>
            </a:r>
            <a:r>
              <a:rPr lang="en-US" sz="1100" dirty="0">
                <a:solidFill>
                  <a:srgbClr val="00B050"/>
                </a:solidFill>
              </a:rPr>
              <a:t>star chamber for </a:t>
            </a:r>
            <a:r>
              <a:rPr lang="en-US" sz="1100" dirty="0" err="1">
                <a:solidFill>
                  <a:srgbClr val="00B050"/>
                </a:solidFill>
              </a:rPr>
              <a:t>Pbar</a:t>
            </a:r>
            <a:r>
              <a:rPr lang="en-US" sz="1100" dirty="0">
                <a:solidFill>
                  <a:srgbClr val="00B050"/>
                </a:solidFill>
              </a:rPr>
              <a:t> beamlines and Debuncher (3.29” circular aperture, 5.62” on </a:t>
            </a:r>
            <a:r>
              <a:rPr lang="en-US" sz="1100" dirty="0" smtClean="0">
                <a:solidFill>
                  <a:srgbClr val="00B050"/>
                </a:solidFill>
              </a:rPr>
              <a:t>axis)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00B05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ym typeface="Symbol"/>
              </a:rPr>
              <a:t>Small </a:t>
            </a:r>
            <a:r>
              <a:rPr lang="en-US" sz="1100" dirty="0">
                <a:sym typeface="Symbol"/>
              </a:rPr>
              <a:t>star chamber in Accumulator for bake-out insulation (2.81” circular aperture, 4.02” on </a:t>
            </a:r>
            <a:r>
              <a:rPr lang="en-US" sz="1100" dirty="0" smtClean="0">
                <a:sym typeface="Symbol"/>
              </a:rPr>
              <a:t>axis)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 smtClean="0">
              <a:sym typeface="Symbo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ym typeface="Symbol"/>
              </a:rPr>
              <a:t>Large </a:t>
            </a:r>
            <a:r>
              <a:rPr lang="en-US" sz="1100" dirty="0">
                <a:sym typeface="Symbol"/>
              </a:rPr>
              <a:t>star chambers can be installed in Accumulator quads (but would need to be built)</a:t>
            </a:r>
          </a:p>
          <a:p>
            <a:endParaRPr lang="en-US" sz="11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1 cm Position </a:t>
            </a:r>
            <a:r>
              <a:rPr lang="en-US" dirty="0"/>
              <a:t>S</a:t>
            </a:r>
            <a:r>
              <a:rPr lang="en-US" dirty="0" smtClean="0"/>
              <a:t>cans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FBDB-24D4-4117-9137-F051F059EB02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t="-291" r="-6240" b="4917"/>
          <a:stretch/>
        </p:blipFill>
        <p:spPr>
          <a:xfrm>
            <a:off x="152400" y="2842723"/>
            <a:ext cx="4495799" cy="3281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b="4513"/>
          <a:stretch/>
        </p:blipFill>
        <p:spPr>
          <a:xfrm>
            <a:off x="4762499" y="2842723"/>
            <a:ext cx="4200963" cy="32913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6237" y="6124576"/>
            <a:ext cx="2221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Lattice Results from E. </a:t>
            </a:r>
            <a:r>
              <a:rPr lang="en-US" sz="1200" dirty="0" err="1" smtClean="0"/>
              <a:t>Gianfelice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2869" y="1135927"/>
            <a:ext cx="918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and Vertical Position Scans require no movement of magnets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09805" y="2538667"/>
            <a:ext cx="131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Horizontal Scan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14174" y="2534946"/>
            <a:ext cx="1112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Vertical Scan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06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Target Angle Scan of 0.8</a:t>
            </a:r>
            <a:r>
              <a:rPr lang="en-US" dirty="0">
                <a:sym typeface="Symbol" panose="05050102010706020507" pitchFamily="18" charset="2"/>
              </a:rPr>
              <a:t>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b="4233"/>
          <a:stretch/>
        </p:blipFill>
        <p:spPr>
          <a:xfrm>
            <a:off x="3664000" y="1622859"/>
            <a:ext cx="5378493" cy="42254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EC19-051E-4820-9850-33A50C39EE64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8" name="Oval 7"/>
          <p:cNvSpPr/>
          <p:nvPr/>
        </p:nvSpPr>
        <p:spPr>
          <a:xfrm>
            <a:off x="6180138" y="3971925"/>
            <a:ext cx="269875" cy="11620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05625" y="3943350"/>
            <a:ext cx="254793" cy="11620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60419" y="3943350"/>
            <a:ext cx="291306" cy="11620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44975" y="4828401"/>
            <a:ext cx="2984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CDA dipoles will need to move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350" y="1116877"/>
            <a:ext cx="343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VT940 </a:t>
            </a:r>
            <a:r>
              <a:rPr lang="en-US" dirty="0"/>
              <a:t>needs to move by </a:t>
            </a:r>
            <a:r>
              <a:rPr lang="en-US" dirty="0" smtClean="0"/>
              <a:t>0.5 </a:t>
            </a:r>
            <a:r>
              <a:rPr lang="en-US" dirty="0"/>
              <a:t>cm or </a:t>
            </a:r>
            <a:r>
              <a:rPr lang="en-US" dirty="0" smtClean="0"/>
              <a:t>0.2”</a:t>
            </a:r>
          </a:p>
          <a:p>
            <a:endParaRPr lang="en-US" dirty="0"/>
          </a:p>
          <a:p>
            <a:r>
              <a:rPr lang="en-US" dirty="0" smtClean="0"/>
              <a:t>VT942 </a:t>
            </a:r>
            <a:r>
              <a:rPr lang="en-US" dirty="0"/>
              <a:t>needs to move by </a:t>
            </a:r>
            <a:r>
              <a:rPr lang="en-US" dirty="0" smtClean="0"/>
              <a:t>6.1 </a:t>
            </a:r>
            <a:r>
              <a:rPr lang="en-US" dirty="0"/>
              <a:t>cm or </a:t>
            </a:r>
            <a:r>
              <a:rPr lang="en-US" dirty="0" smtClean="0"/>
              <a:t>2.4”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V943 </a:t>
            </a:r>
            <a:r>
              <a:rPr lang="en-US" dirty="0"/>
              <a:t>needs to move by </a:t>
            </a:r>
            <a:r>
              <a:rPr lang="en-US" dirty="0" smtClean="0"/>
              <a:t>7.4 </a:t>
            </a:r>
            <a:r>
              <a:rPr lang="en-US" dirty="0"/>
              <a:t>cm or </a:t>
            </a:r>
            <a:r>
              <a:rPr lang="en-US" dirty="0" smtClean="0"/>
              <a:t>2.9”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31869" y="6052752"/>
            <a:ext cx="2256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Lattice Results from E. </a:t>
            </a:r>
            <a:r>
              <a:rPr lang="en-US" sz="1200" dirty="0" err="1" smtClean="0"/>
              <a:t>Gianfelice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2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</a:t>
            </a:r>
            <a:r>
              <a:rPr lang="en-US" dirty="0"/>
              <a:t>Target Angle Scan of 0.8</a:t>
            </a:r>
            <a:r>
              <a:rPr lang="en-US" dirty="0" smtClean="0">
                <a:sym typeface="Symbol" panose="05050102010706020507" pitchFamily="18" charset="2"/>
              </a:rPr>
              <a:t> with Inverted Polarity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0488D-85E2-4213-950B-44355ED9EF65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b="4754"/>
          <a:stretch/>
        </p:blipFill>
        <p:spPr>
          <a:xfrm>
            <a:off x="4028063" y="1795854"/>
            <a:ext cx="5030212" cy="39381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011024"/>
            <a:ext cx="3644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HT943 </a:t>
            </a:r>
            <a:r>
              <a:rPr lang="en-US" dirty="0"/>
              <a:t>needs to move by 6.4 cm or 2.5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5986076"/>
            <a:ext cx="2221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Lattice Results from E. </a:t>
            </a:r>
            <a:r>
              <a:rPr lang="en-US" sz="1200" dirty="0" err="1" smtClean="0"/>
              <a:t>Gianfelice</a:t>
            </a:r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412038" y="3764952"/>
            <a:ext cx="269875" cy="11620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/>
          <a:stretch/>
        </p:blipFill>
        <p:spPr>
          <a:xfrm>
            <a:off x="5807090" y="4756377"/>
            <a:ext cx="861542" cy="85534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/>
          <a:stretch/>
        </p:blipFill>
        <p:spPr>
          <a:xfrm>
            <a:off x="2874765" y="4770224"/>
            <a:ext cx="861542" cy="8553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/>
          <a:stretch/>
        </p:blipFill>
        <p:spPr>
          <a:xfrm>
            <a:off x="1428175" y="4777159"/>
            <a:ext cx="861542" cy="85534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/>
          <a:stretch/>
        </p:blipFill>
        <p:spPr>
          <a:xfrm>
            <a:off x="5796197" y="1728607"/>
            <a:ext cx="861542" cy="85534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/>
          <a:stretch/>
        </p:blipFill>
        <p:spPr>
          <a:xfrm>
            <a:off x="2826139" y="1736057"/>
            <a:ext cx="861542" cy="855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7"/>
          <a:stretch/>
        </p:blipFill>
        <p:spPr>
          <a:xfrm>
            <a:off x="1461362" y="1742382"/>
            <a:ext cx="861542" cy="85534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 rot="5400000">
            <a:off x="436871" y="4765122"/>
            <a:ext cx="273763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327228" y="1742902"/>
            <a:ext cx="273763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inside each aperture due to bumps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A625-B69A-4F96-8A8E-ECC2D140A5B4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36</a:t>
            </a:fld>
            <a:endParaRPr lang="en-US" alt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71437" y="2143593"/>
            <a:ext cx="9001125" cy="285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8600" y="1034581"/>
            <a:ext cx="3896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   DX bump of 0.8</a:t>
            </a:r>
            <a:r>
              <a:rPr lang="en-US" dirty="0" smtClean="0">
                <a:sym typeface="Symbol" panose="05050102010706020507" pitchFamily="18" charset="2"/>
              </a:rPr>
              <a:t>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71436" y="5181894"/>
            <a:ext cx="9001125" cy="285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8599" y="4072882"/>
            <a:ext cx="4053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   DY-INV </a:t>
            </a:r>
            <a:r>
              <a:rPr lang="en-US" dirty="0"/>
              <a:t>bump of 0.8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63812" y="4790671"/>
            <a:ext cx="250012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33281" y="4732407"/>
            <a:ext cx="250012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73270" y="4746976"/>
            <a:ext cx="250012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7856381" y="4743541"/>
            <a:ext cx="273763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38226" y="5156530"/>
            <a:ext cx="46830" cy="851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273672" y="5150954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89079" y="4805086"/>
            <a:ext cx="45719" cy="654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832720" y="5096725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279032" y="4994787"/>
            <a:ext cx="46830" cy="1179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212529" y="4776189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045203" y="4871453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965047" y="4952572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924395" y="4737657"/>
            <a:ext cx="273763" cy="84019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18935" y="1751210"/>
            <a:ext cx="250012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837479" y="1757745"/>
            <a:ext cx="250012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177468" y="1736606"/>
            <a:ext cx="250012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5400000">
            <a:off x="7760579" y="1712699"/>
            <a:ext cx="273763" cy="840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42424" y="2125688"/>
            <a:ext cx="46830" cy="851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231777" y="2149608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433383" y="2128202"/>
            <a:ext cx="45719" cy="654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862277" y="2169123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286466" y="2104057"/>
            <a:ext cx="46830" cy="1179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352702" y="2136176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111631" y="2128202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068343" y="2128202"/>
            <a:ext cx="46830" cy="472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939203" y="1764095"/>
            <a:ext cx="273763" cy="84019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223648" y="1738695"/>
            <a:ext cx="273763" cy="84019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5400000">
            <a:off x="7851580" y="4625554"/>
            <a:ext cx="273763" cy="84019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71771" y="3355780"/>
            <a:ext cx="8110641" cy="303417"/>
            <a:chOff x="114621" y="2908105"/>
            <a:chExt cx="8110641" cy="303417"/>
          </a:xfrm>
        </p:grpSpPr>
        <p:sp>
          <p:nvSpPr>
            <p:cNvPr id="63" name="TextBox 62"/>
            <p:cNvSpPr txBox="1"/>
            <p:nvPr/>
          </p:nvSpPr>
          <p:spPr>
            <a:xfrm>
              <a:off x="114621" y="2928680"/>
              <a:ext cx="655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HT940</a:t>
              </a:r>
              <a:endParaRPr lang="en-US" sz="12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6009" y="2928269"/>
              <a:ext cx="655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VT940</a:t>
              </a:r>
              <a:endParaRPr lang="en-US" sz="12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26951" y="2916690"/>
              <a:ext cx="655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Q</a:t>
              </a:r>
              <a:r>
                <a:rPr lang="en-US" sz="1200" dirty="0" smtClean="0"/>
                <a:t>941</a:t>
              </a:r>
              <a:endParaRPr lang="en-US" sz="12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874092" y="2908105"/>
              <a:ext cx="655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Q</a:t>
              </a:r>
              <a:r>
                <a:rPr lang="en-US" sz="1200" dirty="0" smtClean="0"/>
                <a:t>942</a:t>
              </a:r>
              <a:endParaRPr lang="en-US" sz="12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974671" y="2930754"/>
              <a:ext cx="655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</a:t>
              </a:r>
              <a:r>
                <a:rPr lang="en-US" sz="1200" dirty="0" smtClean="0"/>
                <a:t>T942</a:t>
              </a:r>
              <a:endParaRPr lang="en-US" sz="12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03363" y="2934523"/>
              <a:ext cx="655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Q943</a:t>
              </a:r>
              <a:endParaRPr lang="en-US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634682" y="2930136"/>
              <a:ext cx="655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</a:t>
              </a:r>
              <a:r>
                <a:rPr lang="en-US" sz="1200" dirty="0" smtClean="0"/>
                <a:t>943</a:t>
              </a:r>
              <a:endParaRPr lang="en-US" sz="12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569657" y="2920121"/>
              <a:ext cx="655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HT943</a:t>
              </a:r>
              <a:endParaRPr lang="en-US" sz="1200" dirty="0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H="1" flipV="1">
            <a:off x="3721980" y="1709768"/>
            <a:ext cx="12257" cy="474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04439" y="1551443"/>
            <a:ext cx="2904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6”</a:t>
            </a:r>
            <a:endParaRPr lang="en-US" sz="9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68010" y="1666859"/>
            <a:ext cx="25249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015885" y="1426284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3.25”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397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Motorized Magnet Support &amp; Bellows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0172"/>
            <a:ext cx="5067300" cy="2062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Support Requirements:</a:t>
            </a:r>
          </a:p>
          <a:p>
            <a:pPr lvl="1"/>
            <a:r>
              <a:rPr lang="en-US" sz="1600" dirty="0"/>
              <a:t>Magnets that need </a:t>
            </a:r>
            <a:r>
              <a:rPr lang="en-US" sz="1600" dirty="0" smtClean="0"/>
              <a:t>motorized supports:    HT943, VT940, VT942, V943</a:t>
            </a:r>
            <a:endParaRPr lang="en-US" sz="1600" dirty="0"/>
          </a:p>
          <a:p>
            <a:pPr lvl="1"/>
            <a:r>
              <a:rPr lang="en-US" sz="1600" dirty="0" smtClean="0"/>
              <a:t>Travel  = +/- 3”  (+/- 76.2 mm)</a:t>
            </a:r>
          </a:p>
          <a:p>
            <a:pPr lvl="1"/>
            <a:r>
              <a:rPr lang="en-US" sz="1600" dirty="0" smtClean="0"/>
              <a:t>Planes of travel: horizontal &amp; vertical</a:t>
            </a:r>
          </a:p>
          <a:p>
            <a:pPr lvl="1"/>
            <a:r>
              <a:rPr lang="en-US" sz="1600" dirty="0" smtClean="0"/>
              <a:t>Speed of travel 7.3 inches /min</a:t>
            </a:r>
          </a:p>
          <a:p>
            <a:pPr lvl="1"/>
            <a:r>
              <a:rPr lang="en-US" sz="1600" dirty="0" smtClean="0"/>
              <a:t>Radiation hard LVDT</a:t>
            </a:r>
          </a:p>
          <a:p>
            <a:pPr lvl="1"/>
            <a:r>
              <a:rPr lang="en-US" sz="1600" dirty="0" smtClean="0"/>
              <a:t>Frequency of moving stands:   5 times /year</a:t>
            </a:r>
          </a:p>
          <a:p>
            <a:pPr lvl="1"/>
            <a:r>
              <a:rPr lang="en-US" sz="1600" dirty="0" smtClean="0"/>
              <a:t>Magnet weight = 2500lb</a:t>
            </a:r>
          </a:p>
          <a:p>
            <a:pPr lvl="1"/>
            <a:r>
              <a:rPr lang="en-US" sz="1600" dirty="0" smtClean="0"/>
              <a:t>Magnet Type: HCDA &amp; VCDA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A045-28B0-48A8-A0D2-336BF14A6638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7" t="41617" r="20521" b="32696"/>
          <a:stretch/>
        </p:blipFill>
        <p:spPr>
          <a:xfrm>
            <a:off x="6375401" y="900172"/>
            <a:ext cx="2676525" cy="2676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5968" y="900172"/>
            <a:ext cx="16610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Motorized support design</a:t>
            </a:r>
          </a:p>
          <a:p>
            <a:r>
              <a:rPr lang="en-US" sz="1100" dirty="0" smtClean="0"/>
              <a:t>R. </a:t>
            </a:r>
            <a:r>
              <a:rPr lang="en-US" sz="1100" dirty="0" err="1" smtClean="0"/>
              <a:t>Rielly</a:t>
            </a:r>
            <a:r>
              <a:rPr lang="en-US" sz="1100" dirty="0" smtClean="0"/>
              <a:t> &amp; M. </a:t>
            </a:r>
            <a:r>
              <a:rPr lang="en-US" sz="1100" dirty="0" err="1" smtClean="0"/>
              <a:t>Sawtell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228599" y="3985064"/>
            <a:ext cx="59515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/>
                </a:solidFill>
                <a:latin typeface="Helvetica" pitchFamily="34" charset="0"/>
              </a:rPr>
              <a:t>Bellows </a:t>
            </a:r>
            <a:r>
              <a:rPr lang="en-US" dirty="0">
                <a:solidFill>
                  <a:schemeClr val="accent6"/>
                </a:solidFill>
                <a:latin typeface="Helvetica" pitchFamily="34" charset="0"/>
              </a:rPr>
              <a:t>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Vacuum pressure: 1x10</a:t>
            </a:r>
            <a:r>
              <a:rPr lang="en-US" sz="1600" baseline="30000" dirty="0" smtClean="0">
                <a:solidFill>
                  <a:schemeClr val="accent6"/>
                </a:solidFill>
                <a:latin typeface="Helvetica" pitchFamily="34" charset="0"/>
              </a:rPr>
              <a:t>-8</a:t>
            </a:r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 </a:t>
            </a:r>
            <a:r>
              <a:rPr lang="en-US" sz="1600" dirty="0" err="1" smtClean="0">
                <a:solidFill>
                  <a:schemeClr val="accent6"/>
                </a:solidFill>
                <a:latin typeface="Helvetica" pitchFamily="34" charset="0"/>
              </a:rPr>
              <a:t>torr</a:t>
            </a:r>
            <a:endParaRPr lang="en-US" sz="1600" dirty="0" smtClean="0">
              <a:solidFill>
                <a:schemeClr val="accent6"/>
              </a:solidFill>
              <a:latin typeface="Helvetica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Match LQ star pipe to CDA pipe.( various combinations of pipe)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Large Aperture transitions ~ 14”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Bellows will be “slinky” style.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Allow for +/- 3” of travel.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" pitchFamily="34" charset="0"/>
              </a:rPr>
              <a:t>Distance between bellows is short ~2ft</a:t>
            </a:r>
            <a:endParaRPr lang="en-US" sz="16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60" y="3620675"/>
            <a:ext cx="1961355" cy="26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on Target Scans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3857625" cy="4987867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dirty="0" smtClean="0"/>
              <a:t>0.8 </a:t>
            </a:r>
            <a:r>
              <a:rPr lang="en-US" sz="1800" dirty="0"/>
              <a:t>angle requirement is </a:t>
            </a:r>
            <a:r>
              <a:rPr lang="en-US" sz="1800" dirty="0" smtClean="0"/>
              <a:t>challenging to put into practice.  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The design work </a:t>
            </a:r>
            <a:r>
              <a:rPr lang="en-US" sz="1800" dirty="0"/>
              <a:t>is not </a:t>
            </a:r>
            <a:r>
              <a:rPr lang="en-US" sz="1800" dirty="0" smtClean="0"/>
              <a:t>complete for items like bellows and interfaces in the Final Focus. 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We </a:t>
            </a:r>
            <a:r>
              <a:rPr lang="en-US" sz="1800" dirty="0"/>
              <a:t>have 2 people from City University (Kevin Lynch and Jim Popp running G4BL simulations </a:t>
            </a:r>
            <a:r>
              <a:rPr lang="en-US" sz="1800" dirty="0" smtClean="0"/>
              <a:t>to  look at production yields with the target scans to  </a:t>
            </a:r>
            <a:r>
              <a:rPr lang="en-US" sz="1800" dirty="0"/>
              <a:t>see if the </a:t>
            </a:r>
            <a:r>
              <a:rPr lang="en-US" sz="1800" dirty="0" smtClean="0"/>
              <a:t>angular requirement </a:t>
            </a:r>
            <a:r>
              <a:rPr lang="en-US" sz="1800" dirty="0"/>
              <a:t>can be </a:t>
            </a:r>
            <a:r>
              <a:rPr lang="en-US" sz="1800" dirty="0" smtClean="0"/>
              <a:t>relaxed. This work is not complete. Mu2e-doc-5706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2D46-074D-4FD7-B7E0-867CBFADA65B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/>
          <a:stretch/>
        </p:blipFill>
        <p:spPr>
          <a:xfrm>
            <a:off x="4660970" y="809609"/>
            <a:ext cx="4095750" cy="2873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3697" y="671340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400" dirty="0" smtClean="0"/>
              <a:t>(Kevin Lynch Mu2e-doc-4130 May,2014)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41737" y="3600847"/>
            <a:ext cx="46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Original simulated estimate for angular requirement</a:t>
            </a:r>
            <a:endParaRPr lang="en-US" sz="1600" dirty="0"/>
          </a:p>
        </p:txBody>
      </p:sp>
      <p:pic>
        <p:nvPicPr>
          <p:cNvPr id="10" name="Picture 2" descr="C:\Users\James L. Popp\Desktop\Primary Target Scans\overhead-M4-magnet-layou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07" y="4167122"/>
            <a:ext cx="3810676" cy="167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41736" y="5861636"/>
            <a:ext cx="460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Recent G4BL to simulate target scans and yield.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68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/>
          <p:cNvSpPr/>
          <p:nvPr/>
        </p:nvSpPr>
        <p:spPr>
          <a:xfrm>
            <a:off x="5528308" y="1215243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4529710" y="1206547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496685" y="1214900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516" y="5613003"/>
            <a:ext cx="8606149" cy="381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442166" y="1243641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793" y="1230797"/>
            <a:ext cx="139104" cy="5257603"/>
          </a:xfrm>
          <a:prstGeom prst="rect">
            <a:avLst/>
          </a:prstGeom>
          <a:gradFill>
            <a:gsLst>
              <a:gs pos="9900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-12316" y="5188267"/>
            <a:ext cx="9152181" cy="3735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-12272" y="4761148"/>
            <a:ext cx="9152181" cy="36576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-8181" y="4321320"/>
            <a:ext cx="9152181" cy="3735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-8181" y="3613334"/>
            <a:ext cx="9152181" cy="63883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-8181" y="2895295"/>
            <a:ext cx="9152181" cy="63602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-12315" y="1976451"/>
            <a:ext cx="9156314" cy="866402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2316" y="1562621"/>
            <a:ext cx="9156315" cy="3735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85724" y="1098744"/>
            <a:ext cx="13471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ea typeface="ＭＳ Ｐゴシック" charset="0"/>
              </a:rPr>
              <a:t>M4 Enclosure 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  <a:ea typeface="ＭＳ Ｐゴシック" charset="0"/>
              </a:rPr>
              <a:t>BO</a:t>
            </a:r>
            <a:endParaRPr lang="en-US" sz="12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– External Beamline</a:t>
            </a:r>
            <a:endParaRPr lang="en-US" dirty="0"/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15516" y="5622527"/>
          <a:ext cx="8686796" cy="5562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4335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82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8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6" name="Right Arrow 45"/>
          <p:cNvSpPr/>
          <p:nvPr/>
        </p:nvSpPr>
        <p:spPr>
          <a:xfrm>
            <a:off x="0" y="580390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14400" algn="ctr"/>
              </a:tabLst>
            </a:pPr>
            <a:r>
              <a:rPr lang="en-US" sz="1400" smtClean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	                   FY14                 FY15                </a:t>
            </a:r>
            <a:r>
              <a:rPr lang="en-US" sz="140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FY16                 FY17                 FY18                 FY19                FY20                  </a:t>
            </a:r>
            <a:r>
              <a:rPr lang="en-US" sz="1400" smtClean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</a:rPr>
              <a:t>FY21</a:t>
            </a:r>
            <a:endParaRPr lang="en-US" sz="1400">
              <a:solidFill>
                <a:srgbClr val="40404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6334857" y="410151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59321" y="884837"/>
            <a:ext cx="836657" cy="5576389"/>
            <a:chOff x="2329715" y="915851"/>
            <a:chExt cx="836657" cy="5576389"/>
          </a:xfrm>
        </p:grpSpPr>
        <p:sp>
          <p:nvSpPr>
            <p:cNvPr id="57" name="Diamond 56"/>
            <p:cNvSpPr>
              <a:spLocks noChangeAspect="1"/>
            </p:cNvSpPr>
            <p:nvPr/>
          </p:nvSpPr>
          <p:spPr>
            <a:xfrm>
              <a:off x="2635352" y="6257925"/>
              <a:ext cx="234315" cy="234315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0" name="Straight Connector 59"/>
            <p:cNvCxnSpPr>
              <a:stCxn id="57" idx="0"/>
            </p:cNvCxnSpPr>
            <p:nvPr/>
          </p:nvCxnSpPr>
          <p:spPr>
            <a:xfrm flipV="1">
              <a:off x="2752510" y="1268532"/>
              <a:ext cx="0" cy="4989393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329715" y="915851"/>
              <a:ext cx="836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404040"/>
                  </a:solidFill>
                  <a:ea typeface="ＭＳ Ｐゴシック" charset="0"/>
                </a:rPr>
                <a:t>CD-3c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442166" y="1448780"/>
            <a:ext cx="234315" cy="5023858"/>
            <a:chOff x="2035136" y="269538"/>
            <a:chExt cx="234315" cy="5538039"/>
          </a:xfrm>
        </p:grpSpPr>
        <p:sp>
          <p:nvSpPr>
            <p:cNvPr id="93" name="Diamond 92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4" name="Straight Connector 93"/>
            <p:cNvCxnSpPr>
              <a:stCxn id="93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/>
          <p:cNvCxnSpPr/>
          <p:nvPr/>
        </p:nvCxnSpPr>
        <p:spPr>
          <a:xfrm rot="5400000">
            <a:off x="-819454" y="4086153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-1850020" y="411055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208969" y="4103637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218619" y="411421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63319" y="412056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285669" y="4120560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303518" y="916661"/>
            <a:ext cx="836657" cy="5544565"/>
            <a:chOff x="1115616" y="946403"/>
            <a:chExt cx="836657" cy="5544565"/>
          </a:xfrm>
        </p:grpSpPr>
        <p:sp>
          <p:nvSpPr>
            <p:cNvPr id="58" name="Diamond 57"/>
            <p:cNvSpPr>
              <a:spLocks noChangeAspect="1"/>
            </p:cNvSpPr>
            <p:nvPr/>
          </p:nvSpPr>
          <p:spPr>
            <a:xfrm>
              <a:off x="1415054" y="6256653"/>
              <a:ext cx="234315" cy="234315"/>
            </a:xfrm>
            <a:prstGeom prst="diamond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9" name="Straight Connector 58"/>
            <p:cNvCxnSpPr>
              <a:stCxn id="58" idx="0"/>
              <a:endCxn id="61" idx="2"/>
            </p:cNvCxnSpPr>
            <p:nvPr/>
          </p:nvCxnSpPr>
          <p:spPr>
            <a:xfrm flipV="1">
              <a:off x="1532212" y="1254180"/>
              <a:ext cx="1733" cy="5002473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115616" y="946403"/>
              <a:ext cx="836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404040"/>
                  </a:solidFill>
                  <a:ea typeface="ＭＳ Ｐゴシック" charset="0"/>
                </a:rPr>
                <a:t>CD-2/3b</a:t>
              </a:r>
            </a:p>
          </p:txBody>
        </p:sp>
      </p:grpSp>
      <p:cxnSp>
        <p:nvCxnSpPr>
          <p:cNvPr id="63" name="Straight Connector 62"/>
          <p:cNvCxnSpPr/>
          <p:nvPr/>
        </p:nvCxnSpPr>
        <p:spPr>
          <a:xfrm rot="5400000">
            <a:off x="2247319" y="4103595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0" y="1550086"/>
            <a:ext cx="1837827" cy="36576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Magnet Removal &amp; Fabrication &amp; Refurbish  </a:t>
            </a:r>
            <a:endParaRPr lang="en-US" sz="12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6332855" y="1038756"/>
            <a:ext cx="234315" cy="5433200"/>
            <a:chOff x="2035136" y="269538"/>
            <a:chExt cx="234315" cy="5538039"/>
          </a:xfrm>
        </p:grpSpPr>
        <p:sp>
          <p:nvSpPr>
            <p:cNvPr id="103" name="Diamond 102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04" name="Straight Connector 103"/>
            <p:cNvCxnSpPr>
              <a:stCxn id="103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3968572" y="1180493"/>
            <a:ext cx="2161683" cy="274320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30000">
                <a:schemeClr val="accent4">
                  <a:lumMod val="20000"/>
                  <a:lumOff val="80000"/>
                </a:schemeClr>
              </a:gs>
              <a:gs pos="64999">
                <a:schemeClr val="accent4">
                  <a:lumMod val="40000"/>
                  <a:lumOff val="60000"/>
                </a:schemeClr>
              </a:gs>
              <a:gs pos="89999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g-2 Beam Operations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616116" y="2299212"/>
            <a:ext cx="580700" cy="233125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-19005" y="3609020"/>
            <a:ext cx="1301131" cy="64008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Vacuum</a:t>
            </a:r>
            <a:endParaRPr lang="en-US" sz="11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0" y="1972382"/>
            <a:ext cx="1925766" cy="842947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Magnet &amp; Support Installation</a:t>
            </a:r>
            <a:endParaRPr lang="en-US" sz="12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-12852" y="2869228"/>
            <a:ext cx="1938618" cy="64008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LCW</a:t>
            </a:r>
            <a:endParaRPr lang="en-US" sz="12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591917" y="3053803"/>
            <a:ext cx="1540638" cy="318345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 and Install LCW &amp; CA Systems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588182" y="4329100"/>
            <a:ext cx="1461231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 , assemble &amp; install main and Trim Power Supplies 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627050" y="4752786"/>
            <a:ext cx="491838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Close up tunnel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834856" y="652746"/>
            <a:ext cx="1201600" cy="39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PS Arrives @ Mu2e </a:t>
            </a:r>
            <a:r>
              <a:rPr lang="en-US" sz="1100" dirty="0" err="1" smtClean="0">
                <a:solidFill>
                  <a:srgbClr val="0000FF"/>
                </a:solidFill>
                <a:ea typeface="ＭＳ Ｐゴシック" charset="0"/>
              </a:rPr>
              <a:t>Bldg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086E-08A4-4684-9BDA-7A8FFA675E56}" type="datetime1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588182" y="1555771"/>
            <a:ext cx="694533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MCD Fabrication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893342" y="1552939"/>
            <a:ext cx="679156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5 VDPA Removal RR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643967" y="1976452"/>
            <a:ext cx="969707" cy="233126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191235" y="2595486"/>
            <a:ext cx="517556" cy="233125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6873940" y="1476527"/>
            <a:ext cx="234315" cy="5023858"/>
            <a:chOff x="2035136" y="269538"/>
            <a:chExt cx="234315" cy="5538039"/>
          </a:xfrm>
        </p:grpSpPr>
        <p:sp>
          <p:nvSpPr>
            <p:cNvPr id="95" name="Diamond 94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6" name="Straight Connector 95"/>
            <p:cNvCxnSpPr>
              <a:stCxn id="95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ectangle 105"/>
          <p:cNvSpPr/>
          <p:nvPr/>
        </p:nvSpPr>
        <p:spPr>
          <a:xfrm>
            <a:off x="-19005" y="4321320"/>
            <a:ext cx="2055774" cy="36576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Power Supply </a:t>
            </a:r>
            <a:endParaRPr lang="en-US" sz="11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-12852" y="4761148"/>
            <a:ext cx="1557157" cy="365760"/>
          </a:xfrm>
          <a:prstGeom prst="rect">
            <a:avLst/>
          </a:prstGeom>
          <a:gradFill flip="none" rotWithShape="1">
            <a:gsLst>
              <a:gs pos="76000">
                <a:schemeClr val="tx2">
                  <a:lumMod val="20000"/>
                  <a:lumOff val="80000"/>
                </a:schemeClr>
              </a:gs>
              <a:gs pos="100000">
                <a:schemeClr val="bg2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err="1" smtClean="0">
                <a:solidFill>
                  <a:srgbClr val="404040"/>
                </a:solidFill>
                <a:latin typeface="Calibri" panose="020F0502020204030204" pitchFamily="34" charset="0"/>
              </a:rPr>
              <a:t>Misc</a:t>
            </a:r>
            <a:endParaRPr lang="en-US" sz="110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Right Arrow 108"/>
          <p:cNvSpPr/>
          <p:nvPr/>
        </p:nvSpPr>
        <p:spPr>
          <a:xfrm>
            <a:off x="7016457" y="5576150"/>
            <a:ext cx="318420" cy="411480"/>
          </a:xfrm>
          <a:prstGeom prst="rightArrow">
            <a:avLst>
              <a:gd name="adj1" fmla="val 98611"/>
              <a:gd name="adj2" fmla="val 47685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324243" y="5574029"/>
            <a:ext cx="1389130" cy="39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0000FF"/>
                </a:solidFill>
                <a:ea typeface="ＭＳ Ｐゴシック" charset="0"/>
              </a:rPr>
              <a:t>Commissioning with single turn </a:t>
            </a:r>
            <a:r>
              <a:rPr lang="en-US" sz="1100" dirty="0" smtClean="0">
                <a:solidFill>
                  <a:srgbClr val="0000FF"/>
                </a:solidFill>
                <a:ea typeface="ＭＳ Ｐゴシック" charset="0"/>
              </a:rPr>
              <a:t>Beam</a:t>
            </a:r>
            <a:endParaRPr lang="en-US" sz="11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11" name="Right Arrow 110"/>
          <p:cNvSpPr/>
          <p:nvPr/>
        </p:nvSpPr>
        <p:spPr>
          <a:xfrm>
            <a:off x="7770924" y="1562621"/>
            <a:ext cx="1096617" cy="358915"/>
          </a:xfrm>
          <a:prstGeom prst="rightArrow">
            <a:avLst>
              <a:gd name="adj1" fmla="val 98611"/>
              <a:gd name="adj2" fmla="val 47685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00FF"/>
                </a:solidFill>
                <a:latin typeface="Calibri" panose="020F0502020204030204" pitchFamily="34" charset="0"/>
              </a:rPr>
              <a:t>Commission </a:t>
            </a:r>
            <a:r>
              <a:rPr lang="en-US" sz="11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Res. </a:t>
            </a:r>
            <a:r>
              <a:rPr lang="en-US" sz="11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Extr</a:t>
            </a:r>
            <a:r>
              <a:rPr lang="en-US" sz="11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  <a:endParaRPr lang="en-US" sz="11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98653" y="1011506"/>
            <a:ext cx="899404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0000FF"/>
                </a:solidFill>
                <a:ea typeface="ＭＳ Ｐゴシック" charset="0"/>
              </a:rPr>
              <a:t>Beam to Diagnostic Absorber</a:t>
            </a:r>
            <a:endParaRPr lang="en-US" sz="1200" dirty="0">
              <a:solidFill>
                <a:srgbClr val="0000FF"/>
              </a:solidFill>
              <a:ea typeface="ＭＳ Ｐゴシック" charset="0"/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 rot="5400000">
            <a:off x="5317989" y="4123171"/>
            <a:ext cx="47022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4472716" y="3866222"/>
            <a:ext cx="561138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 Parts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8932" y="2581243"/>
            <a:ext cx="193033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Calibri"/>
              </a:rPr>
              <a:t>Final Focus Section 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171" y="2284969"/>
            <a:ext cx="168347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ea typeface="ＭＳ Ｐゴシック" charset="0"/>
                <a:cs typeface="Calibri"/>
              </a:rPr>
              <a:t>Hbend</a:t>
            </a: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Calibri"/>
              </a:rPr>
              <a:t> Section 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9118" y="1976452"/>
            <a:ext cx="239200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Calibri"/>
              </a:rPr>
              <a:t>Extinction &amp; M4DA Section </a:t>
            </a:r>
            <a:r>
              <a:rPr lang="en-US" sz="11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Installation</a:t>
            </a:r>
            <a:endParaRPr lang="en-US" sz="11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281779" y="1552918"/>
            <a:ext cx="476369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ESS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597860" y="1542652"/>
            <a:ext cx="473756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6 CDA </a:t>
            </a:r>
            <a:r>
              <a:rPr lang="en-US" sz="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Refurb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389884" y="1552939"/>
            <a:ext cx="339578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913" y="1255145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latin typeface="Calibri" charset="0"/>
                <a:ea typeface="ＭＳ Ｐゴシック" charset="0"/>
              </a:rPr>
              <a:t>Shutdown</a:t>
            </a:r>
          </a:p>
          <a:p>
            <a:r>
              <a:rPr lang="en-US" sz="800" dirty="0" smtClean="0">
                <a:solidFill>
                  <a:srgbClr val="404040"/>
                </a:solidFill>
                <a:latin typeface="Calibri" charset="0"/>
                <a:ea typeface="ＭＳ Ｐゴシック" charset="0"/>
              </a:rPr>
              <a:t>‘14</a:t>
            </a:r>
            <a:endParaRPr lang="en-US" sz="800" dirty="0">
              <a:solidFill>
                <a:srgbClr val="40404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837827" y="1265487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latin typeface="Calibri" charset="0"/>
                <a:ea typeface="ＭＳ Ｐゴシック" charset="0"/>
              </a:rPr>
              <a:t>Shutdown</a:t>
            </a:r>
          </a:p>
          <a:p>
            <a:r>
              <a:rPr lang="en-US" sz="800" dirty="0" smtClean="0">
                <a:solidFill>
                  <a:srgbClr val="404040"/>
                </a:solidFill>
                <a:latin typeface="Calibri" charset="0"/>
                <a:ea typeface="ＭＳ Ｐゴシック" charset="0"/>
              </a:rPr>
              <a:t>‘15</a:t>
            </a:r>
            <a:endParaRPr lang="en-US" sz="800" dirty="0">
              <a:solidFill>
                <a:srgbClr val="40404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955172" y="1224067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404040"/>
                </a:solidFill>
                <a:latin typeface="Calibri" charset="0"/>
                <a:ea typeface="ＭＳ Ｐゴシック" charset="0"/>
              </a:rPr>
              <a:t>Shutdown</a:t>
            </a:r>
          </a:p>
          <a:p>
            <a:r>
              <a:rPr lang="en-US" sz="800" dirty="0" smtClean="0">
                <a:solidFill>
                  <a:srgbClr val="404040"/>
                </a:solidFill>
                <a:latin typeface="Calibri" charset="0"/>
                <a:ea typeface="ＭＳ Ｐゴシック" charset="0"/>
              </a:rPr>
              <a:t>‘16</a:t>
            </a:r>
            <a:endParaRPr lang="en-US" sz="800" dirty="0">
              <a:solidFill>
                <a:srgbClr val="404040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416094" y="1932341"/>
            <a:ext cx="115288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Remove </a:t>
            </a:r>
            <a:r>
              <a:rPr lang="en-US" sz="800" dirty="0" err="1" smtClean="0">
                <a:solidFill>
                  <a:srgbClr val="000000"/>
                </a:solidFill>
                <a:ea typeface="ＭＳ Ｐゴシック" charset="0"/>
                <a:cs typeface="Calibri"/>
              </a:rPr>
              <a:t>Hbend</a:t>
            </a:r>
            <a:r>
              <a:rPr lang="en-US" sz="800" dirty="0" smtClean="0">
                <a:solidFill>
                  <a:srgbClr val="000000"/>
                </a:solidFill>
                <a:ea typeface="ＭＳ Ｐゴシック" charset="0"/>
                <a:cs typeface="Calibri"/>
              </a:rPr>
              <a:t> dipoles</a:t>
            </a:r>
            <a:endParaRPr lang="en-US" sz="800" dirty="0">
              <a:solidFill>
                <a:srgbClr val="000000"/>
              </a:solidFill>
              <a:ea typeface="ＭＳ Ｐゴシック" charset="0"/>
              <a:cs typeface="Calibri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566237" y="4798506"/>
            <a:ext cx="563136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Survey network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3588181" y="2581243"/>
            <a:ext cx="2330209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Procure fixed &amp; motorized stands &amp; assemble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690147" y="3531321"/>
            <a:ext cx="1074231" cy="27432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Prep Ion, tube &amp; components</a:t>
            </a: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448713" y="3859214"/>
            <a:ext cx="498548" cy="281328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</a:t>
            </a:r>
            <a:r>
              <a:rPr lang="en-US" sz="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Hbend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5033854" y="3876818"/>
            <a:ext cx="524871" cy="253127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</a:t>
            </a:r>
            <a:r>
              <a:rPr lang="en-US" sz="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Ext&amp;DA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181341" y="3876818"/>
            <a:ext cx="495554" cy="281328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Install FF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945576" y="4761148"/>
            <a:ext cx="667755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Final Alignment</a:t>
            </a: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2272726" y="926442"/>
            <a:ext cx="286595" cy="5561957"/>
            <a:chOff x="2035136" y="269538"/>
            <a:chExt cx="234315" cy="5538039"/>
          </a:xfrm>
        </p:grpSpPr>
        <p:sp>
          <p:nvSpPr>
            <p:cNvPr id="99" name="Diamond 98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 w="19050">
              <a:solidFill>
                <a:srgbClr val="0000FF"/>
              </a:solidFill>
            </a:ln>
            <a:scene3d>
              <a:camera prst="orthographicFront"/>
              <a:lightRig rig="brightRoom" dir="t"/>
            </a:scene3d>
            <a:sp3d prstMaterial="powder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00" name="Straight Connector 99"/>
            <p:cNvCxnSpPr>
              <a:stCxn id="99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1543042" y="748155"/>
            <a:ext cx="201565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0000FF"/>
                </a:solidFill>
                <a:ea typeface="ＭＳ Ｐゴシック" charset="0"/>
              </a:rPr>
              <a:t>Final Design Complete</a:t>
            </a:r>
            <a:endParaRPr lang="en-US" sz="1000" dirty="0">
              <a:solidFill>
                <a:srgbClr val="0000FF"/>
              </a:solidFill>
              <a:ea typeface="ＭＳ Ｐゴシック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925766" y="2277267"/>
            <a:ext cx="523125" cy="365760"/>
          </a:xfrm>
          <a:prstGeom prst="rect">
            <a:avLst/>
          </a:prstGeom>
          <a:gradFill flip="none" rotWithShape="1">
            <a:gsLst>
              <a:gs pos="6900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Internal Beamline</a:t>
            </a:r>
          </a:p>
          <a:p>
            <a:pPr algn="ctr"/>
            <a:r>
              <a:rPr lang="en-US" sz="600" dirty="0" smtClean="0">
                <a:solidFill>
                  <a:srgbClr val="000000"/>
                </a:solidFill>
                <a:latin typeface="Calibri" panose="020F0502020204030204" pitchFamily="34" charset="0"/>
                <a:cs typeface="Calibri"/>
              </a:rPr>
              <a:t>Review </a:t>
            </a:r>
            <a:endParaRPr lang="en-US" sz="6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1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6" y="870804"/>
            <a:ext cx="4330995" cy="278264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1162"/>
          </a:xfrm>
        </p:spPr>
        <p:txBody>
          <a:bodyPr>
            <a:normAutofit/>
          </a:bodyPr>
          <a:lstStyle/>
          <a:p>
            <a:r>
              <a:rPr lang="en-US" dirty="0" smtClean="0"/>
              <a:t>Mu2e Section of the M4 Beamline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46874" y="870804"/>
            <a:ext cx="42971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beamline is broken into 4 distinct sections for beam function &amp; installation.</a:t>
            </a:r>
          </a:p>
          <a:p>
            <a:endParaRPr lang="en-US" sz="1800" dirty="0"/>
          </a:p>
          <a:p>
            <a:r>
              <a:rPr lang="en-US" sz="1800" dirty="0" smtClean="0"/>
              <a:t>Part of the M4 beamline is shared with g-2.  Split is at </a:t>
            </a:r>
            <a:r>
              <a:rPr lang="en-US" sz="1800" dirty="0"/>
              <a:t>908. Mu2e will be responsible for on the cost of installation of the M4 beamline from 908 to </a:t>
            </a:r>
            <a:r>
              <a:rPr lang="en-US" sz="1800" dirty="0" smtClean="0"/>
              <a:t>943.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Installation will includes all magnets, magnet supports , main &amp; trim power supplies, vacuum system &amp; controls, LCW and compressed </a:t>
            </a:r>
            <a:r>
              <a:rPr lang="en-US" sz="1800" dirty="0"/>
              <a:t>a</a:t>
            </a:r>
            <a:r>
              <a:rPr lang="en-US" sz="1800" dirty="0" smtClean="0"/>
              <a:t>ir for tunnel and Mu2e building as well as two beam stops.</a:t>
            </a:r>
          </a:p>
          <a:p>
            <a:endParaRPr lang="en-US" sz="1800" dirty="0"/>
          </a:p>
          <a:p>
            <a:r>
              <a:rPr lang="en-US" sz="1800" dirty="0" smtClean="0"/>
              <a:t>The schedules have pushed together so that g-2 running will overlap Mu2e installation  2017 - 2019</a:t>
            </a:r>
            <a:endParaRPr lang="en-US" sz="1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543051" y="6503115"/>
            <a:ext cx="2724150" cy="241300"/>
          </a:xfrm>
        </p:spPr>
        <p:txBody>
          <a:bodyPr/>
          <a:lstStyle/>
          <a:p>
            <a:r>
              <a:rPr lang="en-US" smtClean="0"/>
              <a:t>D. Still |   External Beamline &amp; Instrumentation IDR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00337D-E0B6-49B0-9249-731DC36276CD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C930D6-C790-40F5-AE88-5C3BCB894299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97544" y="1453921"/>
            <a:ext cx="1563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Extinction &amp; Diagnostic Absorber Section 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3225044" y="2131319"/>
            <a:ext cx="1253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Final Focus Section 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1265291" y="3299572"/>
            <a:ext cx="1103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HBend</a:t>
            </a:r>
            <a:r>
              <a:rPr lang="en-US" sz="1100" dirty="0" smtClean="0"/>
              <a:t> Section </a:t>
            </a:r>
            <a:endParaRPr lang="en-US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246059" y="1898178"/>
            <a:ext cx="1154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Common Section</a:t>
            </a:r>
          </a:p>
          <a:p>
            <a:r>
              <a:rPr lang="en-US" sz="1100" dirty="0" smtClean="0"/>
              <a:t>G-2 and mu2e </a:t>
            </a:r>
            <a:endParaRPr lang="en-US" sz="11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116419" y="2800387"/>
            <a:ext cx="10633" cy="3600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17202" y="2692576"/>
            <a:ext cx="178169" cy="3600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99219" y="1824005"/>
            <a:ext cx="178169" cy="3600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400596" y="1987317"/>
            <a:ext cx="173896" cy="288004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793531" y="1876725"/>
            <a:ext cx="178572" cy="346997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1568156" y="3016183"/>
            <a:ext cx="180716" cy="293459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90745" y="2296585"/>
            <a:ext cx="283798" cy="576008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9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6B696D-E639-4124-B4FB-5164DA2B5C52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C15F7-22DB-1448-B34D-3F8D2909FD0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7" name="Content Placeholder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2494"/>
            <a:ext cx="4551954" cy="2968333"/>
          </a:xfrm>
          <a:prstGeom prst="rect">
            <a:avLst/>
          </a:prstGeom>
        </p:spPr>
      </p:pic>
      <p:sp>
        <p:nvSpPr>
          <p:cNvPr id="8" name="Cube 7"/>
          <p:cNvSpPr/>
          <p:nvPr/>
        </p:nvSpPr>
        <p:spPr>
          <a:xfrm>
            <a:off x="7338589" y="3079676"/>
            <a:ext cx="239465" cy="257729"/>
          </a:xfrm>
          <a:prstGeom prst="cub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" y="878265"/>
            <a:ext cx="43815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Beam commissioning is off project but it does occur in the schedule before the end of the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Install removable upstream shield wall  2Q FY17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Commission signal turn beam to diagnostic absorber  2Q FY20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Commission resonant extraction 1Q FY21 to diagnostic absorber.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Commission beam to target may have 2 different scenarios:  Commission beam to PS without a target (provide background rates) or Commission beam to PS with target installed.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5576256" y="2294018"/>
            <a:ext cx="1607171" cy="46166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Removable shield wall </a:t>
            </a:r>
          </a:p>
          <a:p>
            <a:r>
              <a:rPr lang="en-US" sz="1200" dirty="0" smtClean="0"/>
              <a:t>while g-2 in running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572548" y="2755683"/>
            <a:ext cx="766041" cy="323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 </a:t>
            </a:r>
            <a:r>
              <a:rPr lang="en-US" sz="2000" dirty="0" smtClean="0"/>
              <a:t>(All for External Beamline)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8271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rgbClr val="0070C0"/>
                </a:solidFill>
              </a:rPr>
              <a:t>Registry </a:t>
            </a:r>
            <a:r>
              <a:rPr lang="en-US" sz="1600" dirty="0">
                <a:solidFill>
                  <a:srgbClr val="0070C0"/>
                </a:solidFill>
              </a:rPr>
              <a:t>contains 2 risks: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ACCEL-200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- Mu2e-doc-4589 :  </a:t>
            </a:r>
            <a:r>
              <a:rPr lang="en-US" sz="1600" dirty="0" smtClean="0">
                <a:solidFill>
                  <a:srgbClr val="000000"/>
                </a:solidFill>
              </a:rPr>
              <a:t>Additional power supply circuits needed  for modified optics for the change in the extinction section due to extinction design change.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H</a:t>
            </a:r>
            <a:r>
              <a:rPr lang="en-US" sz="1600" dirty="0" smtClean="0">
                <a:solidFill>
                  <a:srgbClr val="000000"/>
                </a:solidFill>
              </a:rPr>
              <a:t>igh </a:t>
            </a:r>
            <a:r>
              <a:rPr lang="en-US" sz="1600" dirty="0">
                <a:solidFill>
                  <a:srgbClr val="000000"/>
                </a:solidFill>
              </a:rPr>
              <a:t>probability </a:t>
            </a:r>
            <a:r>
              <a:rPr lang="en-US" sz="1600" dirty="0" smtClean="0">
                <a:solidFill>
                  <a:srgbClr val="000000"/>
                </a:solidFill>
              </a:rPr>
              <a:t>with up to $400K cost impact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ACCEL-201 - Mu2e-doc-4590:  </a:t>
            </a:r>
            <a:r>
              <a:rPr lang="en-US" sz="1600" dirty="0" smtClean="0">
                <a:solidFill>
                  <a:srgbClr val="000000"/>
                </a:solidFill>
              </a:rPr>
              <a:t>Additional magnet needed to be fabricated for </a:t>
            </a:r>
            <a:r>
              <a:rPr lang="en-US" sz="1600" dirty="0">
                <a:solidFill>
                  <a:srgbClr val="000000"/>
                </a:solidFill>
              </a:rPr>
              <a:t>modified optics for the change in the extinction section due to extinction design change.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Moderate </a:t>
            </a:r>
            <a:r>
              <a:rPr lang="en-US" sz="1600" dirty="0">
                <a:solidFill>
                  <a:srgbClr val="000000"/>
                </a:solidFill>
              </a:rPr>
              <a:t>probability with </a:t>
            </a:r>
            <a:r>
              <a:rPr lang="en-US" sz="1600" dirty="0" smtClean="0">
                <a:solidFill>
                  <a:srgbClr val="000000"/>
                </a:solidFill>
              </a:rPr>
              <a:t>$200K </a:t>
            </a:r>
            <a:r>
              <a:rPr lang="en-US" sz="1600" dirty="0">
                <a:solidFill>
                  <a:srgbClr val="000000"/>
                </a:solidFill>
              </a:rPr>
              <a:t>cost impact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70C0"/>
                </a:solidFill>
              </a:rPr>
              <a:t>1 to </a:t>
            </a:r>
            <a:r>
              <a:rPr lang="en-US" sz="1600" dirty="0">
                <a:solidFill>
                  <a:srgbClr val="0070C0"/>
                </a:solidFill>
              </a:rPr>
              <a:t>be added to </a:t>
            </a:r>
            <a:r>
              <a:rPr lang="en-US" sz="1600" dirty="0" smtClean="0">
                <a:solidFill>
                  <a:srgbClr val="0070C0"/>
                </a:solidFill>
              </a:rPr>
              <a:t>Risk Registry:</a:t>
            </a:r>
            <a:endParaRPr lang="en-US" sz="1600" dirty="0">
              <a:solidFill>
                <a:srgbClr val="0070C0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ACCEL----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:  </a:t>
            </a:r>
            <a:r>
              <a:rPr lang="en-US" sz="1600" dirty="0">
                <a:solidFill>
                  <a:srgbClr val="000000"/>
                </a:solidFill>
              </a:rPr>
              <a:t>C</a:t>
            </a:r>
            <a:r>
              <a:rPr lang="en-US" sz="1600" dirty="0" smtClean="0">
                <a:solidFill>
                  <a:srgbClr val="000000"/>
                </a:solidFill>
              </a:rPr>
              <a:t>annot procure appropriate bellows for the bellows design for movable devices in final focus.</a:t>
            </a:r>
            <a:endParaRPr lang="en-US" sz="1600" dirty="0">
              <a:solidFill>
                <a:srgbClr val="000000"/>
              </a:solidFill>
            </a:endParaRPr>
          </a:p>
          <a:p>
            <a:pPr marL="742950" lvl="2" indent="-342900">
              <a:buFont typeface="Helvetica" pitchFamily="34" charset="0"/>
              <a:buChar char="−"/>
            </a:pPr>
            <a:r>
              <a:rPr lang="en-US" sz="1600" dirty="0">
                <a:solidFill>
                  <a:srgbClr val="000000"/>
                </a:solidFill>
              </a:rPr>
              <a:t>Moderate probability with </a:t>
            </a:r>
            <a:r>
              <a:rPr lang="en-US" sz="1600" dirty="0" smtClean="0">
                <a:solidFill>
                  <a:srgbClr val="000000"/>
                </a:solidFill>
              </a:rPr>
              <a:t>$60K </a:t>
            </a:r>
            <a:r>
              <a:rPr lang="en-US" sz="1600" dirty="0">
                <a:solidFill>
                  <a:srgbClr val="000000"/>
                </a:solidFill>
              </a:rPr>
              <a:t>cost impact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  <a:p>
            <a:pPr marL="5715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Registry contains 1 risk removed where a Threat is Avoided: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ACCEL-033 Mu2e-doc-3832:  </a:t>
            </a:r>
            <a:r>
              <a:rPr lang="en-US" sz="1600" dirty="0" smtClean="0"/>
              <a:t>Inability </a:t>
            </a:r>
            <a:r>
              <a:rPr lang="en-US" sz="1600" dirty="0"/>
              <a:t>to stage magnets in the Accumulator enclosure during g-2 </a:t>
            </a:r>
            <a:r>
              <a:rPr lang="en-US" sz="1600" dirty="0" smtClean="0"/>
              <a:t>operation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Registry contains 1 </a:t>
            </a:r>
            <a:r>
              <a:rPr lang="en-US" sz="1600" dirty="0" smtClean="0">
                <a:solidFill>
                  <a:srgbClr val="0070C0"/>
                </a:solidFill>
              </a:rPr>
              <a:t>opportunity: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ACCEL-202 - Mu2e-doc-4591:  </a:t>
            </a:r>
            <a:r>
              <a:rPr lang="en-US" sz="1600" dirty="0" smtClean="0">
                <a:solidFill>
                  <a:srgbClr val="000000"/>
                </a:solidFill>
              </a:rPr>
              <a:t>Replace current MDC magnet for diagnostic absorber line with an existing SDC magnet.</a:t>
            </a:r>
          </a:p>
          <a:p>
            <a:pPr marL="742950" lvl="2" indent="-342900">
              <a:buFont typeface="Helvetica" pitchFamily="34" charset="0"/>
              <a:buChar char="−"/>
            </a:pPr>
            <a:r>
              <a:rPr lang="en-US" sz="1600" dirty="0" smtClean="0">
                <a:solidFill>
                  <a:srgbClr val="000000"/>
                </a:solidFill>
              </a:rPr>
              <a:t>Moderate </a:t>
            </a:r>
            <a:r>
              <a:rPr lang="en-US" sz="1600" dirty="0">
                <a:solidFill>
                  <a:srgbClr val="000000"/>
                </a:solidFill>
              </a:rPr>
              <a:t>probability with </a:t>
            </a:r>
            <a:r>
              <a:rPr lang="en-US" sz="1600" dirty="0" smtClean="0">
                <a:solidFill>
                  <a:srgbClr val="000000"/>
                </a:solidFill>
              </a:rPr>
              <a:t>$110K </a:t>
            </a:r>
            <a:r>
              <a:rPr lang="en-US" sz="1600" dirty="0">
                <a:solidFill>
                  <a:srgbClr val="000000"/>
                </a:solidFill>
              </a:rPr>
              <a:t>cost impact.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fld id="{FDB03E6D-9031-496E-8A02-93C068460B28}" type="datetime1">
              <a:rPr lang="en-US" smtClean="0"/>
              <a:t>10/5/2015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3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The magnet selection for the M4 beamline is near a final design and achievable with the selection of available magnets.</a:t>
            </a:r>
          </a:p>
          <a:p>
            <a:endParaRPr lang="en-US" sz="1800" dirty="0" smtClean="0"/>
          </a:p>
          <a:p>
            <a:r>
              <a:rPr lang="en-US" sz="1800" dirty="0" smtClean="0"/>
              <a:t>Serial numbers of reused magnets have been assigned to specific locations.</a:t>
            </a:r>
          </a:p>
          <a:p>
            <a:endParaRPr lang="en-US" sz="1800" dirty="0" smtClean="0"/>
          </a:p>
          <a:p>
            <a:r>
              <a:rPr lang="en-US" sz="1800" dirty="0" smtClean="0"/>
              <a:t>Complete value engineering to confirm that an existing SDC magnet can replace the need to manufacture an MDC. </a:t>
            </a:r>
          </a:p>
          <a:p>
            <a:endParaRPr lang="en-US" sz="1800" dirty="0" smtClean="0"/>
          </a:p>
          <a:p>
            <a:r>
              <a:rPr lang="en-US" sz="1800" dirty="0" smtClean="0"/>
              <a:t>The design of the beamline vacuum and LCW systems are at final design with work still needed to complete drafting.</a:t>
            </a:r>
          </a:p>
          <a:p>
            <a:endParaRPr lang="en-US" sz="1800" dirty="0" smtClean="0"/>
          </a:p>
          <a:p>
            <a:r>
              <a:rPr lang="en-US" sz="1800" dirty="0" smtClean="0"/>
              <a:t>The diagnostic absorber is built and installed. </a:t>
            </a:r>
          </a:p>
          <a:p>
            <a:endParaRPr lang="en-US" sz="1800" dirty="0" smtClean="0"/>
          </a:p>
          <a:p>
            <a:r>
              <a:rPr lang="en-US" sz="1800" dirty="0" smtClean="0"/>
              <a:t>There is still work to complete a final design for target scans which use movable supports. Work to see if the angle scan requirement of 0.8</a:t>
            </a:r>
            <a:r>
              <a:rPr lang="en-US" sz="1800" dirty="0" smtClean="0">
                <a:sym typeface="Symbol" panose="05050102010706020507" pitchFamily="18" charset="2"/>
              </a:rPr>
              <a:t> can be relaxed is in progress.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20A0-0672-4A95-B25B-E836218D9C27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15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g-2 and Mu2e Common Section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876"/>
            <a:ext cx="8672513" cy="372339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9D76-C7AE-4BEF-ABAA-CF099EFD78CA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" y="4047182"/>
            <a:ext cx="7477125" cy="2467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2098" y="4102298"/>
            <a:ext cx="113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Vertical Split 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5743575" y="3143250"/>
            <a:ext cx="436563" cy="959048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961856" y="4326898"/>
            <a:ext cx="216696" cy="572849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4387" y="1649335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g-2 Beamline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359328" y="3431628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Mu2e Beamline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06450" y="5718344"/>
            <a:ext cx="500458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ECMAG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1492447" y="5718344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Q901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7789" y="5720247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Q902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2933706" y="5717987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Q903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3341190" y="5721401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Q904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3949388" y="5721594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Q905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4389150" y="5727512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Q906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5360731" y="5734160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Q907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6854387" y="5723661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Q908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7420521" y="5727606"/>
            <a:ext cx="407484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Q909</a:t>
            </a:r>
            <a:endParaRPr 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1915212" y="5721688"/>
            <a:ext cx="500458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ECMAG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4802493" y="5731119"/>
            <a:ext cx="396262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V906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5807476" y="5740738"/>
            <a:ext cx="396262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" dirty="0" smtClean="0"/>
              <a:t>V907</a:t>
            </a:r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621658" y="4299583"/>
            <a:ext cx="11072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Extracted beam from Delivery Ring (DR)</a:t>
            </a:r>
            <a:endParaRPr lang="en-US" sz="11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806450" y="4970773"/>
            <a:ext cx="685997" cy="42555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4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Horizontal Left Bend Section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868788"/>
            <a:ext cx="5572125" cy="343278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E51A1-47F0-4E6E-AD7C-A01179221F61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84" y="3390900"/>
            <a:ext cx="4140182" cy="2648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0769" y="3729242"/>
            <a:ext cx="48923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 smtClean="0"/>
              <a:t>H910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2947987" y="3677310"/>
            <a:ext cx="48923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 smtClean="0"/>
              <a:t>H911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830064" y="3546505"/>
            <a:ext cx="48923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 smtClean="0"/>
              <a:t>H912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4835239" y="3284895"/>
            <a:ext cx="48923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 smtClean="0"/>
              <a:t>H916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5298932" y="2987605"/>
            <a:ext cx="48923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 smtClean="0"/>
              <a:t>H917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5489432" y="2632760"/>
            <a:ext cx="48923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 smtClean="0"/>
              <a:t>H918</a:t>
            </a:r>
            <a:endParaRPr lang="en-US" sz="11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3375" y="4399179"/>
            <a:ext cx="790575" cy="66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4325" y="4485893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Protons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80" y="4952533"/>
            <a:ext cx="4984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Left bend section use 4 SDFW and 2 SDF dipoles to </a:t>
            </a:r>
          </a:p>
          <a:p>
            <a:r>
              <a:rPr lang="en-US" sz="1800" dirty="0" smtClean="0"/>
              <a:t>Bend beam 41</a:t>
            </a:r>
            <a:r>
              <a:rPr lang="en-US" sz="1800" dirty="0" smtClean="0">
                <a:sym typeface="Symbol" panose="05050102010706020507" pitchFamily="18" charset="2"/>
              </a:rPr>
              <a:t> to the mu2e target.  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1403155" y="2314700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g-2 beamline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81506" y="3765921"/>
            <a:ext cx="1338828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Mu2e Beamline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16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Extinction &amp; Diagnostic Absorber Section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966788"/>
            <a:ext cx="7706752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6FEA-698A-4690-9C85-875C96FC08BD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98099" y="2595979"/>
            <a:ext cx="273825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AC Dipole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isplaces out of time particles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03653" y="1803428"/>
            <a:ext cx="179805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Post Extinction Collimator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31888" y="3942575"/>
            <a:ext cx="1736694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 Extinction Collimator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009775" y="4234249"/>
            <a:ext cx="358807" cy="47110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609975" y="3231856"/>
            <a:ext cx="520733" cy="32980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102607" y="2129921"/>
            <a:ext cx="358807" cy="47110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80138" y="2770191"/>
            <a:ext cx="188628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/>
              <a:t>HDA1 – Horizontal bend to </a:t>
            </a:r>
          </a:p>
          <a:p>
            <a:r>
              <a:rPr lang="en-US" sz="1200" dirty="0" smtClean="0"/>
              <a:t>Diagnostic Absorber Line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219826" y="2218556"/>
            <a:ext cx="276366" cy="52089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70581" y="858173"/>
            <a:ext cx="199836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Diagnostic Absorber – 170W </a:t>
            </a:r>
          </a:p>
          <a:p>
            <a:r>
              <a:rPr lang="en-US" sz="1200" dirty="0" smtClean="0"/>
              <a:t>capacity for </a:t>
            </a:r>
          </a:p>
          <a:p>
            <a:r>
              <a:rPr lang="en-US" sz="1200" dirty="0"/>
              <a:t>b</a:t>
            </a:r>
            <a:r>
              <a:rPr lang="en-US" sz="1200" dirty="0" smtClean="0"/>
              <a:t>eam commissioning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358009" y="1181338"/>
            <a:ext cx="909567" cy="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82208" y="1948672"/>
            <a:ext cx="94397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Shield Wall  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551612" y="1323059"/>
            <a:ext cx="276366" cy="52089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20689" y="3165928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Q931</a:t>
            </a:r>
            <a:endParaRPr lang="en-US" sz="900" dirty="0"/>
          </a:p>
        </p:txBody>
      </p:sp>
      <p:sp>
        <p:nvSpPr>
          <p:cNvPr id="29" name="TextBox 28"/>
          <p:cNvSpPr txBox="1"/>
          <p:nvPr/>
        </p:nvSpPr>
        <p:spPr>
          <a:xfrm>
            <a:off x="6988175" y="161312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Q936</a:t>
            </a:r>
            <a:endParaRPr lang="en-US" sz="900" dirty="0"/>
          </a:p>
        </p:txBody>
      </p:sp>
      <p:sp>
        <p:nvSpPr>
          <p:cNvPr id="30" name="TextBox 29"/>
          <p:cNvSpPr txBox="1"/>
          <p:nvPr/>
        </p:nvSpPr>
        <p:spPr>
          <a:xfrm>
            <a:off x="3923864" y="3722299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Q929</a:t>
            </a:r>
            <a:endParaRPr lang="en-US" sz="900" dirty="0"/>
          </a:p>
        </p:txBody>
      </p:sp>
      <p:sp>
        <p:nvSpPr>
          <p:cNvPr id="31" name="TextBox 30"/>
          <p:cNvSpPr txBox="1"/>
          <p:nvPr/>
        </p:nvSpPr>
        <p:spPr>
          <a:xfrm>
            <a:off x="1358223" y="5531577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Q920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596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Final Focus Section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44319"/>
            <a:ext cx="5534025" cy="3540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B272-5F6F-438D-83E4-B1EF8E47C920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8622"/>
            <a:ext cx="6883803" cy="1800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76" y="844319"/>
            <a:ext cx="2320924" cy="2212709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r="31168" b="8080"/>
          <a:stretch/>
        </p:blipFill>
        <p:spPr>
          <a:xfrm>
            <a:off x="7100888" y="2750018"/>
            <a:ext cx="1900237" cy="3466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75688" y="462105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Q940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58083" y="462105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Q939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172219" y="462105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Q938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737287" y="461224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Q937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43828" y="462248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Q941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4333875" y="4611468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Q942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818298" y="4611468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Q943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416720" y="4612241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</a:t>
            </a:r>
            <a:r>
              <a:rPr lang="en-US" sz="1000" dirty="0" smtClean="0"/>
              <a:t>936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9797" y="4516932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HT940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3359565" y="4508121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VT940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69248" y="4480199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VT942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5056610" y="4465185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V943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5435840" y="4472692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HT943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8139992" y="5164618"/>
            <a:ext cx="8611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Production</a:t>
            </a:r>
          </a:p>
          <a:p>
            <a:r>
              <a:rPr lang="en-US" sz="1050" dirty="0" smtClean="0"/>
              <a:t>Solenoid -PS</a:t>
            </a:r>
            <a:endParaRPr lang="en-US" sz="1050" dirty="0"/>
          </a:p>
        </p:txBody>
      </p:sp>
      <p:sp>
        <p:nvSpPr>
          <p:cNvPr id="25" name="TextBox 24"/>
          <p:cNvSpPr txBox="1"/>
          <p:nvPr/>
        </p:nvSpPr>
        <p:spPr>
          <a:xfrm>
            <a:off x="7576817" y="3394345"/>
            <a:ext cx="8883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Transport</a:t>
            </a:r>
          </a:p>
          <a:p>
            <a:r>
              <a:rPr lang="en-US" sz="1050" dirty="0" smtClean="0"/>
              <a:t>Solenoid -TS</a:t>
            </a:r>
            <a:endParaRPr lang="en-US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8462572" y="3968824"/>
            <a:ext cx="8915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Detector</a:t>
            </a:r>
          </a:p>
          <a:p>
            <a:r>
              <a:rPr lang="en-US" sz="1050" dirty="0" smtClean="0"/>
              <a:t>Solenoid -PS</a:t>
            </a:r>
            <a:endParaRPr lang="en-US" sz="105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129758" y="3809843"/>
            <a:ext cx="10234" cy="840604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8051007" y="5084830"/>
            <a:ext cx="201941" cy="100527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0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Selection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BE923-A057-468C-9AFE-2FD50562185E}" type="datetime1">
              <a:rPr lang="en-US" altLang="en-US" smtClean="0"/>
              <a:t>10/5/2015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Still |   External Beamline &amp; Instrumentation IDR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228600" y="858478"/>
            <a:ext cx="335041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To save cost, magnets were to be reused from the Antiproton Source where possible.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All magnets repurposed from the Antiproton Source where considered working spares with no need to rebuild or refurbish unless stated.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Since the pool of magnets is limited, there may be a need to fabricate new magnets of the same type.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Using magnets outside of the Antiproton Source pool may require refurbishment or rebuilding assessed on a case by case.</a:t>
            </a:r>
            <a:endParaRPr lang="en-US" sz="1600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086" y="851420"/>
            <a:ext cx="2373798" cy="47622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25" y="851420"/>
            <a:ext cx="2618775" cy="40866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76675" y="5681160"/>
            <a:ext cx="168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M4 beamline proper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4875" y="5128710"/>
            <a:ext cx="2585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Combined g-2 &amp; mu2e beamline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83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52469</TotalTime>
  <Words>4325</Words>
  <Application>Microsoft Office PowerPoint</Application>
  <PresentationFormat>On-screen Show (4:3)</PresentationFormat>
  <Paragraphs>859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MS Mincho</vt:lpstr>
      <vt:lpstr>ＭＳ Ｐゴシック</vt:lpstr>
      <vt:lpstr>ＭＳ Ｐゴシック</vt:lpstr>
      <vt:lpstr>Arial</vt:lpstr>
      <vt:lpstr>Calibri</vt:lpstr>
      <vt:lpstr>Cambria Math</vt:lpstr>
      <vt:lpstr>Geneva</vt:lpstr>
      <vt:lpstr>Helvetica</vt:lpstr>
      <vt:lpstr>Symbol</vt:lpstr>
      <vt:lpstr>Times New Roman</vt:lpstr>
      <vt:lpstr>FNAL_TemplateMac_060514</vt:lpstr>
      <vt:lpstr>Fermilab: Footer Only</vt:lpstr>
      <vt:lpstr>FermilabTemplate</vt:lpstr>
      <vt:lpstr>M4 Magnets and Mechanical Systems</vt:lpstr>
      <vt:lpstr>Outlook</vt:lpstr>
      <vt:lpstr>Scope of Beamline Design</vt:lpstr>
      <vt:lpstr>Mu2e Section of the M4 Beamline</vt:lpstr>
      <vt:lpstr>The g-2 and Mu2e Common Section</vt:lpstr>
      <vt:lpstr>The Horizontal Left Bend Section</vt:lpstr>
      <vt:lpstr>The Extinction &amp; Diagnostic Absorber Section</vt:lpstr>
      <vt:lpstr>The Final Focus Section</vt:lpstr>
      <vt:lpstr>Magnet Selection</vt:lpstr>
      <vt:lpstr>Beamline Magnet Type, Current , Bussing, Field </vt:lpstr>
      <vt:lpstr>TeV I Small Quadrupole</vt:lpstr>
      <vt:lpstr>TeV I Large Quadrupole</vt:lpstr>
      <vt:lpstr>Quadrupole Magnet Selection</vt:lpstr>
      <vt:lpstr>SDF &amp; SDFW Dipole Magnets</vt:lpstr>
      <vt:lpstr>PowerPoint Presentation</vt:lpstr>
      <vt:lpstr>PowerPoint Presentation</vt:lpstr>
      <vt:lpstr>NDA and NDB trims</vt:lpstr>
      <vt:lpstr>Beam Stop</vt:lpstr>
      <vt:lpstr>General Installation</vt:lpstr>
      <vt:lpstr>M4 Diagnostic Absorber Line</vt:lpstr>
      <vt:lpstr>Diagnostic Absorber</vt:lpstr>
      <vt:lpstr>Diagnostic Absorber MARS Results</vt:lpstr>
      <vt:lpstr>PowerPoint Presentation</vt:lpstr>
      <vt:lpstr>M4 Beamline Vacuum Design &amp; Layout</vt:lpstr>
      <vt:lpstr>Initial specs for vacuum window at M4BL-PS</vt:lpstr>
      <vt:lpstr>Beamline Vacuum Components &amp; Controls</vt:lpstr>
      <vt:lpstr>PowerPoint Presentation</vt:lpstr>
      <vt:lpstr>PowerPoint Presentation</vt:lpstr>
      <vt:lpstr>PowerPoint Presentation</vt:lpstr>
      <vt:lpstr>Fixed Magnet Supports</vt:lpstr>
      <vt:lpstr>Target Scan Requirements that Force Movable Magnet Supports</vt:lpstr>
      <vt:lpstr>CDA, SQ and LQ aperture</vt:lpstr>
      <vt:lpstr>Target 1 cm Position Scans</vt:lpstr>
      <vt:lpstr>Horizontal Target Angle Scan of 0.8</vt:lpstr>
      <vt:lpstr>Vertical Target Angle Scan of 0.8 with Inverted Polarity</vt:lpstr>
      <vt:lpstr>Beam inside each aperture due to bumps</vt:lpstr>
      <vt:lpstr>Motorized Magnet Support &amp; Bellows Requirements</vt:lpstr>
      <vt:lpstr>Comments on Target Scans</vt:lpstr>
      <vt:lpstr>Schedule – External Beamline</vt:lpstr>
      <vt:lpstr>Commissioning </vt:lpstr>
      <vt:lpstr>Risks  (All for External Beamline)</vt:lpstr>
      <vt:lpstr>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M4 Final Focus Movable Stands</dc:title>
  <dc:creator>Dean A. Still</dc:creator>
  <cp:lastModifiedBy>Dean A. Still x4951 08969N</cp:lastModifiedBy>
  <cp:revision>334</cp:revision>
  <cp:lastPrinted>2015-06-15T15:56:12Z</cp:lastPrinted>
  <dcterms:created xsi:type="dcterms:W3CDTF">2015-05-20T14:23:39Z</dcterms:created>
  <dcterms:modified xsi:type="dcterms:W3CDTF">2015-10-05T20:13:13Z</dcterms:modified>
</cp:coreProperties>
</file>