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82" r:id="rId2"/>
    <p:sldMasterId id="2147484090" r:id="rId3"/>
  </p:sldMasterIdLst>
  <p:notesMasterIdLst>
    <p:notesMasterId r:id="rId23"/>
  </p:notesMasterIdLst>
  <p:handoutMasterIdLst>
    <p:handoutMasterId r:id="rId24"/>
  </p:handoutMasterIdLst>
  <p:sldIdLst>
    <p:sldId id="265" r:id="rId4"/>
    <p:sldId id="313" r:id="rId5"/>
    <p:sldId id="267" r:id="rId6"/>
    <p:sldId id="271" r:id="rId7"/>
    <p:sldId id="305" r:id="rId8"/>
    <p:sldId id="298" r:id="rId9"/>
    <p:sldId id="276" r:id="rId10"/>
    <p:sldId id="307" r:id="rId11"/>
    <p:sldId id="309" r:id="rId12"/>
    <p:sldId id="277" r:id="rId13"/>
    <p:sldId id="278" r:id="rId14"/>
    <p:sldId id="296" r:id="rId15"/>
    <p:sldId id="301" r:id="rId16"/>
    <p:sldId id="299" r:id="rId17"/>
    <p:sldId id="280" r:id="rId18"/>
    <p:sldId id="291" r:id="rId19"/>
    <p:sldId id="289" r:id="rId20"/>
    <p:sldId id="292" r:id="rId21"/>
    <p:sldId id="297" r:id="rId22"/>
  </p:sldIdLst>
  <p:sldSz cx="9144000" cy="6858000" type="screen4x3"/>
  <p:notesSz cx="6858000" cy="9144000"/>
  <p:embeddedFontLst>
    <p:embeddedFont>
      <p:font typeface="Calibri" panose="020F0502020204030204" pitchFamily="34" charset="0"/>
      <p:regular r:id="rId25"/>
      <p:bold r:id="rId26"/>
      <p:italic r:id="rId27"/>
      <p:boldItalic r:id="rId28"/>
    </p:embeddedFont>
    <p:embeddedFont>
      <p:font typeface="MS PGothic" panose="020B0600070205080204" pitchFamily="34" charset="-128"/>
      <p:regular r:id="rId29"/>
    </p:embeddedFont>
    <p:embeddedFont>
      <p:font typeface="MS PGothic" panose="020B0600070205080204" pitchFamily="34" charset="-128"/>
      <p:regular r:id="rId29"/>
    </p:embeddedFont>
    <p:embeddedFont>
      <p:font typeface="Helvetica" panose="020B0604020202020204" pitchFamily="34" charset="0"/>
      <p:regular r:id="rId30"/>
      <p:bold r:id="rId31"/>
      <p:italic r:id="rId32"/>
      <p:boldItalic r:id="rId33"/>
    </p:embeddedFont>
  </p:embeddedFontLst>
  <p:defaultTextStyle>
    <a:defPPr>
      <a:defRPr lang="en-US"/>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p:defaultTextStyle>
  <p:extLst>
    <p:ext uri="{521415D9-36F7-43E2-AB2F-B90AF26B5E84}">
      <p14:sectionLst xmlns:p14="http://schemas.microsoft.com/office/powerpoint/2010/main">
        <p14:section name="Default Section" id="{21978990-6922-4722-949A-CC54B8A5FFEF}">
          <p14:sldIdLst>
            <p14:sldId id="265"/>
            <p14:sldId id="313"/>
            <p14:sldId id="267"/>
            <p14:sldId id="271"/>
            <p14:sldId id="305"/>
            <p14:sldId id="298"/>
            <p14:sldId id="276"/>
            <p14:sldId id="307"/>
            <p14:sldId id="309"/>
            <p14:sldId id="277"/>
            <p14:sldId id="278"/>
            <p14:sldId id="296"/>
            <p14:sldId id="301"/>
            <p14:sldId id="299"/>
            <p14:sldId id="280"/>
            <p14:sldId id="291"/>
            <p14:sldId id="289"/>
            <p14:sldId id="292"/>
            <p14:sldId id="29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7"/>
    <a:srgbClr val="000000"/>
    <a:srgbClr val="0000FF"/>
    <a:srgbClr val="404040"/>
    <a:srgbClr val="505050"/>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snapToObjects="1">
      <p:cViewPr varScale="1">
        <p:scale>
          <a:sx n="72" d="100"/>
          <a:sy n="72" d="100"/>
        </p:scale>
        <p:origin x="60" y="132"/>
      </p:cViewPr>
      <p:guideLst>
        <p:guide orient="horz" pos="2160"/>
        <p:guide pos="2880"/>
      </p:guideLst>
    </p:cSldViewPr>
  </p:slideViewPr>
  <p:outlineViewPr>
    <p:cViewPr>
      <p:scale>
        <a:sx n="33" d="100"/>
        <a:sy n="33" d="100"/>
      </p:scale>
      <p:origin x="0" y="3144"/>
    </p:cViewPr>
  </p:outlineViewPr>
  <p:notesTextViewPr>
    <p:cViewPr>
      <p:scale>
        <a:sx n="1" d="1"/>
        <a:sy n="1" d="1"/>
      </p:scale>
      <p:origin x="0" y="0"/>
    </p:cViewPr>
  </p:notesTextViewPr>
  <p:notesViewPr>
    <p:cSldViewPr snapToGrid="0" snapToObjects="1">
      <p:cViewPr varScale="1">
        <p:scale>
          <a:sx n="83" d="100"/>
          <a:sy n="83" d="100"/>
        </p:scale>
        <p:origin x="-300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latin typeface="+mn-lt"/>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itchFamily="124" charset="0"/>
              </a:defRPr>
            </a:lvl1pPr>
          </a:lstStyle>
          <a:p>
            <a:fld id="{E8CF385F-9C9F-475E-A969-2EFAF5B78255}" type="datetimeFigureOut">
              <a:rPr lang="en-US" altLang="en-US">
                <a:latin typeface="+mn-lt"/>
              </a:rPr>
              <a:pPr/>
              <a:t>10/7/2015</a:t>
            </a:fld>
            <a:endParaRPr lang="en-US" altLang="en-US">
              <a:latin typeface="+mn-lt"/>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latin typeface="+mn-lt"/>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itchFamily="124" charset="0"/>
              </a:defRPr>
            </a:lvl1pPr>
          </a:lstStyle>
          <a:p>
            <a:fld id="{64ECCC05-52B3-43C3-8A6F-6D3C9846602E}" type="slidenum">
              <a:rPr lang="en-US" altLang="en-US">
                <a:latin typeface="+mn-lt"/>
              </a:rPr>
              <a:pPr/>
              <a:t>‹#›</a:t>
            </a:fld>
            <a:endParaRPr lang="en-US" altLang="en-US">
              <a:latin typeface="+mn-lt"/>
            </a:endParaRPr>
          </a:p>
        </p:txBody>
      </p:sp>
    </p:spTree>
    <p:extLst>
      <p:ext uri="{BB962C8B-B14F-4D97-AF65-F5344CB8AC3E}">
        <p14:creationId xmlns:p14="http://schemas.microsoft.com/office/powerpoint/2010/main" val="37130833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panose="020B0604020202020204" pitchFamily="34" charset="0"/>
                <a:ea typeface="+mn-ea"/>
                <a:cs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fld id="{DA98EC24-890D-42E3-AE78-1F47EA7906D6}" type="datetimeFigureOut">
              <a:rPr lang="en-US" altLang="en-US" smtClean="0"/>
              <a:pPr/>
              <a:t>10/7/2015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panose="020B0604020202020204" pitchFamily="34" charset="0"/>
                <a:ea typeface="+mn-ea"/>
                <a:cs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fld id="{9F0BEC24-46AC-4E51-8415-C6E342D8AD70}" type="slidenum">
              <a:rPr lang="en-US" altLang="en-US" smtClean="0"/>
              <a:pPr/>
              <a:t>‹#›</a:t>
            </a:fld>
            <a:endParaRPr lang="en-US" altLang="en-US"/>
          </a:p>
        </p:txBody>
      </p:sp>
    </p:spTree>
    <p:extLst>
      <p:ext uri="{BB962C8B-B14F-4D97-AF65-F5344CB8AC3E}">
        <p14:creationId xmlns:p14="http://schemas.microsoft.com/office/powerpoint/2010/main" val="7161651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itchFamily="34" charset="-128"/>
        <a:cs typeface="Arial" panose="020B0604020202020204" pitchFamily="34"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a:t>
            </a:fld>
            <a:endParaRPr lang="en-US" altLang="en-US"/>
          </a:p>
        </p:txBody>
      </p:sp>
    </p:spTree>
    <p:extLst>
      <p:ext uri="{BB962C8B-B14F-4D97-AF65-F5344CB8AC3E}">
        <p14:creationId xmlns:p14="http://schemas.microsoft.com/office/powerpoint/2010/main" val="202647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This is the internal architecture of the SWIC scanner. Two 48 channel charge integrators, one each for the horizontal and the vertical axis collect the charge and convert the value into a voltage level for each wire. Two sixteen bit multiplexed analog to digital converters, one for vertical and one for horizontal, convert the voltages into digital values representing the profile of the beam. A Field Programmable Gate Array controls the timing and cycling of the charge collection under the supervision of a local processor. The data are transferred to a local processor which presents the data to the control system through an Ethernet network connection. Some local processing of the data is provided to subtract background for noise reduction and other functions.</a:t>
            </a:r>
          </a:p>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10</a:t>
            </a:fld>
            <a:endParaRPr lang="en-US" altLang="en-US"/>
          </a:p>
        </p:txBody>
      </p:sp>
    </p:spTree>
    <p:extLst>
      <p:ext uri="{BB962C8B-B14F-4D97-AF65-F5344CB8AC3E}">
        <p14:creationId xmlns:p14="http://schemas.microsoft.com/office/powerpoint/2010/main" val="2996345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The scanner timing is controlled by the typical internally decoded TCLK event or by an external trigger pulse. The scanner can be programmed to delay the integration cycle after the receipt of a trigger event. The integration window is programmable and multiple integration samples can be taken and stored for each beam event. The scanner is programmed and the plots are performed by a Fermi standard scanner control applications page.</a:t>
            </a:r>
          </a:p>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11</a:t>
            </a:fld>
            <a:endParaRPr lang="en-US" altLang="en-US"/>
          </a:p>
        </p:txBody>
      </p:sp>
    </p:spTree>
    <p:extLst>
      <p:ext uri="{BB962C8B-B14F-4D97-AF65-F5344CB8AC3E}">
        <p14:creationId xmlns:p14="http://schemas.microsoft.com/office/powerpoint/2010/main" val="1655666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The beam tuning will be assisted by an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autotune</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program customized for the M4 beamline. This program is used in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MiniBooNE</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and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Numi</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It uses beam position data taken from the profile monitors and adjusts trim magnets to keep the beam centered on the target.</a:t>
            </a:r>
            <a:endParaRPr lang="en-US" dirty="0" smtClean="0"/>
          </a:p>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12</a:t>
            </a:fld>
            <a:endParaRPr lang="en-US" altLang="en-US"/>
          </a:p>
        </p:txBody>
      </p:sp>
    </p:spTree>
    <p:extLst>
      <p:ext uri="{BB962C8B-B14F-4D97-AF65-F5344CB8AC3E}">
        <p14:creationId xmlns:p14="http://schemas.microsoft.com/office/powerpoint/2010/main" val="2770801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The primary function of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Autotune</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will be to keep the beam centered on the target. To accomplish this certain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multiwires</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will be moved into the beam and profiles collected. The profiles will be checked to verify that the plots are valid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gaussians</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and not skewed by over sensitive wires or random noise. If the profiles are valid the positions of the beam will be evaluated and trims adjusted to correct the beam positions. This will be done incrementally long term and no on a spill by spill basis. The goal is to correct for drift and not transient jumps.</a:t>
            </a:r>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13</a:t>
            </a:fld>
            <a:endParaRPr lang="en-US" altLang="en-US"/>
          </a:p>
        </p:txBody>
      </p:sp>
    </p:spTree>
    <p:extLst>
      <p:ext uri="{BB962C8B-B14F-4D97-AF65-F5344CB8AC3E}">
        <p14:creationId xmlns:p14="http://schemas.microsoft.com/office/powerpoint/2010/main" val="4030295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The instantaneous intensity of the slow spill beam is too small to be measured with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Toroids</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so retractable ion chambers will be used to measure the beam intensity. There are three of them as shown on the slide.</a:t>
            </a:r>
          </a:p>
          <a:p>
            <a:endParaRPr lang="en-US" b="1" i="1" dirty="0" smtClean="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14</a:t>
            </a:fld>
            <a:endParaRPr lang="en-US" dirty="0"/>
          </a:p>
        </p:txBody>
      </p:sp>
    </p:spTree>
    <p:extLst>
      <p:ext uri="{BB962C8B-B14F-4D97-AF65-F5344CB8AC3E}">
        <p14:creationId xmlns:p14="http://schemas.microsoft.com/office/powerpoint/2010/main" val="2647869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Ion chambers will be the primary intensity measurement device in the M4 line. Each ion chamber will consist of 1 signal foil interleaved between 2 bias foils, each spaced 1/4" apart. The foils are sealed in a glass epoxy chamber seven and three quarters inches square by 1.3 inches thick. The detector internal volume is continuously purged with an 80% argon - 20% carbon dioxide gas mix. Protons passing through ArCO2 gas generate 96 e/ion pairs or about 1.6 x 10-17 charges/cm which equals about 1.6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picocoulomb</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for 10E5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p.</a:t>
            </a:r>
            <a:endPar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endParaRPr>
          </a:p>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a:t>
            </a:r>
          </a:p>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Two ion chambers will be installed in the M4 line and one in the Diagnostic Absorber line.  Since the ion chamber vessel contains ArCO2 gas, it must be separated from beam tube vacuum.  The ion chamber in the diagnostic absorber line will be installed in an air gap in the beam line with one 3 mil titanium vacuum window on each side of the ion chamber.</a:t>
            </a:r>
          </a:p>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a:t>
            </a:r>
          </a:p>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The ion chambers in the M4 line will not be installed in a beamline air gap because the beam going through both M4 line ion chambers and vacuum windows would result in excessive coulomb scattering during high intensity operations.  The solution is to mount the ion chamber inside a retractable anti-vacuum chamber with a 3 mil thick titanium foil window mounted on each side for the beam to pass through. The entire anti-vacuum chamber is mounted inside of a bayonet drive vacuum can that is common to beam tube vacuum. The ion chamber is on a motorized drive that allows it to be taken into or out of the path of beam. There is a vacuum tight duct attached to the anti-vacuum box inside the vacuum can through which the gas tubing, signal and high voltage cables are routed in order to get them to atmosphere outside the vacuum chamber.</a:t>
            </a:r>
            <a:endParaRPr lang="en-US" sz="1200" kern="1200" dirty="0">
              <a:solidFill>
                <a:schemeClr val="tx1"/>
              </a:solidFill>
              <a:effectLst/>
              <a:latin typeface="Arial" panose="020B0604020202020204" pitchFamily="34" charset="0"/>
              <a:ea typeface="MS PGothic" pitchFamily="34"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15</a:t>
            </a:fld>
            <a:endParaRPr lang="en-US" dirty="0"/>
          </a:p>
        </p:txBody>
      </p:sp>
    </p:spTree>
    <p:extLst>
      <p:ext uri="{BB962C8B-B14F-4D97-AF65-F5344CB8AC3E}">
        <p14:creationId xmlns:p14="http://schemas.microsoft.com/office/powerpoint/2010/main" val="3970794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The bayonet can is designed to hold a Fermi standard segmented wire ion chamber (SWIC). The new ion chamber is .3 inches thicker than the typical SWIC and does not fit into the internal anti-vacuum box for a bayonet SWIC drive. A spacer is added to the cover plate on the anti-vacuum can to extend the depth about .4 inches. The original design for the bayonet SWIC drive had 9 inch diameter titanium vacuum windows sealed with O-rings. The windows would buckle under pressure and leak. The window diameter was reduced to 4 inches and E-beam welded in place.</a:t>
            </a:r>
            <a:endParaRPr lang="en-US" sz="1200" kern="1200" dirty="0">
              <a:solidFill>
                <a:schemeClr val="tx1"/>
              </a:solidFill>
              <a:effectLst/>
              <a:latin typeface="Arial" panose="020B0604020202020204" pitchFamily="34" charset="0"/>
              <a:ea typeface="MS PGothic" pitchFamily="34"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16</a:t>
            </a:fld>
            <a:endParaRPr lang="en-US" altLang="en-US"/>
          </a:p>
        </p:txBody>
      </p:sp>
    </p:spTree>
    <p:extLst>
      <p:ext uri="{BB962C8B-B14F-4D97-AF65-F5344CB8AC3E}">
        <p14:creationId xmlns:p14="http://schemas.microsoft.com/office/powerpoint/2010/main" val="1798281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A beam test was performed on the ion chamber in M Test comparing it to a scintillation counter. The readout used was a Fermi standard current digitizer module. A comparison of the scintillation counter with the ion chamber shows that the ion chamber begins to give intensity readings at a beam intensity of about 100,000 particles.</a:t>
            </a:r>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17</a:t>
            </a:fld>
            <a:endParaRPr lang="en-US" altLang="en-US"/>
          </a:p>
        </p:txBody>
      </p:sp>
    </p:spTree>
    <p:extLst>
      <p:ext uri="{BB962C8B-B14F-4D97-AF65-F5344CB8AC3E}">
        <p14:creationId xmlns:p14="http://schemas.microsoft.com/office/powerpoint/2010/main" val="1406341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The AD Instrumentation Current Digitizer II is a new version of a classic single width NIM module Digitizer used for beam intensity measurement. It does this by converting an electrical charge from a beam intensity detector such as an ion chamber or Secondary Emission Monitor into a pulse train with the number of pulses proportional to the amount of charge. The Digitizer, when used with a CAMAC scaler module to count the number of pulses, forms a wide dynamic range analog to digital converter.</a:t>
            </a:r>
          </a:p>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a:t>
            </a:r>
          </a:p>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The primary pulse output signal is a NIM level pulse train that is applied to a totalizing counter. The counter is cleared immediately before the beam spill commences. The counting continues over the beam spill until all of the charge has been converted and the count at the end of spill represents an integration of the total amount of beam flux that passed through the beam intensity detector.</a:t>
            </a:r>
          </a:p>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a:t>
            </a:r>
          </a:p>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For convenience, a gate control circuit is included in the module to control the INHIBIT (gating) and resetting of a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Jorway</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CAMAC quad scaler module. The gate circuit is controlled by Fermi standard START - STOP timing event TTL level pulses from a CAMAC type C1091, 177/377 or equivalent timing module. The status of the signal polarity, gate generator, timing pulses and pulse train output is indicated in the front panel. Manual gate control pushbuttons are provided for testing and troubleshooting.</a:t>
            </a:r>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18</a:t>
            </a:fld>
            <a:endParaRPr lang="en-US" altLang="en-US"/>
          </a:p>
        </p:txBody>
      </p:sp>
    </p:spTree>
    <p:extLst>
      <p:ext uri="{BB962C8B-B14F-4D97-AF65-F5344CB8AC3E}">
        <p14:creationId xmlns:p14="http://schemas.microsoft.com/office/powerpoint/2010/main" val="2053030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19</a:t>
            </a:fld>
            <a:endParaRPr lang="en-US" altLang="en-US"/>
          </a:p>
        </p:txBody>
      </p:sp>
    </p:spTree>
    <p:extLst>
      <p:ext uri="{BB962C8B-B14F-4D97-AF65-F5344CB8AC3E}">
        <p14:creationId xmlns:p14="http://schemas.microsoft.com/office/powerpoint/2010/main" val="2917666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UTA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multiwires</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have a smaller insertion length and were used in areas where there was less available longitudinal space.</a:t>
            </a:r>
          </a:p>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a:t>
            </a:r>
          </a:p>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M4 Line Instrumentation:</a:t>
            </a:r>
          </a:p>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Slow extracted proton beam from the Delivery Ring will traverse the newly constructed M4 line before arriving at the Mu2e target.  Instrumentation hardware and electronics will be recycled from other areas.  The instantaneous intensity of the slow spill beam is too small to be measured with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Toroids</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so retractable ion chambers will be constructed to measure the beam intensity.   A Beam Loss Monitor (BLM) system based on the hardware and electronics that exist in the P1 and P2 line will be implemented to help maintain good transmission efficiency in the beam lines.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Multiwires</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will provide beam profiles in both transverse planes.  </a:t>
            </a:r>
          </a:p>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a:t>
            </a:r>
          </a:p>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Instrumentation locations were chosen by the beam lines optics expert in order to tune-up the line.   27 Profile Monitors</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a:t>
            </a:fld>
            <a:endParaRPr lang="en-US" dirty="0"/>
          </a:p>
        </p:txBody>
      </p:sp>
    </p:spTree>
    <p:extLst>
      <p:ext uri="{BB962C8B-B14F-4D97-AF65-F5344CB8AC3E}">
        <p14:creationId xmlns:p14="http://schemas.microsoft.com/office/powerpoint/2010/main" val="2758540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The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Fermilab</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design is a rotary drive that positions the ceramic wireplane into and out of the beam like a gate. It is mounted on a 45 degree angle from vertical in order to incorporate a slotted frame that can be inserted and removed from the beam without the beam striking it. This is a simple, mature reliable design that has been used in the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NuMI</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beamline for years. The University of Texas detector is a modified design. This is a linear drive that slides the wireplane straight into and out of the beam. The original Texas detector had a complicated, expensive and unreliable foil wireplane. The foil assembly has been replaced with the simpler reliable rotary detector frame. The original DC stepping motor on the Texas detector has been replaced with an AC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gearmotor</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This simplifies the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cccontrol</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and prevents the detector from slamming out of the beam with a loss of power.</a:t>
            </a:r>
            <a:endParaRPr lang="en-US" sz="1200" kern="1200" dirty="0">
              <a:solidFill>
                <a:schemeClr val="tx1"/>
              </a:solidFill>
              <a:effectLst/>
              <a:latin typeface="Arial" panose="020B0604020202020204" pitchFamily="34" charset="0"/>
              <a:ea typeface="MS PGothic" pitchFamily="34"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a:t>
            </a:fld>
            <a:endParaRPr lang="en-US" altLang="en-US"/>
          </a:p>
        </p:txBody>
      </p:sp>
    </p:spTree>
    <p:extLst>
      <p:ext uri="{BB962C8B-B14F-4D97-AF65-F5344CB8AC3E}">
        <p14:creationId xmlns:p14="http://schemas.microsoft.com/office/powerpoint/2010/main" val="207180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The ceramic material for all of our new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multiwires</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is Alumina 96, a common material used in electronic module manufacturing for the military and industry. The silver palladium metallization is the same as for electronic modules and is a mature process. Surface mount connectors designed for this type of service are used to connect the wireplane to Kapton based Flexible Flat Cable. The combination of metalized ceramic frames and Kapton FFC cable makes a highly radiation tolerant, high vacuum compatible assembly that has a long successful history of service at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Fermilab</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Wireplane material is optional depending on the application. Titanium wire is most often used because of its highly desirable characteristics of strength, low density, emissive efficiency and aging. Wire spacing is customizable up to a limit of 1mm from center to center, limited by the space available on the ceramic frame.</a:t>
            </a:r>
            <a:endParaRPr lang="en-US" sz="1200" kern="1200" dirty="0">
              <a:solidFill>
                <a:schemeClr val="tx1"/>
              </a:solidFill>
              <a:effectLst/>
              <a:latin typeface="Arial" panose="020B0604020202020204" pitchFamily="34" charset="0"/>
              <a:ea typeface="MS PGothic" pitchFamily="34"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4</a:t>
            </a:fld>
            <a:endParaRPr lang="en-US" altLang="en-US"/>
          </a:p>
        </p:txBody>
      </p:sp>
    </p:spTree>
    <p:extLst>
      <p:ext uri="{BB962C8B-B14F-4D97-AF65-F5344CB8AC3E}">
        <p14:creationId xmlns:p14="http://schemas.microsoft.com/office/powerpoint/2010/main" val="691632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The charge estimate assumes a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gaussian</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distribution where the charge generated by the beam on a wire depends on the percentage of the beam intercepted by the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the</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wire, and the Full Width Half Maximum (FWHM) of the beam. The secondary electron emission is about 3%. Therefore the charge is equal to 3% the beam distribution that interacts with a particular wire times 1.6E-19 Coulomb.</a:t>
            </a:r>
            <a:endParaRPr lang="en-US" sz="1200" kern="1200" dirty="0">
              <a:solidFill>
                <a:schemeClr val="tx1"/>
              </a:solidFill>
              <a:effectLst/>
              <a:latin typeface="Arial" panose="020B0604020202020204" pitchFamily="34" charset="0"/>
              <a:ea typeface="MS PGothic" pitchFamily="34"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5</a:t>
            </a:fld>
            <a:endParaRPr lang="en-US" altLang="en-US"/>
          </a:p>
        </p:txBody>
      </p:sp>
    </p:spTree>
    <p:extLst>
      <p:ext uri="{BB962C8B-B14F-4D97-AF65-F5344CB8AC3E}">
        <p14:creationId xmlns:p14="http://schemas.microsoft.com/office/powerpoint/2010/main" val="2006745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Using the M4 line lattice and expected beam parameters, beam profiles were simulated at each of the Multiwire positions.   Either 1mm or 0.5mm wire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spacings</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were chosen depending on the beam size at the location of the Multiwire.  The purpose is to illustrate that a horizontal and vertical beam profile can be used to tune the transverse positions of the beam.  The positions gathered from the beam profiles will be used as part of an M4 beamline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autotune</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system that I will discuss in more detail later on.</a:t>
            </a:r>
          </a:p>
          <a:p>
            <a:pPr marL="0" indent="0">
              <a:buNone/>
            </a:pPr>
            <a:endParaRPr lang="en-US" baseline="0"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6</a:t>
            </a:fld>
            <a:endParaRPr lang="en-US" altLang="en-US"/>
          </a:p>
        </p:txBody>
      </p:sp>
    </p:spTree>
    <p:extLst>
      <p:ext uri="{BB962C8B-B14F-4D97-AF65-F5344CB8AC3E}">
        <p14:creationId xmlns:p14="http://schemas.microsoft.com/office/powerpoint/2010/main" val="3321696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The profile monitor readout instrument is the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Fermilab</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standard "SWIC Scanner" also known as a  SWIC Controller. The SWIC Scanner is a 3U high rackmount instrument designed by Daniel McArthur of the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Fermilab</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Accelerator Controls Group. It has two axis, horizontal and vertical, each having 48 channels of charge integration, one channel for each horizontal or vertical wire in the detector. Each set of wires is connected through a 50 conductor flat to round shielded cable to a scanner which resides in a nearby service building. The scanner is controlled by and reports back to the Accelerator Control System to collect charge data on the detector wires, digitize it and report the results back for analysis and graph plotting. Any of our stable of wireplane profile monitor detectors can be plotted.</a:t>
            </a:r>
          </a:p>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7</a:t>
            </a:fld>
            <a:endParaRPr lang="en-US" altLang="en-US"/>
          </a:p>
        </p:txBody>
      </p:sp>
    </p:spTree>
    <p:extLst>
      <p:ext uri="{BB962C8B-B14F-4D97-AF65-F5344CB8AC3E}">
        <p14:creationId xmlns:p14="http://schemas.microsoft.com/office/powerpoint/2010/main" val="2071803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There were two more profile monitors added to the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pretarget</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and post target beamline.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Pretarget</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is a standard vacuum multiwire. Post target where the vacuum ends, a Brookhaven air type proportional wire chamber will be installed. We have a number of BNL proportional wire chambers on hand and this is a good use for it since they cannot be used anywhere else.</a:t>
            </a:r>
            <a:endParaRPr lang="en-US" sz="1200" kern="1200" dirty="0">
              <a:solidFill>
                <a:schemeClr val="tx1"/>
              </a:solidFill>
              <a:effectLst/>
              <a:latin typeface="Arial" panose="020B0604020202020204" pitchFamily="34" charset="0"/>
              <a:ea typeface="MS PGothic" pitchFamily="34"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8</a:t>
            </a:fld>
            <a:endParaRPr lang="en-US" altLang="en-US"/>
          </a:p>
        </p:txBody>
      </p:sp>
    </p:spTree>
    <p:extLst>
      <p:ext uri="{BB962C8B-B14F-4D97-AF65-F5344CB8AC3E}">
        <p14:creationId xmlns:p14="http://schemas.microsoft.com/office/powerpoint/2010/main" val="2035182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The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pretarget</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a:t>
            </a:r>
            <a:r>
              <a:rPr lang="en-US" sz="1200" kern="1200" dirty="0" err="1" smtClean="0">
                <a:solidFill>
                  <a:schemeClr val="tx1"/>
                </a:solidFill>
                <a:effectLst/>
                <a:latin typeface="Arial" panose="020B0604020202020204" pitchFamily="34" charset="0"/>
                <a:ea typeface="MS PGothic" pitchFamily="34" charset="-128"/>
                <a:cs typeface="Arial" panose="020B0604020202020204" pitchFamily="34" charset="0"/>
              </a:rPr>
              <a:t>multwire</a:t>
            </a:r>
            <a:r>
              <a:rPr lang="en-US" sz="1200" kern="1200" dirty="0" smtClean="0">
                <a:solidFill>
                  <a:schemeClr val="tx1"/>
                </a:solidFill>
                <a:effectLst/>
                <a:latin typeface="Arial" panose="020B0604020202020204" pitchFamily="34" charset="0"/>
                <a:ea typeface="MS PGothic" pitchFamily="34" charset="-128"/>
                <a:cs typeface="Arial" panose="020B0604020202020204" pitchFamily="34" charset="0"/>
              </a:rPr>
              <a:t> will be in 1.2 kilogauss magnetic field. The slide shows the location with what appears to be two or three profile monitors. At the time that the slide was prepared it had not been determined which type we would use so three types were illustrated at that location. We have not determined yet what effect the magnetic field will have on either the motion control or the plot integrity. Tests are planned to place a detector in a similar field and observe the results. The post target PWC does not move but the plot integrity could be effected and we will study that as well.</a:t>
            </a:r>
            <a:endParaRPr lang="en-US" sz="1200" kern="1200" dirty="0">
              <a:solidFill>
                <a:schemeClr val="tx1"/>
              </a:solidFill>
              <a:effectLst/>
              <a:latin typeface="Arial" panose="020B0604020202020204" pitchFamily="34" charset="0"/>
              <a:ea typeface="MS PGothic" pitchFamily="34"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9</a:t>
            </a:fld>
            <a:endParaRPr lang="en-US" altLang="en-US"/>
          </a:p>
        </p:txBody>
      </p:sp>
    </p:spTree>
    <p:extLst>
      <p:ext uri="{BB962C8B-B14F-4D97-AF65-F5344CB8AC3E}">
        <p14:creationId xmlns:p14="http://schemas.microsoft.com/office/powerpoint/2010/main" val="3004902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mj-lt"/>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mn-lt"/>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5635609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07627" y="39811"/>
            <a:ext cx="6259974" cy="923720"/>
          </a:xfrm>
          <a:prstGeom prst="rect">
            <a:avLst/>
          </a:prstGeom>
        </p:spPr>
        <p:txBody>
          <a:bodyPr/>
          <a:lstStyle>
            <a:lvl1pPr>
              <a:defRPr sz="1800">
                <a:latin typeface="Calibri" panose="020F050202020403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sz="1000">
                <a:latin typeface="Calibri" panose="020F0502020204030204" pitchFamily="34" charset="0"/>
              </a:defRPr>
            </a:lvl1pPr>
          </a:lstStyle>
          <a:p>
            <a:r>
              <a:rPr lang="en-US" smtClean="0"/>
              <a:t>10/6/15</a:t>
            </a:r>
            <a:endParaRPr lang="en-US"/>
          </a:p>
        </p:txBody>
      </p:sp>
      <p:sp>
        <p:nvSpPr>
          <p:cNvPr id="4" name="Footer Placeholder 3"/>
          <p:cNvSpPr>
            <a:spLocks noGrp="1"/>
          </p:cNvSpPr>
          <p:nvPr>
            <p:ph type="ftr" sz="quarter" idx="11"/>
          </p:nvPr>
        </p:nvSpPr>
        <p:spPr/>
        <p:txBody>
          <a:bodyPr/>
          <a:lstStyle>
            <a:lvl1pPr>
              <a:defRPr sz="1000">
                <a:latin typeface="Calibri" panose="020F0502020204030204" pitchFamily="34" charset="0"/>
              </a:defRPr>
            </a:lvl1pPr>
          </a:lstStyle>
          <a:p>
            <a:r>
              <a:rPr lang="de-DE" smtClean="0"/>
              <a:t>Dan Schoo, Gianni Tassotto| Muon Campus Controls and Instrumentation</a:t>
            </a:r>
            <a:endParaRPr lang="en-US"/>
          </a:p>
        </p:txBody>
      </p:sp>
      <p:sp>
        <p:nvSpPr>
          <p:cNvPr id="5" name="Slide Number Placeholder 4"/>
          <p:cNvSpPr>
            <a:spLocks noGrp="1"/>
          </p:cNvSpPr>
          <p:nvPr>
            <p:ph type="sldNum" sz="quarter" idx="12"/>
          </p:nvPr>
        </p:nvSpPr>
        <p:spPr/>
        <p:txBody>
          <a:bodyPr/>
          <a:lstStyle>
            <a:lvl1pPr>
              <a:defRPr sz="1000">
                <a:latin typeface="Calibri" panose="020F0502020204030204" pitchFamily="34" charset="0"/>
              </a:defRPr>
            </a:lvl1pPr>
          </a:lstStyle>
          <a:p>
            <a:fld id="{68C85E99-DC11-4D40-8F11-8344DE5BD1BB}" type="slidenum">
              <a:rPr lang="en-US" smtClean="0"/>
              <a:pPr/>
              <a:t>‹#›</a:t>
            </a:fld>
            <a:endParaRPr lang="en-US"/>
          </a:p>
        </p:txBody>
      </p:sp>
    </p:spTree>
    <p:extLst>
      <p:ext uri="{BB962C8B-B14F-4D97-AF65-F5344CB8AC3E}">
        <p14:creationId xmlns:p14="http://schemas.microsoft.com/office/powerpoint/2010/main" val="27623734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Calibri" panose="020F0502020204030204" pitchFamily="34"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smtClean="0"/>
              <a:t>Click to edit Master text styles</a:t>
            </a:r>
          </a:p>
        </p:txBody>
      </p:sp>
    </p:spTree>
    <p:extLst>
      <p:ext uri="{BB962C8B-B14F-4D97-AF65-F5344CB8AC3E}">
        <p14:creationId xmlns:p14="http://schemas.microsoft.com/office/powerpoint/2010/main" val="1116233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10/6/15</a:t>
            </a:r>
            <a:endParaRPr lang="en-US"/>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de-DE" smtClean="0"/>
              <a:t>Dan Schoo, Gianni Tassotto| Muon Campus Controls and Instrumentation</a:t>
            </a:r>
            <a:endParaRPr lang="en-US" b="1"/>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smtClean="0"/>
              <a:pPr>
                <a:defRPr/>
              </a:pPr>
              <a:t>‹#›</a:t>
            </a:fld>
            <a:endParaRPr lang="en-US"/>
          </a:p>
        </p:txBody>
      </p:sp>
    </p:spTree>
    <p:extLst>
      <p:ext uri="{BB962C8B-B14F-4D97-AF65-F5344CB8AC3E}">
        <p14:creationId xmlns:p14="http://schemas.microsoft.com/office/powerpoint/2010/main" val="3136109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10/6/15</a:t>
            </a:r>
            <a:endParaRPr lang="en-US"/>
          </a:p>
        </p:txBody>
      </p:sp>
      <p:sp>
        <p:nvSpPr>
          <p:cNvPr id="8" name="Footer Placeholder 4"/>
          <p:cNvSpPr>
            <a:spLocks noGrp="1"/>
          </p:cNvSpPr>
          <p:nvPr>
            <p:ph type="ftr" sz="quarter" idx="20"/>
          </p:nvPr>
        </p:nvSpPr>
        <p:spPr/>
        <p:txBody>
          <a:bodyPr/>
          <a:lstStyle>
            <a:lvl1pPr>
              <a:defRPr/>
            </a:lvl1pPr>
          </a:lstStyle>
          <a:p>
            <a:pPr>
              <a:defRPr/>
            </a:pPr>
            <a:r>
              <a:rPr lang="de-DE" smtClean="0"/>
              <a:t>Dan Schoo, Gianni Tassotto| Muon Campus Controls and Instrumentation</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smtClean="0"/>
              <a:pPr>
                <a:defRPr/>
              </a:pPr>
              <a:t>‹#›</a:t>
            </a:fld>
            <a:endParaRPr lang="en-US"/>
          </a:p>
        </p:txBody>
      </p:sp>
    </p:spTree>
    <p:extLst>
      <p:ext uri="{BB962C8B-B14F-4D97-AF65-F5344CB8AC3E}">
        <p14:creationId xmlns:p14="http://schemas.microsoft.com/office/powerpoint/2010/main" val="2796406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10/6/15</a:t>
            </a:r>
            <a:endParaRPr lang="en-US"/>
          </a:p>
        </p:txBody>
      </p:sp>
      <p:sp>
        <p:nvSpPr>
          <p:cNvPr id="6" name="Footer Placeholder 4"/>
          <p:cNvSpPr>
            <a:spLocks noGrp="1"/>
          </p:cNvSpPr>
          <p:nvPr>
            <p:ph type="ftr" sz="quarter" idx="17"/>
          </p:nvPr>
        </p:nvSpPr>
        <p:spPr/>
        <p:txBody>
          <a:bodyPr/>
          <a:lstStyle>
            <a:lvl1pPr>
              <a:defRPr/>
            </a:lvl1pPr>
          </a:lstStyle>
          <a:p>
            <a:pPr>
              <a:defRPr/>
            </a:pPr>
            <a:r>
              <a:rPr lang="de-DE" smtClean="0"/>
              <a:t>Dan Schoo, Gianni Tassotto| Muon Campus Controls and Instrumentation</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smtClean="0"/>
              <a:pPr>
                <a:defRPr/>
              </a:pPr>
              <a:t>‹#›</a:t>
            </a:fld>
            <a:endParaRPr lang="en-US"/>
          </a:p>
        </p:txBody>
      </p:sp>
    </p:spTree>
    <p:extLst>
      <p:ext uri="{BB962C8B-B14F-4D97-AF65-F5344CB8AC3E}">
        <p14:creationId xmlns:p14="http://schemas.microsoft.com/office/powerpoint/2010/main" val="254309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10/6/15</a:t>
            </a:r>
            <a:endParaRPr lang="en-US"/>
          </a:p>
        </p:txBody>
      </p:sp>
      <p:sp>
        <p:nvSpPr>
          <p:cNvPr id="6" name="Footer Placeholder 4"/>
          <p:cNvSpPr>
            <a:spLocks noGrp="1"/>
          </p:cNvSpPr>
          <p:nvPr>
            <p:ph type="ftr" sz="quarter" idx="11"/>
          </p:nvPr>
        </p:nvSpPr>
        <p:spPr/>
        <p:txBody>
          <a:bodyPr/>
          <a:lstStyle>
            <a:lvl1pPr>
              <a:defRPr/>
            </a:lvl1pPr>
          </a:lstStyle>
          <a:p>
            <a:pPr>
              <a:defRPr/>
            </a:pPr>
            <a:r>
              <a:rPr lang="de-DE" smtClean="0"/>
              <a:t>Dan Schoo, Gianni Tassotto| Muon Campus Controls and Instrumentation</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smtClean="0"/>
              <a:pPr>
                <a:defRPr/>
              </a:pPr>
              <a:t>‹#›</a:t>
            </a:fld>
            <a:endParaRPr lang="en-US"/>
          </a:p>
        </p:txBody>
      </p:sp>
    </p:spTree>
    <p:extLst>
      <p:ext uri="{BB962C8B-B14F-4D97-AF65-F5344CB8AC3E}">
        <p14:creationId xmlns:p14="http://schemas.microsoft.com/office/powerpoint/2010/main" val="136770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07627" y="39811"/>
            <a:ext cx="6259974" cy="923720"/>
          </a:xfrm>
          <a:prstGeom prst="rect">
            <a:avLst/>
          </a:prstGeom>
        </p:spPr>
        <p:txBody>
          <a:bodyPr/>
          <a:lstStyle>
            <a:lvl1pPr>
              <a:defRPr sz="1800">
                <a:latin typeface="Calibri" panose="020F050202020403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sz="1000">
                <a:latin typeface="Calibri" panose="020F0502020204030204" pitchFamily="34" charset="0"/>
              </a:defRPr>
            </a:lvl1pPr>
          </a:lstStyle>
          <a:p>
            <a:r>
              <a:rPr lang="en-US" smtClean="0"/>
              <a:t>10/6/15</a:t>
            </a:r>
            <a:endParaRPr lang="en-US"/>
          </a:p>
        </p:txBody>
      </p:sp>
      <p:sp>
        <p:nvSpPr>
          <p:cNvPr id="4" name="Footer Placeholder 3"/>
          <p:cNvSpPr>
            <a:spLocks noGrp="1"/>
          </p:cNvSpPr>
          <p:nvPr>
            <p:ph type="ftr" sz="quarter" idx="11"/>
          </p:nvPr>
        </p:nvSpPr>
        <p:spPr/>
        <p:txBody>
          <a:bodyPr/>
          <a:lstStyle>
            <a:lvl1pPr>
              <a:defRPr sz="1000">
                <a:latin typeface="Calibri" panose="020F0502020204030204" pitchFamily="34" charset="0"/>
              </a:defRPr>
            </a:lvl1pPr>
          </a:lstStyle>
          <a:p>
            <a:r>
              <a:rPr lang="de-DE" smtClean="0"/>
              <a:t>Dan Schoo, Gianni Tassotto| Muon Campus Controls and Instrumentation</a:t>
            </a:r>
            <a:endParaRPr lang="en-US"/>
          </a:p>
        </p:txBody>
      </p:sp>
      <p:sp>
        <p:nvSpPr>
          <p:cNvPr id="5" name="Slide Number Placeholder 4"/>
          <p:cNvSpPr>
            <a:spLocks noGrp="1"/>
          </p:cNvSpPr>
          <p:nvPr>
            <p:ph type="sldNum" sz="quarter" idx="12"/>
          </p:nvPr>
        </p:nvSpPr>
        <p:spPr/>
        <p:txBody>
          <a:bodyPr/>
          <a:lstStyle>
            <a:lvl1pPr>
              <a:defRPr sz="1000">
                <a:latin typeface="Calibri" panose="020F0502020204030204" pitchFamily="34" charset="0"/>
              </a:defRPr>
            </a:lvl1pPr>
          </a:lstStyle>
          <a:p>
            <a:fld id="{68C85E99-DC11-4D40-8F11-8344DE5BD1BB}" type="slidenum">
              <a:rPr lang="en-US" smtClean="0"/>
              <a:pPr/>
              <a:t>‹#›</a:t>
            </a:fld>
            <a:endParaRPr lang="en-US"/>
          </a:p>
        </p:txBody>
      </p:sp>
    </p:spTree>
    <p:extLst>
      <p:ext uri="{BB962C8B-B14F-4D97-AF65-F5344CB8AC3E}">
        <p14:creationId xmlns:p14="http://schemas.microsoft.com/office/powerpoint/2010/main" val="303089653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Calibri" panose="020F0502020204030204" pitchFamily="34"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smtClean="0"/>
              <a:t>Click to edit Master text styles</a:t>
            </a:r>
          </a:p>
        </p:txBody>
      </p:sp>
    </p:spTree>
    <p:extLst>
      <p:ext uri="{BB962C8B-B14F-4D97-AF65-F5344CB8AC3E}">
        <p14:creationId xmlns:p14="http://schemas.microsoft.com/office/powerpoint/2010/main" val="4002213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10/6/15</a:t>
            </a:r>
            <a:endParaRPr lang="en-US"/>
          </a:p>
        </p:txBody>
      </p:sp>
      <p:sp>
        <p:nvSpPr>
          <p:cNvPr id="8" name="Footer Placeholder 4"/>
          <p:cNvSpPr>
            <a:spLocks noGrp="1"/>
          </p:cNvSpPr>
          <p:nvPr>
            <p:ph type="ftr" sz="quarter" idx="20"/>
          </p:nvPr>
        </p:nvSpPr>
        <p:spPr/>
        <p:txBody>
          <a:bodyPr/>
          <a:lstStyle>
            <a:lvl1pPr>
              <a:defRPr/>
            </a:lvl1pPr>
          </a:lstStyle>
          <a:p>
            <a:pPr>
              <a:defRPr/>
            </a:pPr>
            <a:r>
              <a:rPr lang="de-DE" smtClean="0"/>
              <a:t>Dan Schoo, Gianni Tassotto| Muon Campus Controls and Instrumentation</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a:p>
        </p:txBody>
      </p:sp>
    </p:spTree>
    <p:extLst>
      <p:ext uri="{BB962C8B-B14F-4D97-AF65-F5344CB8AC3E}">
        <p14:creationId xmlns:p14="http://schemas.microsoft.com/office/powerpoint/2010/main" val="3451279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10/6/15</a:t>
            </a:r>
            <a:endParaRPr lang="en-US"/>
          </a:p>
        </p:txBody>
      </p:sp>
      <p:sp>
        <p:nvSpPr>
          <p:cNvPr id="6" name="Footer Placeholder 4"/>
          <p:cNvSpPr>
            <a:spLocks noGrp="1"/>
          </p:cNvSpPr>
          <p:nvPr>
            <p:ph type="ftr" sz="quarter" idx="17"/>
          </p:nvPr>
        </p:nvSpPr>
        <p:spPr/>
        <p:txBody>
          <a:bodyPr/>
          <a:lstStyle>
            <a:lvl1pPr>
              <a:defRPr/>
            </a:lvl1pPr>
          </a:lstStyle>
          <a:p>
            <a:pPr>
              <a:defRPr/>
            </a:pPr>
            <a:r>
              <a:rPr lang="de-DE" smtClean="0"/>
              <a:t>Dan Schoo, Gianni Tassotto| Muon Campus Controls and Instrumentation</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a:p>
        </p:txBody>
      </p:sp>
    </p:spTree>
    <p:extLst>
      <p:ext uri="{BB962C8B-B14F-4D97-AF65-F5344CB8AC3E}">
        <p14:creationId xmlns:p14="http://schemas.microsoft.com/office/powerpoint/2010/main" val="3054631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latin typeface="+mn-lt"/>
              </a:defRPr>
            </a:lvl1pPr>
            <a:lvl2pPr>
              <a:defRPr sz="2200">
                <a:solidFill>
                  <a:srgbClr val="404040"/>
                </a:solidFill>
                <a:latin typeface="+mn-lt"/>
              </a:defRPr>
            </a:lvl2pPr>
            <a:lvl3pPr>
              <a:defRPr sz="2000">
                <a:solidFill>
                  <a:srgbClr val="404040"/>
                </a:solidFill>
                <a:latin typeface="+mn-lt"/>
              </a:defRPr>
            </a:lvl3pPr>
            <a:lvl4pPr>
              <a:defRPr sz="1800">
                <a:solidFill>
                  <a:srgbClr val="404040"/>
                </a:solidFill>
                <a:latin typeface="+mn-lt"/>
              </a:defRPr>
            </a:lvl4pPr>
            <a:lvl5pPr marL="2057400" indent="-228600">
              <a:buFont typeface="Arial"/>
              <a:buChar char="•"/>
              <a:defRPr sz="1800">
                <a:solidFill>
                  <a:srgbClr val="404040"/>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atin typeface="+mn-lt"/>
              </a:defRPr>
            </a:lvl1pPr>
          </a:lstStyle>
          <a:p>
            <a:r>
              <a:rPr lang="en-US" altLang="en-US" smtClean="0"/>
              <a:t>10/6/15</a:t>
            </a:r>
            <a:endParaRPr lang="en-US" altLang="en-US" dirty="0"/>
          </a:p>
        </p:txBody>
      </p:sp>
      <p:sp>
        <p:nvSpPr>
          <p:cNvPr id="5" name="Footer Placeholder 4"/>
          <p:cNvSpPr>
            <a:spLocks noGrp="1"/>
          </p:cNvSpPr>
          <p:nvPr>
            <p:ph type="ftr" sz="quarter" idx="11"/>
          </p:nvPr>
        </p:nvSpPr>
        <p:spPr/>
        <p:txBody>
          <a:bodyPr/>
          <a:lstStyle>
            <a:lvl1pPr>
              <a:defRPr sz="900">
                <a:solidFill>
                  <a:srgbClr val="004C97"/>
                </a:solidFill>
                <a:latin typeface="+mn-lt"/>
              </a:defRPr>
            </a:lvl1pPr>
          </a:lstStyle>
          <a:p>
            <a:r>
              <a:rPr lang="en-US" altLang="en-US" sz="900" smtClean="0">
                <a:solidFill>
                  <a:srgbClr val="004C97"/>
                </a:solidFill>
                <a:latin typeface="+mn-lt"/>
              </a:rPr>
              <a:t>Dan Schoo, Gianni Tassotto| Muon Campus Controls and Instrumentation</a:t>
            </a:r>
            <a:endParaRPr lang="en-US" altLang="en-US" sz="900" dirty="0"/>
          </a:p>
        </p:txBody>
      </p:sp>
      <p:sp>
        <p:nvSpPr>
          <p:cNvPr id="6" name="Slide Number Placeholder 5"/>
          <p:cNvSpPr>
            <a:spLocks noGrp="1"/>
          </p:cNvSpPr>
          <p:nvPr>
            <p:ph type="sldNum" sz="quarter" idx="12"/>
          </p:nvPr>
        </p:nvSpPr>
        <p:spPr/>
        <p:txBody>
          <a:bodyPr/>
          <a:lstStyle>
            <a:lvl1pPr>
              <a:defRPr>
                <a:latin typeface="+mn-lt"/>
              </a:defRPr>
            </a:lvl1pPr>
          </a:lstStyle>
          <a:p>
            <a:fld id="{0DA45632-DF86-4B59-A918-3230B66F0499}" type="slidenum">
              <a:rPr lang="en-US" altLang="en-US" smtClean="0"/>
              <a:pPr/>
              <a:t>‹#›</a:t>
            </a:fld>
            <a:endParaRPr lang="en-US" altLang="en-US"/>
          </a:p>
        </p:txBody>
      </p:sp>
    </p:spTree>
    <p:extLst>
      <p:ext uri="{BB962C8B-B14F-4D97-AF65-F5344CB8AC3E}">
        <p14:creationId xmlns:p14="http://schemas.microsoft.com/office/powerpoint/2010/main" val="2796538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10/6/15</a:t>
            </a:r>
            <a:endParaRPr lang="en-US"/>
          </a:p>
        </p:txBody>
      </p:sp>
      <p:sp>
        <p:nvSpPr>
          <p:cNvPr id="6" name="Footer Placeholder 4"/>
          <p:cNvSpPr>
            <a:spLocks noGrp="1"/>
          </p:cNvSpPr>
          <p:nvPr>
            <p:ph type="ftr" sz="quarter" idx="11"/>
          </p:nvPr>
        </p:nvSpPr>
        <p:spPr/>
        <p:txBody>
          <a:bodyPr/>
          <a:lstStyle>
            <a:lvl1pPr>
              <a:defRPr/>
            </a:lvl1pPr>
          </a:lstStyle>
          <a:p>
            <a:pPr>
              <a:defRPr/>
            </a:pPr>
            <a:r>
              <a:rPr lang="de-DE" smtClean="0"/>
              <a:t>Dan Schoo, Gianni Tassotto| Muon Campus Controls and Instrumentation</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a:p>
        </p:txBody>
      </p:sp>
    </p:spTree>
    <p:extLst>
      <p:ext uri="{BB962C8B-B14F-4D97-AF65-F5344CB8AC3E}">
        <p14:creationId xmlns:p14="http://schemas.microsoft.com/office/powerpoint/2010/main" val="20020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atin typeface="+mn-lt"/>
              </a:defRPr>
            </a:lvl1pPr>
          </a:lstStyle>
          <a:p>
            <a:r>
              <a:rPr lang="en-US" altLang="en-US" smtClean="0"/>
              <a:t>10/6/15</a:t>
            </a:r>
            <a:endParaRPr lang="en-US" altLang="en-US" dirty="0"/>
          </a:p>
        </p:txBody>
      </p:sp>
      <p:sp>
        <p:nvSpPr>
          <p:cNvPr id="8" name="Footer Placeholder 4"/>
          <p:cNvSpPr>
            <a:spLocks noGrp="1"/>
          </p:cNvSpPr>
          <p:nvPr>
            <p:ph type="ftr" sz="quarter" idx="20"/>
          </p:nvPr>
        </p:nvSpPr>
        <p:spPr/>
        <p:txBody>
          <a:bodyPr/>
          <a:lstStyle>
            <a:lvl1pPr>
              <a:defRPr>
                <a:latin typeface="+mn-lt"/>
              </a:defRPr>
            </a:lvl1pPr>
          </a:lstStyle>
          <a:p>
            <a:r>
              <a:rPr lang="en-US" altLang="en-US" sz="900" smtClean="0">
                <a:solidFill>
                  <a:srgbClr val="004C97"/>
                </a:solidFill>
                <a:latin typeface="+mn-lt"/>
              </a:rPr>
              <a:t>Dan Schoo, Gianni Tassotto| Muon Campus Controls and Instrumentation</a:t>
            </a:r>
            <a:endParaRPr lang="en-US" altLang="en-US" sz="900" dirty="0"/>
          </a:p>
        </p:txBody>
      </p:sp>
      <p:sp>
        <p:nvSpPr>
          <p:cNvPr id="9" name="Slide Number Placeholder 5"/>
          <p:cNvSpPr>
            <a:spLocks noGrp="1"/>
          </p:cNvSpPr>
          <p:nvPr>
            <p:ph type="sldNum" sz="quarter" idx="21"/>
          </p:nvPr>
        </p:nvSpPr>
        <p:spPr/>
        <p:txBody>
          <a:bodyPr/>
          <a:lstStyle>
            <a:lvl1pPr>
              <a:defRPr>
                <a:latin typeface="+mn-lt"/>
              </a:defRPr>
            </a:lvl1pPr>
          </a:lstStyle>
          <a:p>
            <a:fld id="{67814238-4CE1-4321-AE56-CF7535A046AD}" type="slidenum">
              <a:rPr lang="en-US" altLang="en-US" smtClean="0"/>
              <a:pPr/>
              <a:t>‹#›</a:t>
            </a:fld>
            <a:endParaRPr lang="en-US" altLang="en-US" dirty="0"/>
          </a:p>
        </p:txBody>
      </p:sp>
    </p:spTree>
    <p:extLst>
      <p:ext uri="{BB962C8B-B14F-4D97-AF65-F5344CB8AC3E}">
        <p14:creationId xmlns:p14="http://schemas.microsoft.com/office/powerpoint/2010/main" val="2275103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atin typeface="+mn-lt"/>
              </a:defRPr>
            </a:lvl1pPr>
          </a:lstStyle>
          <a:p>
            <a:r>
              <a:rPr lang="en-US" altLang="en-US" smtClean="0"/>
              <a:t>10/6/15</a:t>
            </a:r>
            <a:endParaRPr lang="en-US" altLang="en-US" dirty="0"/>
          </a:p>
        </p:txBody>
      </p:sp>
      <p:sp>
        <p:nvSpPr>
          <p:cNvPr id="6" name="Footer Placeholder 4"/>
          <p:cNvSpPr>
            <a:spLocks noGrp="1"/>
          </p:cNvSpPr>
          <p:nvPr>
            <p:ph type="ftr" sz="quarter" idx="17"/>
          </p:nvPr>
        </p:nvSpPr>
        <p:spPr/>
        <p:txBody>
          <a:bodyPr/>
          <a:lstStyle>
            <a:lvl1pPr>
              <a:defRPr>
                <a:latin typeface="+mn-lt"/>
              </a:defRPr>
            </a:lvl1pPr>
          </a:lstStyle>
          <a:p>
            <a:r>
              <a:rPr lang="en-US" altLang="en-US" sz="900" smtClean="0">
                <a:solidFill>
                  <a:srgbClr val="004C97"/>
                </a:solidFill>
                <a:latin typeface="+mn-lt"/>
              </a:rPr>
              <a:t>Dan Schoo, Gianni Tassotto| Muon Campus Controls and Instrumentation</a:t>
            </a:r>
            <a:endParaRPr lang="en-US" altLang="en-US" sz="900" dirty="0"/>
          </a:p>
        </p:txBody>
      </p:sp>
      <p:sp>
        <p:nvSpPr>
          <p:cNvPr id="7" name="Slide Number Placeholder 5"/>
          <p:cNvSpPr>
            <a:spLocks noGrp="1"/>
          </p:cNvSpPr>
          <p:nvPr>
            <p:ph type="sldNum" sz="quarter" idx="18"/>
          </p:nvPr>
        </p:nvSpPr>
        <p:spPr/>
        <p:txBody>
          <a:bodyPr/>
          <a:lstStyle>
            <a:lvl1pPr>
              <a:defRPr>
                <a:latin typeface="+mn-lt"/>
              </a:defRPr>
            </a:lvl1pPr>
          </a:lstStyle>
          <a:p>
            <a:fld id="{086FAAA8-036A-4F83-B882-7C41B796E028}" type="slidenum">
              <a:rPr lang="en-US" altLang="en-US" smtClean="0"/>
              <a:pPr/>
              <a:t>‹#›</a:t>
            </a:fld>
            <a:endParaRPr lang="en-US" altLang="en-US"/>
          </a:p>
        </p:txBody>
      </p:sp>
    </p:spTree>
    <p:extLst>
      <p:ext uri="{BB962C8B-B14F-4D97-AF65-F5344CB8AC3E}">
        <p14:creationId xmlns:p14="http://schemas.microsoft.com/office/powerpoint/2010/main" val="1690537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atin typeface="+mn-lt"/>
              </a:defRPr>
            </a:lvl1pPr>
          </a:lstStyle>
          <a:p>
            <a:r>
              <a:rPr lang="en-US" altLang="en-US" smtClean="0"/>
              <a:t>10/6/15</a:t>
            </a:r>
            <a:endParaRPr lang="en-US" altLang="en-US" dirty="0"/>
          </a:p>
        </p:txBody>
      </p:sp>
      <p:sp>
        <p:nvSpPr>
          <p:cNvPr id="6" name="Footer Placeholder 4"/>
          <p:cNvSpPr>
            <a:spLocks noGrp="1"/>
          </p:cNvSpPr>
          <p:nvPr>
            <p:ph type="ftr" sz="quarter" idx="11"/>
          </p:nvPr>
        </p:nvSpPr>
        <p:spPr/>
        <p:txBody>
          <a:bodyPr/>
          <a:lstStyle>
            <a:lvl1pPr>
              <a:defRPr>
                <a:latin typeface="+mn-lt"/>
              </a:defRPr>
            </a:lvl1pPr>
          </a:lstStyle>
          <a:p>
            <a:r>
              <a:rPr lang="en-US" altLang="en-US" sz="900" smtClean="0">
                <a:solidFill>
                  <a:srgbClr val="004C97"/>
                </a:solidFill>
                <a:latin typeface="+mn-lt"/>
              </a:rPr>
              <a:t>Dan Schoo, Gianni Tassotto| Muon Campus Controls and Instrumentation</a:t>
            </a:r>
            <a:endParaRPr lang="en-US" altLang="en-US" sz="900" dirty="0"/>
          </a:p>
        </p:txBody>
      </p:sp>
      <p:sp>
        <p:nvSpPr>
          <p:cNvPr id="7" name="Slide Number Placeholder 5"/>
          <p:cNvSpPr>
            <a:spLocks noGrp="1"/>
          </p:cNvSpPr>
          <p:nvPr>
            <p:ph type="sldNum" sz="quarter" idx="12"/>
          </p:nvPr>
        </p:nvSpPr>
        <p:spPr/>
        <p:txBody>
          <a:bodyPr/>
          <a:lstStyle>
            <a:lvl1pPr>
              <a:defRPr>
                <a:latin typeface="+mn-lt"/>
              </a:defRPr>
            </a:lvl1pPr>
          </a:lstStyle>
          <a:p>
            <a:fld id="{8E484F26-CFA8-400B-9957-2D1B8D8B9C1E}" type="slidenum">
              <a:rPr lang="en-US" altLang="en-US" smtClean="0"/>
              <a:pPr/>
              <a:t>‹#›</a:t>
            </a:fld>
            <a:endParaRPr lang="en-US" altLang="en-US" dirty="0"/>
          </a:p>
        </p:txBody>
      </p:sp>
    </p:spTree>
    <p:extLst>
      <p:ext uri="{BB962C8B-B14F-4D97-AF65-F5344CB8AC3E}">
        <p14:creationId xmlns:p14="http://schemas.microsoft.com/office/powerpoint/2010/main" val="3849243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atin typeface="+mn-lt"/>
              </a:defRPr>
            </a:lvl1pPr>
          </a:lstStyle>
          <a:p>
            <a:r>
              <a:rPr lang="en-US" altLang="en-US" smtClean="0"/>
              <a:t>10/6/15</a:t>
            </a:r>
            <a:endParaRPr lang="en-US" altLang="en-US"/>
          </a:p>
        </p:txBody>
      </p:sp>
      <p:sp>
        <p:nvSpPr>
          <p:cNvPr id="4" name="Footer Placeholder 4"/>
          <p:cNvSpPr>
            <a:spLocks noGrp="1"/>
          </p:cNvSpPr>
          <p:nvPr>
            <p:ph type="ftr" sz="quarter" idx="15"/>
          </p:nvPr>
        </p:nvSpPr>
        <p:spPr>
          <a:ln/>
        </p:spPr>
        <p:txBody>
          <a:bodyPr/>
          <a:lstStyle>
            <a:lvl1pPr>
              <a:defRPr>
                <a:latin typeface="+mn-lt"/>
              </a:defRPr>
            </a:lvl1pPr>
          </a:lstStyle>
          <a:p>
            <a:pPr>
              <a:defRPr/>
            </a:pPr>
            <a:r>
              <a:rPr lang="en-US" smtClean="0"/>
              <a:t>Dan Schoo, Gianni Tassotto| Muon Campus Controls and Instrumentation</a:t>
            </a:r>
            <a:endParaRPr lang="en-US" b="1"/>
          </a:p>
        </p:txBody>
      </p:sp>
      <p:sp>
        <p:nvSpPr>
          <p:cNvPr id="5" name="Slide Number Placeholder 5"/>
          <p:cNvSpPr>
            <a:spLocks noGrp="1"/>
          </p:cNvSpPr>
          <p:nvPr>
            <p:ph type="sldNum" sz="quarter" idx="16"/>
          </p:nvPr>
        </p:nvSpPr>
        <p:spPr>
          <a:ln/>
        </p:spPr>
        <p:txBody>
          <a:bodyPr/>
          <a:lstStyle>
            <a:lvl1pPr>
              <a:defRPr>
                <a:latin typeface="+mn-lt"/>
              </a:defRPr>
            </a:lvl1pPr>
          </a:lstStyle>
          <a:p>
            <a:fld id="{50483E53-EC44-4E1D-8329-3DA16BFEE412}" type="slidenum">
              <a:rPr lang="en-US" altLang="en-US" smtClean="0"/>
              <a:pPr/>
              <a:t>‹#›</a:t>
            </a:fld>
            <a:endParaRPr lang="en-US" altLang="en-US"/>
          </a:p>
        </p:txBody>
      </p:sp>
    </p:spTree>
    <p:extLst>
      <p:ext uri="{BB962C8B-B14F-4D97-AF65-F5344CB8AC3E}">
        <p14:creationId xmlns:p14="http://schemas.microsoft.com/office/powerpoint/2010/main" val="3842566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atin typeface="+mn-lt"/>
              </a:defRPr>
            </a:lvl1pPr>
          </a:lstStyle>
          <a:p>
            <a:r>
              <a:rPr lang="en-US" altLang="en-US" smtClean="0"/>
              <a:t>10/6/15</a:t>
            </a:r>
            <a:endParaRPr lang="en-US" altLang="en-US"/>
          </a:p>
        </p:txBody>
      </p:sp>
      <p:sp>
        <p:nvSpPr>
          <p:cNvPr id="5" name="Footer Placeholder 4"/>
          <p:cNvSpPr>
            <a:spLocks noGrp="1"/>
          </p:cNvSpPr>
          <p:nvPr>
            <p:ph type="ftr" sz="quarter" idx="15"/>
          </p:nvPr>
        </p:nvSpPr>
        <p:spPr>
          <a:ln/>
        </p:spPr>
        <p:txBody>
          <a:bodyPr/>
          <a:lstStyle>
            <a:lvl1pPr>
              <a:defRPr>
                <a:latin typeface="+mn-lt"/>
              </a:defRPr>
            </a:lvl1pPr>
          </a:lstStyle>
          <a:p>
            <a:pPr>
              <a:defRPr/>
            </a:pPr>
            <a:r>
              <a:rPr lang="en-US" smtClean="0"/>
              <a:t>Dan Schoo, Gianni Tassotto| Muon Campus Controls and Instrumentation</a:t>
            </a:r>
            <a:endParaRPr lang="en-US" b="1"/>
          </a:p>
        </p:txBody>
      </p:sp>
      <p:sp>
        <p:nvSpPr>
          <p:cNvPr id="6" name="Slide Number Placeholder 5"/>
          <p:cNvSpPr>
            <a:spLocks noGrp="1"/>
          </p:cNvSpPr>
          <p:nvPr>
            <p:ph type="sldNum" sz="quarter" idx="16"/>
          </p:nvPr>
        </p:nvSpPr>
        <p:spPr>
          <a:ln/>
        </p:spPr>
        <p:txBody>
          <a:bodyPr/>
          <a:lstStyle>
            <a:lvl1pPr>
              <a:defRPr>
                <a:latin typeface="+mn-lt"/>
              </a:defRPr>
            </a:lvl1pPr>
          </a:lstStyle>
          <a:p>
            <a:fld id="{EA59B161-5779-41D7-BA02-69F3457858EE}" type="slidenum">
              <a:rPr lang="en-US" altLang="en-US" smtClean="0"/>
              <a:pPr/>
              <a:t>‹#›</a:t>
            </a:fld>
            <a:endParaRPr lang="en-US" altLang="en-US"/>
          </a:p>
        </p:txBody>
      </p:sp>
    </p:spTree>
    <p:extLst>
      <p:ext uri="{BB962C8B-B14F-4D97-AF65-F5344CB8AC3E}">
        <p14:creationId xmlns:p14="http://schemas.microsoft.com/office/powerpoint/2010/main" val="3186145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atin typeface="+mn-lt"/>
              </a:defRPr>
            </a:lvl1pPr>
          </a:lstStyle>
          <a:p>
            <a:r>
              <a:rPr lang="en-US" altLang="en-US" smtClean="0"/>
              <a:t>10/6/15</a:t>
            </a:r>
            <a:endParaRPr lang="en-US" altLang="en-US"/>
          </a:p>
        </p:txBody>
      </p:sp>
      <p:sp>
        <p:nvSpPr>
          <p:cNvPr id="5" name="Footer Placeholder 4"/>
          <p:cNvSpPr>
            <a:spLocks noGrp="1"/>
          </p:cNvSpPr>
          <p:nvPr>
            <p:ph type="ftr" sz="quarter" idx="11"/>
          </p:nvPr>
        </p:nvSpPr>
        <p:spPr>
          <a:ln/>
        </p:spPr>
        <p:txBody>
          <a:bodyPr/>
          <a:lstStyle>
            <a:lvl1pPr>
              <a:defRPr>
                <a:latin typeface="+mn-lt"/>
              </a:defRPr>
            </a:lvl1pPr>
          </a:lstStyle>
          <a:p>
            <a:pPr>
              <a:defRPr/>
            </a:pPr>
            <a:r>
              <a:rPr lang="en-US" smtClean="0"/>
              <a:t>Dan Schoo, Gianni Tassotto| Muon Campus Controls and Instrumentation</a:t>
            </a:r>
            <a:endParaRPr lang="en-US" b="1"/>
          </a:p>
        </p:txBody>
      </p:sp>
      <p:sp>
        <p:nvSpPr>
          <p:cNvPr id="8" name="Slide Number Placeholder 5"/>
          <p:cNvSpPr>
            <a:spLocks noGrp="1"/>
          </p:cNvSpPr>
          <p:nvPr>
            <p:ph type="sldNum" sz="quarter" idx="12"/>
          </p:nvPr>
        </p:nvSpPr>
        <p:spPr>
          <a:ln/>
        </p:spPr>
        <p:txBody>
          <a:bodyPr/>
          <a:lstStyle>
            <a:lvl1pPr>
              <a:defRPr>
                <a:latin typeface="+mn-lt"/>
              </a:defRPr>
            </a:lvl1pPr>
          </a:lstStyle>
          <a:p>
            <a:fld id="{68097FD8-D831-4BC2-A1D1-3B362DF04FD9}" type="slidenum">
              <a:rPr lang="en-US" altLang="en-US" smtClean="0"/>
              <a:pPr/>
              <a:t>‹#›</a:t>
            </a:fld>
            <a:endParaRPr lang="en-US" altLang="en-US"/>
          </a:p>
        </p:txBody>
      </p:sp>
    </p:spTree>
    <p:extLst>
      <p:ext uri="{BB962C8B-B14F-4D97-AF65-F5344CB8AC3E}">
        <p14:creationId xmlns:p14="http://schemas.microsoft.com/office/powerpoint/2010/main" val="3385662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atin typeface="+mn-lt"/>
              </a:defRPr>
            </a:lvl1pPr>
          </a:lstStyle>
          <a:p>
            <a:r>
              <a:rPr lang="en-US" altLang="en-US" smtClean="0"/>
              <a:t>10/6/15</a:t>
            </a:r>
            <a:endParaRPr lang="en-US" altLang="en-US"/>
          </a:p>
        </p:txBody>
      </p:sp>
      <p:sp>
        <p:nvSpPr>
          <p:cNvPr id="11" name="Footer Placeholder 4"/>
          <p:cNvSpPr>
            <a:spLocks noGrp="1"/>
          </p:cNvSpPr>
          <p:nvPr>
            <p:ph type="ftr" sz="quarter" idx="21"/>
          </p:nvPr>
        </p:nvSpPr>
        <p:spPr>
          <a:ln/>
        </p:spPr>
        <p:txBody>
          <a:bodyPr/>
          <a:lstStyle>
            <a:lvl1pPr>
              <a:defRPr>
                <a:latin typeface="+mn-lt"/>
              </a:defRPr>
            </a:lvl1pPr>
          </a:lstStyle>
          <a:p>
            <a:pPr>
              <a:defRPr/>
            </a:pPr>
            <a:r>
              <a:rPr lang="en-US" smtClean="0"/>
              <a:t>Dan Schoo, Gianni Tassotto| Muon Campus Controls and Instrumentation</a:t>
            </a:r>
            <a:endParaRPr lang="en-US" b="1"/>
          </a:p>
        </p:txBody>
      </p:sp>
      <p:sp>
        <p:nvSpPr>
          <p:cNvPr id="12" name="Slide Number Placeholder 5"/>
          <p:cNvSpPr>
            <a:spLocks noGrp="1"/>
          </p:cNvSpPr>
          <p:nvPr>
            <p:ph type="sldNum" sz="quarter" idx="22"/>
          </p:nvPr>
        </p:nvSpPr>
        <p:spPr>
          <a:ln/>
        </p:spPr>
        <p:txBody>
          <a:bodyPr/>
          <a:lstStyle>
            <a:lvl1pPr>
              <a:defRPr>
                <a:latin typeface="+mn-lt"/>
              </a:defRPr>
            </a:lvl1pPr>
          </a:lstStyle>
          <a:p>
            <a:fld id="{643184F4-5E88-476D-BAA9-AECE41DA4C78}" type="slidenum">
              <a:rPr lang="en-US" altLang="en-US" smtClean="0"/>
              <a:pPr/>
              <a:t>‹#›</a:t>
            </a:fld>
            <a:endParaRPr lang="en-US" altLang="en-US"/>
          </a:p>
        </p:txBody>
      </p:sp>
    </p:spTree>
    <p:extLst>
      <p:ext uri="{BB962C8B-B14F-4D97-AF65-F5344CB8AC3E}">
        <p14:creationId xmlns:p14="http://schemas.microsoft.com/office/powerpoint/2010/main" val="1771858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5.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itchFamily="124" charset="0"/>
              </a:defRPr>
            </a:lvl1pPr>
          </a:lstStyle>
          <a:p>
            <a:r>
              <a:rPr lang="en-US" altLang="en-US" smtClean="0"/>
              <a:t>10/6/15</a:t>
            </a:r>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smtClean="0"/>
              <a:t>Dan Schoo, Gianni Tassotto| Muon Campus Controls and Instrumentation</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itchFamily="124" charset="0"/>
              </a:defRPr>
            </a:lvl1pPr>
          </a:lstStyle>
          <a:p>
            <a:fld id="{69F8C4DB-42E2-4CB2-A4AB-11593F228C10}" type="slidenum">
              <a:rPr lang="en-US" altLang="en-US"/>
              <a:pPr/>
              <a:t>‹#›</a:t>
            </a:fld>
            <a:endParaRPr lang="en-US" altLang="en-US"/>
          </a:p>
        </p:txBody>
      </p:sp>
      <p:pic>
        <p:nvPicPr>
          <p:cNvPr id="1029" name="Picture 2" descr="HeaderFooter_0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6" r:id="rId1"/>
    <p:sldLayoutId id="2147484087" r:id="rId2"/>
    <p:sldLayoutId id="2147484079" r:id="rId3"/>
    <p:sldLayoutId id="2147484080" r:id="rId4"/>
    <p:sldLayoutId id="2147484081"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595959"/>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1600" kern="1200">
          <a:solidFill>
            <a:srgbClr val="595959"/>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1400" kern="1200">
          <a:solidFill>
            <a:srgbClr val="595959"/>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itchFamily="124" charset="0"/>
              </a:defRPr>
            </a:lvl1pPr>
          </a:lstStyle>
          <a:p>
            <a:r>
              <a:rPr lang="en-US" altLang="en-US" smtClean="0"/>
              <a:t>10/6/15</a:t>
            </a:r>
            <a:endParaRPr lang="en-US" alt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smtClean="0"/>
              <a:t>Dan Schoo, Gianni Tassotto| Muon Campus Controls and Instrumentation</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itchFamily="124" charset="0"/>
              </a:defRPr>
            </a:lvl1pPr>
          </a:lstStyle>
          <a:p>
            <a:fld id="{CAD9957C-3030-401A-8F32-E4763C32CA19}" type="slidenum">
              <a:rPr lang="en-US" altLang="en-US"/>
              <a:pPr/>
              <a:t>‹#›</a:t>
            </a:fld>
            <a:endParaRPr lang="en-US" altLang="en-US"/>
          </a:p>
        </p:txBody>
      </p:sp>
      <p:pic>
        <p:nvPicPr>
          <p:cNvPr id="7173" name="Picture 1" descr="Footer_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9" r:id="rId5"/>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MS PGothic" pitchFamily="34" charset="-128"/>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kern="1200">
          <a:solidFill>
            <a:srgbClr val="7F7F7F"/>
          </a:solidFill>
          <a:latin typeface="Helvetica"/>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7F7F7F"/>
          </a:solidFill>
          <a:latin typeface="Helvetica"/>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itchFamily="34" charset="0"/>
        <a:buChar char="•"/>
        <a:defRPr sz="1400" kern="1200">
          <a:solidFill>
            <a:srgbClr val="7F7F7F"/>
          </a:solidFill>
          <a:latin typeface="Helvetica"/>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Calibri" panose="020F0502020204030204" pitchFamily="34" charset="0"/>
              </a:defRPr>
            </a:lvl1pPr>
          </a:lstStyle>
          <a:p>
            <a:pPr>
              <a:defRPr/>
            </a:pPr>
            <a:r>
              <a:rPr lang="en-US" smtClean="0">
                <a:ea typeface="ＭＳ Ｐゴシック" charset="0"/>
              </a:rPr>
              <a:t>10/6/15</a:t>
            </a:r>
            <a:endParaRPr lang="en-US">
              <a:ea typeface="ＭＳ Ｐゴシック" charset="0"/>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Calibri" panose="020F0502020204030204" pitchFamily="34" charset="0"/>
              </a:defRPr>
            </a:lvl1pPr>
          </a:lstStyle>
          <a:p>
            <a:pPr>
              <a:defRPr/>
            </a:pPr>
            <a:r>
              <a:rPr lang="de-DE" smtClean="0">
                <a:ea typeface="ＭＳ Ｐゴシック" charset="0"/>
              </a:rPr>
              <a:t>Dan Schoo, Gianni Tassotto| Muon Campus Controls and Instrumentation</a:t>
            </a:r>
            <a:endParaRPr lang="en-US" b="1">
              <a:ea typeface="ＭＳ Ｐゴシック" charset="0"/>
            </a:endParaRPr>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Calibri" panose="020F0502020204030204" pitchFamily="34" charset="0"/>
              </a:defRPr>
            </a:lvl1pPr>
          </a:lstStyle>
          <a:p>
            <a:pPr>
              <a:defRPr/>
            </a:pPr>
            <a:fld id="{762C15F7-22DB-1448-B34D-3F8D2909FD0C}" type="slidenum">
              <a:rPr lang="en-US" smtClean="0">
                <a:ea typeface="ＭＳ Ｐゴシック" charset="0"/>
              </a:rPr>
              <a:pPr>
                <a:defRPr/>
              </a:pPr>
              <a:t>‹#›</a:t>
            </a:fld>
            <a:endParaRPr lang="en-US">
              <a:ea typeface="ＭＳ Ｐゴシック" charset="0"/>
            </a:endParaRPr>
          </a:p>
        </p:txBody>
      </p:sp>
      <p:sp>
        <p:nvSpPr>
          <p:cNvPr id="4" name="TextBox 3"/>
          <p:cNvSpPr txBox="1"/>
          <p:nvPr/>
        </p:nvSpPr>
        <p:spPr>
          <a:xfrm>
            <a:off x="118529" y="6114990"/>
            <a:ext cx="806631" cy="400110"/>
          </a:xfrm>
          <a:prstGeom prst="rect">
            <a:avLst/>
          </a:prstGeom>
          <a:solidFill>
            <a:schemeClr val="bg1"/>
          </a:solidFill>
        </p:spPr>
        <p:txBody>
          <a:bodyPr wrap="none" rtlCol="0">
            <a:spAutoFit/>
          </a:bodyPr>
          <a:lstStyle/>
          <a:p>
            <a:r>
              <a:rPr lang="en-US" sz="2000" b="1" smtClean="0">
                <a:solidFill>
                  <a:srgbClr val="154D81"/>
                </a:solidFill>
                <a:ea typeface="ＭＳ Ｐゴシック" charset="0"/>
                <a:cs typeface="Helvetica"/>
              </a:rPr>
              <a:t>Mu2e</a:t>
            </a:r>
            <a:endParaRPr lang="en-US" sz="2000" b="1">
              <a:solidFill>
                <a:srgbClr val="154D81"/>
              </a:solidFill>
              <a:ea typeface="ＭＳ Ｐゴシック" charset="0"/>
              <a:cs typeface="Helvetica"/>
            </a:endParaRPr>
          </a:p>
        </p:txBody>
      </p:sp>
      <p:sp>
        <p:nvSpPr>
          <p:cNvPr id="6" name="TextBox 5"/>
          <p:cNvSpPr txBox="1"/>
          <p:nvPr/>
        </p:nvSpPr>
        <p:spPr>
          <a:xfrm>
            <a:off x="118529" y="6114990"/>
            <a:ext cx="806631" cy="400110"/>
          </a:xfrm>
          <a:prstGeom prst="rect">
            <a:avLst/>
          </a:prstGeom>
          <a:solidFill>
            <a:schemeClr val="bg1"/>
          </a:solidFill>
        </p:spPr>
        <p:txBody>
          <a:bodyPr wrap="none" rtlCol="0">
            <a:spAutoFit/>
          </a:bodyPr>
          <a:lstStyle/>
          <a:p>
            <a:r>
              <a:rPr lang="en-US" sz="2000" b="1" smtClean="0">
                <a:solidFill>
                  <a:srgbClr val="154D81"/>
                </a:solidFill>
                <a:ea typeface="ＭＳ Ｐゴシック" charset="0"/>
                <a:cs typeface="Helvetica"/>
              </a:rPr>
              <a:t>Mu2e</a:t>
            </a:r>
            <a:endParaRPr lang="en-US" sz="2000" b="1">
              <a:solidFill>
                <a:srgbClr val="154D81"/>
              </a:solidFill>
              <a:ea typeface="ＭＳ Ｐゴシック" charset="0"/>
              <a:cs typeface="Helvetica"/>
            </a:endParaRPr>
          </a:p>
        </p:txBody>
      </p:sp>
    </p:spTree>
    <p:extLst>
      <p:ext uri="{BB962C8B-B14F-4D97-AF65-F5344CB8AC3E}">
        <p14:creationId xmlns:p14="http://schemas.microsoft.com/office/powerpoint/2010/main" val="1839127379"/>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www-bd.fnal.gov/controls/autotune/doc/#main" TargetMode="External"/><Relationship Id="rId4" Type="http://schemas.openxmlformats.org/officeDocument/2006/relationships/image" Target="../media/image55.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61.jpg"/></Relationships>
</file>

<file path=ppt/slides/_rels/slide1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5.jpg"/></Relationships>
</file>

<file path=ppt/slides/_rels/slide1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7.gif"/></Relationships>
</file>

<file path=ppt/slides/_rels/slide1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6.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2667000"/>
            <a:ext cx="7526338" cy="14695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numCol="1" anchorCtr="0" compatLnSpc="1">
            <a:prstTxWarp prst="textNoShape">
              <a:avLst/>
            </a:prstTxWarp>
          </a:bodyPr>
          <a:lstStyle/>
          <a:p>
            <a:pPr algn="ctr"/>
            <a:r>
              <a:rPr lang="en-US" altLang="en-US" dirty="0" smtClean="0"/>
              <a:t>M-4 </a:t>
            </a:r>
            <a:r>
              <a:rPr lang="en-US" altLang="en-US" dirty="0" err="1" smtClean="0"/>
              <a:t>Beamline</a:t>
            </a:r>
            <a:r>
              <a:rPr lang="en-US" altLang="en-US" dirty="0" smtClean="0"/>
              <a:t> Profile and Intensity Monitors</a:t>
            </a:r>
          </a:p>
        </p:txBody>
      </p:sp>
      <p:sp>
        <p:nvSpPr>
          <p:cNvPr id="14338" name="Text Placeholder 2"/>
          <p:cNvSpPr>
            <a:spLocks noGrp="1"/>
          </p:cNvSpPr>
          <p:nvPr>
            <p:ph type="body" sz="quarter" idx="10"/>
          </p:nvPr>
        </p:nvSpPr>
        <p:spPr bwMode="auto">
          <a:xfrm>
            <a:off x="806450" y="3973287"/>
            <a:ext cx="7526338" cy="23132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algn="ctr"/>
            <a:r>
              <a:rPr lang="en-US" altLang="en-US" dirty="0" smtClean="0"/>
              <a:t>Daniel Schoo</a:t>
            </a:r>
          </a:p>
          <a:p>
            <a:pPr algn="ctr"/>
            <a:r>
              <a:rPr lang="en-US" altLang="en-US" dirty="0" smtClean="0"/>
              <a:t>Gianni </a:t>
            </a:r>
            <a:r>
              <a:rPr lang="en-US" altLang="en-US" dirty="0" err="1" smtClean="0"/>
              <a:t>Tassotto</a:t>
            </a:r>
            <a:r>
              <a:rPr lang="en-US" altLang="en-US" dirty="0" smtClean="0"/>
              <a:t> </a:t>
            </a:r>
          </a:p>
          <a:p>
            <a:endParaRPr lang="en-US" altLang="en-US" dirty="0" smtClean="0"/>
          </a:p>
          <a:p>
            <a:endParaRPr lang="en-US" altLang="en-US" dirty="0"/>
          </a:p>
          <a:p>
            <a:endParaRPr lang="en-US" altLang="en-US" dirty="0"/>
          </a:p>
          <a:p>
            <a:r>
              <a:rPr lang="en-US" altLang="en-US" dirty="0"/>
              <a:t>External </a:t>
            </a:r>
            <a:r>
              <a:rPr lang="en-US" altLang="en-US" dirty="0" err="1"/>
              <a:t>Beamline</a:t>
            </a:r>
            <a:r>
              <a:rPr lang="en-US" altLang="en-US" dirty="0"/>
              <a:t> &amp; Instrumentation Independent Design Review</a:t>
            </a:r>
          </a:p>
          <a:p>
            <a:r>
              <a:rPr lang="en-US" altLang="en-US" dirty="0"/>
              <a:t>6 October 2015</a:t>
            </a:r>
          </a:p>
          <a:p>
            <a:endParaRPr lang="en-US" altLang="en-US" dirty="0"/>
          </a:p>
          <a:p>
            <a:endParaRPr lang="en-US" alt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SWIC Scanner Internals</a:t>
            </a:r>
            <a:endParaRPr lang="en-US" dirty="0"/>
          </a:p>
        </p:txBody>
      </p:sp>
      <p:sp>
        <p:nvSpPr>
          <p:cNvPr id="3" name="Content Placeholder 2"/>
          <p:cNvSpPr>
            <a:spLocks noGrp="1"/>
          </p:cNvSpPr>
          <p:nvPr>
            <p:ph idx="1"/>
          </p:nvPr>
        </p:nvSpPr>
        <p:spPr/>
        <p:txBody>
          <a:bodyPr/>
          <a:lstStyle/>
          <a:p>
            <a:r>
              <a:rPr lang="en-US" dirty="0" smtClean="0"/>
              <a:t>Charge from particle beam is collected by a grid of detector wires (up to 48 each H and V) and integrated onto capacitors.</a:t>
            </a:r>
          </a:p>
          <a:p>
            <a:r>
              <a:rPr lang="en-US" dirty="0" smtClean="0"/>
              <a:t>Capacitor voltages converted by 16-bit ADCs</a:t>
            </a:r>
          </a:p>
          <a:p>
            <a:r>
              <a:rPr lang="en-US" dirty="0" smtClean="0"/>
              <a:t>Results sent to control system for plotting and other analysis</a:t>
            </a:r>
            <a:endParaRPr lang="en-US"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960582" y="3325091"/>
            <a:ext cx="7085849" cy="2204171"/>
          </a:xfrm>
          <a:prstGeom prst="rect">
            <a:avLst/>
          </a:prstGeom>
          <a:noFill/>
        </p:spPr>
      </p:pic>
      <p:sp>
        <p:nvSpPr>
          <p:cNvPr id="8" name="Slide Number Placeholder 7"/>
          <p:cNvSpPr>
            <a:spLocks noGrp="1"/>
          </p:cNvSpPr>
          <p:nvPr>
            <p:ph type="sldNum" sz="quarter" idx="12"/>
          </p:nvPr>
        </p:nvSpPr>
        <p:spPr/>
        <p:txBody>
          <a:bodyPr/>
          <a:lstStyle/>
          <a:p>
            <a:fld id="{0DA45632-DF86-4B59-A918-3230B66F0499}" type="slidenum">
              <a:rPr lang="en-US" altLang="en-US" smtClean="0"/>
              <a:pPr/>
              <a:t>10</a:t>
            </a:fld>
            <a:endParaRPr lang="en-US" altLang="en-US"/>
          </a:p>
        </p:txBody>
      </p:sp>
      <p:sp>
        <p:nvSpPr>
          <p:cNvPr id="4" name="Date Placeholder 3"/>
          <p:cNvSpPr>
            <a:spLocks noGrp="1"/>
          </p:cNvSpPr>
          <p:nvPr>
            <p:ph type="dt" sz="half" idx="10"/>
          </p:nvPr>
        </p:nvSpPr>
        <p:spPr/>
        <p:txBody>
          <a:bodyPr/>
          <a:lstStyle/>
          <a:p>
            <a:r>
              <a:rPr lang="en-US" altLang="en-US" smtClean="0"/>
              <a:t>10/6/15</a:t>
            </a:r>
            <a:endParaRPr lang="en-US" altLang="en-US" dirty="0"/>
          </a:p>
        </p:txBody>
      </p:sp>
      <p:sp>
        <p:nvSpPr>
          <p:cNvPr id="5" name="Footer Placeholder 4"/>
          <p:cNvSpPr>
            <a:spLocks noGrp="1"/>
          </p:cNvSpPr>
          <p:nvPr>
            <p:ph type="ftr" sz="quarter" idx="11"/>
          </p:nvPr>
        </p:nvSpPr>
        <p:spPr/>
        <p:txBody>
          <a:bodyPr/>
          <a:lstStyle/>
          <a:p>
            <a:r>
              <a:rPr lang="en-US" altLang="en-US" sz="900" smtClean="0">
                <a:solidFill>
                  <a:srgbClr val="004C97"/>
                </a:solidFill>
                <a:latin typeface="+mn-lt"/>
              </a:rPr>
              <a:t>Dan Schoo, Gianni Tassotto| Muon Campus Controls and Instrumentation</a:t>
            </a:r>
            <a:endParaRPr lang="en-US" altLang="en-US" sz="900" dirty="0"/>
          </a:p>
        </p:txBody>
      </p:sp>
    </p:spTree>
    <p:extLst>
      <p:ext uri="{BB962C8B-B14F-4D97-AF65-F5344CB8AC3E}">
        <p14:creationId xmlns:p14="http://schemas.microsoft.com/office/powerpoint/2010/main" val="175029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SWIC Scanner Configuration</a:t>
            </a:r>
            <a:endParaRPr lang="en-US" dirty="0"/>
          </a:p>
        </p:txBody>
      </p:sp>
      <p:sp>
        <p:nvSpPr>
          <p:cNvPr id="3" name="Content Placeholder 2"/>
          <p:cNvSpPr>
            <a:spLocks noGrp="1"/>
          </p:cNvSpPr>
          <p:nvPr>
            <p:ph idx="1"/>
          </p:nvPr>
        </p:nvSpPr>
        <p:spPr>
          <a:xfrm>
            <a:off x="228600" y="1043046"/>
            <a:ext cx="4112491" cy="4987867"/>
          </a:xfrm>
        </p:spPr>
        <p:txBody>
          <a:bodyPr/>
          <a:lstStyle/>
          <a:p>
            <a:r>
              <a:rPr lang="en-US" dirty="0" smtClean="0"/>
              <a:t>Integration is triggered by a TCLK Event or external pulse input</a:t>
            </a:r>
          </a:p>
          <a:p>
            <a:r>
              <a:rPr lang="en-US" dirty="0" smtClean="0"/>
              <a:t>Programmable delay between trigger and start of integration</a:t>
            </a:r>
          </a:p>
          <a:p>
            <a:r>
              <a:rPr lang="en-US" dirty="0" smtClean="0"/>
              <a:t>Programmable integration time</a:t>
            </a:r>
          </a:p>
          <a:p>
            <a:r>
              <a:rPr lang="en-US" dirty="0" smtClean="0"/>
              <a:t>Multiple integrations can be performed and stored in a programmable sequence</a:t>
            </a:r>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941" y="1418441"/>
            <a:ext cx="4605932" cy="3776355"/>
          </a:xfrm>
          <a:prstGeom prst="rect">
            <a:avLst/>
          </a:prstGeom>
        </p:spPr>
      </p:pic>
      <p:sp>
        <p:nvSpPr>
          <p:cNvPr id="7" name="Slide Number Placeholder 6"/>
          <p:cNvSpPr>
            <a:spLocks noGrp="1"/>
          </p:cNvSpPr>
          <p:nvPr>
            <p:ph type="sldNum" sz="quarter" idx="12"/>
          </p:nvPr>
        </p:nvSpPr>
        <p:spPr/>
        <p:txBody>
          <a:bodyPr/>
          <a:lstStyle/>
          <a:p>
            <a:fld id="{0DA45632-DF86-4B59-A918-3230B66F0499}" type="slidenum">
              <a:rPr lang="en-US" altLang="en-US" smtClean="0"/>
              <a:pPr/>
              <a:t>11</a:t>
            </a:fld>
            <a:endParaRPr lang="en-US" altLang="en-US"/>
          </a:p>
        </p:txBody>
      </p:sp>
      <p:sp>
        <p:nvSpPr>
          <p:cNvPr id="4" name="TextBox 3"/>
          <p:cNvSpPr txBox="1"/>
          <p:nvPr/>
        </p:nvSpPr>
        <p:spPr>
          <a:xfrm>
            <a:off x="5421923" y="5630803"/>
            <a:ext cx="2784230" cy="400110"/>
          </a:xfrm>
          <a:prstGeom prst="rect">
            <a:avLst/>
          </a:prstGeom>
          <a:noFill/>
        </p:spPr>
        <p:txBody>
          <a:bodyPr wrap="square" rtlCol="0">
            <a:spAutoFit/>
          </a:bodyPr>
          <a:lstStyle/>
          <a:p>
            <a:pPr algn="ctr"/>
            <a:r>
              <a:rPr lang="en-US" sz="2000" dirty="0" smtClean="0">
                <a:solidFill>
                  <a:srgbClr val="000000"/>
                </a:solidFill>
              </a:rPr>
              <a:t>Plotting Application Page</a:t>
            </a:r>
            <a:endParaRPr lang="en-US" sz="2000" dirty="0">
              <a:solidFill>
                <a:srgbClr val="000000"/>
              </a:solidFill>
            </a:endParaRPr>
          </a:p>
        </p:txBody>
      </p:sp>
      <p:sp>
        <p:nvSpPr>
          <p:cNvPr id="5" name="Date Placeholder 4"/>
          <p:cNvSpPr>
            <a:spLocks noGrp="1"/>
          </p:cNvSpPr>
          <p:nvPr>
            <p:ph type="dt" sz="half" idx="10"/>
          </p:nvPr>
        </p:nvSpPr>
        <p:spPr/>
        <p:txBody>
          <a:bodyPr/>
          <a:lstStyle/>
          <a:p>
            <a:r>
              <a:rPr lang="en-US" altLang="en-US" smtClean="0"/>
              <a:t>10/6/15</a:t>
            </a:r>
            <a:endParaRPr lang="en-US" altLang="en-US" dirty="0"/>
          </a:p>
        </p:txBody>
      </p:sp>
      <p:sp>
        <p:nvSpPr>
          <p:cNvPr id="6" name="Footer Placeholder 5"/>
          <p:cNvSpPr>
            <a:spLocks noGrp="1"/>
          </p:cNvSpPr>
          <p:nvPr>
            <p:ph type="ftr" sz="quarter" idx="11"/>
          </p:nvPr>
        </p:nvSpPr>
        <p:spPr/>
        <p:txBody>
          <a:bodyPr/>
          <a:lstStyle/>
          <a:p>
            <a:r>
              <a:rPr lang="en-US" altLang="en-US" sz="900" smtClean="0">
                <a:solidFill>
                  <a:srgbClr val="004C97"/>
                </a:solidFill>
                <a:latin typeface="+mn-lt"/>
              </a:rPr>
              <a:t>Dan Schoo, Gianni Tassotto| Muon Campus Controls and Instrumentation</a:t>
            </a:r>
            <a:endParaRPr lang="en-US" altLang="en-US" sz="900" dirty="0"/>
          </a:p>
        </p:txBody>
      </p:sp>
    </p:spTree>
    <p:extLst>
      <p:ext uri="{BB962C8B-B14F-4D97-AF65-F5344CB8AC3E}">
        <p14:creationId xmlns:p14="http://schemas.microsoft.com/office/powerpoint/2010/main" val="31178978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Autotune</a:t>
            </a:r>
            <a:endParaRPr lang="en-US" dirty="0"/>
          </a:p>
        </p:txBody>
      </p:sp>
      <p:sp>
        <p:nvSpPr>
          <p:cNvPr id="3" name="Content Placeholder 2"/>
          <p:cNvSpPr>
            <a:spLocks noGrp="1"/>
          </p:cNvSpPr>
          <p:nvPr>
            <p:ph idx="1"/>
          </p:nvPr>
        </p:nvSpPr>
        <p:spPr>
          <a:xfrm>
            <a:off x="351208" y="1031618"/>
            <a:ext cx="8564192" cy="1540132"/>
          </a:xfrm>
        </p:spPr>
        <p:txBody>
          <a:bodyPr/>
          <a:lstStyle/>
          <a:p>
            <a:r>
              <a:rPr lang="en-US" sz="2000" dirty="0" smtClean="0"/>
              <a:t>We will develop a M4 beamline </a:t>
            </a:r>
            <a:r>
              <a:rPr lang="en-US" sz="2000" dirty="0" err="1" smtClean="0"/>
              <a:t>autotune</a:t>
            </a:r>
            <a:r>
              <a:rPr lang="en-US" sz="2000" dirty="0" smtClean="0"/>
              <a:t> based on the </a:t>
            </a:r>
            <a:r>
              <a:rPr lang="en-US" sz="2000" dirty="0" err="1" smtClean="0"/>
              <a:t>autotune</a:t>
            </a:r>
            <a:r>
              <a:rPr lang="en-US" sz="2000" dirty="0" smtClean="0"/>
              <a:t> system that is already used for the </a:t>
            </a:r>
            <a:r>
              <a:rPr lang="en-US" sz="2000" dirty="0" err="1" smtClean="0"/>
              <a:t>NuMI</a:t>
            </a:r>
            <a:r>
              <a:rPr lang="en-US" sz="2000" dirty="0" smtClean="0"/>
              <a:t> and </a:t>
            </a:r>
            <a:r>
              <a:rPr lang="en-US" sz="2000" dirty="0" err="1" smtClean="0"/>
              <a:t>MiniBooNE</a:t>
            </a:r>
            <a:r>
              <a:rPr lang="en-US" sz="2000" dirty="0" smtClean="0"/>
              <a:t> beamlines.</a:t>
            </a:r>
          </a:p>
          <a:p>
            <a:pPr lvl="1"/>
            <a:r>
              <a:rPr lang="en-US" sz="2000" dirty="0" smtClean="0"/>
              <a:t>Reads beam positions</a:t>
            </a:r>
          </a:p>
          <a:p>
            <a:pPr lvl="1"/>
            <a:r>
              <a:rPr lang="en-US" sz="2000" dirty="0" smtClean="0"/>
              <a:t>Changes trim settings to keep the beamline tuned up.</a:t>
            </a:r>
            <a:endParaRPr lang="en-US" sz="2000" dirty="0"/>
          </a:p>
        </p:txBody>
      </p:sp>
      <p:sp>
        <p:nvSpPr>
          <p:cNvPr id="4" name="Slide Number Placeholder 3"/>
          <p:cNvSpPr>
            <a:spLocks noGrp="1"/>
          </p:cNvSpPr>
          <p:nvPr>
            <p:ph type="sldNum" sz="quarter" idx="12"/>
          </p:nvPr>
        </p:nvSpPr>
        <p:spPr/>
        <p:txBody>
          <a:bodyPr/>
          <a:lstStyle/>
          <a:p>
            <a:fld id="{0DA45632-DF86-4B59-A918-3230B66F0499}" type="slidenum">
              <a:rPr lang="en-US" altLang="en-US" smtClean="0"/>
              <a:pPr/>
              <a:t>12</a:t>
            </a:fld>
            <a:endParaRPr lang="en-US" alt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798694"/>
            <a:ext cx="3166109" cy="33473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0178" y="4402793"/>
            <a:ext cx="5500214" cy="1743276"/>
          </a:xfrm>
          <a:prstGeom prst="rect">
            <a:avLst/>
          </a:prstGeom>
        </p:spPr>
      </p:pic>
      <p:sp>
        <p:nvSpPr>
          <p:cNvPr id="7" name="TextBox 6"/>
          <p:cNvSpPr txBox="1"/>
          <p:nvPr/>
        </p:nvSpPr>
        <p:spPr>
          <a:xfrm>
            <a:off x="3872840" y="2979440"/>
            <a:ext cx="4834890" cy="1015663"/>
          </a:xfrm>
          <a:prstGeom prst="rect">
            <a:avLst/>
          </a:prstGeom>
          <a:noFill/>
        </p:spPr>
        <p:txBody>
          <a:bodyPr wrap="square" rtlCol="0">
            <a:spAutoFit/>
          </a:bodyPr>
          <a:lstStyle/>
          <a:p>
            <a:r>
              <a:rPr lang="en-US" sz="2000" dirty="0" err="1" smtClean="0"/>
              <a:t>Autotune</a:t>
            </a:r>
            <a:r>
              <a:rPr lang="en-US" sz="2000" dirty="0" smtClean="0"/>
              <a:t> Documentation:</a:t>
            </a:r>
          </a:p>
          <a:p>
            <a:r>
              <a:rPr lang="en-US" sz="2000" dirty="0" smtClean="0">
                <a:hlinkClick r:id="rId5"/>
              </a:rPr>
              <a:t>http</a:t>
            </a:r>
            <a:r>
              <a:rPr lang="en-US" sz="2000" dirty="0">
                <a:hlinkClick r:id="rId5"/>
              </a:rPr>
              <a:t>://www-bd.fnal.gov/controls/autotune/doc/#main</a:t>
            </a:r>
            <a:endParaRPr lang="en-US" sz="2000" dirty="0"/>
          </a:p>
        </p:txBody>
      </p:sp>
      <p:sp>
        <p:nvSpPr>
          <p:cNvPr id="8" name="Rectangle 7"/>
          <p:cNvSpPr/>
          <p:nvPr/>
        </p:nvSpPr>
        <p:spPr>
          <a:xfrm>
            <a:off x="718982" y="2488633"/>
            <a:ext cx="2185343" cy="369332"/>
          </a:xfrm>
          <a:prstGeom prst="rect">
            <a:avLst/>
          </a:prstGeom>
          <a:noFill/>
        </p:spPr>
        <p:txBody>
          <a:bodyPr wrap="none" lIns="91440" tIns="45720" rIns="91440" bIns="45720">
            <a:spAutoFit/>
          </a:bodyPr>
          <a:lstStyle/>
          <a:p>
            <a:pPr algn="ctr"/>
            <a:r>
              <a:rPr lang="en-US" sz="1800" dirty="0" err="1" smtClean="0">
                <a:ln w="0"/>
                <a:effectLst>
                  <a:outerShdw blurRad="38100" dist="19050" dir="2700000" algn="tl" rotWithShape="0">
                    <a:schemeClr val="dk1">
                      <a:alpha val="40000"/>
                    </a:schemeClr>
                  </a:outerShdw>
                </a:effectLst>
              </a:rPr>
              <a:t>Autotune</a:t>
            </a:r>
            <a:r>
              <a:rPr lang="en-US" sz="1800" dirty="0" smtClean="0">
                <a:ln w="0"/>
                <a:effectLst>
                  <a:outerShdw blurRad="38100" dist="19050" dir="2700000" algn="tl" rotWithShape="0">
                    <a:schemeClr val="dk1">
                      <a:alpha val="40000"/>
                    </a:schemeClr>
                  </a:outerShdw>
                </a:effectLst>
              </a:rPr>
              <a:t> Application</a:t>
            </a:r>
            <a:endParaRPr lang="en-US" sz="18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p:cNvSpPr/>
          <p:nvPr/>
        </p:nvSpPr>
        <p:spPr>
          <a:xfrm>
            <a:off x="4802070" y="4092322"/>
            <a:ext cx="2782172" cy="369332"/>
          </a:xfrm>
          <a:prstGeom prst="rect">
            <a:avLst/>
          </a:prstGeom>
          <a:noFill/>
        </p:spPr>
        <p:txBody>
          <a:bodyPr wrap="none" lIns="91440" tIns="45720" rIns="91440" bIns="45720">
            <a:spAutoFit/>
          </a:bodyPr>
          <a:lstStyle/>
          <a:p>
            <a:pPr algn="ctr"/>
            <a:r>
              <a:rPr lang="en-US" sz="1800" dirty="0" err="1" smtClean="0">
                <a:ln w="0"/>
                <a:effectLst>
                  <a:outerShdw blurRad="38100" dist="19050" dir="2700000" algn="tl" rotWithShape="0">
                    <a:schemeClr val="dk1">
                      <a:alpha val="40000"/>
                    </a:schemeClr>
                  </a:outerShdw>
                </a:effectLst>
              </a:rPr>
              <a:t>Autotune</a:t>
            </a:r>
            <a:r>
              <a:rPr lang="en-US" sz="1800" dirty="0" smtClean="0">
                <a:ln w="0"/>
                <a:effectLst>
                  <a:outerShdw blurRad="38100" dist="19050" dir="2700000" algn="tl" rotWithShape="0">
                    <a:schemeClr val="dk1">
                      <a:alpha val="40000"/>
                    </a:schemeClr>
                  </a:outerShdw>
                </a:effectLst>
              </a:rPr>
              <a:t> Correction Matrix</a:t>
            </a:r>
            <a:endParaRPr lang="en-US" sz="1800" b="0" cap="none" spc="0" dirty="0">
              <a:ln w="0"/>
              <a:solidFill>
                <a:schemeClr val="tx1"/>
              </a:solidFill>
              <a:effectLst>
                <a:outerShdw blurRad="38100" dist="19050" dir="2700000" algn="tl" rotWithShape="0">
                  <a:schemeClr val="dk1">
                    <a:alpha val="40000"/>
                  </a:schemeClr>
                </a:outerShdw>
              </a:effectLst>
            </a:endParaRPr>
          </a:p>
        </p:txBody>
      </p:sp>
      <p:sp>
        <p:nvSpPr>
          <p:cNvPr id="9" name="Date Placeholder 8"/>
          <p:cNvSpPr>
            <a:spLocks noGrp="1"/>
          </p:cNvSpPr>
          <p:nvPr>
            <p:ph type="dt" sz="half" idx="10"/>
          </p:nvPr>
        </p:nvSpPr>
        <p:spPr/>
        <p:txBody>
          <a:bodyPr/>
          <a:lstStyle/>
          <a:p>
            <a:r>
              <a:rPr lang="en-US" altLang="en-US" smtClean="0"/>
              <a:t>10/6/15</a:t>
            </a:r>
            <a:endParaRPr lang="en-US" altLang="en-US" dirty="0"/>
          </a:p>
        </p:txBody>
      </p:sp>
      <p:sp>
        <p:nvSpPr>
          <p:cNvPr id="11" name="Footer Placeholder 10"/>
          <p:cNvSpPr>
            <a:spLocks noGrp="1"/>
          </p:cNvSpPr>
          <p:nvPr>
            <p:ph type="ftr" sz="quarter" idx="11"/>
          </p:nvPr>
        </p:nvSpPr>
        <p:spPr/>
        <p:txBody>
          <a:bodyPr/>
          <a:lstStyle/>
          <a:p>
            <a:r>
              <a:rPr lang="en-US" altLang="en-US" sz="900" smtClean="0">
                <a:solidFill>
                  <a:srgbClr val="004C97"/>
                </a:solidFill>
                <a:latin typeface="+mn-lt"/>
              </a:rPr>
              <a:t>Dan Schoo, Gianni Tassotto| Muon Campus Controls and Instrumentation</a:t>
            </a:r>
            <a:endParaRPr lang="en-US" altLang="en-US" sz="900" dirty="0"/>
          </a:p>
        </p:txBody>
      </p:sp>
    </p:spTree>
    <p:extLst>
      <p:ext uri="{BB962C8B-B14F-4D97-AF65-F5344CB8AC3E}">
        <p14:creationId xmlns:p14="http://schemas.microsoft.com/office/powerpoint/2010/main" val="1794546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Mu2e </a:t>
            </a:r>
            <a:r>
              <a:rPr lang="en-US" dirty="0" err="1" smtClean="0"/>
              <a:t>Autotune</a:t>
            </a:r>
            <a:r>
              <a:rPr lang="en-US" dirty="0" smtClean="0"/>
              <a:t> System</a:t>
            </a:r>
            <a:endParaRPr lang="en-US" dirty="0"/>
          </a:p>
        </p:txBody>
      </p:sp>
      <p:sp>
        <p:nvSpPr>
          <p:cNvPr id="3" name="Content Placeholder 2"/>
          <p:cNvSpPr>
            <a:spLocks noGrp="1"/>
          </p:cNvSpPr>
          <p:nvPr>
            <p:ph idx="1"/>
          </p:nvPr>
        </p:nvSpPr>
        <p:spPr/>
        <p:txBody>
          <a:bodyPr/>
          <a:lstStyle/>
          <a:p>
            <a:r>
              <a:rPr lang="en-US" sz="2000" dirty="0" smtClean="0"/>
              <a:t>The Mu2e </a:t>
            </a:r>
            <a:r>
              <a:rPr lang="en-US" sz="2000" dirty="0" err="1" smtClean="0"/>
              <a:t>autotune</a:t>
            </a:r>
            <a:r>
              <a:rPr lang="en-US" sz="2000" dirty="0" smtClean="0"/>
              <a:t> system will be used primarily to keep the beam position tuned on target.</a:t>
            </a:r>
          </a:p>
          <a:p>
            <a:pPr lvl="1"/>
            <a:r>
              <a:rPr lang="en-US" sz="2000" dirty="0" err="1" smtClean="0"/>
              <a:t>Multiwires</a:t>
            </a:r>
            <a:r>
              <a:rPr lang="en-US" sz="2000" dirty="0" smtClean="0"/>
              <a:t> will be moved into the beam as needed.</a:t>
            </a:r>
          </a:p>
          <a:p>
            <a:pPr lvl="1"/>
            <a:r>
              <a:rPr lang="en-US" sz="2000" dirty="0" smtClean="0"/>
              <a:t>Horizontal and vertical profiles will be collected from each Multiwire.</a:t>
            </a:r>
          </a:p>
          <a:p>
            <a:pPr lvl="1"/>
            <a:r>
              <a:rPr lang="en-US" sz="2000" dirty="0" smtClean="0"/>
              <a:t>Checks will be made on the distribution to verify that we have a valid profile.</a:t>
            </a:r>
          </a:p>
          <a:p>
            <a:pPr lvl="1"/>
            <a:r>
              <a:rPr lang="en-US" sz="2000" dirty="0" smtClean="0"/>
              <a:t>Horizontal and vertical positions are collected if the profiles are valid.</a:t>
            </a:r>
          </a:p>
          <a:p>
            <a:pPr lvl="1"/>
            <a:r>
              <a:rPr lang="en-US" sz="2000" dirty="0" smtClean="0"/>
              <a:t>A square matrix of trims and </a:t>
            </a:r>
            <a:r>
              <a:rPr lang="en-US" sz="2000" dirty="0" err="1" smtClean="0"/>
              <a:t>multiwires</a:t>
            </a:r>
            <a:r>
              <a:rPr lang="en-US" sz="2000" dirty="0" smtClean="0"/>
              <a:t> will be used to determine what correction element trim corrections are needed to steer the beam back to the desired orbit.</a:t>
            </a:r>
          </a:p>
          <a:p>
            <a:pPr lvl="1"/>
            <a:r>
              <a:rPr lang="en-US" sz="2000" dirty="0" smtClean="0"/>
              <a:t>A fraction of the desired correction is sent.</a:t>
            </a:r>
          </a:p>
          <a:p>
            <a:pPr lvl="1"/>
            <a:r>
              <a:rPr lang="en-US" sz="2000" dirty="0" smtClean="0"/>
              <a:t>Repeat as necessary.</a:t>
            </a:r>
          </a:p>
          <a:p>
            <a:pPr lvl="1"/>
            <a:r>
              <a:rPr lang="en-US" sz="2000" dirty="0" err="1" smtClean="0"/>
              <a:t>Multiwires</a:t>
            </a:r>
            <a:r>
              <a:rPr lang="en-US" sz="2000" dirty="0" smtClean="0"/>
              <a:t> are pulled out of the beam when not in use.</a:t>
            </a:r>
            <a:endParaRPr lang="en-US" sz="2000" dirty="0"/>
          </a:p>
        </p:txBody>
      </p:sp>
      <p:sp>
        <p:nvSpPr>
          <p:cNvPr id="4" name="Slide Number Placeholder 3"/>
          <p:cNvSpPr>
            <a:spLocks noGrp="1"/>
          </p:cNvSpPr>
          <p:nvPr>
            <p:ph type="sldNum" sz="quarter" idx="12"/>
          </p:nvPr>
        </p:nvSpPr>
        <p:spPr/>
        <p:txBody>
          <a:bodyPr/>
          <a:lstStyle/>
          <a:p>
            <a:fld id="{0DA45632-DF86-4B59-A918-3230B66F0499}" type="slidenum">
              <a:rPr lang="en-US" altLang="en-US" smtClean="0"/>
              <a:pPr/>
              <a:t>13</a:t>
            </a:fld>
            <a:endParaRPr lang="en-US" altLang="en-US"/>
          </a:p>
        </p:txBody>
      </p:sp>
      <p:sp>
        <p:nvSpPr>
          <p:cNvPr id="5" name="Date Placeholder 4"/>
          <p:cNvSpPr>
            <a:spLocks noGrp="1"/>
          </p:cNvSpPr>
          <p:nvPr>
            <p:ph type="dt" sz="half" idx="10"/>
          </p:nvPr>
        </p:nvSpPr>
        <p:spPr/>
        <p:txBody>
          <a:bodyPr/>
          <a:lstStyle/>
          <a:p>
            <a:r>
              <a:rPr lang="en-US" altLang="en-US" smtClean="0"/>
              <a:t>10/6/15</a:t>
            </a:r>
            <a:endParaRPr lang="en-US" altLang="en-US" dirty="0"/>
          </a:p>
        </p:txBody>
      </p:sp>
      <p:sp>
        <p:nvSpPr>
          <p:cNvPr id="6" name="Footer Placeholder 5"/>
          <p:cNvSpPr>
            <a:spLocks noGrp="1"/>
          </p:cNvSpPr>
          <p:nvPr>
            <p:ph type="ftr" sz="quarter" idx="11"/>
          </p:nvPr>
        </p:nvSpPr>
        <p:spPr/>
        <p:txBody>
          <a:bodyPr/>
          <a:lstStyle/>
          <a:p>
            <a:r>
              <a:rPr lang="en-US" altLang="en-US" sz="900" smtClean="0">
                <a:solidFill>
                  <a:srgbClr val="004C97"/>
                </a:solidFill>
                <a:latin typeface="+mn-lt"/>
              </a:rPr>
              <a:t>Dan Schoo, Gianni Tassotto| Muon Campus Controls and Instrumentation</a:t>
            </a:r>
            <a:endParaRPr lang="en-US" altLang="en-US" sz="900" dirty="0"/>
          </a:p>
        </p:txBody>
      </p:sp>
    </p:spTree>
    <p:extLst>
      <p:ext uri="{BB962C8B-B14F-4D97-AF65-F5344CB8AC3E}">
        <p14:creationId xmlns:p14="http://schemas.microsoft.com/office/powerpoint/2010/main" val="41702127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5559"/>
            <a:ext cx="8686800" cy="531647"/>
          </a:xfrm>
        </p:spPr>
        <p:txBody>
          <a:bodyPr/>
          <a:lstStyle/>
          <a:p>
            <a:r>
              <a:rPr lang="en-US" dirty="0" smtClean="0"/>
              <a:t>Extraction Beamline Ion Chamber Locations</a:t>
            </a:r>
            <a:endParaRPr lang="en-US" dirty="0"/>
          </a:p>
        </p:txBody>
      </p:sp>
      <p:sp>
        <p:nvSpPr>
          <p:cNvPr id="4" name="Date Placeholder 3"/>
          <p:cNvSpPr>
            <a:spLocks noGrp="1"/>
          </p:cNvSpPr>
          <p:nvPr>
            <p:ph type="dt" sz="half" idx="10"/>
          </p:nvPr>
        </p:nvSpPr>
        <p:spPr/>
        <p:txBody>
          <a:bodyPr/>
          <a:lstStyle/>
          <a:p>
            <a:pPr>
              <a:defRPr/>
            </a:pPr>
            <a:r>
              <a:rPr lang="en-US" smtClean="0"/>
              <a:t>10/6/15</a:t>
            </a:r>
            <a:endParaRPr lang="en-US" dirty="0"/>
          </a:p>
        </p:txBody>
      </p:sp>
      <p:sp>
        <p:nvSpPr>
          <p:cNvPr id="5" name="Footer Placeholder 4"/>
          <p:cNvSpPr>
            <a:spLocks noGrp="1"/>
          </p:cNvSpPr>
          <p:nvPr>
            <p:ph type="ftr" sz="quarter" idx="11"/>
          </p:nvPr>
        </p:nvSpPr>
        <p:spPr/>
        <p:txBody>
          <a:bodyPr/>
          <a:lstStyle/>
          <a:p>
            <a:pPr>
              <a:defRPr/>
            </a:pPr>
            <a:r>
              <a:rPr lang="de-DE" smtClean="0"/>
              <a:t>Dan Schoo, Gianni Tassotto| Muon Campus Controls and Instrumentation</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14</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1390" y="2915869"/>
            <a:ext cx="5099191" cy="3156439"/>
          </a:xfrm>
          <a:prstGeom prst="rect">
            <a:avLst/>
          </a:prstGeom>
        </p:spPr>
      </p:pic>
      <p:sp>
        <p:nvSpPr>
          <p:cNvPr id="3" name="Content Placeholder 2"/>
          <p:cNvSpPr>
            <a:spLocks noGrp="1"/>
          </p:cNvSpPr>
          <p:nvPr>
            <p:ph idx="1"/>
          </p:nvPr>
        </p:nvSpPr>
        <p:spPr/>
        <p:txBody>
          <a:bodyPr/>
          <a:lstStyle/>
          <a:p>
            <a:endParaRPr lang="en-US" dirty="0"/>
          </a:p>
        </p:txBody>
      </p:sp>
      <p:graphicFrame>
        <p:nvGraphicFramePr>
          <p:cNvPr id="10" name="Content Placeholder 5"/>
          <p:cNvGraphicFramePr>
            <a:graphicFrameLocks/>
          </p:cNvGraphicFramePr>
          <p:nvPr>
            <p:extLst>
              <p:ext uri="{D42A27DB-BD31-4B8C-83A1-F6EECF244321}">
                <p14:modId xmlns:p14="http://schemas.microsoft.com/office/powerpoint/2010/main" val="1263555488"/>
              </p:ext>
            </p:extLst>
          </p:nvPr>
        </p:nvGraphicFramePr>
        <p:xfrm>
          <a:off x="298395" y="1084441"/>
          <a:ext cx="5578433" cy="939538"/>
        </p:xfrm>
        <a:graphic>
          <a:graphicData uri="http://schemas.openxmlformats.org/drawingml/2006/table">
            <a:tbl>
              <a:tblPr firstRow="1" firstCol="1" bandRow="1">
                <a:tableStyleId>{5C22544A-7EE6-4342-B048-85BDC9FD1C3A}</a:tableStyleId>
              </a:tblPr>
              <a:tblGrid>
                <a:gridCol w="893162"/>
                <a:gridCol w="1043643"/>
                <a:gridCol w="423416"/>
                <a:gridCol w="3218212"/>
              </a:tblGrid>
              <a:tr h="233272">
                <a:tc>
                  <a:txBody>
                    <a:bodyPr/>
                    <a:lstStyle/>
                    <a:p>
                      <a:pPr marL="0" marR="0">
                        <a:lnSpc>
                          <a:spcPct val="115000"/>
                        </a:lnSpc>
                        <a:spcBef>
                          <a:spcPts val="0"/>
                        </a:spcBef>
                        <a:spcAft>
                          <a:spcPts val="0"/>
                        </a:spcAft>
                      </a:pPr>
                      <a:r>
                        <a:rPr lang="en-US" sz="1200" dirty="0">
                          <a:effectLst/>
                        </a:rPr>
                        <a:t>Name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Device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smtClean="0">
                          <a:effectLst/>
                        </a:rPr>
                        <a:t>BL</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a:effectLst/>
                        </a:rPr>
                        <a:t>Specific Location</a:t>
                      </a:r>
                      <a:endParaRPr lang="en-US" sz="1100" dirty="0">
                        <a:effectLst/>
                        <a:latin typeface="Calibri"/>
                        <a:ea typeface="Calibri"/>
                        <a:cs typeface="Times New Roman"/>
                      </a:endParaRPr>
                    </a:p>
                  </a:txBody>
                  <a:tcPr marL="68580" marR="68580" marT="0" marB="0"/>
                </a:tc>
              </a:tr>
              <a:tr h="241678">
                <a:tc>
                  <a:txBody>
                    <a:bodyPr/>
                    <a:lstStyle/>
                    <a:p>
                      <a:pPr algn="l" fontAlgn="b"/>
                      <a:r>
                        <a:rPr lang="en-US" sz="1100" b="0" i="0" u="none" strike="noStrike" dirty="0" smtClean="0">
                          <a:solidFill>
                            <a:srgbClr val="0070C0"/>
                          </a:solidFill>
                          <a:effectLst/>
                          <a:latin typeface="Calibri" panose="020F0502020204030204" pitchFamily="34" charset="0"/>
                        </a:rPr>
                        <a:t>IC900</a:t>
                      </a:r>
                      <a:endParaRPr lang="en-US" sz="1100" b="0" i="0" u="none" strike="noStrike" dirty="0">
                        <a:solidFill>
                          <a:srgbClr val="0070C0"/>
                        </a:solidFill>
                        <a:effectLst/>
                        <a:latin typeface="Calibri" panose="020F0502020204030204" pitchFamily="34" charset="0"/>
                      </a:endParaRPr>
                    </a:p>
                  </a:txBody>
                  <a:tcPr marL="9525" marR="9525" marT="9525" marB="0" anchor="b"/>
                </a:tc>
                <a:tc>
                  <a:txBody>
                    <a:bodyPr/>
                    <a:lstStyle/>
                    <a:p>
                      <a:pPr marL="0" marR="0">
                        <a:lnSpc>
                          <a:spcPct val="115000"/>
                        </a:lnSpc>
                        <a:spcBef>
                          <a:spcPts val="0"/>
                        </a:spcBef>
                        <a:spcAft>
                          <a:spcPts val="0"/>
                        </a:spcAft>
                      </a:pPr>
                      <a:r>
                        <a:rPr lang="en-US" sz="1100" dirty="0" smtClean="0">
                          <a:effectLst/>
                          <a:latin typeface="+mj-lt"/>
                          <a:ea typeface="+mn-ea"/>
                          <a:cs typeface="+mn-cs"/>
                        </a:rPr>
                        <a:t>Ion</a:t>
                      </a:r>
                      <a:r>
                        <a:rPr lang="en-US" sz="1100" baseline="0" dirty="0" smtClean="0">
                          <a:effectLst/>
                          <a:latin typeface="+mj-lt"/>
                          <a:ea typeface="+mn-ea"/>
                          <a:cs typeface="+mn-cs"/>
                        </a:rPr>
                        <a:t> Chamber</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latin typeface="+mj-lt"/>
                        </a:rPr>
                        <a:t>M4</a:t>
                      </a:r>
                      <a:endParaRPr lang="en-US" sz="1100" dirty="0">
                        <a:effectLst/>
                        <a:latin typeface="+mj-lt"/>
                        <a:ea typeface="Calibri"/>
                        <a:cs typeface="Times New Roman"/>
                      </a:endParaRPr>
                    </a:p>
                  </a:txBody>
                  <a:tcPr marL="68580" marR="68580" marT="0" marB="0"/>
                </a:tc>
                <a:tc>
                  <a:txBody>
                    <a:bodyPr/>
                    <a:lstStyle/>
                    <a:p>
                      <a:r>
                        <a:rPr lang="en-US" sz="1100" dirty="0" smtClean="0">
                          <a:latin typeface="+mj-lt"/>
                        </a:rPr>
                        <a:t>Immediately downstream of the c-magnet</a:t>
                      </a:r>
                      <a:endParaRPr lang="en-US" sz="1100" dirty="0">
                        <a:latin typeface="+mj-lt"/>
                      </a:endParaRPr>
                    </a:p>
                  </a:txBody>
                  <a:tcPr marL="68580" marR="68580" marT="0" marB="0"/>
                </a:tc>
              </a:tr>
              <a:tr h="241678">
                <a:tc>
                  <a:txBody>
                    <a:bodyPr/>
                    <a:lstStyle/>
                    <a:p>
                      <a:pPr algn="l" fontAlgn="b"/>
                      <a:r>
                        <a:rPr lang="en-US" sz="1100" b="0" i="0" u="none" strike="noStrike" dirty="0" smtClean="0">
                          <a:solidFill>
                            <a:srgbClr val="0070C0"/>
                          </a:solidFill>
                          <a:effectLst/>
                          <a:latin typeface="Calibri" panose="020F0502020204030204" pitchFamily="34" charset="0"/>
                        </a:rPr>
                        <a:t>IC933</a:t>
                      </a:r>
                      <a:endParaRPr lang="en-US" sz="1100" b="0" i="0" u="none" strike="noStrike" dirty="0">
                        <a:solidFill>
                          <a:srgbClr val="0070C0"/>
                        </a:solidFill>
                        <a:effectLst/>
                        <a:latin typeface="Calibri" panose="020F0502020204030204" pitchFamily="34" charset="0"/>
                      </a:endParaRPr>
                    </a:p>
                  </a:txBody>
                  <a:tcPr marL="9525" marR="9525" marT="9525" marB="0" anchor="b"/>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100" dirty="0" smtClean="0">
                          <a:effectLst/>
                          <a:latin typeface="+mj-lt"/>
                          <a:ea typeface="+mn-ea"/>
                          <a:cs typeface="+mn-cs"/>
                        </a:rPr>
                        <a:t>Ion Chamber</a:t>
                      </a:r>
                      <a:endParaRPr lang="en-US" sz="1100" dirty="0" smtClean="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r>
                        <a:rPr lang="en-US" sz="1100" dirty="0" smtClean="0">
                          <a:latin typeface="+mj-lt"/>
                        </a:rPr>
                        <a:t>Immediately downstream of VT933</a:t>
                      </a:r>
                      <a:endParaRPr lang="en-US" sz="1100" dirty="0">
                        <a:latin typeface="+mj-lt"/>
                      </a:endParaRPr>
                    </a:p>
                  </a:txBody>
                  <a:tcPr marL="68580" marR="68580" marT="0" marB="0"/>
                </a:tc>
              </a:tr>
              <a:tr h="222910">
                <a:tc>
                  <a:txBody>
                    <a:bodyPr/>
                    <a:lstStyle/>
                    <a:p>
                      <a:pPr algn="l" fontAlgn="b"/>
                      <a:r>
                        <a:rPr lang="en-US" sz="1100" b="0" i="0" u="none" strike="noStrike" dirty="0" smtClean="0">
                          <a:solidFill>
                            <a:srgbClr val="0070C0"/>
                          </a:solidFill>
                          <a:effectLst/>
                          <a:latin typeface="Calibri" panose="020F0502020204030204" pitchFamily="34" charset="0"/>
                        </a:rPr>
                        <a:t>IC943</a:t>
                      </a:r>
                      <a:endParaRPr lang="en-US" sz="1100" b="0" i="0" u="none" strike="noStrike" dirty="0">
                        <a:solidFill>
                          <a:srgbClr val="0070C0"/>
                        </a:solidFill>
                        <a:effectLst/>
                        <a:latin typeface="Calibri" panose="020F0502020204030204" pitchFamily="34" charset="0"/>
                      </a:endParaRPr>
                    </a:p>
                  </a:txBody>
                  <a:tcPr marL="9525" marR="9525" marT="9525" marB="0" anchor="b"/>
                </a:tc>
                <a:tc>
                  <a:txBody>
                    <a:bodyPr/>
                    <a:lstStyle/>
                    <a:p>
                      <a:pPr marL="0" marR="0">
                        <a:lnSpc>
                          <a:spcPct val="115000"/>
                        </a:lnSpc>
                        <a:spcBef>
                          <a:spcPts val="0"/>
                        </a:spcBef>
                        <a:spcAft>
                          <a:spcPts val="0"/>
                        </a:spcAft>
                      </a:pPr>
                      <a:r>
                        <a:rPr lang="en-US" sz="1100" dirty="0" smtClean="0">
                          <a:effectLst/>
                          <a:latin typeface="+mj-lt"/>
                          <a:ea typeface="+mn-ea"/>
                          <a:cs typeface="+mn-cs"/>
                        </a:rPr>
                        <a:t>Ion</a:t>
                      </a:r>
                      <a:r>
                        <a:rPr lang="en-US" sz="1100" baseline="0" dirty="0" smtClean="0">
                          <a:effectLst/>
                          <a:latin typeface="+mj-lt"/>
                          <a:ea typeface="+mn-ea"/>
                          <a:cs typeface="+mn-cs"/>
                        </a:rPr>
                        <a:t> Chamber</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r>
                        <a:rPr lang="en-US" sz="1100" dirty="0" smtClean="0">
                          <a:latin typeface="+mj-lt"/>
                        </a:rPr>
                        <a:t>Last element</a:t>
                      </a:r>
                      <a:r>
                        <a:rPr lang="en-US" sz="1100" baseline="0" dirty="0" smtClean="0">
                          <a:latin typeface="+mj-lt"/>
                        </a:rPr>
                        <a:t> in the M4 beam line</a:t>
                      </a:r>
                      <a:endParaRPr lang="en-US" sz="1100" dirty="0">
                        <a:latin typeface="+mj-lt"/>
                      </a:endParaRPr>
                    </a:p>
                  </a:txBody>
                  <a:tcPr marL="68580" marR="68580" marT="0" marB="0"/>
                </a:tc>
              </a:tr>
            </a:tbl>
          </a:graphicData>
        </a:graphic>
      </p:graphicFrame>
      <p:pic>
        <p:nvPicPr>
          <p:cNvPr id="7" name="Picture 6"/>
          <p:cNvPicPr>
            <a:picLocks noChangeAspect="1"/>
          </p:cNvPicPr>
          <p:nvPr/>
        </p:nvPicPr>
        <p:blipFill>
          <a:blip r:embed="rId4"/>
          <a:stretch>
            <a:fillRect/>
          </a:stretch>
        </p:blipFill>
        <p:spPr>
          <a:xfrm>
            <a:off x="272497" y="4053669"/>
            <a:ext cx="3637160" cy="1850429"/>
          </a:xfrm>
          <a:prstGeom prst="rect">
            <a:avLst/>
          </a:prstGeom>
        </p:spPr>
      </p:pic>
      <p:pic>
        <p:nvPicPr>
          <p:cNvPr id="11" name="Picture 10"/>
          <p:cNvPicPr>
            <a:picLocks noChangeAspect="1"/>
          </p:cNvPicPr>
          <p:nvPr/>
        </p:nvPicPr>
        <p:blipFill>
          <a:blip r:embed="rId5"/>
          <a:stretch>
            <a:fillRect/>
          </a:stretch>
        </p:blipFill>
        <p:spPr>
          <a:xfrm>
            <a:off x="298394" y="2034592"/>
            <a:ext cx="5511975" cy="2404057"/>
          </a:xfrm>
          <a:prstGeom prst="rect">
            <a:avLst/>
          </a:prstGeom>
        </p:spPr>
      </p:pic>
      <p:pic>
        <p:nvPicPr>
          <p:cNvPr id="12" name="Picture 11"/>
          <p:cNvPicPr>
            <a:picLocks noChangeAspect="1"/>
          </p:cNvPicPr>
          <p:nvPr/>
        </p:nvPicPr>
        <p:blipFill>
          <a:blip r:embed="rId6"/>
          <a:stretch>
            <a:fillRect/>
          </a:stretch>
        </p:blipFill>
        <p:spPr>
          <a:xfrm>
            <a:off x="5943111" y="1063794"/>
            <a:ext cx="2954751" cy="1955854"/>
          </a:xfrm>
          <a:prstGeom prst="rect">
            <a:avLst/>
          </a:prstGeom>
        </p:spPr>
      </p:pic>
      <p:sp>
        <p:nvSpPr>
          <p:cNvPr id="13" name="Rectangle 12"/>
          <p:cNvSpPr/>
          <p:nvPr/>
        </p:nvSpPr>
        <p:spPr>
          <a:xfrm>
            <a:off x="1652574" y="5292249"/>
            <a:ext cx="1019830" cy="523220"/>
          </a:xfrm>
          <a:prstGeom prst="rect">
            <a:avLst/>
          </a:prstGeom>
          <a:noFill/>
        </p:spPr>
        <p:txBody>
          <a:bodyPr wrap="none" lIns="91440" tIns="45720" rIns="91440" bIns="45720">
            <a:spAutoFit/>
          </a:bodyPr>
          <a:lstStyle/>
          <a:p>
            <a:pPr algn="ctr"/>
            <a:r>
              <a:rPr lang="en-US" sz="2800" b="1" cap="none" spc="0" dirty="0" smtClean="0">
                <a:ln w="22225">
                  <a:solidFill>
                    <a:schemeClr val="accent2"/>
                  </a:solidFill>
                  <a:prstDash val="solid"/>
                </a:ln>
                <a:solidFill>
                  <a:schemeClr val="accent2">
                    <a:lumMod val="40000"/>
                    <a:lumOff val="60000"/>
                  </a:schemeClr>
                </a:solidFill>
                <a:effectLst/>
              </a:rPr>
              <a:t>IC900</a:t>
            </a:r>
            <a:endParaRPr lang="en-US" sz="2800" b="1" cap="none" spc="0" dirty="0">
              <a:ln w="22225">
                <a:solidFill>
                  <a:schemeClr val="accent2"/>
                </a:solidFill>
                <a:prstDash val="solid"/>
              </a:ln>
              <a:solidFill>
                <a:schemeClr val="accent2">
                  <a:lumMod val="40000"/>
                  <a:lumOff val="60000"/>
                </a:schemeClr>
              </a:solidFill>
              <a:effectLst/>
            </a:endParaRPr>
          </a:p>
        </p:txBody>
      </p:sp>
      <p:sp>
        <p:nvSpPr>
          <p:cNvPr id="14" name="Rectangle 13"/>
          <p:cNvSpPr/>
          <p:nvPr/>
        </p:nvSpPr>
        <p:spPr>
          <a:xfrm>
            <a:off x="1872847" y="3213453"/>
            <a:ext cx="1019831" cy="523220"/>
          </a:xfrm>
          <a:prstGeom prst="rect">
            <a:avLst/>
          </a:prstGeom>
          <a:noFill/>
        </p:spPr>
        <p:txBody>
          <a:bodyPr wrap="none" lIns="91440" tIns="45720" rIns="91440" bIns="45720">
            <a:spAutoFit/>
          </a:bodyPr>
          <a:lstStyle/>
          <a:p>
            <a:pPr algn="ctr"/>
            <a:r>
              <a:rPr lang="en-US" sz="2800" b="1" cap="none" spc="0" dirty="0" smtClean="0">
                <a:ln w="22225">
                  <a:solidFill>
                    <a:schemeClr val="accent2"/>
                  </a:solidFill>
                  <a:prstDash val="solid"/>
                </a:ln>
                <a:solidFill>
                  <a:schemeClr val="accent2">
                    <a:lumMod val="40000"/>
                    <a:lumOff val="60000"/>
                  </a:schemeClr>
                </a:solidFill>
                <a:effectLst/>
              </a:rPr>
              <a:t>IC933</a:t>
            </a:r>
            <a:endParaRPr lang="en-US" sz="2800" b="1" cap="none" spc="0" dirty="0">
              <a:ln w="22225">
                <a:solidFill>
                  <a:schemeClr val="accent2"/>
                </a:solidFill>
                <a:prstDash val="solid"/>
              </a:ln>
              <a:solidFill>
                <a:schemeClr val="accent2">
                  <a:lumMod val="40000"/>
                  <a:lumOff val="60000"/>
                </a:schemeClr>
              </a:solidFill>
              <a:effectLst/>
            </a:endParaRPr>
          </a:p>
        </p:txBody>
      </p:sp>
      <p:sp>
        <p:nvSpPr>
          <p:cNvPr id="15" name="Rectangle 14"/>
          <p:cNvSpPr/>
          <p:nvPr/>
        </p:nvSpPr>
        <p:spPr>
          <a:xfrm>
            <a:off x="7947565" y="1735400"/>
            <a:ext cx="1019831" cy="523220"/>
          </a:xfrm>
          <a:prstGeom prst="rect">
            <a:avLst/>
          </a:prstGeom>
          <a:noFill/>
        </p:spPr>
        <p:txBody>
          <a:bodyPr wrap="none" lIns="91440" tIns="45720" rIns="91440" bIns="45720">
            <a:spAutoFit/>
          </a:bodyPr>
          <a:lstStyle/>
          <a:p>
            <a:pPr algn="ctr"/>
            <a:r>
              <a:rPr lang="en-US" sz="2800" b="1" cap="none" spc="0" dirty="0" smtClean="0">
                <a:ln w="22225">
                  <a:solidFill>
                    <a:schemeClr val="accent2"/>
                  </a:solidFill>
                  <a:prstDash val="solid"/>
                </a:ln>
                <a:solidFill>
                  <a:schemeClr val="accent2">
                    <a:lumMod val="40000"/>
                    <a:lumOff val="60000"/>
                  </a:schemeClr>
                </a:solidFill>
                <a:effectLst/>
              </a:rPr>
              <a:t>IC943</a:t>
            </a:r>
            <a:endParaRPr lang="en-US" sz="2800" b="1" cap="none" spc="0" dirty="0">
              <a:ln w="22225">
                <a:solidFill>
                  <a:schemeClr val="accent2"/>
                </a:solidFill>
                <a:prstDash val="solid"/>
              </a:ln>
              <a:solidFill>
                <a:schemeClr val="accent2">
                  <a:lumMod val="40000"/>
                  <a:lumOff val="60000"/>
                </a:schemeClr>
              </a:solidFill>
              <a:effectLst/>
            </a:endParaRPr>
          </a:p>
        </p:txBody>
      </p:sp>
      <p:sp>
        <p:nvSpPr>
          <p:cNvPr id="16" name="Rectangle 15"/>
          <p:cNvSpPr/>
          <p:nvPr/>
        </p:nvSpPr>
        <p:spPr>
          <a:xfrm>
            <a:off x="3952875" y="5754798"/>
            <a:ext cx="142875" cy="220130"/>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2400000">
            <a:off x="7617862" y="3948410"/>
            <a:ext cx="142875" cy="220130"/>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rot="-2400000">
            <a:off x="8821661" y="3000744"/>
            <a:ext cx="142875" cy="220130"/>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2613596" y="5553859"/>
            <a:ext cx="1296061" cy="311004"/>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892678" y="3511986"/>
            <a:ext cx="4615758" cy="490007"/>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564101" y="2245784"/>
            <a:ext cx="203524" cy="734791"/>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74704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 Chambers</a:t>
            </a:r>
            <a:endParaRPr lang="en-US" dirty="0"/>
          </a:p>
        </p:txBody>
      </p:sp>
      <p:sp>
        <p:nvSpPr>
          <p:cNvPr id="3" name="Content Placeholder 2"/>
          <p:cNvSpPr>
            <a:spLocks noGrp="1"/>
          </p:cNvSpPr>
          <p:nvPr>
            <p:ph idx="1"/>
          </p:nvPr>
        </p:nvSpPr>
        <p:spPr>
          <a:xfrm>
            <a:off x="193975" y="3473681"/>
            <a:ext cx="8563783" cy="2843011"/>
          </a:xfrm>
        </p:spPr>
        <p:txBody>
          <a:bodyPr/>
          <a:lstStyle/>
          <a:p>
            <a:r>
              <a:rPr lang="en-US" sz="2000" dirty="0" smtClean="0"/>
              <a:t>Ion chamber uses tested FNAL design.</a:t>
            </a:r>
          </a:p>
          <a:p>
            <a:r>
              <a:rPr lang="en-US" sz="2000" dirty="0" smtClean="0"/>
              <a:t>The ion chamber fits in </a:t>
            </a:r>
            <a:r>
              <a:rPr lang="en-US" sz="2000" dirty="0"/>
              <a:t>existing anti-vacuum box</a:t>
            </a:r>
            <a:r>
              <a:rPr lang="en-US" sz="2000" dirty="0" smtClean="0"/>
              <a:t>.</a:t>
            </a:r>
          </a:p>
          <a:p>
            <a:r>
              <a:rPr lang="en-US" sz="2000" dirty="0" smtClean="0">
                <a:solidFill>
                  <a:schemeClr val="accent6"/>
                </a:solidFill>
                <a:latin typeface="Arial" charset="0"/>
              </a:rPr>
              <a:t>The anti-vacuum </a:t>
            </a:r>
            <a:r>
              <a:rPr lang="en-US" sz="2000" dirty="0">
                <a:solidFill>
                  <a:schemeClr val="accent6"/>
                </a:solidFill>
                <a:latin typeface="Arial" charset="0"/>
              </a:rPr>
              <a:t>boxes will be installed inside of bayonet vacuum vessels </a:t>
            </a:r>
            <a:r>
              <a:rPr lang="en-US" sz="2000" dirty="0" smtClean="0">
                <a:solidFill>
                  <a:schemeClr val="accent6"/>
                </a:solidFill>
                <a:latin typeface="Arial" charset="0"/>
              </a:rPr>
              <a:t>that </a:t>
            </a:r>
            <a:r>
              <a:rPr lang="en-US" sz="2000" dirty="0">
                <a:solidFill>
                  <a:schemeClr val="accent6"/>
                </a:solidFill>
                <a:latin typeface="Arial" charset="0"/>
              </a:rPr>
              <a:t>are being repurposed from </a:t>
            </a:r>
            <a:r>
              <a:rPr lang="en-US" sz="2000" dirty="0" smtClean="0">
                <a:solidFill>
                  <a:schemeClr val="accent6"/>
                </a:solidFill>
                <a:latin typeface="Arial" charset="0"/>
              </a:rPr>
              <a:t>Switchyard</a:t>
            </a:r>
          </a:p>
          <a:p>
            <a:r>
              <a:rPr lang="en-US" sz="2000" dirty="0" smtClean="0">
                <a:solidFill>
                  <a:schemeClr val="accent6"/>
                </a:solidFill>
                <a:latin typeface="Arial" charset="0"/>
              </a:rPr>
              <a:t>The </a:t>
            </a:r>
            <a:r>
              <a:rPr lang="en-US" sz="2000" dirty="0">
                <a:solidFill>
                  <a:schemeClr val="accent6"/>
                </a:solidFill>
                <a:latin typeface="Arial" charset="0"/>
              </a:rPr>
              <a:t>bayonet type drive slides the </a:t>
            </a:r>
            <a:r>
              <a:rPr lang="en-US" sz="2000" dirty="0" smtClean="0">
                <a:solidFill>
                  <a:schemeClr val="accent6"/>
                </a:solidFill>
                <a:latin typeface="Arial" charset="0"/>
              </a:rPr>
              <a:t>ion chamber </a:t>
            </a:r>
            <a:r>
              <a:rPr lang="en-US" sz="2000" dirty="0">
                <a:solidFill>
                  <a:schemeClr val="accent6"/>
                </a:solidFill>
                <a:latin typeface="Arial" charset="0"/>
              </a:rPr>
              <a:t>linearly into and out of the beam with a screw drive system. </a:t>
            </a:r>
            <a:endParaRPr lang="en-US" sz="2000" dirty="0" smtClean="0">
              <a:solidFill>
                <a:schemeClr val="accent6"/>
              </a:solidFill>
              <a:latin typeface="Arial" charset="0"/>
            </a:endParaRPr>
          </a:p>
          <a:p>
            <a:r>
              <a:rPr lang="en-US" sz="2000" dirty="0" smtClean="0">
                <a:solidFill>
                  <a:schemeClr val="accent6"/>
                </a:solidFill>
                <a:latin typeface="Arial" charset="0"/>
              </a:rPr>
              <a:t>The </a:t>
            </a:r>
            <a:r>
              <a:rPr lang="en-US" sz="2000" dirty="0">
                <a:solidFill>
                  <a:schemeClr val="accent6"/>
                </a:solidFill>
                <a:latin typeface="Arial" charset="0"/>
              </a:rPr>
              <a:t>detector linear drive shaft is housed in a collapsible bellows that seals it from atmosphere</a:t>
            </a:r>
            <a:r>
              <a:rPr lang="en-US" sz="2000" dirty="0">
                <a:solidFill>
                  <a:schemeClr val="tx1"/>
                </a:solidFill>
                <a:latin typeface="Arial" charset="0"/>
              </a:rPr>
              <a:t>.</a:t>
            </a:r>
            <a:endParaRPr lang="en-US" sz="2000"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15</a:t>
            </a:fld>
            <a:endParaRPr lang="en-US"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7712454" y="1085314"/>
            <a:ext cx="1368262" cy="1942259"/>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6457495" y="1079501"/>
            <a:ext cx="1169048" cy="194225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5824" y="1079501"/>
            <a:ext cx="1934314" cy="1789823"/>
          </a:xfrm>
          <a:prstGeom prst="rect">
            <a:avLst/>
          </a:prstGeom>
        </p:spPr>
      </p:pic>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617" y="1014760"/>
            <a:ext cx="3846863" cy="18545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4600247" y="3002225"/>
            <a:ext cx="1258678" cy="338554"/>
          </a:xfrm>
          <a:prstGeom prst="rect">
            <a:avLst/>
          </a:prstGeom>
          <a:noFill/>
        </p:spPr>
        <p:txBody>
          <a:bodyPr wrap="none" rtlCol="0">
            <a:spAutoFit/>
          </a:bodyPr>
          <a:lstStyle/>
          <a:p>
            <a:r>
              <a:rPr lang="en-US" sz="1600" dirty="0" smtClean="0">
                <a:solidFill>
                  <a:srgbClr val="000000"/>
                </a:solidFill>
              </a:rPr>
              <a:t>Ion Chamber</a:t>
            </a:r>
            <a:endParaRPr lang="en-US" sz="1600" dirty="0">
              <a:solidFill>
                <a:srgbClr val="000000"/>
              </a:solidFill>
            </a:endParaRPr>
          </a:p>
        </p:txBody>
      </p:sp>
      <p:sp>
        <p:nvSpPr>
          <p:cNvPr id="7" name="TextBox 6"/>
          <p:cNvSpPr txBox="1"/>
          <p:nvPr/>
        </p:nvSpPr>
        <p:spPr>
          <a:xfrm>
            <a:off x="6414539" y="3021386"/>
            <a:ext cx="1254959" cy="584775"/>
          </a:xfrm>
          <a:prstGeom prst="rect">
            <a:avLst/>
          </a:prstGeom>
          <a:noFill/>
        </p:spPr>
        <p:txBody>
          <a:bodyPr wrap="none" rtlCol="0">
            <a:spAutoFit/>
          </a:bodyPr>
          <a:lstStyle/>
          <a:p>
            <a:pPr algn="ctr"/>
            <a:r>
              <a:rPr lang="en-US" sz="1600" dirty="0" smtClean="0">
                <a:solidFill>
                  <a:srgbClr val="000000"/>
                </a:solidFill>
              </a:rPr>
              <a:t>Anti-Vacuum</a:t>
            </a:r>
          </a:p>
          <a:p>
            <a:pPr algn="ctr"/>
            <a:r>
              <a:rPr lang="en-US" sz="1600" dirty="0" smtClean="0">
                <a:solidFill>
                  <a:srgbClr val="000000"/>
                </a:solidFill>
              </a:rPr>
              <a:t>Box</a:t>
            </a:r>
            <a:endParaRPr lang="en-US" sz="1600" dirty="0">
              <a:solidFill>
                <a:srgbClr val="000000"/>
              </a:solidFill>
            </a:endParaRPr>
          </a:p>
        </p:txBody>
      </p:sp>
      <p:sp>
        <p:nvSpPr>
          <p:cNvPr id="9" name="TextBox 8"/>
          <p:cNvSpPr txBox="1"/>
          <p:nvPr/>
        </p:nvSpPr>
        <p:spPr>
          <a:xfrm>
            <a:off x="7946855" y="3027573"/>
            <a:ext cx="868251" cy="584775"/>
          </a:xfrm>
          <a:prstGeom prst="rect">
            <a:avLst/>
          </a:prstGeom>
          <a:noFill/>
        </p:spPr>
        <p:txBody>
          <a:bodyPr wrap="none" rtlCol="0">
            <a:spAutoFit/>
          </a:bodyPr>
          <a:lstStyle/>
          <a:p>
            <a:pPr algn="ctr"/>
            <a:r>
              <a:rPr lang="en-US" sz="1600" dirty="0" smtClean="0">
                <a:solidFill>
                  <a:srgbClr val="000000"/>
                </a:solidFill>
              </a:rPr>
              <a:t>Bayonet</a:t>
            </a:r>
          </a:p>
          <a:p>
            <a:pPr algn="ctr"/>
            <a:r>
              <a:rPr lang="en-US" sz="1600" dirty="0" smtClean="0">
                <a:solidFill>
                  <a:srgbClr val="000000"/>
                </a:solidFill>
              </a:rPr>
              <a:t>Drive</a:t>
            </a:r>
            <a:endParaRPr lang="en-US" sz="1600" dirty="0">
              <a:solidFill>
                <a:srgbClr val="000000"/>
              </a:solidFill>
            </a:endParaRPr>
          </a:p>
        </p:txBody>
      </p:sp>
      <p:sp>
        <p:nvSpPr>
          <p:cNvPr id="11" name="TextBox 10"/>
          <p:cNvSpPr txBox="1"/>
          <p:nvPr/>
        </p:nvSpPr>
        <p:spPr>
          <a:xfrm>
            <a:off x="1084460" y="2852483"/>
            <a:ext cx="1951175" cy="338554"/>
          </a:xfrm>
          <a:prstGeom prst="rect">
            <a:avLst/>
          </a:prstGeom>
          <a:noFill/>
        </p:spPr>
        <p:txBody>
          <a:bodyPr wrap="none" rtlCol="0">
            <a:spAutoFit/>
          </a:bodyPr>
          <a:lstStyle/>
          <a:p>
            <a:r>
              <a:rPr lang="en-US" sz="1600" dirty="0" smtClean="0">
                <a:solidFill>
                  <a:srgbClr val="000000"/>
                </a:solidFill>
              </a:rPr>
              <a:t>Internal Construction</a:t>
            </a:r>
            <a:endParaRPr lang="en-US" sz="1600" dirty="0">
              <a:solidFill>
                <a:srgbClr val="000000"/>
              </a:solidFill>
            </a:endParaRPr>
          </a:p>
        </p:txBody>
      </p:sp>
      <p:sp>
        <p:nvSpPr>
          <p:cNvPr id="5" name="Date Placeholder 4"/>
          <p:cNvSpPr>
            <a:spLocks noGrp="1"/>
          </p:cNvSpPr>
          <p:nvPr>
            <p:ph type="dt" sz="half" idx="10"/>
          </p:nvPr>
        </p:nvSpPr>
        <p:spPr/>
        <p:txBody>
          <a:bodyPr/>
          <a:lstStyle/>
          <a:p>
            <a:r>
              <a:rPr lang="en-US" altLang="en-US" smtClean="0"/>
              <a:t>10/6/15</a:t>
            </a:r>
            <a:endParaRPr lang="en-US" altLang="en-US" dirty="0"/>
          </a:p>
        </p:txBody>
      </p:sp>
      <p:sp>
        <p:nvSpPr>
          <p:cNvPr id="13" name="Footer Placeholder 12"/>
          <p:cNvSpPr>
            <a:spLocks noGrp="1"/>
          </p:cNvSpPr>
          <p:nvPr>
            <p:ph type="ftr" sz="quarter" idx="11"/>
          </p:nvPr>
        </p:nvSpPr>
        <p:spPr/>
        <p:txBody>
          <a:bodyPr/>
          <a:lstStyle/>
          <a:p>
            <a:r>
              <a:rPr lang="en-US" altLang="en-US" sz="900" smtClean="0">
                <a:solidFill>
                  <a:srgbClr val="004C97"/>
                </a:solidFill>
                <a:latin typeface="+mn-lt"/>
              </a:rPr>
              <a:t>Dan Schoo, Gianni Tassotto| Muon Campus Controls and Instrumentation</a:t>
            </a:r>
            <a:endParaRPr lang="en-US" altLang="en-US" sz="900" dirty="0"/>
          </a:p>
        </p:txBody>
      </p:sp>
    </p:spTree>
    <p:extLst>
      <p:ext uri="{BB962C8B-B14F-4D97-AF65-F5344CB8AC3E}">
        <p14:creationId xmlns:p14="http://schemas.microsoft.com/office/powerpoint/2010/main" val="21328535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Bayonet Vacuum Can Modifications</a:t>
            </a:r>
            <a:endParaRPr lang="en-US" dirty="0"/>
          </a:p>
        </p:txBody>
      </p:sp>
      <p:sp>
        <p:nvSpPr>
          <p:cNvPr id="3" name="Content Placeholder 2"/>
          <p:cNvSpPr>
            <a:spLocks noGrp="1"/>
          </p:cNvSpPr>
          <p:nvPr>
            <p:ph idx="1"/>
          </p:nvPr>
        </p:nvSpPr>
        <p:spPr>
          <a:xfrm>
            <a:off x="228601" y="1043046"/>
            <a:ext cx="3216594" cy="5103240"/>
          </a:xfrm>
        </p:spPr>
        <p:txBody>
          <a:bodyPr/>
          <a:lstStyle/>
          <a:p>
            <a:pPr marL="0" indent="0">
              <a:buNone/>
            </a:pPr>
            <a:r>
              <a:rPr lang="en-US" sz="2000" b="1" dirty="0" smtClean="0"/>
              <a:t>Issues:</a:t>
            </a:r>
          </a:p>
          <a:p>
            <a:r>
              <a:rPr lang="en-US" sz="1800" dirty="0" smtClean="0"/>
              <a:t>The new ion chamber requires a deeper anti-vacuum can.</a:t>
            </a:r>
          </a:p>
          <a:p>
            <a:r>
              <a:rPr lang="en-US" sz="1800" dirty="0" smtClean="0"/>
              <a:t>Vacuum window leak problems.</a:t>
            </a:r>
          </a:p>
          <a:p>
            <a:endParaRPr lang="en-US" sz="1800" dirty="0" smtClean="0"/>
          </a:p>
          <a:p>
            <a:pPr marL="0" indent="0">
              <a:buNone/>
            </a:pPr>
            <a:r>
              <a:rPr lang="en-US" sz="2000" b="1" dirty="0" smtClean="0"/>
              <a:t>Modifications:</a:t>
            </a:r>
          </a:p>
          <a:p>
            <a:r>
              <a:rPr lang="en-US" sz="1800" dirty="0" smtClean="0"/>
              <a:t>Increase the depth by 0.4” to accommodate the ion chamber.</a:t>
            </a:r>
          </a:p>
          <a:p>
            <a:r>
              <a:rPr lang="en-US" sz="1800" dirty="0" smtClean="0"/>
              <a:t>Replace O-Ring sealed windows on anti-vacuum can with smaller e-beam welded windows.</a:t>
            </a:r>
          </a:p>
          <a:p>
            <a:pPr marL="0" indent="0">
              <a:buNone/>
            </a:pPr>
            <a:endParaRPr lang="en-US" sz="1800" dirty="0"/>
          </a:p>
        </p:txBody>
      </p:sp>
      <p:sp>
        <p:nvSpPr>
          <p:cNvPr id="4" name="Slide Number Placeholder 3"/>
          <p:cNvSpPr>
            <a:spLocks noGrp="1"/>
          </p:cNvSpPr>
          <p:nvPr>
            <p:ph type="sldNum" sz="quarter" idx="12"/>
          </p:nvPr>
        </p:nvSpPr>
        <p:spPr/>
        <p:txBody>
          <a:bodyPr/>
          <a:lstStyle/>
          <a:p>
            <a:fld id="{0DA45632-DF86-4B59-A918-3230B66F0499}" type="slidenum">
              <a:rPr lang="en-US" altLang="en-US" smtClean="0"/>
              <a:pPr/>
              <a:t>16</a:t>
            </a:fld>
            <a:endParaRPr lang="en-US" alt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9150" y="1100238"/>
            <a:ext cx="2646250" cy="1870302"/>
          </a:xfrm>
          <a:prstGeom prst="rect">
            <a:avLst/>
          </a:prstGeom>
        </p:spPr>
      </p:pic>
      <p:pic>
        <p:nvPicPr>
          <p:cNvPr id="6" name="Picture 5" descr="Anti-vac can-ne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895" y="3644186"/>
            <a:ext cx="2557505" cy="191813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4650" y="1237767"/>
            <a:ext cx="2445618" cy="4298452"/>
          </a:xfrm>
          <a:prstGeom prst="rect">
            <a:avLst/>
          </a:prstGeom>
        </p:spPr>
      </p:pic>
      <p:sp>
        <p:nvSpPr>
          <p:cNvPr id="7" name="TextBox 6"/>
          <p:cNvSpPr txBox="1"/>
          <p:nvPr/>
        </p:nvSpPr>
        <p:spPr>
          <a:xfrm>
            <a:off x="6582334" y="3017599"/>
            <a:ext cx="2088264" cy="307777"/>
          </a:xfrm>
          <a:prstGeom prst="rect">
            <a:avLst/>
          </a:prstGeom>
          <a:noFill/>
        </p:spPr>
        <p:txBody>
          <a:bodyPr wrap="none" rtlCol="0">
            <a:spAutoFit/>
          </a:bodyPr>
          <a:lstStyle/>
          <a:p>
            <a:r>
              <a:rPr lang="en-US" sz="1400" dirty="0" smtClean="0">
                <a:solidFill>
                  <a:srgbClr val="000000"/>
                </a:solidFill>
              </a:rPr>
              <a:t>Extension Spacer Installed</a:t>
            </a:r>
            <a:endParaRPr lang="en-US" sz="1400" dirty="0">
              <a:solidFill>
                <a:srgbClr val="000000"/>
              </a:solidFill>
            </a:endParaRPr>
          </a:p>
        </p:txBody>
      </p:sp>
      <p:sp>
        <p:nvSpPr>
          <p:cNvPr id="9" name="TextBox 8"/>
          <p:cNvSpPr txBox="1"/>
          <p:nvPr/>
        </p:nvSpPr>
        <p:spPr>
          <a:xfrm>
            <a:off x="6585667" y="5573349"/>
            <a:ext cx="2220481" cy="523220"/>
          </a:xfrm>
          <a:prstGeom prst="rect">
            <a:avLst/>
          </a:prstGeom>
          <a:noFill/>
        </p:spPr>
        <p:txBody>
          <a:bodyPr wrap="none" rtlCol="0">
            <a:spAutoFit/>
          </a:bodyPr>
          <a:lstStyle/>
          <a:p>
            <a:pPr algn="ctr"/>
            <a:r>
              <a:rPr lang="en-US" sz="1400" dirty="0" smtClean="0">
                <a:solidFill>
                  <a:srgbClr val="000000"/>
                </a:solidFill>
              </a:rPr>
              <a:t>Replacement 4 inch E-Beam</a:t>
            </a:r>
          </a:p>
          <a:p>
            <a:pPr algn="ctr"/>
            <a:r>
              <a:rPr lang="en-US" sz="1400" dirty="0" smtClean="0">
                <a:solidFill>
                  <a:srgbClr val="000000"/>
                </a:solidFill>
              </a:rPr>
              <a:t> Welded Window</a:t>
            </a:r>
            <a:endParaRPr lang="en-US" sz="1400" dirty="0">
              <a:solidFill>
                <a:srgbClr val="000000"/>
              </a:solidFill>
            </a:endParaRPr>
          </a:p>
        </p:txBody>
      </p:sp>
      <p:sp>
        <p:nvSpPr>
          <p:cNvPr id="10" name="TextBox 9"/>
          <p:cNvSpPr txBox="1"/>
          <p:nvPr/>
        </p:nvSpPr>
        <p:spPr>
          <a:xfrm>
            <a:off x="3428907" y="5541474"/>
            <a:ext cx="2997103" cy="584775"/>
          </a:xfrm>
          <a:prstGeom prst="rect">
            <a:avLst/>
          </a:prstGeom>
          <a:noFill/>
        </p:spPr>
        <p:txBody>
          <a:bodyPr wrap="none" rtlCol="0">
            <a:spAutoFit/>
          </a:bodyPr>
          <a:lstStyle/>
          <a:p>
            <a:pPr algn="ctr"/>
            <a:r>
              <a:rPr lang="en-US" sz="1600" dirty="0" smtClean="0">
                <a:solidFill>
                  <a:srgbClr val="000000"/>
                </a:solidFill>
              </a:rPr>
              <a:t>Bayonet drive </a:t>
            </a:r>
            <a:r>
              <a:rPr lang="en-US" sz="1600" dirty="0">
                <a:solidFill>
                  <a:srgbClr val="000000"/>
                </a:solidFill>
              </a:rPr>
              <a:t>a</a:t>
            </a:r>
            <a:r>
              <a:rPr lang="en-US" sz="1600" dirty="0" smtClean="0">
                <a:solidFill>
                  <a:srgbClr val="000000"/>
                </a:solidFill>
              </a:rPr>
              <a:t>nti-vacuum box</a:t>
            </a:r>
          </a:p>
          <a:p>
            <a:pPr algn="ctr"/>
            <a:r>
              <a:rPr lang="en-US" sz="1600" dirty="0" smtClean="0">
                <a:solidFill>
                  <a:srgbClr val="000000"/>
                </a:solidFill>
              </a:rPr>
              <a:t>With 9 inch O-ring sealed window</a:t>
            </a:r>
            <a:endParaRPr lang="en-US" sz="1600" dirty="0">
              <a:solidFill>
                <a:srgbClr val="000000"/>
              </a:solidFill>
            </a:endParaRPr>
          </a:p>
        </p:txBody>
      </p:sp>
      <p:sp>
        <p:nvSpPr>
          <p:cNvPr id="11" name="Date Placeholder 10"/>
          <p:cNvSpPr>
            <a:spLocks noGrp="1"/>
          </p:cNvSpPr>
          <p:nvPr>
            <p:ph type="dt" sz="half" idx="10"/>
          </p:nvPr>
        </p:nvSpPr>
        <p:spPr/>
        <p:txBody>
          <a:bodyPr/>
          <a:lstStyle/>
          <a:p>
            <a:r>
              <a:rPr lang="en-US" altLang="en-US" smtClean="0"/>
              <a:t>10/6/15</a:t>
            </a:r>
            <a:endParaRPr lang="en-US" altLang="en-US" dirty="0"/>
          </a:p>
        </p:txBody>
      </p:sp>
      <p:sp>
        <p:nvSpPr>
          <p:cNvPr id="12" name="Footer Placeholder 11"/>
          <p:cNvSpPr>
            <a:spLocks noGrp="1"/>
          </p:cNvSpPr>
          <p:nvPr>
            <p:ph type="ftr" sz="quarter" idx="11"/>
          </p:nvPr>
        </p:nvSpPr>
        <p:spPr/>
        <p:txBody>
          <a:bodyPr/>
          <a:lstStyle/>
          <a:p>
            <a:r>
              <a:rPr lang="en-US" altLang="en-US" sz="900" smtClean="0">
                <a:solidFill>
                  <a:srgbClr val="004C97"/>
                </a:solidFill>
                <a:latin typeface="+mn-lt"/>
              </a:rPr>
              <a:t>Dan Schoo, Gianni Tassotto| Muon Campus Controls and Instrumentation</a:t>
            </a:r>
            <a:endParaRPr lang="en-US" altLang="en-US" sz="900" dirty="0"/>
          </a:p>
        </p:txBody>
      </p:sp>
    </p:spTree>
    <p:extLst>
      <p:ext uri="{BB962C8B-B14F-4D97-AF65-F5344CB8AC3E}">
        <p14:creationId xmlns:p14="http://schemas.microsoft.com/office/powerpoint/2010/main" val="28588291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 Chamber Beam Test</a:t>
            </a:r>
            <a:endParaRPr lang="en-US" dirty="0"/>
          </a:p>
        </p:txBody>
      </p:sp>
      <p:sp>
        <p:nvSpPr>
          <p:cNvPr id="3" name="Content Placeholder 2"/>
          <p:cNvSpPr>
            <a:spLocks noGrp="1"/>
          </p:cNvSpPr>
          <p:nvPr>
            <p:ph idx="1"/>
          </p:nvPr>
        </p:nvSpPr>
        <p:spPr>
          <a:xfrm>
            <a:off x="228600" y="875955"/>
            <a:ext cx="8245770" cy="2394278"/>
          </a:xfrm>
        </p:spPr>
        <p:txBody>
          <a:bodyPr/>
          <a:lstStyle/>
          <a:p>
            <a:r>
              <a:rPr lang="en-US" sz="1400" dirty="0"/>
              <a:t>Performed comparison beam tests between an Ion chamber and a scintillation counter to determine the lower Ion chamber reading limit.</a:t>
            </a:r>
          </a:p>
          <a:p>
            <a:r>
              <a:rPr lang="en-US" sz="1400" dirty="0"/>
              <a:t>AD Instrumentation Current Digitizer Module Readout</a:t>
            </a:r>
          </a:p>
          <a:p>
            <a:r>
              <a:rPr lang="en-US" sz="1400" dirty="0"/>
              <a:t>M-Test beam parameters</a:t>
            </a:r>
          </a:p>
          <a:p>
            <a:pPr marL="0" indent="0">
              <a:buNone/>
            </a:pPr>
            <a:r>
              <a:rPr lang="en-US" sz="1400" dirty="0"/>
              <a:t> 	- E = 120 </a:t>
            </a:r>
            <a:r>
              <a:rPr lang="en-US" sz="1400" dirty="0" err="1"/>
              <a:t>GeV</a:t>
            </a:r>
            <a:endParaRPr lang="en-US" sz="1400" dirty="0"/>
          </a:p>
          <a:p>
            <a:pPr marL="0" indent="0">
              <a:buNone/>
            </a:pPr>
            <a:r>
              <a:rPr lang="en-US" sz="1400" dirty="0"/>
              <a:t>	- Spill Length = 4 sec</a:t>
            </a:r>
          </a:p>
          <a:p>
            <a:pPr marL="0" indent="0">
              <a:buNone/>
            </a:pPr>
            <a:r>
              <a:rPr lang="en-US" sz="1400" dirty="0"/>
              <a:t>	- Cycle = 60 sec</a:t>
            </a:r>
          </a:p>
          <a:p>
            <a:pPr marL="0" indent="0">
              <a:buNone/>
            </a:pPr>
            <a:r>
              <a:rPr lang="en-US" sz="1400" b="1" dirty="0"/>
              <a:t>It was found that the ion chamber starts integrating around 1e5  counts.</a:t>
            </a:r>
            <a:endParaRPr lang="en-US" sz="1800" b="1" baseline="30000" dirty="0"/>
          </a:p>
          <a:p>
            <a:pPr marL="0" indent="0">
              <a:buNone/>
            </a:pPr>
            <a:endParaRPr lang="en-US" sz="1400" dirty="0" smtClean="0"/>
          </a:p>
          <a:p>
            <a:endParaRPr lang="en-US" sz="1400" dirty="0"/>
          </a:p>
          <a:p>
            <a:endParaRPr lang="en-US" sz="1400" dirty="0"/>
          </a:p>
        </p:txBody>
      </p:sp>
      <p:sp>
        <p:nvSpPr>
          <p:cNvPr id="4" name="Slide Number Placeholder 3"/>
          <p:cNvSpPr>
            <a:spLocks noGrp="1"/>
          </p:cNvSpPr>
          <p:nvPr>
            <p:ph type="sldNum" sz="quarter" idx="12"/>
          </p:nvPr>
        </p:nvSpPr>
        <p:spPr/>
        <p:txBody>
          <a:bodyPr/>
          <a:lstStyle/>
          <a:p>
            <a:fld id="{0DA45632-DF86-4B59-A918-3230B66F0499}" type="slidenum">
              <a:rPr lang="en-US" altLang="en-US" smtClean="0"/>
              <a:pPr/>
              <a:t>17</a:t>
            </a:fld>
            <a:endParaRPr lang="en-US" alt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5" y="3142639"/>
            <a:ext cx="3348322" cy="2893211"/>
          </a:xfrm>
          <a:prstGeom prst="rect">
            <a:avLst/>
          </a:prstGeom>
        </p:spPr>
      </p:pic>
      <p:pic>
        <p:nvPicPr>
          <p:cNvPr id="7" name="Picture 6" descr="https://www-bd.fnal.gov/Elog/getFileBinary?fileID=5998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793" y="3142639"/>
            <a:ext cx="3575578" cy="296871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5876544" y="5876544"/>
            <a:ext cx="1844736" cy="307777"/>
          </a:xfrm>
          <a:prstGeom prst="rect">
            <a:avLst/>
          </a:prstGeom>
          <a:noFill/>
        </p:spPr>
        <p:txBody>
          <a:bodyPr wrap="none" rtlCol="0">
            <a:spAutoFit/>
          </a:bodyPr>
          <a:lstStyle/>
          <a:p>
            <a:r>
              <a:rPr lang="en-US" sz="1400" dirty="0" smtClean="0">
                <a:solidFill>
                  <a:srgbClr val="000000"/>
                </a:solidFill>
              </a:rPr>
              <a:t>Beam Spot Parameters</a:t>
            </a:r>
            <a:endParaRPr lang="en-US" sz="1400" dirty="0">
              <a:solidFill>
                <a:srgbClr val="000000"/>
              </a:solidFill>
            </a:endParaRPr>
          </a:p>
        </p:txBody>
      </p:sp>
      <p:sp>
        <p:nvSpPr>
          <p:cNvPr id="9" name="Date Placeholder 8"/>
          <p:cNvSpPr>
            <a:spLocks noGrp="1"/>
          </p:cNvSpPr>
          <p:nvPr>
            <p:ph type="dt" sz="half" idx="10"/>
          </p:nvPr>
        </p:nvSpPr>
        <p:spPr/>
        <p:txBody>
          <a:bodyPr/>
          <a:lstStyle/>
          <a:p>
            <a:r>
              <a:rPr lang="en-US" altLang="en-US" smtClean="0"/>
              <a:t>10/6/15</a:t>
            </a:r>
            <a:endParaRPr lang="en-US" altLang="en-US" dirty="0"/>
          </a:p>
        </p:txBody>
      </p:sp>
      <p:sp>
        <p:nvSpPr>
          <p:cNvPr id="10" name="Footer Placeholder 9"/>
          <p:cNvSpPr>
            <a:spLocks noGrp="1"/>
          </p:cNvSpPr>
          <p:nvPr>
            <p:ph type="ftr" sz="quarter" idx="11"/>
          </p:nvPr>
        </p:nvSpPr>
        <p:spPr/>
        <p:txBody>
          <a:bodyPr/>
          <a:lstStyle/>
          <a:p>
            <a:r>
              <a:rPr lang="en-US" altLang="en-US" sz="900" dirty="0" smtClean="0">
                <a:solidFill>
                  <a:srgbClr val="004C97"/>
                </a:solidFill>
                <a:latin typeface="+mn-lt"/>
              </a:rPr>
              <a:t>Dan </a:t>
            </a:r>
            <a:r>
              <a:rPr lang="en-US" altLang="en-US" sz="900" dirty="0" err="1" smtClean="0">
                <a:solidFill>
                  <a:srgbClr val="004C97"/>
                </a:solidFill>
                <a:latin typeface="+mn-lt"/>
              </a:rPr>
              <a:t>Schoo</a:t>
            </a:r>
            <a:r>
              <a:rPr lang="en-US" altLang="en-US" sz="900" dirty="0" smtClean="0">
                <a:solidFill>
                  <a:srgbClr val="004C97"/>
                </a:solidFill>
                <a:latin typeface="+mn-lt"/>
              </a:rPr>
              <a:t>, Gianni Tassotto| </a:t>
            </a:r>
            <a:r>
              <a:rPr lang="en-US" altLang="en-US" sz="900" dirty="0" err="1" smtClean="0">
                <a:solidFill>
                  <a:srgbClr val="004C97"/>
                </a:solidFill>
                <a:latin typeface="+mn-lt"/>
              </a:rPr>
              <a:t>Muon</a:t>
            </a:r>
            <a:r>
              <a:rPr lang="en-US" altLang="en-US" sz="900" dirty="0" smtClean="0">
                <a:solidFill>
                  <a:srgbClr val="004C97"/>
                </a:solidFill>
                <a:latin typeface="+mn-lt"/>
              </a:rPr>
              <a:t> Campus Controls and Instrumentation</a:t>
            </a:r>
            <a:endParaRPr lang="en-US" altLang="en-US" sz="900" dirty="0"/>
          </a:p>
        </p:txBody>
      </p:sp>
    </p:spTree>
    <p:extLst>
      <p:ext uri="{BB962C8B-B14F-4D97-AF65-F5344CB8AC3E}">
        <p14:creationId xmlns:p14="http://schemas.microsoft.com/office/powerpoint/2010/main" val="3656862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 Instrumentation - Current Digitizer Module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70167" y="954637"/>
            <a:ext cx="771653" cy="2870644"/>
          </a:xfrm>
        </p:spPr>
      </p:pic>
      <p:sp>
        <p:nvSpPr>
          <p:cNvPr id="4" name="Slide Number Placeholder 3"/>
          <p:cNvSpPr>
            <a:spLocks noGrp="1"/>
          </p:cNvSpPr>
          <p:nvPr>
            <p:ph type="sldNum" sz="quarter" idx="12"/>
          </p:nvPr>
        </p:nvSpPr>
        <p:spPr/>
        <p:txBody>
          <a:bodyPr/>
          <a:lstStyle/>
          <a:p>
            <a:fld id="{0DA45632-DF86-4B59-A918-3230B66F0499}" type="slidenum">
              <a:rPr lang="en-US" altLang="en-US" smtClean="0"/>
              <a:pPr/>
              <a:t>18</a:t>
            </a:fld>
            <a:endParaRPr lang="en-US" alt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588" y="4034515"/>
            <a:ext cx="3118812" cy="2073678"/>
          </a:xfrm>
          <a:prstGeom prst="rect">
            <a:avLst/>
          </a:prstGeom>
        </p:spPr>
      </p:pic>
      <p:sp>
        <p:nvSpPr>
          <p:cNvPr id="7" name="TextBox 6"/>
          <p:cNvSpPr txBox="1"/>
          <p:nvPr/>
        </p:nvSpPr>
        <p:spPr>
          <a:xfrm>
            <a:off x="380618" y="1017217"/>
            <a:ext cx="6086603" cy="2862322"/>
          </a:xfrm>
          <a:prstGeom prst="rect">
            <a:avLst/>
          </a:prstGeom>
          <a:noFill/>
        </p:spPr>
        <p:txBody>
          <a:bodyPr wrap="none" rtlCol="0">
            <a:spAutoFit/>
          </a:bodyPr>
          <a:lstStyle/>
          <a:p>
            <a:pPr marL="342900" indent="-342900">
              <a:buFont typeface="Arial" panose="020B0604020202020204" pitchFamily="34" charset="0"/>
              <a:buChar char="•"/>
            </a:pPr>
            <a:r>
              <a:rPr lang="en-US" sz="2000" dirty="0" smtClean="0">
                <a:solidFill>
                  <a:srgbClr val="000000"/>
                </a:solidFill>
              </a:rPr>
              <a:t>NIM Module based.</a:t>
            </a:r>
          </a:p>
          <a:p>
            <a:pPr marL="342900" indent="-342900">
              <a:buFont typeface="Arial" panose="020B0604020202020204" pitchFamily="34" charset="0"/>
              <a:buChar char="•"/>
            </a:pPr>
            <a:r>
              <a:rPr lang="en-US" sz="2000" dirty="0" smtClean="0">
                <a:solidFill>
                  <a:srgbClr val="000000"/>
                </a:solidFill>
              </a:rPr>
              <a:t>Improved version of existing time-tested design.</a:t>
            </a:r>
          </a:p>
          <a:p>
            <a:pPr marL="342900" indent="-342900">
              <a:buFont typeface="Arial" panose="020B0604020202020204" pitchFamily="34" charset="0"/>
              <a:buChar char="•"/>
            </a:pPr>
            <a:r>
              <a:rPr lang="en-US" sz="2000" dirty="0" smtClean="0">
                <a:solidFill>
                  <a:srgbClr val="000000"/>
                </a:solidFill>
              </a:rPr>
              <a:t>Charge to pulse train converter.</a:t>
            </a:r>
          </a:p>
          <a:p>
            <a:pPr marL="342900" indent="-342900">
              <a:buFont typeface="Arial" panose="020B0604020202020204" pitchFamily="34" charset="0"/>
              <a:buChar char="•"/>
            </a:pPr>
            <a:r>
              <a:rPr lang="en-US" sz="2000" dirty="0" smtClean="0">
                <a:solidFill>
                  <a:srgbClr val="000000"/>
                </a:solidFill>
              </a:rPr>
              <a:t>0 to 100KHz for 0 to 200 </a:t>
            </a:r>
            <a:r>
              <a:rPr lang="en-US" sz="2000" dirty="0" err="1" smtClean="0">
                <a:solidFill>
                  <a:srgbClr val="000000"/>
                </a:solidFill>
              </a:rPr>
              <a:t>nanoampere</a:t>
            </a:r>
            <a:r>
              <a:rPr lang="en-US" sz="2000" dirty="0" smtClean="0">
                <a:solidFill>
                  <a:srgbClr val="000000"/>
                </a:solidFill>
              </a:rPr>
              <a:t> dynamic range.</a:t>
            </a:r>
          </a:p>
          <a:p>
            <a:pPr marL="342900" indent="-342900">
              <a:buFont typeface="Arial" panose="020B0604020202020204" pitchFamily="34" charset="0"/>
              <a:buChar char="•"/>
            </a:pPr>
            <a:r>
              <a:rPr lang="en-US" sz="2000" dirty="0" smtClean="0">
                <a:solidFill>
                  <a:srgbClr val="000000"/>
                </a:solidFill>
              </a:rPr>
              <a:t>2% accuracy from 2 to 2000 </a:t>
            </a:r>
            <a:r>
              <a:rPr lang="en-US" sz="2000" dirty="0" err="1" smtClean="0">
                <a:solidFill>
                  <a:srgbClr val="000000"/>
                </a:solidFill>
              </a:rPr>
              <a:t>nanocoulombs</a:t>
            </a:r>
            <a:r>
              <a:rPr lang="en-US" sz="2000" dirty="0" smtClean="0">
                <a:solidFill>
                  <a:srgbClr val="000000"/>
                </a:solidFill>
              </a:rPr>
              <a:t>.</a:t>
            </a:r>
          </a:p>
          <a:p>
            <a:pPr marL="342900" indent="-342900">
              <a:buFont typeface="Arial" panose="020B0604020202020204" pitchFamily="34" charset="0"/>
              <a:buChar char="•"/>
            </a:pPr>
            <a:r>
              <a:rPr lang="en-US" sz="2000" dirty="0" smtClean="0">
                <a:solidFill>
                  <a:srgbClr val="000000"/>
                </a:solidFill>
              </a:rPr>
              <a:t>2 second time constant.</a:t>
            </a:r>
          </a:p>
          <a:p>
            <a:pPr marL="342900" indent="-342900">
              <a:buFont typeface="Arial" panose="020B0604020202020204" pitchFamily="34" charset="0"/>
              <a:buChar char="•"/>
            </a:pPr>
            <a:r>
              <a:rPr lang="en-US" sz="2000" dirty="0" smtClean="0">
                <a:solidFill>
                  <a:srgbClr val="000000"/>
                </a:solidFill>
              </a:rPr>
              <a:t>Built in gate generator for CAMAC scaler module.</a:t>
            </a:r>
          </a:p>
          <a:p>
            <a:pPr marL="342900" indent="-342900">
              <a:buFont typeface="Arial" panose="020B0604020202020204" pitchFamily="34" charset="0"/>
              <a:buChar char="•"/>
            </a:pPr>
            <a:r>
              <a:rPr lang="en-US" sz="2000" dirty="0" smtClean="0">
                <a:solidFill>
                  <a:srgbClr val="000000"/>
                </a:solidFill>
              </a:rPr>
              <a:t>Status display on the front panel.</a:t>
            </a:r>
          </a:p>
          <a:p>
            <a:pPr marL="342900" indent="-342900">
              <a:buFont typeface="Arial" panose="020B0604020202020204" pitchFamily="34" charset="0"/>
              <a:buChar char="•"/>
            </a:pPr>
            <a:endParaRPr lang="en-US" sz="2000" dirty="0" smtClean="0">
              <a:solidFill>
                <a:srgbClr val="000000"/>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80" y="3725650"/>
            <a:ext cx="3450336" cy="2294107"/>
          </a:xfrm>
          <a:prstGeom prst="rect">
            <a:avLst/>
          </a:prstGeom>
        </p:spPr>
      </p:pic>
      <p:sp>
        <p:nvSpPr>
          <p:cNvPr id="9" name="TextBox 8"/>
          <p:cNvSpPr txBox="1"/>
          <p:nvPr/>
        </p:nvSpPr>
        <p:spPr>
          <a:xfrm>
            <a:off x="1631123" y="6019757"/>
            <a:ext cx="1773049" cy="307777"/>
          </a:xfrm>
          <a:prstGeom prst="rect">
            <a:avLst/>
          </a:prstGeom>
          <a:noFill/>
        </p:spPr>
        <p:txBody>
          <a:bodyPr wrap="none" rtlCol="0">
            <a:spAutoFit/>
          </a:bodyPr>
          <a:lstStyle/>
          <a:p>
            <a:r>
              <a:rPr lang="en-US" sz="1400" dirty="0" smtClean="0">
                <a:solidFill>
                  <a:srgbClr val="000000"/>
                </a:solidFill>
              </a:rPr>
              <a:t>Calibration Test Setup</a:t>
            </a:r>
            <a:endParaRPr lang="en-US" sz="1400" dirty="0">
              <a:solidFill>
                <a:srgbClr val="000000"/>
              </a:solidFill>
            </a:endParaRPr>
          </a:p>
        </p:txBody>
      </p:sp>
      <p:sp>
        <p:nvSpPr>
          <p:cNvPr id="3" name="Date Placeholder 2"/>
          <p:cNvSpPr>
            <a:spLocks noGrp="1"/>
          </p:cNvSpPr>
          <p:nvPr>
            <p:ph type="dt" sz="half" idx="10"/>
          </p:nvPr>
        </p:nvSpPr>
        <p:spPr/>
        <p:txBody>
          <a:bodyPr/>
          <a:lstStyle/>
          <a:p>
            <a:r>
              <a:rPr lang="en-US" altLang="en-US" smtClean="0"/>
              <a:t>10/6/15</a:t>
            </a:r>
            <a:endParaRPr lang="en-US" altLang="en-US" dirty="0"/>
          </a:p>
        </p:txBody>
      </p:sp>
      <p:sp>
        <p:nvSpPr>
          <p:cNvPr id="10" name="Footer Placeholder 9"/>
          <p:cNvSpPr>
            <a:spLocks noGrp="1"/>
          </p:cNvSpPr>
          <p:nvPr>
            <p:ph type="ftr" sz="quarter" idx="11"/>
          </p:nvPr>
        </p:nvSpPr>
        <p:spPr/>
        <p:txBody>
          <a:bodyPr/>
          <a:lstStyle/>
          <a:p>
            <a:r>
              <a:rPr lang="en-US" altLang="en-US" sz="900" smtClean="0">
                <a:solidFill>
                  <a:srgbClr val="004C97"/>
                </a:solidFill>
                <a:latin typeface="+mn-lt"/>
              </a:rPr>
              <a:t>Dan Schoo, Gianni Tassotto| Muon Campus Controls and Instrumentation</a:t>
            </a:r>
            <a:endParaRPr lang="en-US" altLang="en-US" sz="900" dirty="0"/>
          </a:p>
        </p:txBody>
      </p:sp>
    </p:spTree>
    <p:extLst>
      <p:ext uri="{BB962C8B-B14F-4D97-AF65-F5344CB8AC3E}">
        <p14:creationId xmlns:p14="http://schemas.microsoft.com/office/powerpoint/2010/main" val="14005599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228600" y="890756"/>
            <a:ext cx="8672513" cy="5140158"/>
          </a:xfrm>
        </p:spPr>
        <p:txBody>
          <a:bodyPr/>
          <a:lstStyle/>
          <a:p>
            <a:r>
              <a:rPr lang="en-US" sz="2000" dirty="0" smtClean="0"/>
              <a:t>Final design for both Multiwire and Ion Chamber systems are nearing completion and we will be ready to begin implementation by the start of the CY ‘16 CD3 review.</a:t>
            </a:r>
          </a:p>
          <a:p>
            <a:r>
              <a:rPr lang="en-US" sz="2000" dirty="0" smtClean="0"/>
              <a:t>A lot of work has already been done to prove that the beam profiles and intensities are displayed accurately for the M4 beamline.  This includes:</a:t>
            </a:r>
          </a:p>
          <a:p>
            <a:pPr lvl="1">
              <a:buFontTx/>
              <a:buChar char="-"/>
            </a:pPr>
            <a:r>
              <a:rPr lang="en-US" sz="2000" b="1" i="1" dirty="0" smtClean="0"/>
              <a:t>Modifications of the bayonet anti-vacuum cans to accommodate ion   chambers which include e-beam welding the new windows, add the new extension ring and then perform a vacuum leak check.</a:t>
            </a:r>
          </a:p>
          <a:p>
            <a:pPr lvl="1">
              <a:buFontTx/>
              <a:buChar char="-"/>
            </a:pPr>
            <a:r>
              <a:rPr lang="en-US" sz="2000" b="1" i="1" dirty="0" smtClean="0"/>
              <a:t>Complete the modifications of the UTA vacuum cans to accept the new wire planes.</a:t>
            </a:r>
          </a:p>
          <a:p>
            <a:pPr>
              <a:buFontTx/>
              <a:buChar char="-"/>
            </a:pPr>
            <a:r>
              <a:rPr lang="en-US" sz="2000" dirty="0" smtClean="0"/>
              <a:t>Design work that needs to be completed before the CD3 review include:</a:t>
            </a:r>
          </a:p>
          <a:p>
            <a:pPr lvl="1">
              <a:buFontTx/>
              <a:buChar char="-"/>
            </a:pPr>
            <a:r>
              <a:rPr lang="en-US" sz="1800" b="1" i="1" dirty="0" smtClean="0"/>
              <a:t>Finish assembly and vacuum testing of new Bayonet Can/</a:t>
            </a:r>
            <a:r>
              <a:rPr lang="en-US" sz="1800" b="1" i="1" dirty="0" err="1" smtClean="0"/>
              <a:t>Antivacuum</a:t>
            </a:r>
            <a:r>
              <a:rPr lang="en-US" sz="1800" b="1" i="1" dirty="0" smtClean="0"/>
              <a:t> Box design.</a:t>
            </a:r>
          </a:p>
          <a:p>
            <a:pPr lvl="1">
              <a:buFontTx/>
              <a:buChar char="-"/>
            </a:pPr>
            <a:r>
              <a:rPr lang="en-US" sz="1800" b="1" i="1" dirty="0" smtClean="0"/>
              <a:t>Finish any design modifications required to make the </a:t>
            </a:r>
            <a:r>
              <a:rPr lang="en-US" sz="1800" b="1" i="1" dirty="0" err="1" smtClean="0"/>
              <a:t>PreTarget</a:t>
            </a:r>
            <a:r>
              <a:rPr lang="en-US" sz="1800" b="1" i="1" dirty="0" smtClean="0"/>
              <a:t> and Post Target MW’s work in the magnetic field of the production solenoid.</a:t>
            </a:r>
          </a:p>
          <a:p>
            <a:pPr marL="0" indent="0">
              <a:buNone/>
            </a:pPr>
            <a:endParaRPr lang="en-US" dirty="0" smtClean="0"/>
          </a:p>
          <a:p>
            <a:pPr marL="0" indent="0">
              <a:buNone/>
            </a:pPr>
            <a:endParaRPr lang="en-US" sz="2000" dirty="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0DA45632-DF86-4B59-A918-3230B66F0499}" type="slidenum">
              <a:rPr lang="en-US" altLang="en-US" smtClean="0"/>
              <a:pPr/>
              <a:t>19</a:t>
            </a:fld>
            <a:endParaRPr lang="en-US" altLang="en-US"/>
          </a:p>
        </p:txBody>
      </p:sp>
      <p:sp>
        <p:nvSpPr>
          <p:cNvPr id="5" name="Date Placeholder 4"/>
          <p:cNvSpPr>
            <a:spLocks noGrp="1"/>
          </p:cNvSpPr>
          <p:nvPr>
            <p:ph type="dt" sz="half" idx="10"/>
          </p:nvPr>
        </p:nvSpPr>
        <p:spPr/>
        <p:txBody>
          <a:bodyPr/>
          <a:lstStyle/>
          <a:p>
            <a:r>
              <a:rPr lang="en-US" altLang="en-US" smtClean="0"/>
              <a:t>10/6/15</a:t>
            </a:r>
            <a:endParaRPr lang="en-US" altLang="en-US" dirty="0"/>
          </a:p>
        </p:txBody>
      </p:sp>
      <p:sp>
        <p:nvSpPr>
          <p:cNvPr id="6" name="Footer Placeholder 5"/>
          <p:cNvSpPr>
            <a:spLocks noGrp="1"/>
          </p:cNvSpPr>
          <p:nvPr>
            <p:ph type="ftr" sz="quarter" idx="11"/>
          </p:nvPr>
        </p:nvSpPr>
        <p:spPr/>
        <p:txBody>
          <a:bodyPr/>
          <a:lstStyle/>
          <a:p>
            <a:r>
              <a:rPr lang="en-US" altLang="en-US" sz="900" smtClean="0">
                <a:solidFill>
                  <a:srgbClr val="004C97"/>
                </a:solidFill>
                <a:latin typeface="+mn-lt"/>
              </a:rPr>
              <a:t>Dan Schoo, Gianni Tassotto| Muon Campus Controls and Instrumentation</a:t>
            </a:r>
            <a:endParaRPr lang="en-US" altLang="en-US" sz="900" dirty="0"/>
          </a:p>
        </p:txBody>
      </p:sp>
    </p:spTree>
    <p:extLst>
      <p:ext uri="{BB962C8B-B14F-4D97-AF65-F5344CB8AC3E}">
        <p14:creationId xmlns:p14="http://schemas.microsoft.com/office/powerpoint/2010/main" val="1057005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5559"/>
            <a:ext cx="8686800" cy="531647"/>
          </a:xfrm>
        </p:spPr>
        <p:txBody>
          <a:bodyPr/>
          <a:lstStyle/>
          <a:p>
            <a:r>
              <a:rPr lang="en-US" dirty="0" smtClean="0"/>
              <a:t>Extraction Beamline </a:t>
            </a:r>
            <a:r>
              <a:rPr lang="en-US" dirty="0" err="1" smtClean="0"/>
              <a:t>Multiwires</a:t>
            </a:r>
            <a:endParaRPr lang="en-US" dirty="0"/>
          </a:p>
        </p:txBody>
      </p:sp>
      <p:sp>
        <p:nvSpPr>
          <p:cNvPr id="4" name="Date Placeholder 3"/>
          <p:cNvSpPr>
            <a:spLocks noGrp="1"/>
          </p:cNvSpPr>
          <p:nvPr>
            <p:ph type="dt" sz="half" idx="10"/>
          </p:nvPr>
        </p:nvSpPr>
        <p:spPr/>
        <p:txBody>
          <a:bodyPr/>
          <a:lstStyle/>
          <a:p>
            <a:pPr>
              <a:defRPr/>
            </a:pPr>
            <a:r>
              <a:rPr lang="en-US" smtClean="0"/>
              <a:t>10/6/15</a:t>
            </a:r>
            <a:endParaRPr lang="en-US" dirty="0"/>
          </a:p>
        </p:txBody>
      </p:sp>
      <p:sp>
        <p:nvSpPr>
          <p:cNvPr id="5" name="Footer Placeholder 4"/>
          <p:cNvSpPr>
            <a:spLocks noGrp="1"/>
          </p:cNvSpPr>
          <p:nvPr>
            <p:ph type="ftr" sz="quarter" idx="11"/>
          </p:nvPr>
        </p:nvSpPr>
        <p:spPr/>
        <p:txBody>
          <a:bodyPr/>
          <a:lstStyle/>
          <a:p>
            <a:pPr>
              <a:defRPr/>
            </a:pPr>
            <a:r>
              <a:rPr lang="de-DE" smtClean="0"/>
              <a:t>Dan Schoo, Gianni Tassotto| Muon Campus Controls and Instrumentation</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a:t>
            </a:fld>
            <a:endParaRPr lang="en-US" dirty="0"/>
          </a:p>
        </p:txBody>
      </p:sp>
      <p:pic>
        <p:nvPicPr>
          <p:cNvPr id="11" name="Picture 10"/>
          <p:cNvPicPr>
            <a:picLocks noChangeAspect="1"/>
          </p:cNvPicPr>
          <p:nvPr/>
        </p:nvPicPr>
        <p:blipFill>
          <a:blip r:embed="rId3"/>
          <a:stretch>
            <a:fillRect/>
          </a:stretch>
        </p:blipFill>
        <p:spPr>
          <a:xfrm>
            <a:off x="629384" y="3756978"/>
            <a:ext cx="2863910" cy="2013294"/>
          </a:xfrm>
          <a:prstGeom prst="rect">
            <a:avLst/>
          </a:prstGeom>
        </p:spPr>
      </p:pic>
      <p:sp>
        <p:nvSpPr>
          <p:cNvPr id="12" name="Rectangle 11"/>
          <p:cNvSpPr/>
          <p:nvPr/>
        </p:nvSpPr>
        <p:spPr>
          <a:xfrm>
            <a:off x="2282260" y="3753541"/>
            <a:ext cx="1372492" cy="523220"/>
          </a:xfrm>
          <a:prstGeom prst="rect">
            <a:avLst/>
          </a:prstGeom>
          <a:noFill/>
        </p:spPr>
        <p:txBody>
          <a:bodyPr wrap="none" lIns="91440" tIns="45720" rIns="91440" bIns="45720">
            <a:spAutoFit/>
          </a:bodyPr>
          <a:lstStyle/>
          <a:p>
            <a:pPr algn="ctr"/>
            <a:r>
              <a:rPr lang="en-US" sz="2800" b="1" cap="none" spc="0" dirty="0" smtClean="0">
                <a:ln w="22225">
                  <a:solidFill>
                    <a:schemeClr val="accent2"/>
                  </a:solidFill>
                  <a:prstDash val="solid"/>
                </a:ln>
                <a:solidFill>
                  <a:schemeClr val="accent2">
                    <a:lumMod val="40000"/>
                    <a:lumOff val="60000"/>
                  </a:schemeClr>
                </a:solidFill>
                <a:effectLst/>
              </a:rPr>
              <a:t>MW941</a:t>
            </a:r>
            <a:endParaRPr lang="en-US" sz="2800" b="1" cap="none" spc="0" dirty="0">
              <a:ln w="22225">
                <a:solidFill>
                  <a:schemeClr val="accent2"/>
                </a:solidFill>
                <a:prstDash val="solid"/>
              </a:ln>
              <a:solidFill>
                <a:schemeClr val="accent2">
                  <a:lumMod val="40000"/>
                  <a:lumOff val="60000"/>
                </a:schemeClr>
              </a:solidFill>
              <a:effectLst/>
            </a:endParaRPr>
          </a:p>
        </p:txBody>
      </p:sp>
      <p:pic>
        <p:nvPicPr>
          <p:cNvPr id="13"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909242"/>
            <a:ext cx="8693116" cy="5174057"/>
          </a:xfrm>
          <a:prstGeom prst="rect">
            <a:avLst/>
          </a:prstGeom>
        </p:spPr>
      </p:pic>
      <p:sp>
        <p:nvSpPr>
          <p:cNvPr id="14" name="TextBox 13"/>
          <p:cNvSpPr txBox="1"/>
          <p:nvPr/>
        </p:nvSpPr>
        <p:spPr>
          <a:xfrm rot="20097161">
            <a:off x="3673459" y="2967299"/>
            <a:ext cx="1797081" cy="769441"/>
          </a:xfrm>
          <a:prstGeom prst="rect">
            <a:avLst/>
          </a:prstGeom>
          <a:noFill/>
        </p:spPr>
        <p:txBody>
          <a:bodyPr wrap="square" rtlCol="0">
            <a:spAutoFit/>
          </a:bodyPr>
          <a:lstStyle/>
          <a:p>
            <a:r>
              <a:rPr lang="en-US" sz="1100" dirty="0" smtClean="0">
                <a:solidFill>
                  <a:srgbClr val="7030A0"/>
                </a:solidFill>
              </a:rPr>
              <a:t>Extinction &amp; Diagnostic Absorber Section: 919 – 935</a:t>
            </a:r>
          </a:p>
          <a:p>
            <a:pPr marL="171450" indent="-171450">
              <a:buFont typeface="Arial" panose="020B0604020202020204" pitchFamily="34" charset="0"/>
              <a:buChar char="•"/>
            </a:pPr>
            <a:r>
              <a:rPr lang="en-US" sz="1100" dirty="0">
                <a:solidFill>
                  <a:srgbClr val="7030A0"/>
                </a:solidFill>
              </a:rPr>
              <a:t>9</a:t>
            </a:r>
            <a:r>
              <a:rPr lang="en-US" sz="1100" dirty="0" smtClean="0">
                <a:solidFill>
                  <a:srgbClr val="7030A0"/>
                </a:solidFill>
              </a:rPr>
              <a:t> </a:t>
            </a:r>
            <a:r>
              <a:rPr lang="en-US" sz="1100" dirty="0" err="1" smtClean="0">
                <a:solidFill>
                  <a:srgbClr val="7030A0"/>
                </a:solidFill>
              </a:rPr>
              <a:t>multwires</a:t>
            </a:r>
            <a:endParaRPr lang="en-US" sz="1100" dirty="0" smtClean="0">
              <a:solidFill>
                <a:srgbClr val="7030A0"/>
              </a:solidFill>
            </a:endParaRPr>
          </a:p>
          <a:p>
            <a:pPr marL="171450" indent="-171450">
              <a:buFont typeface="Arial" panose="020B0604020202020204" pitchFamily="34" charset="0"/>
              <a:buChar char="•"/>
            </a:pPr>
            <a:r>
              <a:rPr lang="en-US" sz="1100" dirty="0">
                <a:solidFill>
                  <a:srgbClr val="7030A0"/>
                </a:solidFill>
              </a:rPr>
              <a:t>1</a:t>
            </a:r>
            <a:r>
              <a:rPr lang="en-US" sz="1100" dirty="0" smtClean="0">
                <a:solidFill>
                  <a:srgbClr val="7030A0"/>
                </a:solidFill>
              </a:rPr>
              <a:t> UTA </a:t>
            </a:r>
            <a:r>
              <a:rPr lang="en-US" sz="1100" dirty="0" err="1" smtClean="0">
                <a:solidFill>
                  <a:srgbClr val="7030A0"/>
                </a:solidFill>
              </a:rPr>
              <a:t>Multiwires</a:t>
            </a:r>
            <a:r>
              <a:rPr lang="en-US" sz="1100" dirty="0" smtClean="0">
                <a:solidFill>
                  <a:srgbClr val="7030A0"/>
                </a:solidFill>
              </a:rPr>
              <a:t> </a:t>
            </a:r>
          </a:p>
        </p:txBody>
      </p:sp>
      <p:sp>
        <p:nvSpPr>
          <p:cNvPr id="15" name="TextBox 14"/>
          <p:cNvSpPr txBox="1"/>
          <p:nvPr/>
        </p:nvSpPr>
        <p:spPr>
          <a:xfrm rot="20115863">
            <a:off x="6992373" y="2992801"/>
            <a:ext cx="1272252" cy="1107996"/>
          </a:xfrm>
          <a:prstGeom prst="rect">
            <a:avLst/>
          </a:prstGeom>
          <a:noFill/>
        </p:spPr>
        <p:txBody>
          <a:bodyPr wrap="square" rtlCol="0">
            <a:spAutoFit/>
          </a:bodyPr>
          <a:lstStyle/>
          <a:p>
            <a:r>
              <a:rPr lang="en-US" sz="1100" dirty="0" smtClean="0"/>
              <a:t>Final Focus :</a:t>
            </a:r>
          </a:p>
          <a:p>
            <a:r>
              <a:rPr lang="en-US" sz="1100" dirty="0" smtClean="0"/>
              <a:t>936-943:</a:t>
            </a:r>
          </a:p>
          <a:p>
            <a:pPr marL="171450" indent="-171450">
              <a:buFont typeface="Arial" panose="020B0604020202020204" pitchFamily="34" charset="0"/>
              <a:buChar char="•"/>
            </a:pPr>
            <a:r>
              <a:rPr lang="en-US" sz="1100" dirty="0" smtClean="0"/>
              <a:t>3 </a:t>
            </a:r>
            <a:r>
              <a:rPr lang="en-US" sz="1100" dirty="0" err="1" smtClean="0"/>
              <a:t>multiwires</a:t>
            </a:r>
            <a:endParaRPr lang="en-US" sz="1100" dirty="0" smtClean="0"/>
          </a:p>
          <a:p>
            <a:pPr marL="171450" indent="-171450">
              <a:buFont typeface="Arial" panose="020B0604020202020204" pitchFamily="34" charset="0"/>
              <a:buChar char="•"/>
            </a:pPr>
            <a:r>
              <a:rPr lang="en-US" sz="1100" dirty="0" smtClean="0"/>
              <a:t>3 UTA </a:t>
            </a:r>
            <a:r>
              <a:rPr lang="en-US" sz="1100" dirty="0" err="1" smtClean="0"/>
              <a:t>multiwires</a:t>
            </a:r>
            <a:endParaRPr lang="en-US" sz="1100" dirty="0" smtClean="0"/>
          </a:p>
          <a:p>
            <a:r>
              <a:rPr lang="en-US" sz="1100" dirty="0" smtClean="0"/>
              <a:t> </a:t>
            </a:r>
            <a:endParaRPr lang="en-US" sz="1100" dirty="0"/>
          </a:p>
        </p:txBody>
      </p:sp>
      <p:sp>
        <p:nvSpPr>
          <p:cNvPr id="16" name="TextBox 15"/>
          <p:cNvSpPr txBox="1"/>
          <p:nvPr/>
        </p:nvSpPr>
        <p:spPr>
          <a:xfrm>
            <a:off x="2140202" y="5180113"/>
            <a:ext cx="1361715" cy="769441"/>
          </a:xfrm>
          <a:prstGeom prst="rect">
            <a:avLst/>
          </a:prstGeom>
          <a:noFill/>
        </p:spPr>
        <p:txBody>
          <a:bodyPr wrap="square" rtlCol="0">
            <a:spAutoFit/>
          </a:bodyPr>
          <a:lstStyle/>
          <a:p>
            <a:r>
              <a:rPr lang="en-US" sz="1100" dirty="0" err="1" smtClean="0"/>
              <a:t>HBend</a:t>
            </a:r>
            <a:r>
              <a:rPr lang="en-US" sz="1100" dirty="0" smtClean="0"/>
              <a:t> Section:</a:t>
            </a:r>
          </a:p>
          <a:p>
            <a:r>
              <a:rPr lang="en-US" sz="1100" dirty="0" smtClean="0"/>
              <a:t>908-918</a:t>
            </a:r>
          </a:p>
          <a:p>
            <a:pPr marL="171450" indent="-171450">
              <a:buFont typeface="Arial" panose="020B0604020202020204" pitchFamily="34" charset="0"/>
              <a:buChar char="•"/>
            </a:pPr>
            <a:r>
              <a:rPr lang="en-US" sz="1100" dirty="0" smtClean="0"/>
              <a:t>2 </a:t>
            </a:r>
            <a:r>
              <a:rPr lang="en-US" sz="1100" dirty="0" err="1" smtClean="0"/>
              <a:t>multiwires</a:t>
            </a:r>
            <a:endParaRPr lang="en-US" sz="1100" dirty="0" smtClean="0"/>
          </a:p>
          <a:p>
            <a:pPr marL="171450" indent="-171450">
              <a:buFont typeface="Arial" panose="020B0604020202020204" pitchFamily="34" charset="0"/>
              <a:buChar char="•"/>
            </a:pPr>
            <a:r>
              <a:rPr lang="en-US" sz="1100" dirty="0" smtClean="0"/>
              <a:t>4 UTA </a:t>
            </a:r>
            <a:r>
              <a:rPr lang="en-US" sz="1100" dirty="0" err="1" smtClean="0"/>
              <a:t>multiwires</a:t>
            </a:r>
            <a:r>
              <a:rPr lang="en-US" sz="1100" dirty="0" smtClean="0"/>
              <a:t> </a:t>
            </a:r>
            <a:endParaRPr lang="en-US" sz="1100" dirty="0"/>
          </a:p>
        </p:txBody>
      </p:sp>
      <p:sp>
        <p:nvSpPr>
          <p:cNvPr id="17" name="TextBox 16"/>
          <p:cNvSpPr txBox="1"/>
          <p:nvPr/>
        </p:nvSpPr>
        <p:spPr>
          <a:xfrm rot="422750">
            <a:off x="662218" y="3630429"/>
            <a:ext cx="1518803" cy="769441"/>
          </a:xfrm>
          <a:prstGeom prst="rect">
            <a:avLst/>
          </a:prstGeom>
          <a:noFill/>
        </p:spPr>
        <p:txBody>
          <a:bodyPr wrap="square" rtlCol="0">
            <a:spAutoFit/>
          </a:bodyPr>
          <a:lstStyle/>
          <a:p>
            <a:r>
              <a:rPr lang="en-US" sz="1100" dirty="0" smtClean="0">
                <a:solidFill>
                  <a:schemeClr val="accent2">
                    <a:lumMod val="75000"/>
                  </a:schemeClr>
                </a:solidFill>
              </a:rPr>
              <a:t>Common Section:</a:t>
            </a:r>
          </a:p>
          <a:p>
            <a:r>
              <a:rPr lang="en-US" sz="1100" dirty="0" smtClean="0">
                <a:solidFill>
                  <a:schemeClr val="accent2">
                    <a:lumMod val="75000"/>
                  </a:schemeClr>
                </a:solidFill>
              </a:rPr>
              <a:t>900-907</a:t>
            </a:r>
          </a:p>
          <a:p>
            <a:pPr marL="171450" indent="-171450">
              <a:buFont typeface="Arial" panose="020B0604020202020204" pitchFamily="34" charset="0"/>
              <a:buChar char="•"/>
            </a:pPr>
            <a:r>
              <a:rPr lang="en-US" sz="1100" dirty="0" smtClean="0">
                <a:solidFill>
                  <a:schemeClr val="accent2">
                    <a:lumMod val="75000"/>
                  </a:schemeClr>
                </a:solidFill>
              </a:rPr>
              <a:t>1 shared PWC</a:t>
            </a:r>
          </a:p>
          <a:p>
            <a:pPr marL="171450" indent="-171450">
              <a:buFont typeface="Arial" panose="020B0604020202020204" pitchFamily="34" charset="0"/>
              <a:buChar char="•"/>
            </a:pPr>
            <a:r>
              <a:rPr lang="en-US" sz="1100" dirty="0" smtClean="0">
                <a:solidFill>
                  <a:schemeClr val="accent2">
                    <a:lumMod val="75000"/>
                  </a:schemeClr>
                </a:solidFill>
              </a:rPr>
              <a:t>3 </a:t>
            </a:r>
            <a:r>
              <a:rPr lang="en-US" sz="1100" dirty="0" err="1" smtClean="0">
                <a:solidFill>
                  <a:schemeClr val="accent2">
                    <a:lumMod val="75000"/>
                  </a:schemeClr>
                </a:solidFill>
              </a:rPr>
              <a:t>multiwires</a:t>
            </a:r>
            <a:endParaRPr lang="en-US" sz="1100" dirty="0">
              <a:solidFill>
                <a:schemeClr val="accent2">
                  <a:lumMod val="75000"/>
                </a:schemeClr>
              </a:solidFill>
            </a:endParaRPr>
          </a:p>
        </p:txBody>
      </p:sp>
      <p:cxnSp>
        <p:nvCxnSpPr>
          <p:cNvPr id="18" name="Straight Connector 17"/>
          <p:cNvCxnSpPr/>
          <p:nvPr/>
        </p:nvCxnSpPr>
        <p:spPr>
          <a:xfrm flipH="1">
            <a:off x="2089588" y="4479568"/>
            <a:ext cx="22148" cy="8875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014408" y="4388287"/>
            <a:ext cx="267322" cy="8321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512910" y="2757766"/>
            <a:ext cx="352065" cy="6845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2" name="Content Placeholder 2"/>
          <p:cNvSpPr txBox="1">
            <a:spLocks/>
          </p:cNvSpPr>
          <p:nvPr/>
        </p:nvSpPr>
        <p:spPr>
          <a:xfrm>
            <a:off x="452437" y="1070775"/>
            <a:ext cx="8560934" cy="1119146"/>
          </a:xfrm>
          <a:prstGeom prst="rect">
            <a:avLst/>
          </a:prstGeom>
        </p:spPr>
        <p:txBody>
          <a:bodyPr lIns="0" tIns="0" rIns="0" bIns="0"/>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mn-lt"/>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mn-lt"/>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mn-lt"/>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mn-lt"/>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Based on the lattice design, the M4 line will contain 28 profile monitors that will be used to measure the profile and position of the beam.</a:t>
            </a:r>
          </a:p>
          <a:p>
            <a:pPr lvl="1"/>
            <a:r>
              <a:rPr lang="en-US" sz="1800" dirty="0" smtClean="0"/>
              <a:t>One shared PWC</a:t>
            </a:r>
          </a:p>
          <a:p>
            <a:pPr lvl="1"/>
            <a:r>
              <a:rPr lang="en-US" sz="1800" dirty="0" smtClean="0"/>
              <a:t>Eight repurposed UTA </a:t>
            </a:r>
            <a:r>
              <a:rPr lang="en-US" sz="1800" dirty="0" err="1" smtClean="0"/>
              <a:t>multiwires</a:t>
            </a:r>
            <a:endParaRPr lang="en-US" sz="1800" dirty="0" smtClean="0"/>
          </a:p>
          <a:p>
            <a:pPr lvl="1"/>
            <a:r>
              <a:rPr lang="en-US" sz="1800" dirty="0" smtClean="0"/>
              <a:t>Eighteen new </a:t>
            </a:r>
            <a:r>
              <a:rPr lang="en-US" sz="1800" dirty="0" err="1" smtClean="0"/>
              <a:t>NuMI</a:t>
            </a:r>
            <a:r>
              <a:rPr lang="en-US" sz="1800" dirty="0" smtClean="0"/>
              <a:t>-extraction style </a:t>
            </a:r>
            <a:r>
              <a:rPr lang="en-US" sz="1800" dirty="0" err="1" smtClean="0"/>
              <a:t>multiwires</a:t>
            </a:r>
            <a:endParaRPr lang="en-US" sz="1800" dirty="0" smtClean="0"/>
          </a:p>
          <a:p>
            <a:pPr lvl="1"/>
            <a:r>
              <a:rPr lang="en-US" sz="1800" dirty="0" smtClean="0"/>
              <a:t>One repurposed BNL PWC</a:t>
            </a:r>
            <a:endParaRPr lang="en-US" sz="1800" dirty="0"/>
          </a:p>
        </p:txBody>
      </p:sp>
      <p:cxnSp>
        <p:nvCxnSpPr>
          <p:cNvPr id="42" name="Straight Connector 41"/>
          <p:cNvCxnSpPr/>
          <p:nvPr/>
        </p:nvCxnSpPr>
        <p:spPr>
          <a:xfrm flipH="1">
            <a:off x="596194" y="4335566"/>
            <a:ext cx="9416" cy="7317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7498779" y="2300276"/>
            <a:ext cx="352065" cy="6845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rot="19965756">
            <a:off x="7972404" y="2618470"/>
            <a:ext cx="1195482" cy="769441"/>
          </a:xfrm>
          <a:prstGeom prst="rect">
            <a:avLst/>
          </a:prstGeom>
          <a:noFill/>
        </p:spPr>
        <p:txBody>
          <a:bodyPr wrap="square" rtlCol="0">
            <a:spAutoFit/>
          </a:bodyPr>
          <a:lstStyle/>
          <a:p>
            <a:r>
              <a:rPr lang="en-US" sz="1100" dirty="0" smtClean="0">
                <a:solidFill>
                  <a:schemeClr val="accent3">
                    <a:lumMod val="75000"/>
                  </a:schemeClr>
                </a:solidFill>
              </a:rPr>
              <a:t>Target Section:</a:t>
            </a:r>
          </a:p>
          <a:p>
            <a:pPr marL="171450" indent="-171450">
              <a:buFont typeface="Arial" panose="020B0604020202020204" pitchFamily="34" charset="0"/>
              <a:buChar char="•"/>
            </a:pPr>
            <a:r>
              <a:rPr lang="en-US" sz="1100" dirty="0">
                <a:solidFill>
                  <a:schemeClr val="accent3">
                    <a:lumMod val="75000"/>
                  </a:schemeClr>
                </a:solidFill>
              </a:rPr>
              <a:t>1</a:t>
            </a:r>
            <a:r>
              <a:rPr lang="en-US" sz="1100" dirty="0" smtClean="0">
                <a:solidFill>
                  <a:schemeClr val="accent3">
                    <a:lumMod val="75000"/>
                  </a:schemeClr>
                </a:solidFill>
              </a:rPr>
              <a:t> </a:t>
            </a:r>
            <a:r>
              <a:rPr lang="en-US" sz="1100" dirty="0" err="1" smtClean="0">
                <a:solidFill>
                  <a:schemeClr val="accent3">
                    <a:lumMod val="75000"/>
                  </a:schemeClr>
                </a:solidFill>
              </a:rPr>
              <a:t>multiwire</a:t>
            </a:r>
            <a:endParaRPr lang="en-US" sz="1100" dirty="0" smtClean="0">
              <a:solidFill>
                <a:schemeClr val="accent3">
                  <a:lumMod val="75000"/>
                </a:schemeClr>
              </a:solidFill>
            </a:endParaRPr>
          </a:p>
          <a:p>
            <a:pPr marL="171450" indent="-171450">
              <a:buFont typeface="Arial" panose="020B0604020202020204" pitchFamily="34" charset="0"/>
              <a:buChar char="•"/>
            </a:pPr>
            <a:r>
              <a:rPr lang="en-US" sz="1100" dirty="0" smtClean="0">
                <a:solidFill>
                  <a:schemeClr val="accent3">
                    <a:lumMod val="75000"/>
                  </a:schemeClr>
                </a:solidFill>
              </a:rPr>
              <a:t>1 BNL PWC</a:t>
            </a:r>
          </a:p>
          <a:p>
            <a:r>
              <a:rPr lang="en-US" sz="1100" dirty="0" smtClean="0"/>
              <a:t> </a:t>
            </a:r>
            <a:endParaRPr lang="en-US" sz="1100" dirty="0"/>
          </a:p>
        </p:txBody>
      </p:sp>
      <p:cxnSp>
        <p:nvCxnSpPr>
          <p:cNvPr id="54" name="Straight Connector 53"/>
          <p:cNvCxnSpPr/>
          <p:nvPr/>
        </p:nvCxnSpPr>
        <p:spPr>
          <a:xfrm>
            <a:off x="8034214" y="2012444"/>
            <a:ext cx="352065" cy="6845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p:nvPicPr>
        <p:blipFill>
          <a:blip r:embed="rId3"/>
          <a:stretch>
            <a:fillRect/>
          </a:stretch>
        </p:blipFill>
        <p:spPr>
          <a:xfrm>
            <a:off x="6428373" y="4335566"/>
            <a:ext cx="2295898" cy="1613988"/>
          </a:xfrm>
          <a:prstGeom prst="rect">
            <a:avLst/>
          </a:prstGeom>
        </p:spPr>
      </p:pic>
      <p:sp>
        <p:nvSpPr>
          <p:cNvPr id="56" name="Rectangle 55"/>
          <p:cNvSpPr/>
          <p:nvPr/>
        </p:nvSpPr>
        <p:spPr>
          <a:xfrm>
            <a:off x="7832524" y="4288271"/>
            <a:ext cx="947695"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MW941</a:t>
            </a:r>
            <a:endParaRPr lang="en-US" sz="1800" b="1" cap="none" spc="0" dirty="0">
              <a:ln w="22225">
                <a:solidFill>
                  <a:schemeClr val="accent2"/>
                </a:solidFill>
                <a:prstDash val="solid"/>
              </a:ln>
              <a:solidFill>
                <a:schemeClr val="accent2">
                  <a:lumMod val="40000"/>
                  <a:lumOff val="60000"/>
                </a:schemeClr>
              </a:solidFill>
              <a:effectLst/>
            </a:endParaRPr>
          </a:p>
        </p:txBody>
      </p:sp>
      <p:cxnSp>
        <p:nvCxnSpPr>
          <p:cNvPr id="57" name="Straight Arrow Connector 56"/>
          <p:cNvCxnSpPr/>
          <p:nvPr/>
        </p:nvCxnSpPr>
        <p:spPr>
          <a:xfrm flipH="1" flipV="1">
            <a:off x="7576322" y="2640707"/>
            <a:ext cx="795257" cy="17068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503568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9"/>
            <a:ext cx="8686799" cy="54995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altLang="en-US" dirty="0" smtClean="0"/>
              <a:t>Vacuum Cans</a:t>
            </a:r>
          </a:p>
        </p:txBody>
      </p:sp>
      <p:sp>
        <p:nvSpPr>
          <p:cNvPr id="17410" name="Content Placeholder 2"/>
          <p:cNvSpPr>
            <a:spLocks noGrp="1"/>
          </p:cNvSpPr>
          <p:nvPr>
            <p:ph idx="1"/>
          </p:nvPr>
        </p:nvSpPr>
        <p:spPr bwMode="auto">
          <a:xfrm>
            <a:off x="228600" y="925285"/>
            <a:ext cx="4960257" cy="292891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1200"/>
              </a:spcBef>
              <a:buNone/>
            </a:pPr>
            <a:r>
              <a:rPr lang="en-US" altLang="en-US" sz="1800" b="1" dirty="0" smtClean="0"/>
              <a:t>Two types of vacuum cans will be used</a:t>
            </a:r>
            <a:r>
              <a:rPr lang="en-US" altLang="en-US" sz="1800" dirty="0" smtClean="0"/>
              <a:t>.</a:t>
            </a:r>
          </a:p>
          <a:p>
            <a:pPr>
              <a:spcBef>
                <a:spcPts val="1200"/>
              </a:spcBef>
              <a:buFontTx/>
              <a:buChar char="•"/>
            </a:pPr>
            <a:r>
              <a:rPr lang="en-US" altLang="en-US" sz="1400" dirty="0" smtClean="0"/>
              <a:t>Fermilab </a:t>
            </a:r>
            <a:r>
              <a:rPr lang="en-US" altLang="en-US" sz="1400" dirty="0"/>
              <a:t>design – rotary </a:t>
            </a:r>
            <a:r>
              <a:rPr lang="en-US" altLang="en-US" sz="1400" dirty="0" smtClean="0"/>
              <a:t>motion</a:t>
            </a:r>
          </a:p>
          <a:p>
            <a:pPr>
              <a:spcBef>
                <a:spcPts val="1200"/>
              </a:spcBef>
              <a:buFontTx/>
              <a:buChar char="•"/>
            </a:pPr>
            <a:r>
              <a:rPr lang="en-US" altLang="en-US" sz="1400" dirty="0" smtClean="0"/>
              <a:t>University </a:t>
            </a:r>
            <a:r>
              <a:rPr lang="en-US" altLang="en-US" sz="1400" dirty="0"/>
              <a:t>of Texas design </a:t>
            </a:r>
            <a:r>
              <a:rPr lang="en-US" altLang="en-US" sz="1400" dirty="0" smtClean="0"/>
              <a:t>(UTA) – </a:t>
            </a:r>
            <a:r>
              <a:rPr lang="en-US" altLang="en-US" sz="1400" dirty="0"/>
              <a:t>linear </a:t>
            </a:r>
            <a:r>
              <a:rPr lang="en-US" altLang="en-US" sz="1400" dirty="0" smtClean="0"/>
              <a:t>motion</a:t>
            </a:r>
          </a:p>
          <a:p>
            <a:pPr marL="0" indent="0">
              <a:spcBef>
                <a:spcPts val="1200"/>
              </a:spcBef>
              <a:buNone/>
            </a:pPr>
            <a:r>
              <a:rPr lang="en-US" sz="1800" b="1" dirty="0"/>
              <a:t>Mechanical reliability of rotary </a:t>
            </a:r>
            <a:r>
              <a:rPr lang="en-US" sz="1800" b="1" dirty="0" err="1"/>
              <a:t>feedthrough</a:t>
            </a:r>
            <a:endParaRPr lang="en-US" altLang="en-US" sz="1800" dirty="0"/>
          </a:p>
          <a:p>
            <a:r>
              <a:rPr lang="en-US" sz="1400" dirty="0" smtClean="0"/>
              <a:t>Life tests </a:t>
            </a:r>
            <a:r>
              <a:rPr lang="en-US" sz="1400" dirty="0"/>
              <a:t>conducted during the prototyping of the </a:t>
            </a:r>
            <a:r>
              <a:rPr lang="en-US" sz="1400" dirty="0" err="1"/>
              <a:t>NuMI</a:t>
            </a:r>
            <a:r>
              <a:rPr lang="en-US" sz="1400" dirty="0"/>
              <a:t> profile monitors.</a:t>
            </a:r>
          </a:p>
          <a:p>
            <a:r>
              <a:rPr lang="en-US" sz="1400" dirty="0" smtClean="0"/>
              <a:t>Cycled prototype 500,000 times. </a:t>
            </a:r>
            <a:r>
              <a:rPr lang="en-US" sz="1400" dirty="0"/>
              <a:t>After the test inspected mechanical parts i.e., switches, rotary feed through etc. No functional damage was detected</a:t>
            </a:r>
            <a:r>
              <a:rPr lang="en-US" sz="1200" dirty="0"/>
              <a:t>.</a:t>
            </a:r>
          </a:p>
          <a:p>
            <a:pPr>
              <a:spcBef>
                <a:spcPts val="1200"/>
              </a:spcBef>
              <a:buFontTx/>
              <a:buChar char="•"/>
            </a:pPr>
            <a:endParaRPr lang="en-US" altLang="en-US" sz="1400" dirty="0" smtClean="0"/>
          </a:p>
        </p:txBody>
      </p:sp>
      <p:sp>
        <p:nvSpPr>
          <p:cNvPr id="3" name="Slide Number Placeholder 2"/>
          <p:cNvSpPr>
            <a:spLocks noGrp="1"/>
          </p:cNvSpPr>
          <p:nvPr>
            <p:ph type="sldNum" sz="quarter" idx="12"/>
          </p:nvPr>
        </p:nvSpPr>
        <p:spPr/>
        <p:txBody>
          <a:bodyPr/>
          <a:lstStyle/>
          <a:p>
            <a:fld id="{0DA45632-DF86-4B59-A918-3230B66F0499}" type="slidenum">
              <a:rPr lang="en-US" altLang="en-US" smtClean="0"/>
              <a:pPr/>
              <a:t>3</a:t>
            </a:fld>
            <a:endParaRPr lang="en-US" altLang="en-US"/>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88857" y="925285"/>
            <a:ext cx="3410796" cy="226781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TX modification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8857" y="3432252"/>
            <a:ext cx="3410796" cy="2558097"/>
          </a:xfrm>
          <a:prstGeom prst="rect">
            <a:avLst/>
          </a:prstGeom>
        </p:spPr>
      </p:pic>
      <p:sp>
        <p:nvSpPr>
          <p:cNvPr id="12" name="TextBox 11"/>
          <p:cNvSpPr txBox="1"/>
          <p:nvPr/>
        </p:nvSpPr>
        <p:spPr>
          <a:xfrm>
            <a:off x="5693331" y="5990349"/>
            <a:ext cx="2906321" cy="400110"/>
          </a:xfrm>
          <a:prstGeom prst="rect">
            <a:avLst/>
          </a:prstGeom>
          <a:noFill/>
        </p:spPr>
        <p:txBody>
          <a:bodyPr wrap="square" rtlCol="0">
            <a:spAutoFit/>
          </a:bodyPr>
          <a:lstStyle/>
          <a:p>
            <a:r>
              <a:rPr lang="en-US" sz="2000" dirty="0" smtClean="0"/>
              <a:t>UTA Design (linear)</a:t>
            </a:r>
            <a:endParaRPr lang="en-US" sz="2000" dirty="0"/>
          </a:p>
        </p:txBody>
      </p:sp>
      <p:sp>
        <p:nvSpPr>
          <p:cNvPr id="15" name="TextBox 14"/>
          <p:cNvSpPr txBox="1"/>
          <p:nvPr/>
        </p:nvSpPr>
        <p:spPr>
          <a:xfrm>
            <a:off x="817505" y="5990348"/>
            <a:ext cx="3766356" cy="400110"/>
          </a:xfrm>
          <a:prstGeom prst="rect">
            <a:avLst/>
          </a:prstGeom>
          <a:noFill/>
        </p:spPr>
        <p:txBody>
          <a:bodyPr wrap="square" rtlCol="0">
            <a:spAutoFit/>
          </a:bodyPr>
          <a:lstStyle/>
          <a:p>
            <a:r>
              <a:rPr lang="en-US" sz="2000" dirty="0" smtClean="0"/>
              <a:t>Fermilab Design </a:t>
            </a:r>
            <a:r>
              <a:rPr lang="en-US" sz="2000" dirty="0"/>
              <a:t>(</a:t>
            </a:r>
            <a:r>
              <a:rPr lang="en-US" sz="2000" dirty="0" smtClean="0"/>
              <a:t>rotary motion)</a:t>
            </a:r>
            <a:endParaRPr lang="en-US" sz="2000" dirty="0"/>
          </a:p>
        </p:txBody>
      </p:sp>
      <p:pic>
        <p:nvPicPr>
          <p:cNvPr id="2" name="Picture 1" descr="Reilly's vacuum ca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061" y="3854204"/>
            <a:ext cx="2707509" cy="2030632"/>
          </a:xfrm>
          <a:prstGeom prst="rect">
            <a:avLst/>
          </a:prstGeom>
        </p:spPr>
      </p:pic>
      <p:pic>
        <p:nvPicPr>
          <p:cNvPr id="4" name="Picture 3" descr="0.5 mm NuMI wire plan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7759" y="3854203"/>
            <a:ext cx="2105317" cy="2033951"/>
          </a:xfrm>
          <a:prstGeom prst="rect">
            <a:avLst/>
          </a:prstGeom>
        </p:spPr>
      </p:pic>
      <p:sp>
        <p:nvSpPr>
          <p:cNvPr id="5" name="Date Placeholder 4"/>
          <p:cNvSpPr>
            <a:spLocks noGrp="1"/>
          </p:cNvSpPr>
          <p:nvPr>
            <p:ph type="dt" sz="half" idx="10"/>
          </p:nvPr>
        </p:nvSpPr>
        <p:spPr/>
        <p:txBody>
          <a:bodyPr/>
          <a:lstStyle/>
          <a:p>
            <a:r>
              <a:rPr lang="en-US" altLang="en-US" smtClean="0"/>
              <a:t>10/6/15</a:t>
            </a:r>
            <a:endParaRPr lang="en-US" altLang="en-US" dirty="0"/>
          </a:p>
        </p:txBody>
      </p:sp>
      <p:sp>
        <p:nvSpPr>
          <p:cNvPr id="6" name="Footer Placeholder 5"/>
          <p:cNvSpPr>
            <a:spLocks noGrp="1"/>
          </p:cNvSpPr>
          <p:nvPr>
            <p:ph type="ftr" sz="quarter" idx="11"/>
          </p:nvPr>
        </p:nvSpPr>
        <p:spPr/>
        <p:txBody>
          <a:bodyPr/>
          <a:lstStyle/>
          <a:p>
            <a:r>
              <a:rPr lang="en-US" altLang="en-US" sz="900" smtClean="0">
                <a:solidFill>
                  <a:srgbClr val="004C97"/>
                </a:solidFill>
                <a:latin typeface="+mn-lt"/>
              </a:rPr>
              <a:t>Dan Schoo, Gianni Tassotto| Muon Campus Controls and Instrumentation</a:t>
            </a:r>
            <a:endParaRPr lang="en-US" altLang="en-US" sz="9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Wire planes</a:t>
            </a:r>
            <a:endParaRPr lang="en-US" dirty="0"/>
          </a:p>
        </p:txBody>
      </p:sp>
      <p:sp>
        <p:nvSpPr>
          <p:cNvPr id="10" name="Slide Number Placeholder 9"/>
          <p:cNvSpPr>
            <a:spLocks noGrp="1"/>
          </p:cNvSpPr>
          <p:nvPr>
            <p:ph type="sldNum" sz="quarter" idx="12"/>
          </p:nvPr>
        </p:nvSpPr>
        <p:spPr/>
        <p:txBody>
          <a:bodyPr/>
          <a:lstStyle/>
          <a:p>
            <a:fld id="{0DA45632-DF86-4B59-A918-3230B66F0499}" type="slidenum">
              <a:rPr lang="en-US" altLang="en-US" smtClean="0"/>
              <a:pPr/>
              <a:t>4</a:t>
            </a:fld>
            <a:endParaRPr lang="en-US" altLang="en-US"/>
          </a:p>
        </p:txBody>
      </p:sp>
      <p:sp>
        <p:nvSpPr>
          <p:cNvPr id="4" name="TextBox 3"/>
          <p:cNvSpPr txBox="1"/>
          <p:nvPr/>
        </p:nvSpPr>
        <p:spPr>
          <a:xfrm>
            <a:off x="423351" y="833022"/>
            <a:ext cx="3941535" cy="5447646"/>
          </a:xfrm>
          <a:prstGeom prst="rect">
            <a:avLst/>
          </a:prstGeom>
          <a:noFill/>
        </p:spPr>
        <p:txBody>
          <a:bodyPr wrap="square" rtlCol="0">
            <a:spAutoFit/>
          </a:bodyPr>
          <a:lstStyle/>
          <a:p>
            <a:r>
              <a:rPr lang="en-US" sz="2200" b="1" dirty="0" smtClean="0">
                <a:solidFill>
                  <a:schemeClr val="accent6"/>
                </a:solidFill>
                <a:latin typeface="+mj-lt"/>
              </a:rPr>
              <a:t>Ceramic substrate</a:t>
            </a:r>
          </a:p>
          <a:p>
            <a:pPr marL="342900" indent="-342900">
              <a:buFontTx/>
              <a:buChar char="-"/>
            </a:pPr>
            <a:r>
              <a:rPr lang="en-US" sz="1800" dirty="0" smtClean="0">
                <a:solidFill>
                  <a:srgbClr val="404040"/>
                </a:solidFill>
                <a:latin typeface="+mj-lt"/>
              </a:rPr>
              <a:t>Alumina 96 Ceramic</a:t>
            </a:r>
          </a:p>
          <a:p>
            <a:pPr marL="342900" indent="-342900">
              <a:buFontTx/>
              <a:buChar char="-"/>
            </a:pPr>
            <a:r>
              <a:rPr lang="en-US" sz="1800" dirty="0" smtClean="0">
                <a:solidFill>
                  <a:srgbClr val="404040"/>
                </a:solidFill>
              </a:rPr>
              <a:t>Fired Ag-</a:t>
            </a:r>
            <a:r>
              <a:rPr lang="en-US" sz="1800" dirty="0" err="1" smtClean="0">
                <a:solidFill>
                  <a:srgbClr val="404040"/>
                </a:solidFill>
              </a:rPr>
              <a:t>Pd</a:t>
            </a:r>
            <a:r>
              <a:rPr lang="en-US" sz="1800" dirty="0" smtClean="0">
                <a:solidFill>
                  <a:srgbClr val="404040"/>
                </a:solidFill>
              </a:rPr>
              <a:t> metallization</a:t>
            </a:r>
          </a:p>
          <a:p>
            <a:pPr marL="342900" indent="-342900">
              <a:buFontTx/>
              <a:buChar char="-"/>
            </a:pPr>
            <a:r>
              <a:rPr lang="en-US" sz="1800" dirty="0" smtClean="0">
                <a:solidFill>
                  <a:srgbClr val="404040"/>
                </a:solidFill>
              </a:rPr>
              <a:t>Surface mounted connectors</a:t>
            </a:r>
          </a:p>
          <a:p>
            <a:r>
              <a:rPr lang="en-US" b="1" dirty="0" smtClean="0">
                <a:solidFill>
                  <a:srgbClr val="404040"/>
                </a:solidFill>
              </a:rPr>
              <a:t>Wires</a:t>
            </a:r>
          </a:p>
          <a:p>
            <a:pPr marL="342900" indent="-342900">
              <a:buFontTx/>
              <a:buChar char="-"/>
            </a:pPr>
            <a:r>
              <a:rPr lang="en-US" sz="1800" dirty="0" smtClean="0">
                <a:solidFill>
                  <a:srgbClr val="404040"/>
                </a:solidFill>
              </a:rPr>
              <a:t>Titanium wires or foils</a:t>
            </a:r>
          </a:p>
          <a:p>
            <a:pPr marL="342900" indent="-342900">
              <a:buFontTx/>
              <a:buChar char="-"/>
            </a:pPr>
            <a:r>
              <a:rPr lang="en-US" sz="1800" dirty="0" smtClean="0">
                <a:solidFill>
                  <a:srgbClr val="404040"/>
                </a:solidFill>
              </a:rPr>
              <a:t>Wire pitch 0.5 and 1mm</a:t>
            </a:r>
            <a:endParaRPr lang="en-US" sz="1800" dirty="0">
              <a:solidFill>
                <a:srgbClr val="404040"/>
              </a:solidFill>
            </a:endParaRPr>
          </a:p>
          <a:p>
            <a:r>
              <a:rPr lang="en-US" sz="2200" b="1" dirty="0" smtClean="0">
                <a:solidFill>
                  <a:srgbClr val="404040"/>
                </a:solidFill>
              </a:rPr>
              <a:t>Electrical Tests</a:t>
            </a:r>
          </a:p>
          <a:p>
            <a:pPr marL="342900" indent="-342900">
              <a:buFontTx/>
              <a:buChar char="-"/>
            </a:pPr>
            <a:r>
              <a:rPr lang="en-US" sz="1800" dirty="0" smtClean="0">
                <a:solidFill>
                  <a:srgbClr val="404040"/>
                </a:solidFill>
              </a:rPr>
              <a:t>Continuity</a:t>
            </a:r>
          </a:p>
          <a:p>
            <a:pPr marL="342900" indent="-342900">
              <a:buFontTx/>
              <a:buChar char="-"/>
            </a:pPr>
            <a:r>
              <a:rPr lang="en-US" sz="1800" dirty="0" smtClean="0">
                <a:solidFill>
                  <a:srgbClr val="404040"/>
                </a:solidFill>
              </a:rPr>
              <a:t>Wire to wire leakage</a:t>
            </a:r>
          </a:p>
          <a:p>
            <a:pPr marL="342900" indent="-342900">
              <a:buFontTx/>
              <a:buChar char="-"/>
            </a:pPr>
            <a:r>
              <a:rPr lang="en-US" sz="1800" dirty="0" smtClean="0">
                <a:solidFill>
                  <a:srgbClr val="404040"/>
                </a:solidFill>
              </a:rPr>
              <a:t>Flash test</a:t>
            </a:r>
          </a:p>
          <a:p>
            <a:r>
              <a:rPr lang="en-US" sz="2200" b="1" dirty="0" smtClean="0">
                <a:solidFill>
                  <a:srgbClr val="404040"/>
                </a:solidFill>
              </a:rPr>
              <a:t>Pitch Measurements</a:t>
            </a:r>
          </a:p>
          <a:p>
            <a:r>
              <a:rPr lang="en-US" sz="1800" dirty="0" smtClean="0">
                <a:solidFill>
                  <a:srgbClr val="404040"/>
                </a:solidFill>
              </a:rPr>
              <a:t>Made at </a:t>
            </a:r>
            <a:r>
              <a:rPr lang="en-US" sz="1800" dirty="0" err="1" smtClean="0">
                <a:solidFill>
                  <a:srgbClr val="404040"/>
                </a:solidFill>
              </a:rPr>
              <a:t>SiDet</a:t>
            </a:r>
            <a:r>
              <a:rPr lang="en-US" sz="1800" dirty="0" smtClean="0">
                <a:solidFill>
                  <a:srgbClr val="404040"/>
                </a:solidFill>
              </a:rPr>
              <a:t> using Avant 600 made by Optical Gaging Products. The uncertainty in position was +/- </a:t>
            </a:r>
            <a:r>
              <a:rPr lang="en-US" sz="1800" dirty="0">
                <a:solidFill>
                  <a:schemeClr val="accent6"/>
                </a:solidFill>
              </a:rPr>
              <a:t>10 </a:t>
            </a:r>
            <a:r>
              <a:rPr lang="en-US" sz="1800" dirty="0" err="1">
                <a:solidFill>
                  <a:schemeClr val="accent6"/>
                </a:solidFill>
              </a:rPr>
              <a:t>μm</a:t>
            </a:r>
            <a:r>
              <a:rPr lang="en-US" sz="1800" dirty="0">
                <a:solidFill>
                  <a:schemeClr val="accent6"/>
                </a:solidFill>
              </a:rPr>
              <a:t>. </a:t>
            </a:r>
            <a:endParaRPr lang="en-US" sz="1800" dirty="0" smtClean="0">
              <a:solidFill>
                <a:schemeClr val="accent6"/>
              </a:solidFill>
            </a:endParaRPr>
          </a:p>
          <a:p>
            <a:endParaRPr lang="en-US" sz="2200" b="1" dirty="0" smtClean="0">
              <a:solidFill>
                <a:srgbClr val="404040"/>
              </a:solidFill>
            </a:endParaRPr>
          </a:p>
          <a:p>
            <a:endParaRPr lang="en-US" sz="1800" b="1" dirty="0" smtClean="0">
              <a:solidFill>
                <a:srgbClr val="404040"/>
              </a:solidFill>
            </a:endParaRPr>
          </a:p>
          <a:p>
            <a:endParaRPr lang="en-US" sz="2000" dirty="0">
              <a:solidFill>
                <a:srgbClr val="40404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424" y="833023"/>
            <a:ext cx="3255417" cy="3030849"/>
          </a:xfrm>
          <a:prstGeom prst="rect">
            <a:avLst/>
          </a:prstGeom>
        </p:spPr>
      </p:pic>
      <p:sp>
        <p:nvSpPr>
          <p:cNvPr id="6" name="Content Placeholder 5"/>
          <p:cNvSpPr>
            <a:spLocks noGrp="1"/>
          </p:cNvSpPr>
          <p:nvPr>
            <p:ph idx="1"/>
          </p:nvPr>
        </p:nvSpPr>
        <p:spPr>
          <a:xfrm>
            <a:off x="934290" y="5649911"/>
            <a:ext cx="1503623" cy="446087"/>
          </a:xfrm>
        </p:spPr>
        <p:txBody>
          <a:bodyPr/>
          <a:lstStyle/>
          <a:p>
            <a:endParaRPr lang="en-US" sz="1200" dirty="0"/>
          </a:p>
        </p:txBody>
      </p:sp>
      <p:pic>
        <p:nvPicPr>
          <p:cNvPr id="7" name="Picture 6" descr="Wireplane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886" y="4102391"/>
            <a:ext cx="4435075" cy="1993608"/>
          </a:xfrm>
          <a:prstGeom prst="rect">
            <a:avLst/>
          </a:prstGeom>
        </p:spPr>
      </p:pic>
      <p:sp>
        <p:nvSpPr>
          <p:cNvPr id="3" name="Date Placeholder 2"/>
          <p:cNvSpPr>
            <a:spLocks noGrp="1"/>
          </p:cNvSpPr>
          <p:nvPr>
            <p:ph type="dt" sz="half" idx="10"/>
          </p:nvPr>
        </p:nvSpPr>
        <p:spPr/>
        <p:txBody>
          <a:bodyPr/>
          <a:lstStyle/>
          <a:p>
            <a:r>
              <a:rPr lang="en-US" altLang="en-US" smtClean="0"/>
              <a:t>10/6/15</a:t>
            </a:r>
            <a:endParaRPr lang="en-US" altLang="en-US" dirty="0"/>
          </a:p>
        </p:txBody>
      </p:sp>
      <p:sp>
        <p:nvSpPr>
          <p:cNvPr id="8" name="Footer Placeholder 7"/>
          <p:cNvSpPr>
            <a:spLocks noGrp="1"/>
          </p:cNvSpPr>
          <p:nvPr>
            <p:ph type="ftr" sz="quarter" idx="11"/>
          </p:nvPr>
        </p:nvSpPr>
        <p:spPr/>
        <p:txBody>
          <a:bodyPr/>
          <a:lstStyle/>
          <a:p>
            <a:r>
              <a:rPr lang="en-US" altLang="en-US" sz="900" smtClean="0">
                <a:solidFill>
                  <a:srgbClr val="004C97"/>
                </a:solidFill>
                <a:latin typeface="+mn-lt"/>
              </a:rPr>
              <a:t>Dan Schoo, Gianni Tassotto| Muon Campus Controls and Instrumentation</a:t>
            </a:r>
            <a:endParaRPr lang="en-US" altLang="en-US" sz="900" dirty="0"/>
          </a:p>
        </p:txBody>
      </p:sp>
    </p:spTree>
    <p:extLst>
      <p:ext uri="{BB962C8B-B14F-4D97-AF65-F5344CB8AC3E}">
        <p14:creationId xmlns:p14="http://schemas.microsoft.com/office/powerpoint/2010/main" val="3122876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745403"/>
          </a:xfrm>
        </p:spPr>
        <p:txBody>
          <a:bodyPr>
            <a:normAutofit/>
          </a:bodyPr>
          <a:lstStyle/>
          <a:p>
            <a:r>
              <a:rPr lang="en-US" dirty="0" smtClean="0"/>
              <a:t>Charge Estimate</a:t>
            </a:r>
            <a:endParaRPr lang="en-US" dirty="0"/>
          </a:p>
        </p:txBody>
      </p:sp>
      <p:sp>
        <p:nvSpPr>
          <p:cNvPr id="3" name="Content Placeholder 2"/>
          <p:cNvSpPr>
            <a:spLocks noGrp="1"/>
          </p:cNvSpPr>
          <p:nvPr>
            <p:ph idx="1"/>
          </p:nvPr>
        </p:nvSpPr>
        <p:spPr>
          <a:xfrm>
            <a:off x="228600" y="1043046"/>
            <a:ext cx="8686800" cy="2402378"/>
          </a:xfrm>
        </p:spPr>
        <p:txBody>
          <a:bodyPr>
            <a:normAutofit fontScale="92500" lnSpcReduction="10000"/>
          </a:bodyPr>
          <a:lstStyle/>
          <a:p>
            <a:r>
              <a:rPr lang="en-US" sz="1600" dirty="0"/>
              <a:t>The </a:t>
            </a:r>
            <a:r>
              <a:rPr lang="en-US" sz="1600" dirty="0" smtClean="0"/>
              <a:t>charge generated by the beam on a wire is a function of: 1. The beam intensity 2. The dimensions of the wire/foil 3. The Full Width Half Maximum beam size assuming a Gaussian distribution. The table below shows the estimated charge generated by a total integrated intensity of 1E12 for two </a:t>
            </a:r>
            <a:r>
              <a:rPr lang="en-US" sz="1600" dirty="0" err="1" smtClean="0"/>
              <a:t>multiwires</a:t>
            </a:r>
            <a:r>
              <a:rPr lang="en-US" sz="1600" dirty="0" smtClean="0"/>
              <a:t> each seeing a different FWHM. Both use a wire </a:t>
            </a:r>
            <a:r>
              <a:rPr lang="en-US" sz="1600" dirty="0"/>
              <a:t>diameter of 75 </a:t>
            </a:r>
            <a:r>
              <a:rPr lang="en-US" sz="1600" dirty="0" err="1" smtClean="0"/>
              <a:t>μm</a:t>
            </a:r>
            <a:r>
              <a:rPr lang="en-US" sz="1600" dirty="0" smtClean="0"/>
              <a:t> and a assuming a 3% Secondary Emission Efficiency.</a:t>
            </a:r>
          </a:p>
          <a:p>
            <a:pPr>
              <a:buFontTx/>
              <a:buChar char="-"/>
            </a:pPr>
            <a:r>
              <a:rPr lang="en-US" sz="1600" dirty="0" smtClean="0"/>
              <a:t>    MW929 - FWHM = 28.8 mm</a:t>
            </a:r>
          </a:p>
          <a:p>
            <a:pPr>
              <a:buFontTx/>
              <a:buChar char="-"/>
            </a:pPr>
            <a:r>
              <a:rPr lang="en-US" sz="1600" dirty="0" smtClean="0"/>
              <a:t>    MW936 - FWHM = 5.4 mm</a:t>
            </a:r>
          </a:p>
          <a:p>
            <a:r>
              <a:rPr lang="en-US" sz="1600" dirty="0" smtClean="0"/>
              <a:t>Tests show that a simulated charge of 10 </a:t>
            </a:r>
            <a:r>
              <a:rPr lang="en-US" sz="1600" dirty="0" err="1" smtClean="0"/>
              <a:t>pico</a:t>
            </a:r>
            <a:r>
              <a:rPr lang="en-US" sz="1600" dirty="0" smtClean="0"/>
              <a:t> </a:t>
            </a:r>
            <a:r>
              <a:rPr lang="en-US" sz="1600" dirty="0" err="1" smtClean="0"/>
              <a:t>coloumbs</a:t>
            </a:r>
            <a:r>
              <a:rPr lang="en-US" sz="1600" dirty="0" smtClean="0"/>
              <a:t> at beam center is sufficient for the scanner in order to produce a useable plot. 100 </a:t>
            </a:r>
            <a:r>
              <a:rPr lang="en-US" sz="1600" dirty="0" err="1" smtClean="0"/>
              <a:t>pC</a:t>
            </a:r>
            <a:r>
              <a:rPr lang="en-US" sz="1600" dirty="0" smtClean="0"/>
              <a:t> = full scale</a:t>
            </a:r>
          </a:p>
          <a:p>
            <a:r>
              <a:rPr lang="en-US" sz="1600" dirty="0" smtClean="0"/>
              <a:t>We should be able to display a few slices of the beam during spill.</a:t>
            </a:r>
          </a:p>
          <a:p>
            <a:endParaRPr lang="en-US" sz="1600" dirty="0"/>
          </a:p>
        </p:txBody>
      </p:sp>
      <p:sp>
        <p:nvSpPr>
          <p:cNvPr id="4" name="Slide Number Placeholder 3"/>
          <p:cNvSpPr>
            <a:spLocks noGrp="1"/>
          </p:cNvSpPr>
          <p:nvPr>
            <p:ph type="sldNum" sz="quarter" idx="12"/>
          </p:nvPr>
        </p:nvSpPr>
        <p:spPr/>
        <p:txBody>
          <a:bodyPr/>
          <a:lstStyle/>
          <a:p>
            <a:fld id="{0DA45632-DF86-4B59-A918-3230B66F0499}" type="slidenum">
              <a:rPr lang="en-US" altLang="en-US" smtClean="0"/>
              <a:pPr/>
              <a:t>5</a:t>
            </a:fld>
            <a:endParaRPr lang="en-US" altLang="en-US"/>
          </a:p>
        </p:txBody>
      </p:sp>
      <p:graphicFrame>
        <p:nvGraphicFramePr>
          <p:cNvPr id="10" name="Table 9"/>
          <p:cNvGraphicFramePr>
            <a:graphicFrameLocks noGrp="1"/>
          </p:cNvGraphicFramePr>
          <p:nvPr>
            <p:extLst>
              <p:ext uri="{D42A27DB-BD31-4B8C-83A1-F6EECF244321}">
                <p14:modId xmlns:p14="http://schemas.microsoft.com/office/powerpoint/2010/main" val="1687917709"/>
              </p:ext>
            </p:extLst>
          </p:nvPr>
        </p:nvGraphicFramePr>
        <p:xfrm>
          <a:off x="841206" y="3629009"/>
          <a:ext cx="7553494" cy="2441332"/>
        </p:xfrm>
        <a:graphic>
          <a:graphicData uri="http://schemas.openxmlformats.org/drawingml/2006/table">
            <a:tbl>
              <a:tblPr firstRow="1" bandRow="1">
                <a:tableStyleId>{5C22544A-7EE6-4342-B048-85BDC9FD1C3A}</a:tableStyleId>
              </a:tblPr>
              <a:tblGrid>
                <a:gridCol w="1449248"/>
                <a:gridCol w="1449248"/>
                <a:gridCol w="1324618"/>
                <a:gridCol w="1573878"/>
                <a:gridCol w="1756502"/>
              </a:tblGrid>
              <a:tr h="936162">
                <a:tc>
                  <a:txBody>
                    <a:bodyPr/>
                    <a:lstStyle/>
                    <a:p>
                      <a:r>
                        <a:rPr lang="en-US" dirty="0" smtClean="0"/>
                        <a:t>Name</a:t>
                      </a:r>
                      <a:endParaRPr lang="en-US" dirty="0"/>
                    </a:p>
                  </a:txBody>
                  <a:tcPr/>
                </a:tc>
                <a:tc>
                  <a:txBody>
                    <a:bodyPr/>
                    <a:lstStyle/>
                    <a:p>
                      <a:r>
                        <a:rPr lang="en-US" dirty="0" smtClean="0"/>
                        <a:t>Wire Diameter  (</a:t>
                      </a:r>
                      <a:r>
                        <a:rPr lang="en-US" sz="1800" dirty="0" err="1" smtClean="0"/>
                        <a:t>μm</a:t>
                      </a:r>
                      <a:r>
                        <a:rPr lang="en-US" sz="1800" dirty="0" smtClean="0"/>
                        <a:t>)</a:t>
                      </a:r>
                      <a:endParaRPr lang="en-US" dirty="0"/>
                    </a:p>
                  </a:txBody>
                  <a:tcPr/>
                </a:tc>
                <a:tc>
                  <a:txBody>
                    <a:bodyPr/>
                    <a:lstStyle/>
                    <a:p>
                      <a:r>
                        <a:rPr lang="en-US" dirty="0" smtClean="0"/>
                        <a:t>FWHM (mm)</a:t>
                      </a:r>
                      <a:endParaRPr lang="en-US" dirty="0"/>
                    </a:p>
                  </a:txBody>
                  <a:tcPr/>
                </a:tc>
                <a:tc>
                  <a:txBody>
                    <a:bodyPr/>
                    <a:lstStyle/>
                    <a:p>
                      <a:r>
                        <a:rPr lang="en-US" dirty="0" smtClean="0"/>
                        <a:t>Spill Intensity</a:t>
                      </a:r>
                      <a:endParaRPr lang="en-US" dirty="0"/>
                    </a:p>
                  </a:txBody>
                  <a:tcPr/>
                </a:tc>
                <a:tc>
                  <a:txBody>
                    <a:bodyPr/>
                    <a:lstStyle/>
                    <a:p>
                      <a:r>
                        <a:rPr lang="en-US" dirty="0" smtClean="0"/>
                        <a:t>Charge/spill   (</a:t>
                      </a:r>
                      <a:r>
                        <a:rPr lang="en-US" dirty="0" err="1" smtClean="0"/>
                        <a:t>pCoul</a:t>
                      </a:r>
                      <a:r>
                        <a:rPr lang="en-US" dirty="0" smtClean="0"/>
                        <a:t>)</a:t>
                      </a:r>
                      <a:endParaRPr lang="en-US" dirty="0"/>
                    </a:p>
                  </a:txBody>
                  <a:tcPr/>
                </a:tc>
              </a:tr>
              <a:tr h="752585">
                <a:tc>
                  <a:txBody>
                    <a:bodyPr/>
                    <a:lstStyle/>
                    <a:p>
                      <a:r>
                        <a:rPr lang="en-US" dirty="0" smtClean="0"/>
                        <a:t>MW923</a:t>
                      </a:r>
                      <a:endParaRPr lang="en-US" dirty="0"/>
                    </a:p>
                  </a:txBody>
                  <a:tcPr/>
                </a:tc>
                <a:tc>
                  <a:txBody>
                    <a:bodyPr/>
                    <a:lstStyle/>
                    <a:p>
                      <a:pPr algn="ctr"/>
                      <a:r>
                        <a:rPr lang="en-US" dirty="0" smtClean="0"/>
                        <a:t>75</a:t>
                      </a:r>
                      <a:endParaRPr lang="en-US" dirty="0"/>
                    </a:p>
                  </a:txBody>
                  <a:tcPr/>
                </a:tc>
                <a:tc>
                  <a:txBody>
                    <a:bodyPr/>
                    <a:lstStyle/>
                    <a:p>
                      <a:r>
                        <a:rPr lang="en-US" dirty="0" smtClean="0"/>
                        <a:t>        28.8 </a:t>
                      </a:r>
                      <a:endParaRPr lang="en-US" dirty="0"/>
                    </a:p>
                  </a:txBody>
                  <a:tcPr/>
                </a:tc>
                <a:tc>
                  <a:txBody>
                    <a:bodyPr/>
                    <a:lstStyle/>
                    <a:p>
                      <a:r>
                        <a:rPr lang="en-US" dirty="0" smtClean="0"/>
                        <a:t>       1E12</a:t>
                      </a:r>
                      <a:endParaRPr lang="en-US" dirty="0"/>
                    </a:p>
                  </a:txBody>
                  <a:tcPr/>
                </a:tc>
                <a:tc>
                  <a:txBody>
                    <a:bodyPr/>
                    <a:lstStyle/>
                    <a:p>
                      <a:r>
                        <a:rPr lang="en-US" dirty="0" smtClean="0"/>
                        <a:t>          11.7</a:t>
                      </a:r>
                      <a:endParaRPr lang="en-US" dirty="0"/>
                    </a:p>
                  </a:txBody>
                  <a:tcPr/>
                </a:tc>
              </a:tr>
              <a:tr h="752585">
                <a:tc>
                  <a:txBody>
                    <a:bodyPr/>
                    <a:lstStyle/>
                    <a:p>
                      <a:r>
                        <a:rPr lang="en-US" dirty="0" smtClean="0"/>
                        <a:t>MW936</a:t>
                      </a:r>
                      <a:endParaRPr lang="en-US" dirty="0"/>
                    </a:p>
                  </a:txBody>
                  <a:tcPr/>
                </a:tc>
                <a:tc>
                  <a:txBody>
                    <a:bodyPr/>
                    <a:lstStyle/>
                    <a:p>
                      <a:pPr algn="ctr"/>
                      <a:r>
                        <a:rPr lang="en-US" dirty="0" smtClean="0"/>
                        <a:t>75</a:t>
                      </a:r>
                      <a:endParaRPr lang="en-US" dirty="0"/>
                    </a:p>
                  </a:txBody>
                  <a:tcPr/>
                </a:tc>
                <a:tc>
                  <a:txBody>
                    <a:bodyPr/>
                    <a:lstStyle/>
                    <a:p>
                      <a:r>
                        <a:rPr lang="en-US" dirty="0" smtClean="0"/>
                        <a:t>         5.4</a:t>
                      </a:r>
                      <a:endParaRPr lang="en-US" dirty="0"/>
                    </a:p>
                  </a:txBody>
                  <a:tcPr/>
                </a:tc>
                <a:tc>
                  <a:txBody>
                    <a:bodyPr/>
                    <a:lstStyle/>
                    <a:p>
                      <a:r>
                        <a:rPr lang="en-US" dirty="0" smtClean="0"/>
                        <a:t>      </a:t>
                      </a:r>
                      <a:r>
                        <a:rPr lang="en-US" smtClean="0"/>
                        <a:t> 1E12</a:t>
                      </a:r>
                      <a:endParaRPr lang="en-US" dirty="0"/>
                    </a:p>
                  </a:txBody>
                  <a:tcPr/>
                </a:tc>
                <a:tc>
                  <a:txBody>
                    <a:bodyPr/>
                    <a:lstStyle/>
                    <a:p>
                      <a:r>
                        <a:rPr lang="en-US" dirty="0" smtClean="0"/>
                        <a:t>         62.6</a:t>
                      </a:r>
                      <a:endParaRPr lang="en-US" dirty="0"/>
                    </a:p>
                  </a:txBody>
                  <a:tcPr/>
                </a:tc>
              </a:tr>
            </a:tbl>
          </a:graphicData>
        </a:graphic>
      </p:graphicFrame>
      <p:sp>
        <p:nvSpPr>
          <p:cNvPr id="5" name="Date Placeholder 4"/>
          <p:cNvSpPr>
            <a:spLocks noGrp="1"/>
          </p:cNvSpPr>
          <p:nvPr>
            <p:ph type="dt" sz="half" idx="10"/>
          </p:nvPr>
        </p:nvSpPr>
        <p:spPr/>
        <p:txBody>
          <a:bodyPr/>
          <a:lstStyle/>
          <a:p>
            <a:r>
              <a:rPr lang="en-US" altLang="en-US" smtClean="0"/>
              <a:t>10/6/15</a:t>
            </a:r>
            <a:endParaRPr lang="en-US" altLang="en-US" dirty="0"/>
          </a:p>
        </p:txBody>
      </p:sp>
      <p:sp>
        <p:nvSpPr>
          <p:cNvPr id="6" name="Footer Placeholder 5"/>
          <p:cNvSpPr>
            <a:spLocks noGrp="1"/>
          </p:cNvSpPr>
          <p:nvPr>
            <p:ph type="ftr" sz="quarter" idx="11"/>
          </p:nvPr>
        </p:nvSpPr>
        <p:spPr/>
        <p:txBody>
          <a:bodyPr/>
          <a:lstStyle/>
          <a:p>
            <a:r>
              <a:rPr lang="en-US" altLang="en-US" sz="900" smtClean="0">
                <a:solidFill>
                  <a:srgbClr val="004C97"/>
                </a:solidFill>
                <a:latin typeface="+mn-lt"/>
              </a:rPr>
              <a:t>Dan Schoo, Gianni Tassotto| Muon Campus Controls and Instrumentation</a:t>
            </a:r>
            <a:endParaRPr lang="en-US" altLang="en-US" sz="900" dirty="0"/>
          </a:p>
        </p:txBody>
      </p:sp>
    </p:spTree>
    <p:extLst>
      <p:ext uri="{BB962C8B-B14F-4D97-AF65-F5344CB8AC3E}">
        <p14:creationId xmlns:p14="http://schemas.microsoft.com/office/powerpoint/2010/main" val="3641428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Simulated Profile Sizes for </a:t>
            </a:r>
            <a:r>
              <a:rPr lang="en-US" dirty="0" smtClean="0">
                <a:solidFill>
                  <a:srgbClr val="FF0000"/>
                </a:solidFill>
              </a:rPr>
              <a:t>0.5mm</a:t>
            </a:r>
            <a:r>
              <a:rPr lang="en-US" dirty="0" smtClean="0"/>
              <a:t> and </a:t>
            </a:r>
            <a:r>
              <a:rPr lang="en-US" dirty="0" smtClean="0">
                <a:solidFill>
                  <a:srgbClr val="0070C0"/>
                </a:solidFill>
              </a:rPr>
              <a:t>1.0mm</a:t>
            </a:r>
            <a:r>
              <a:rPr lang="en-US" dirty="0" smtClean="0"/>
              <a:t> wire spacing</a:t>
            </a:r>
            <a:endParaRPr lang="en-US" dirty="0"/>
          </a:p>
        </p:txBody>
      </p:sp>
      <p:sp>
        <p:nvSpPr>
          <p:cNvPr id="4" name="Date Placeholder 3"/>
          <p:cNvSpPr>
            <a:spLocks noGrp="1"/>
          </p:cNvSpPr>
          <p:nvPr>
            <p:ph type="dt" sz="half" idx="10"/>
          </p:nvPr>
        </p:nvSpPr>
        <p:spPr/>
        <p:txBody>
          <a:bodyPr/>
          <a:lstStyle/>
          <a:p>
            <a:r>
              <a:rPr lang="en-US" altLang="en-US" smtClean="0"/>
              <a:t>10/6/15</a:t>
            </a:r>
            <a:endParaRPr lang="en-US" altLang="en-US"/>
          </a:p>
        </p:txBody>
      </p:sp>
      <p:sp>
        <p:nvSpPr>
          <p:cNvPr id="5" name="Footer Placeholder 4"/>
          <p:cNvSpPr>
            <a:spLocks noGrp="1"/>
          </p:cNvSpPr>
          <p:nvPr>
            <p:ph type="ftr" sz="quarter" idx="11"/>
          </p:nvPr>
        </p:nvSpPr>
        <p:spPr/>
        <p:txBody>
          <a:bodyPr/>
          <a:lstStyle/>
          <a:p>
            <a:pPr>
              <a:defRPr/>
            </a:pPr>
            <a:r>
              <a:rPr lang="en-US" smtClean="0"/>
              <a:t>Dan Schoo, Gianni Tassotto| Muon Campus Controls and Instrumentation</a:t>
            </a:r>
            <a:endParaRPr lang="en-US" b="1"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6</a:t>
            </a:fld>
            <a:endParaRPr lang="en-US" altLang="en-US"/>
          </a:p>
        </p:txBody>
      </p:sp>
      <p:grpSp>
        <p:nvGrpSpPr>
          <p:cNvPr id="33" name="Group 32"/>
          <p:cNvGrpSpPr/>
          <p:nvPr/>
        </p:nvGrpSpPr>
        <p:grpSpPr>
          <a:xfrm>
            <a:off x="0" y="858846"/>
            <a:ext cx="8983225" cy="5491078"/>
            <a:chOff x="0" y="858846"/>
            <a:chExt cx="8983225" cy="5491078"/>
          </a:xfrm>
        </p:grpSpPr>
        <p:pic>
          <p:nvPicPr>
            <p:cNvPr id="8" name="Picture 7"/>
            <p:cNvPicPr>
              <a:picLocks noChangeAspect="1"/>
            </p:cNvPicPr>
            <p:nvPr/>
          </p:nvPicPr>
          <p:blipFill>
            <a:blip r:embed="rId3"/>
            <a:stretch>
              <a:fillRect/>
            </a:stretch>
          </p:blipFill>
          <p:spPr>
            <a:xfrm>
              <a:off x="0" y="865673"/>
              <a:ext cx="2180373" cy="770602"/>
            </a:xfrm>
            <a:prstGeom prst="rect">
              <a:avLst/>
            </a:prstGeom>
          </p:spPr>
        </p:pic>
        <p:pic>
          <p:nvPicPr>
            <p:cNvPr id="9" name="Picture 8"/>
            <p:cNvPicPr>
              <a:picLocks noChangeAspect="1"/>
            </p:cNvPicPr>
            <p:nvPr/>
          </p:nvPicPr>
          <p:blipFill>
            <a:blip r:embed="rId4"/>
            <a:stretch>
              <a:fillRect/>
            </a:stretch>
          </p:blipFill>
          <p:spPr>
            <a:xfrm>
              <a:off x="14994" y="1620668"/>
              <a:ext cx="2164679" cy="765076"/>
            </a:xfrm>
            <a:prstGeom prst="rect">
              <a:avLst/>
            </a:prstGeom>
          </p:spPr>
        </p:pic>
        <p:pic>
          <p:nvPicPr>
            <p:cNvPr id="10" name="Picture 9"/>
            <p:cNvPicPr>
              <a:picLocks noChangeAspect="1"/>
            </p:cNvPicPr>
            <p:nvPr/>
          </p:nvPicPr>
          <p:blipFill>
            <a:blip r:embed="rId5"/>
            <a:stretch>
              <a:fillRect/>
            </a:stretch>
          </p:blipFill>
          <p:spPr>
            <a:xfrm>
              <a:off x="14295" y="2385744"/>
              <a:ext cx="2165378" cy="801564"/>
            </a:xfrm>
            <a:prstGeom prst="rect">
              <a:avLst/>
            </a:prstGeom>
          </p:spPr>
        </p:pic>
        <p:pic>
          <p:nvPicPr>
            <p:cNvPr id="11" name="Picture 10"/>
            <p:cNvPicPr>
              <a:picLocks noChangeAspect="1"/>
            </p:cNvPicPr>
            <p:nvPr/>
          </p:nvPicPr>
          <p:blipFill>
            <a:blip r:embed="rId6"/>
            <a:stretch>
              <a:fillRect/>
            </a:stretch>
          </p:blipFill>
          <p:spPr>
            <a:xfrm>
              <a:off x="14994" y="3187309"/>
              <a:ext cx="2165379" cy="820066"/>
            </a:xfrm>
            <a:prstGeom prst="rect">
              <a:avLst/>
            </a:prstGeom>
          </p:spPr>
        </p:pic>
        <p:pic>
          <p:nvPicPr>
            <p:cNvPr id="12" name="Picture 11"/>
            <p:cNvPicPr>
              <a:picLocks noChangeAspect="1"/>
            </p:cNvPicPr>
            <p:nvPr/>
          </p:nvPicPr>
          <p:blipFill>
            <a:blip r:embed="rId7"/>
            <a:stretch>
              <a:fillRect/>
            </a:stretch>
          </p:blipFill>
          <p:spPr>
            <a:xfrm>
              <a:off x="16890" y="4011261"/>
              <a:ext cx="2163483" cy="748597"/>
            </a:xfrm>
            <a:prstGeom prst="rect">
              <a:avLst/>
            </a:prstGeom>
          </p:spPr>
        </p:pic>
        <p:pic>
          <p:nvPicPr>
            <p:cNvPr id="13" name="Picture 12"/>
            <p:cNvPicPr>
              <a:picLocks noChangeAspect="1"/>
            </p:cNvPicPr>
            <p:nvPr/>
          </p:nvPicPr>
          <p:blipFill>
            <a:blip r:embed="rId8"/>
            <a:stretch>
              <a:fillRect/>
            </a:stretch>
          </p:blipFill>
          <p:spPr>
            <a:xfrm>
              <a:off x="16890" y="4786264"/>
              <a:ext cx="2163483" cy="744651"/>
            </a:xfrm>
            <a:prstGeom prst="rect">
              <a:avLst/>
            </a:prstGeom>
          </p:spPr>
        </p:pic>
        <p:pic>
          <p:nvPicPr>
            <p:cNvPr id="14" name="Picture 13"/>
            <p:cNvPicPr>
              <a:picLocks noChangeAspect="1"/>
            </p:cNvPicPr>
            <p:nvPr/>
          </p:nvPicPr>
          <p:blipFill>
            <a:blip r:embed="rId9"/>
            <a:stretch>
              <a:fillRect/>
            </a:stretch>
          </p:blipFill>
          <p:spPr>
            <a:xfrm>
              <a:off x="14994" y="5527440"/>
              <a:ext cx="2165380" cy="822484"/>
            </a:xfrm>
            <a:prstGeom prst="rect">
              <a:avLst/>
            </a:prstGeom>
          </p:spPr>
        </p:pic>
        <p:pic>
          <p:nvPicPr>
            <p:cNvPr id="15" name="Picture 14"/>
            <p:cNvPicPr>
              <a:picLocks noChangeAspect="1"/>
            </p:cNvPicPr>
            <p:nvPr/>
          </p:nvPicPr>
          <p:blipFill>
            <a:blip r:embed="rId10"/>
            <a:stretch>
              <a:fillRect/>
            </a:stretch>
          </p:blipFill>
          <p:spPr>
            <a:xfrm>
              <a:off x="2347769" y="871780"/>
              <a:ext cx="2115592" cy="748888"/>
            </a:xfrm>
            <a:prstGeom prst="rect">
              <a:avLst/>
            </a:prstGeom>
          </p:spPr>
        </p:pic>
        <p:pic>
          <p:nvPicPr>
            <p:cNvPr id="16" name="Picture 15"/>
            <p:cNvPicPr>
              <a:picLocks noChangeAspect="1"/>
            </p:cNvPicPr>
            <p:nvPr/>
          </p:nvPicPr>
          <p:blipFill>
            <a:blip r:embed="rId11"/>
            <a:stretch>
              <a:fillRect/>
            </a:stretch>
          </p:blipFill>
          <p:spPr>
            <a:xfrm>
              <a:off x="2347067" y="1620668"/>
              <a:ext cx="2116296" cy="765076"/>
            </a:xfrm>
            <a:prstGeom prst="rect">
              <a:avLst/>
            </a:prstGeom>
          </p:spPr>
        </p:pic>
        <p:pic>
          <p:nvPicPr>
            <p:cNvPr id="17" name="Picture 16"/>
            <p:cNvPicPr>
              <a:picLocks noChangeAspect="1"/>
            </p:cNvPicPr>
            <p:nvPr/>
          </p:nvPicPr>
          <p:blipFill>
            <a:blip r:embed="rId12"/>
            <a:stretch>
              <a:fillRect/>
            </a:stretch>
          </p:blipFill>
          <p:spPr>
            <a:xfrm>
              <a:off x="2347769" y="2389330"/>
              <a:ext cx="2104960" cy="770366"/>
            </a:xfrm>
            <a:prstGeom prst="rect">
              <a:avLst/>
            </a:prstGeom>
          </p:spPr>
        </p:pic>
        <p:pic>
          <p:nvPicPr>
            <p:cNvPr id="18" name="Picture 17"/>
            <p:cNvPicPr>
              <a:picLocks noChangeAspect="1"/>
            </p:cNvPicPr>
            <p:nvPr/>
          </p:nvPicPr>
          <p:blipFill>
            <a:blip r:embed="rId13"/>
            <a:stretch>
              <a:fillRect/>
            </a:stretch>
          </p:blipFill>
          <p:spPr>
            <a:xfrm>
              <a:off x="2347066" y="3171345"/>
              <a:ext cx="2105663" cy="808518"/>
            </a:xfrm>
            <a:prstGeom prst="rect">
              <a:avLst/>
            </a:prstGeom>
          </p:spPr>
        </p:pic>
        <p:pic>
          <p:nvPicPr>
            <p:cNvPr id="19" name="Picture 18"/>
            <p:cNvPicPr>
              <a:picLocks noChangeAspect="1"/>
            </p:cNvPicPr>
            <p:nvPr/>
          </p:nvPicPr>
          <p:blipFill>
            <a:blip r:embed="rId14"/>
            <a:stretch>
              <a:fillRect/>
            </a:stretch>
          </p:blipFill>
          <p:spPr>
            <a:xfrm>
              <a:off x="2347066" y="3966685"/>
              <a:ext cx="2105663" cy="819580"/>
            </a:xfrm>
            <a:prstGeom prst="rect">
              <a:avLst/>
            </a:prstGeom>
          </p:spPr>
        </p:pic>
        <p:pic>
          <p:nvPicPr>
            <p:cNvPr id="20" name="Picture 19"/>
            <p:cNvPicPr>
              <a:picLocks noChangeAspect="1"/>
            </p:cNvPicPr>
            <p:nvPr/>
          </p:nvPicPr>
          <p:blipFill>
            <a:blip r:embed="rId15"/>
            <a:stretch>
              <a:fillRect/>
            </a:stretch>
          </p:blipFill>
          <p:spPr>
            <a:xfrm>
              <a:off x="2347065" y="4768828"/>
              <a:ext cx="2105664" cy="758612"/>
            </a:xfrm>
            <a:prstGeom prst="rect">
              <a:avLst/>
            </a:prstGeom>
          </p:spPr>
        </p:pic>
        <p:pic>
          <p:nvPicPr>
            <p:cNvPr id="21" name="Picture 20"/>
            <p:cNvPicPr>
              <a:picLocks noChangeAspect="1"/>
            </p:cNvPicPr>
            <p:nvPr/>
          </p:nvPicPr>
          <p:blipFill>
            <a:blip r:embed="rId16"/>
            <a:stretch>
              <a:fillRect/>
            </a:stretch>
          </p:blipFill>
          <p:spPr>
            <a:xfrm>
              <a:off x="2347064" y="5527440"/>
              <a:ext cx="2105665" cy="822484"/>
            </a:xfrm>
            <a:prstGeom prst="rect">
              <a:avLst/>
            </a:prstGeom>
          </p:spPr>
        </p:pic>
        <p:pic>
          <p:nvPicPr>
            <p:cNvPr id="22" name="Picture 21"/>
            <p:cNvPicPr>
              <a:picLocks noChangeAspect="1"/>
            </p:cNvPicPr>
            <p:nvPr/>
          </p:nvPicPr>
          <p:blipFill>
            <a:blip r:embed="rId17"/>
            <a:stretch>
              <a:fillRect/>
            </a:stretch>
          </p:blipFill>
          <p:spPr>
            <a:xfrm>
              <a:off x="4620823" y="859909"/>
              <a:ext cx="2115594" cy="753919"/>
            </a:xfrm>
            <a:prstGeom prst="rect">
              <a:avLst/>
            </a:prstGeom>
          </p:spPr>
        </p:pic>
        <p:pic>
          <p:nvPicPr>
            <p:cNvPr id="23" name="Picture 22"/>
            <p:cNvPicPr>
              <a:picLocks noChangeAspect="1"/>
            </p:cNvPicPr>
            <p:nvPr/>
          </p:nvPicPr>
          <p:blipFill>
            <a:blip r:embed="rId18"/>
            <a:stretch>
              <a:fillRect/>
            </a:stretch>
          </p:blipFill>
          <p:spPr>
            <a:xfrm>
              <a:off x="4620120" y="1608924"/>
              <a:ext cx="2116297" cy="760743"/>
            </a:xfrm>
            <a:prstGeom prst="rect">
              <a:avLst/>
            </a:prstGeom>
          </p:spPr>
        </p:pic>
        <p:pic>
          <p:nvPicPr>
            <p:cNvPr id="24" name="Picture 23"/>
            <p:cNvPicPr>
              <a:picLocks noChangeAspect="1"/>
            </p:cNvPicPr>
            <p:nvPr/>
          </p:nvPicPr>
          <p:blipFill>
            <a:blip r:embed="rId19"/>
            <a:stretch>
              <a:fillRect/>
            </a:stretch>
          </p:blipFill>
          <p:spPr>
            <a:xfrm>
              <a:off x="4620120" y="2372307"/>
              <a:ext cx="2116295" cy="774633"/>
            </a:xfrm>
            <a:prstGeom prst="rect">
              <a:avLst/>
            </a:prstGeom>
          </p:spPr>
        </p:pic>
        <p:pic>
          <p:nvPicPr>
            <p:cNvPr id="25" name="Picture 24"/>
            <p:cNvPicPr>
              <a:picLocks noChangeAspect="1"/>
            </p:cNvPicPr>
            <p:nvPr/>
          </p:nvPicPr>
          <p:blipFill>
            <a:blip r:embed="rId20"/>
            <a:stretch>
              <a:fillRect/>
            </a:stretch>
          </p:blipFill>
          <p:spPr>
            <a:xfrm>
              <a:off x="4631458" y="3155876"/>
              <a:ext cx="2104960" cy="810809"/>
            </a:xfrm>
            <a:prstGeom prst="rect">
              <a:avLst/>
            </a:prstGeom>
          </p:spPr>
        </p:pic>
        <p:pic>
          <p:nvPicPr>
            <p:cNvPr id="26" name="Picture 25"/>
            <p:cNvPicPr>
              <a:picLocks noChangeAspect="1"/>
            </p:cNvPicPr>
            <p:nvPr/>
          </p:nvPicPr>
          <p:blipFill>
            <a:blip r:embed="rId21"/>
            <a:stretch>
              <a:fillRect/>
            </a:stretch>
          </p:blipFill>
          <p:spPr>
            <a:xfrm>
              <a:off x="4631458" y="3966685"/>
              <a:ext cx="2104957" cy="802143"/>
            </a:xfrm>
            <a:prstGeom prst="rect">
              <a:avLst/>
            </a:prstGeom>
          </p:spPr>
        </p:pic>
        <p:pic>
          <p:nvPicPr>
            <p:cNvPr id="27" name="Picture 26"/>
            <p:cNvPicPr>
              <a:picLocks noChangeAspect="1"/>
            </p:cNvPicPr>
            <p:nvPr/>
          </p:nvPicPr>
          <p:blipFill>
            <a:blip r:embed="rId22"/>
            <a:stretch>
              <a:fillRect/>
            </a:stretch>
          </p:blipFill>
          <p:spPr>
            <a:xfrm>
              <a:off x="4631458" y="4757960"/>
              <a:ext cx="2104960" cy="772956"/>
            </a:xfrm>
            <a:prstGeom prst="rect">
              <a:avLst/>
            </a:prstGeom>
          </p:spPr>
        </p:pic>
        <p:pic>
          <p:nvPicPr>
            <p:cNvPr id="28" name="Picture 27"/>
            <p:cNvPicPr>
              <a:picLocks noChangeAspect="1"/>
            </p:cNvPicPr>
            <p:nvPr/>
          </p:nvPicPr>
          <p:blipFill>
            <a:blip r:embed="rId23"/>
            <a:stretch>
              <a:fillRect/>
            </a:stretch>
          </p:blipFill>
          <p:spPr>
            <a:xfrm>
              <a:off x="4631458" y="5535982"/>
              <a:ext cx="2104960" cy="813942"/>
            </a:xfrm>
            <a:prstGeom prst="rect">
              <a:avLst/>
            </a:prstGeom>
          </p:spPr>
        </p:pic>
        <p:pic>
          <p:nvPicPr>
            <p:cNvPr id="29" name="Picture 28"/>
            <p:cNvPicPr>
              <a:picLocks noChangeAspect="1"/>
            </p:cNvPicPr>
            <p:nvPr/>
          </p:nvPicPr>
          <p:blipFill>
            <a:blip r:embed="rId24"/>
            <a:stretch>
              <a:fillRect/>
            </a:stretch>
          </p:blipFill>
          <p:spPr>
            <a:xfrm>
              <a:off x="6893879" y="858846"/>
              <a:ext cx="2089346" cy="750078"/>
            </a:xfrm>
            <a:prstGeom prst="rect">
              <a:avLst/>
            </a:prstGeom>
          </p:spPr>
        </p:pic>
        <p:pic>
          <p:nvPicPr>
            <p:cNvPr id="30" name="Picture 29"/>
            <p:cNvPicPr>
              <a:picLocks noChangeAspect="1"/>
            </p:cNvPicPr>
            <p:nvPr/>
          </p:nvPicPr>
          <p:blipFill>
            <a:blip r:embed="rId25"/>
            <a:stretch>
              <a:fillRect/>
            </a:stretch>
          </p:blipFill>
          <p:spPr>
            <a:xfrm>
              <a:off x="6903809" y="1630671"/>
              <a:ext cx="2079415" cy="758659"/>
            </a:xfrm>
            <a:prstGeom prst="rect">
              <a:avLst/>
            </a:prstGeom>
          </p:spPr>
        </p:pic>
        <p:pic>
          <p:nvPicPr>
            <p:cNvPr id="31" name="Picture 30"/>
            <p:cNvPicPr>
              <a:picLocks noChangeAspect="1"/>
            </p:cNvPicPr>
            <p:nvPr/>
          </p:nvPicPr>
          <p:blipFill>
            <a:blip r:embed="rId26"/>
            <a:stretch>
              <a:fillRect/>
            </a:stretch>
          </p:blipFill>
          <p:spPr>
            <a:xfrm>
              <a:off x="6893172" y="2373349"/>
              <a:ext cx="2090053" cy="773592"/>
            </a:xfrm>
            <a:prstGeom prst="rect">
              <a:avLst/>
            </a:prstGeom>
          </p:spPr>
        </p:pic>
        <p:pic>
          <p:nvPicPr>
            <p:cNvPr id="32" name="Picture 31"/>
            <p:cNvPicPr>
              <a:picLocks noChangeAspect="1"/>
            </p:cNvPicPr>
            <p:nvPr/>
          </p:nvPicPr>
          <p:blipFill>
            <a:blip r:embed="rId27"/>
            <a:stretch>
              <a:fillRect/>
            </a:stretch>
          </p:blipFill>
          <p:spPr>
            <a:xfrm>
              <a:off x="6903809" y="3155876"/>
              <a:ext cx="2079416" cy="810809"/>
            </a:xfrm>
            <a:prstGeom prst="rect">
              <a:avLst/>
            </a:prstGeom>
          </p:spPr>
        </p:pic>
      </p:grpSp>
      <p:pic>
        <p:nvPicPr>
          <p:cNvPr id="34" name="Picture 33"/>
          <p:cNvPicPr>
            <a:picLocks noChangeAspect="1"/>
          </p:cNvPicPr>
          <p:nvPr/>
        </p:nvPicPr>
        <p:blipFill>
          <a:blip r:embed="rId28"/>
          <a:stretch>
            <a:fillRect/>
          </a:stretch>
        </p:blipFill>
        <p:spPr>
          <a:xfrm>
            <a:off x="7950926" y="871780"/>
            <a:ext cx="1036319" cy="737144"/>
          </a:xfrm>
          <a:prstGeom prst="rect">
            <a:avLst/>
          </a:prstGeom>
        </p:spPr>
      </p:pic>
      <p:pic>
        <p:nvPicPr>
          <p:cNvPr id="35" name="Picture 34"/>
          <p:cNvPicPr>
            <a:picLocks noChangeAspect="1"/>
          </p:cNvPicPr>
          <p:nvPr/>
        </p:nvPicPr>
        <p:blipFill>
          <a:blip r:embed="rId29"/>
          <a:stretch>
            <a:fillRect/>
          </a:stretch>
        </p:blipFill>
        <p:spPr>
          <a:xfrm>
            <a:off x="4631458" y="4752894"/>
            <a:ext cx="2104957" cy="774546"/>
          </a:xfrm>
          <a:prstGeom prst="rect">
            <a:avLst/>
          </a:prstGeom>
        </p:spPr>
      </p:pic>
      <p:pic>
        <p:nvPicPr>
          <p:cNvPr id="36" name="Picture 35"/>
          <p:cNvPicPr>
            <a:picLocks noChangeAspect="1"/>
          </p:cNvPicPr>
          <p:nvPr/>
        </p:nvPicPr>
        <p:blipFill>
          <a:blip r:embed="rId30"/>
          <a:stretch>
            <a:fillRect/>
          </a:stretch>
        </p:blipFill>
        <p:spPr>
          <a:xfrm>
            <a:off x="2347063" y="3999691"/>
            <a:ext cx="1011713" cy="775512"/>
          </a:xfrm>
          <a:prstGeom prst="rect">
            <a:avLst/>
          </a:prstGeom>
        </p:spPr>
      </p:pic>
      <p:pic>
        <p:nvPicPr>
          <p:cNvPr id="37" name="Picture 36"/>
          <p:cNvPicPr>
            <a:picLocks noChangeAspect="1"/>
          </p:cNvPicPr>
          <p:nvPr/>
        </p:nvPicPr>
        <p:blipFill>
          <a:blip r:embed="rId31"/>
          <a:stretch>
            <a:fillRect/>
          </a:stretch>
        </p:blipFill>
        <p:spPr>
          <a:xfrm>
            <a:off x="3406313" y="865673"/>
            <a:ext cx="1057047" cy="751408"/>
          </a:xfrm>
          <a:prstGeom prst="rect">
            <a:avLst/>
          </a:prstGeom>
        </p:spPr>
      </p:pic>
      <p:sp>
        <p:nvSpPr>
          <p:cNvPr id="63" name="Rectangle 62"/>
          <p:cNvSpPr/>
          <p:nvPr/>
        </p:nvSpPr>
        <p:spPr>
          <a:xfrm>
            <a:off x="829122" y="787965"/>
            <a:ext cx="535723"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903</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64" name="Rectangle 63"/>
          <p:cNvSpPr/>
          <p:nvPr/>
        </p:nvSpPr>
        <p:spPr>
          <a:xfrm>
            <a:off x="834392" y="1593506"/>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906</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65" name="Rectangle 64"/>
          <p:cNvSpPr/>
          <p:nvPr/>
        </p:nvSpPr>
        <p:spPr>
          <a:xfrm>
            <a:off x="834392" y="2357650"/>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907</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66" name="Rectangle 65"/>
          <p:cNvSpPr/>
          <p:nvPr/>
        </p:nvSpPr>
        <p:spPr>
          <a:xfrm>
            <a:off x="842343" y="3183332"/>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908</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67" name="Rectangle 66"/>
          <p:cNvSpPr/>
          <p:nvPr/>
        </p:nvSpPr>
        <p:spPr>
          <a:xfrm>
            <a:off x="818298" y="4016227"/>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910</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68" name="Rectangle 67"/>
          <p:cNvSpPr/>
          <p:nvPr/>
        </p:nvSpPr>
        <p:spPr>
          <a:xfrm>
            <a:off x="834392" y="4725107"/>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912</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69" name="Rectangle 68"/>
          <p:cNvSpPr/>
          <p:nvPr/>
        </p:nvSpPr>
        <p:spPr>
          <a:xfrm>
            <a:off x="842343" y="5527648"/>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914</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0" name="Rectangle 69"/>
          <p:cNvSpPr/>
          <p:nvPr/>
        </p:nvSpPr>
        <p:spPr>
          <a:xfrm>
            <a:off x="3138451" y="813703"/>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916</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1" name="Rectangle 70"/>
          <p:cNvSpPr/>
          <p:nvPr/>
        </p:nvSpPr>
        <p:spPr>
          <a:xfrm>
            <a:off x="3132734" y="1581307"/>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917</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2" name="Rectangle 71"/>
          <p:cNvSpPr/>
          <p:nvPr/>
        </p:nvSpPr>
        <p:spPr>
          <a:xfrm>
            <a:off x="3138451" y="2364275"/>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919</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3" name="Rectangle 72"/>
          <p:cNvSpPr/>
          <p:nvPr/>
        </p:nvSpPr>
        <p:spPr>
          <a:xfrm>
            <a:off x="3138451" y="3163490"/>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922</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4" name="Rectangle 73"/>
          <p:cNvSpPr/>
          <p:nvPr/>
        </p:nvSpPr>
        <p:spPr>
          <a:xfrm>
            <a:off x="3132734" y="3978222"/>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924</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5" name="Rectangle 74"/>
          <p:cNvSpPr/>
          <p:nvPr/>
        </p:nvSpPr>
        <p:spPr>
          <a:xfrm>
            <a:off x="3132734" y="4725107"/>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926</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6" name="Rectangle 75"/>
          <p:cNvSpPr/>
          <p:nvPr/>
        </p:nvSpPr>
        <p:spPr>
          <a:xfrm>
            <a:off x="3132734" y="5494244"/>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927</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7" name="Rectangle 76"/>
          <p:cNvSpPr/>
          <p:nvPr/>
        </p:nvSpPr>
        <p:spPr>
          <a:xfrm>
            <a:off x="5400077" y="797739"/>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929</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8" name="Rectangle 77"/>
          <p:cNvSpPr/>
          <p:nvPr/>
        </p:nvSpPr>
        <p:spPr>
          <a:xfrm>
            <a:off x="5410405" y="1640668"/>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930</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9" name="Rectangle 78"/>
          <p:cNvSpPr/>
          <p:nvPr/>
        </p:nvSpPr>
        <p:spPr>
          <a:xfrm>
            <a:off x="5398674" y="2364275"/>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932</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80" name="Rectangle 79"/>
          <p:cNvSpPr/>
          <p:nvPr/>
        </p:nvSpPr>
        <p:spPr>
          <a:xfrm>
            <a:off x="5398674" y="3182716"/>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933</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81" name="Rectangle 80"/>
          <p:cNvSpPr/>
          <p:nvPr/>
        </p:nvSpPr>
        <p:spPr>
          <a:xfrm>
            <a:off x="5376512" y="3977979"/>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935</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82" name="Rectangle 81"/>
          <p:cNvSpPr/>
          <p:nvPr/>
        </p:nvSpPr>
        <p:spPr>
          <a:xfrm>
            <a:off x="5404945" y="4725107"/>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936</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83" name="Rectangle 82"/>
          <p:cNvSpPr/>
          <p:nvPr/>
        </p:nvSpPr>
        <p:spPr>
          <a:xfrm>
            <a:off x="5410405" y="5496118"/>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937</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84" name="Rectangle 83"/>
          <p:cNvSpPr/>
          <p:nvPr/>
        </p:nvSpPr>
        <p:spPr>
          <a:xfrm>
            <a:off x="7688044" y="807831"/>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940</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85" name="Rectangle 84"/>
          <p:cNvSpPr/>
          <p:nvPr/>
        </p:nvSpPr>
        <p:spPr>
          <a:xfrm>
            <a:off x="7670337" y="1581307"/>
            <a:ext cx="535723"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941</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86" name="Rectangle 85"/>
          <p:cNvSpPr/>
          <p:nvPr/>
        </p:nvSpPr>
        <p:spPr>
          <a:xfrm>
            <a:off x="7599958" y="2342341"/>
            <a:ext cx="675185"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943A</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87" name="Rectangle 86"/>
          <p:cNvSpPr/>
          <p:nvPr/>
        </p:nvSpPr>
        <p:spPr>
          <a:xfrm>
            <a:off x="7618143" y="3165412"/>
            <a:ext cx="665567"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943B</a:t>
            </a:r>
            <a:endParaRPr lang="en-US" sz="1800" b="1" cap="none" spc="0" dirty="0">
              <a:ln w="22225">
                <a:solidFill>
                  <a:schemeClr val="accent2"/>
                </a:solidFill>
                <a:prstDash val="solid"/>
              </a:ln>
              <a:solidFill>
                <a:schemeClr val="accent2">
                  <a:lumMod val="40000"/>
                  <a:lumOff val="60000"/>
                </a:schemeClr>
              </a:solidFill>
              <a:effectLst/>
            </a:endParaRPr>
          </a:p>
        </p:txBody>
      </p:sp>
      <p:pic>
        <p:nvPicPr>
          <p:cNvPr id="88" name="Picture 87"/>
          <p:cNvPicPr>
            <a:picLocks noChangeAspect="1"/>
          </p:cNvPicPr>
          <p:nvPr/>
        </p:nvPicPr>
        <p:blipFill>
          <a:blip r:embed="rId16"/>
          <a:stretch>
            <a:fillRect/>
          </a:stretch>
        </p:blipFill>
        <p:spPr>
          <a:xfrm>
            <a:off x="755470" y="1904996"/>
            <a:ext cx="7751975" cy="3027963"/>
          </a:xfrm>
          <a:prstGeom prst="rect">
            <a:avLst/>
          </a:prstGeom>
        </p:spPr>
      </p:pic>
      <p:sp>
        <p:nvSpPr>
          <p:cNvPr id="89" name="TextBox 88"/>
          <p:cNvSpPr txBox="1"/>
          <p:nvPr/>
        </p:nvSpPr>
        <p:spPr>
          <a:xfrm>
            <a:off x="6988175" y="5070203"/>
            <a:ext cx="1927225" cy="1077218"/>
          </a:xfrm>
          <a:prstGeom prst="rect">
            <a:avLst/>
          </a:prstGeom>
          <a:solidFill>
            <a:schemeClr val="accent1">
              <a:lumMod val="20000"/>
              <a:lumOff val="80000"/>
            </a:schemeClr>
          </a:solidFill>
        </p:spPr>
        <p:txBody>
          <a:bodyPr wrap="square" rtlCol="0">
            <a:spAutoFit/>
          </a:bodyPr>
          <a:lstStyle/>
          <a:p>
            <a:r>
              <a:rPr lang="en-US" sz="1600" dirty="0" smtClean="0"/>
              <a:t>Distribution peaks gives position </a:t>
            </a:r>
            <a:r>
              <a:rPr lang="en-US" sz="1600" dirty="0" err="1" smtClean="0"/>
              <a:t>readbacks</a:t>
            </a:r>
            <a:r>
              <a:rPr lang="en-US" sz="1600" dirty="0" smtClean="0"/>
              <a:t> used for </a:t>
            </a:r>
            <a:r>
              <a:rPr lang="en-US" sz="1600" dirty="0" err="1" smtClean="0"/>
              <a:t>autotune</a:t>
            </a:r>
            <a:r>
              <a:rPr lang="en-US" sz="1600" dirty="0" smtClean="0"/>
              <a:t> program</a:t>
            </a:r>
            <a:endParaRPr lang="en-US" sz="1600" dirty="0"/>
          </a:p>
        </p:txBody>
      </p:sp>
    </p:spTree>
    <p:extLst>
      <p:ext uri="{BB962C8B-B14F-4D97-AF65-F5344CB8AC3E}">
        <p14:creationId xmlns:p14="http://schemas.microsoft.com/office/powerpoint/2010/main" val="94629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6868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altLang="en-US" dirty="0" smtClean="0"/>
              <a:t>SWIC Scanners Overview</a:t>
            </a:r>
          </a:p>
        </p:txBody>
      </p:sp>
      <p:sp>
        <p:nvSpPr>
          <p:cNvPr id="17410" name="Content Placeholder 2"/>
          <p:cNvSpPr>
            <a:spLocks noGrp="1"/>
          </p:cNvSpPr>
          <p:nvPr>
            <p:ph idx="1"/>
          </p:nvPr>
        </p:nvSpPr>
        <p:spPr bwMode="auto">
          <a:xfrm>
            <a:off x="228600" y="1042988"/>
            <a:ext cx="8672513" cy="321202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a:spcBef>
                <a:spcPts val="1200"/>
              </a:spcBef>
            </a:pPr>
            <a:r>
              <a:rPr lang="en-US" altLang="en-US" dirty="0" smtClean="0"/>
              <a:t>SWIC Scanners capture signals from all types of wireplane profile detectors and provide a plot of the beam profile.</a:t>
            </a:r>
          </a:p>
          <a:p>
            <a:pPr lvl="1">
              <a:spcBef>
                <a:spcPts val="1200"/>
              </a:spcBef>
            </a:pPr>
            <a:r>
              <a:rPr lang="en-US" altLang="en-US" dirty="0" smtClean="0"/>
              <a:t>P-Bar foil SEM Profile Monitor</a:t>
            </a:r>
          </a:p>
          <a:p>
            <a:pPr lvl="1">
              <a:spcBef>
                <a:spcPts val="1200"/>
              </a:spcBef>
            </a:pPr>
            <a:r>
              <a:rPr lang="en-US" altLang="en-US" dirty="0" smtClean="0"/>
              <a:t>Proportional Wire Chamber (PWC)</a:t>
            </a:r>
          </a:p>
          <a:p>
            <a:pPr lvl="1">
              <a:spcBef>
                <a:spcPts val="1200"/>
              </a:spcBef>
            </a:pPr>
            <a:r>
              <a:rPr lang="en-US" altLang="en-US" dirty="0" smtClean="0"/>
              <a:t>Texas </a:t>
            </a:r>
            <a:r>
              <a:rPr lang="en-US" altLang="en-US" dirty="0" err="1" smtClean="0"/>
              <a:t>Multiwire</a:t>
            </a:r>
            <a:endParaRPr lang="en-US" altLang="en-US" dirty="0" smtClean="0"/>
          </a:p>
          <a:p>
            <a:pPr lvl="1">
              <a:spcBef>
                <a:spcPts val="1200"/>
              </a:spcBef>
            </a:pPr>
            <a:r>
              <a:rPr lang="en-US" altLang="en-US" dirty="0" smtClean="0"/>
              <a:t>Reilly Stacked Plane Multiwire (</a:t>
            </a:r>
            <a:r>
              <a:rPr lang="en-US" altLang="en-US" dirty="0" err="1" smtClean="0"/>
              <a:t>NuMI</a:t>
            </a:r>
            <a:r>
              <a:rPr lang="en-US" altLang="en-US" dirty="0" smtClean="0"/>
              <a:t> type)</a:t>
            </a:r>
          </a:p>
          <a:p>
            <a:pPr lvl="1">
              <a:spcBef>
                <a:spcPts val="1200"/>
              </a:spcBef>
            </a:pPr>
            <a:r>
              <a:rPr lang="en-US" altLang="en-US" dirty="0" smtClean="0"/>
              <a:t>Segmented Wire Ion Chamber (SWIC)</a:t>
            </a:r>
            <a:endParaRPr lang="en-US" altLang="en-US" dirty="0"/>
          </a:p>
          <a:p>
            <a:pPr marL="0" indent="0">
              <a:spcBef>
                <a:spcPts val="1200"/>
              </a:spcBef>
              <a:buNone/>
            </a:pPr>
            <a:endParaRPr lang="en-US" altLang="en-US" dirty="0" smtClean="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4507346" y="4596922"/>
            <a:ext cx="4301576" cy="1183365"/>
          </a:xfrm>
          <a:prstGeom prst="rect">
            <a:avLst/>
          </a:prstGeom>
          <a:ln>
            <a:noFill/>
          </a:ln>
          <a:extLst>
            <a:ext uri="{53640926-AAD7-44d8-BBD7-CCE9431645EC}">
              <a14:shadowObscured xmlns:a14="http://schemas.microsoft.com/office/drawing/2010/main" xmln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46" y="4522874"/>
            <a:ext cx="3894209" cy="1331463"/>
          </a:xfrm>
          <a:prstGeom prst="rect">
            <a:avLst/>
          </a:prstGeom>
        </p:spPr>
      </p:pic>
      <p:sp>
        <p:nvSpPr>
          <p:cNvPr id="3" name="Slide Number Placeholder 2"/>
          <p:cNvSpPr>
            <a:spLocks noGrp="1"/>
          </p:cNvSpPr>
          <p:nvPr>
            <p:ph type="sldNum" sz="quarter" idx="12"/>
          </p:nvPr>
        </p:nvSpPr>
        <p:spPr/>
        <p:txBody>
          <a:bodyPr/>
          <a:lstStyle/>
          <a:p>
            <a:fld id="{0DA45632-DF86-4B59-A918-3230B66F0499}" type="slidenum">
              <a:rPr lang="en-US" altLang="en-US" smtClean="0"/>
              <a:pPr/>
              <a:t>7</a:t>
            </a:fld>
            <a:endParaRPr lang="en-US" altLang="en-US"/>
          </a:p>
        </p:txBody>
      </p:sp>
      <p:sp>
        <p:nvSpPr>
          <p:cNvPr id="4" name="TextBox 3"/>
          <p:cNvSpPr txBox="1"/>
          <p:nvPr/>
        </p:nvSpPr>
        <p:spPr>
          <a:xfrm>
            <a:off x="1332174" y="5854337"/>
            <a:ext cx="1901952" cy="461665"/>
          </a:xfrm>
          <a:prstGeom prst="rect">
            <a:avLst/>
          </a:prstGeom>
          <a:noFill/>
        </p:spPr>
        <p:txBody>
          <a:bodyPr wrap="square" rtlCol="0">
            <a:spAutoFit/>
          </a:bodyPr>
          <a:lstStyle/>
          <a:p>
            <a:r>
              <a:rPr lang="en-US" dirty="0" smtClean="0">
                <a:solidFill>
                  <a:srgbClr val="000000"/>
                </a:solidFill>
              </a:rPr>
              <a:t>SWIC Scanner</a:t>
            </a:r>
            <a:endParaRPr lang="en-US" dirty="0">
              <a:solidFill>
                <a:srgbClr val="000000"/>
              </a:solidFill>
            </a:endParaRPr>
          </a:p>
        </p:txBody>
      </p:sp>
      <p:sp>
        <p:nvSpPr>
          <p:cNvPr id="5" name="TextBox 4"/>
          <p:cNvSpPr txBox="1"/>
          <p:nvPr/>
        </p:nvSpPr>
        <p:spPr>
          <a:xfrm>
            <a:off x="5853462" y="5854336"/>
            <a:ext cx="1609344" cy="461665"/>
          </a:xfrm>
          <a:prstGeom prst="rect">
            <a:avLst/>
          </a:prstGeom>
          <a:noFill/>
        </p:spPr>
        <p:txBody>
          <a:bodyPr wrap="square" rtlCol="0">
            <a:spAutoFit/>
          </a:bodyPr>
          <a:lstStyle/>
          <a:p>
            <a:r>
              <a:rPr lang="en-US" dirty="0" smtClean="0">
                <a:solidFill>
                  <a:srgbClr val="000000"/>
                </a:solidFill>
              </a:rPr>
              <a:t>Typical Plot</a:t>
            </a:r>
            <a:endParaRPr lang="en-US" dirty="0">
              <a:solidFill>
                <a:srgbClr val="000000"/>
              </a:solidFill>
            </a:endParaRPr>
          </a:p>
        </p:txBody>
      </p:sp>
      <p:sp>
        <p:nvSpPr>
          <p:cNvPr id="6" name="Date Placeholder 5"/>
          <p:cNvSpPr>
            <a:spLocks noGrp="1"/>
          </p:cNvSpPr>
          <p:nvPr>
            <p:ph type="dt" sz="half" idx="10"/>
          </p:nvPr>
        </p:nvSpPr>
        <p:spPr/>
        <p:txBody>
          <a:bodyPr/>
          <a:lstStyle/>
          <a:p>
            <a:r>
              <a:rPr lang="en-US" altLang="en-US" smtClean="0"/>
              <a:t>10/6/15</a:t>
            </a:r>
            <a:endParaRPr lang="en-US" altLang="en-US" dirty="0"/>
          </a:p>
        </p:txBody>
      </p:sp>
      <p:sp>
        <p:nvSpPr>
          <p:cNvPr id="8" name="Footer Placeholder 7"/>
          <p:cNvSpPr>
            <a:spLocks noGrp="1"/>
          </p:cNvSpPr>
          <p:nvPr>
            <p:ph type="ftr" sz="quarter" idx="11"/>
          </p:nvPr>
        </p:nvSpPr>
        <p:spPr/>
        <p:txBody>
          <a:bodyPr/>
          <a:lstStyle/>
          <a:p>
            <a:r>
              <a:rPr lang="en-US" altLang="en-US" sz="900" smtClean="0">
                <a:solidFill>
                  <a:srgbClr val="004C97"/>
                </a:solidFill>
                <a:latin typeface="+mn-lt"/>
              </a:rPr>
              <a:t>Dan Schoo, Gianni Tassotto| Muon Campus Controls and Instrumentation</a:t>
            </a:r>
            <a:endParaRPr lang="en-US" altLang="en-US" sz="900" dirty="0"/>
          </a:p>
        </p:txBody>
      </p:sp>
    </p:spTree>
    <p:extLst>
      <p:ext uri="{BB962C8B-B14F-4D97-AF65-F5344CB8AC3E}">
        <p14:creationId xmlns:p14="http://schemas.microsoft.com/office/powerpoint/2010/main" val="21321566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PreTarget</a:t>
            </a:r>
            <a:r>
              <a:rPr lang="en-US" dirty="0" smtClean="0"/>
              <a:t> and </a:t>
            </a:r>
            <a:r>
              <a:rPr lang="en-US" dirty="0" err="1" smtClean="0"/>
              <a:t>PostTarget</a:t>
            </a:r>
            <a:r>
              <a:rPr lang="en-US" dirty="0" smtClean="0"/>
              <a:t> Multiwire</a:t>
            </a:r>
            <a:endParaRPr lang="en-US" dirty="0"/>
          </a:p>
        </p:txBody>
      </p:sp>
      <p:sp>
        <p:nvSpPr>
          <p:cNvPr id="3" name="Content Placeholder 2"/>
          <p:cNvSpPr>
            <a:spLocks noGrp="1"/>
          </p:cNvSpPr>
          <p:nvPr>
            <p:ph idx="1"/>
          </p:nvPr>
        </p:nvSpPr>
        <p:spPr>
          <a:xfrm>
            <a:off x="228601" y="1043047"/>
            <a:ext cx="3924300" cy="1200282"/>
          </a:xfrm>
        </p:spPr>
        <p:txBody>
          <a:bodyPr/>
          <a:lstStyle/>
          <a:p>
            <a:r>
              <a:rPr lang="en-US" dirty="0" smtClean="0">
                <a:solidFill>
                  <a:srgbClr val="004C97"/>
                </a:solidFill>
              </a:rPr>
              <a:t>Two profile monitors were added to the scope of this WBS.</a:t>
            </a:r>
          </a:p>
          <a:p>
            <a:pPr lvl="1" indent="-342900"/>
            <a:r>
              <a:rPr lang="en-US" dirty="0" smtClean="0">
                <a:solidFill>
                  <a:srgbClr val="004C97"/>
                </a:solidFill>
              </a:rPr>
              <a:t>Upstream of production solenoid will be a standard Multiwire</a:t>
            </a:r>
          </a:p>
          <a:p>
            <a:pPr lvl="1" indent="-342900"/>
            <a:r>
              <a:rPr lang="en-US" dirty="0" smtClean="0">
                <a:solidFill>
                  <a:srgbClr val="004C97"/>
                </a:solidFill>
              </a:rPr>
              <a:t>Downstream of the production solenoid will be a BNL air SWIC.</a:t>
            </a:r>
            <a:endParaRPr lang="en-US" dirty="0">
              <a:solidFill>
                <a:srgbClr val="004C97"/>
              </a:solidFill>
            </a:endParaRPr>
          </a:p>
        </p:txBody>
      </p:sp>
      <p:sp>
        <p:nvSpPr>
          <p:cNvPr id="4" name="Slide Number Placeholder 3"/>
          <p:cNvSpPr>
            <a:spLocks noGrp="1"/>
          </p:cNvSpPr>
          <p:nvPr>
            <p:ph type="sldNum" sz="quarter" idx="12"/>
          </p:nvPr>
        </p:nvSpPr>
        <p:spPr/>
        <p:txBody>
          <a:bodyPr/>
          <a:lstStyle/>
          <a:p>
            <a:fld id="{0DA45632-DF86-4B59-A918-3230B66F0499}" type="slidenum">
              <a:rPr lang="en-US" altLang="en-US" smtClean="0"/>
              <a:pPr/>
              <a:t>8</a:t>
            </a:fld>
            <a:endParaRPr lang="en-US" altLang="en-US"/>
          </a:p>
        </p:txBody>
      </p:sp>
      <p:pic>
        <p:nvPicPr>
          <p:cNvPr id="5" name="Picture 4"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418" y="3552825"/>
            <a:ext cx="4371265" cy="2613795"/>
          </a:xfrm>
          <a:prstGeom prst="rect">
            <a:avLst/>
          </a:prstGeom>
        </p:spPr>
      </p:pic>
      <p:cxnSp>
        <p:nvCxnSpPr>
          <p:cNvPr id="6" name="Straight Arrow Connector 5"/>
          <p:cNvCxnSpPr>
            <a:stCxn id="7" idx="2"/>
          </p:cNvCxnSpPr>
          <p:nvPr/>
        </p:nvCxnSpPr>
        <p:spPr>
          <a:xfrm>
            <a:off x="5873520" y="3368641"/>
            <a:ext cx="1010845" cy="16487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71989" y="2845421"/>
            <a:ext cx="1203061" cy="523220"/>
          </a:xfrm>
          <a:prstGeom prst="rect">
            <a:avLst/>
          </a:prstGeom>
          <a:solidFill>
            <a:schemeClr val="accent1">
              <a:lumMod val="20000"/>
              <a:lumOff val="80000"/>
            </a:schemeClr>
          </a:solidFill>
        </p:spPr>
        <p:txBody>
          <a:bodyPr wrap="square" rtlCol="0">
            <a:spAutoFit/>
          </a:bodyPr>
          <a:lstStyle/>
          <a:p>
            <a:r>
              <a:rPr lang="en-US" sz="1400" dirty="0"/>
              <a:t>P</a:t>
            </a:r>
            <a:r>
              <a:rPr lang="en-US" sz="1400" dirty="0" smtClean="0"/>
              <a:t>re-target </a:t>
            </a:r>
          </a:p>
          <a:p>
            <a:r>
              <a:rPr lang="en-US" sz="1400" dirty="0" smtClean="0"/>
              <a:t>vacuum MW</a:t>
            </a:r>
            <a:endParaRPr lang="en-US" sz="1400" dirty="0"/>
          </a:p>
        </p:txBody>
      </p:sp>
      <p:sp>
        <p:nvSpPr>
          <p:cNvPr id="8" name="TextBox 7"/>
          <p:cNvSpPr txBox="1"/>
          <p:nvPr/>
        </p:nvSpPr>
        <p:spPr>
          <a:xfrm>
            <a:off x="7526338" y="2969711"/>
            <a:ext cx="1166740" cy="523220"/>
          </a:xfrm>
          <a:prstGeom prst="rect">
            <a:avLst/>
          </a:prstGeom>
          <a:solidFill>
            <a:schemeClr val="accent2">
              <a:lumMod val="20000"/>
              <a:lumOff val="80000"/>
            </a:schemeClr>
          </a:solidFill>
        </p:spPr>
        <p:txBody>
          <a:bodyPr wrap="square" rtlCol="0">
            <a:spAutoFit/>
          </a:bodyPr>
          <a:lstStyle/>
          <a:p>
            <a:r>
              <a:rPr lang="en-US" sz="1400" dirty="0"/>
              <a:t>P</a:t>
            </a:r>
            <a:r>
              <a:rPr lang="en-US" sz="1400" dirty="0" smtClean="0"/>
              <a:t>ost-target </a:t>
            </a:r>
          </a:p>
          <a:p>
            <a:r>
              <a:rPr lang="en-US" sz="1400" dirty="0" smtClean="0"/>
              <a:t>air BNL SWIC</a:t>
            </a:r>
          </a:p>
        </p:txBody>
      </p:sp>
      <p:cxnSp>
        <p:nvCxnSpPr>
          <p:cNvPr id="10" name="Straight Arrow Connector 9"/>
          <p:cNvCxnSpPr/>
          <p:nvPr/>
        </p:nvCxnSpPr>
        <p:spPr>
          <a:xfrm flipH="1">
            <a:off x="7634676" y="3492931"/>
            <a:ext cx="475032" cy="13786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Date Placeholder 8"/>
          <p:cNvSpPr>
            <a:spLocks noGrp="1"/>
          </p:cNvSpPr>
          <p:nvPr>
            <p:ph type="dt" sz="half" idx="10"/>
          </p:nvPr>
        </p:nvSpPr>
        <p:spPr/>
        <p:txBody>
          <a:bodyPr/>
          <a:lstStyle/>
          <a:p>
            <a:r>
              <a:rPr lang="en-US" altLang="en-US" smtClean="0"/>
              <a:t>10/6/15</a:t>
            </a:r>
            <a:endParaRPr lang="en-US" altLang="en-US" dirty="0"/>
          </a:p>
        </p:txBody>
      </p:sp>
      <p:sp>
        <p:nvSpPr>
          <p:cNvPr id="11" name="Footer Placeholder 10"/>
          <p:cNvSpPr>
            <a:spLocks noGrp="1"/>
          </p:cNvSpPr>
          <p:nvPr>
            <p:ph type="ftr" sz="quarter" idx="11"/>
          </p:nvPr>
        </p:nvSpPr>
        <p:spPr/>
        <p:txBody>
          <a:bodyPr/>
          <a:lstStyle/>
          <a:p>
            <a:r>
              <a:rPr lang="en-US" altLang="en-US" sz="900" smtClean="0">
                <a:solidFill>
                  <a:srgbClr val="004C97"/>
                </a:solidFill>
                <a:latin typeface="+mn-lt"/>
              </a:rPr>
              <a:t>Dan Schoo, Gianni Tassotto| Muon Campus Controls and Instrumentation</a:t>
            </a:r>
            <a:endParaRPr lang="en-US" altLang="en-US" sz="900" dirty="0"/>
          </a:p>
        </p:txBody>
      </p:sp>
      <p:pic>
        <p:nvPicPr>
          <p:cNvPr id="12" name="Picture 11" descr="Reilly's vacuum c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144" y="1132167"/>
            <a:ext cx="2119221" cy="1589416"/>
          </a:xfrm>
          <a:prstGeom prst="rect">
            <a:avLst/>
          </a:prstGeom>
        </p:spPr>
      </p:pic>
      <p:pic>
        <p:nvPicPr>
          <p:cNvPr id="1026" name="Picture 2" descr="http://muon.fnal.gov/photo-album/Muon-Department-Photo-Album/webalbum/Systems/Instrumentation/BNL%20SWICs/2013-03-18%20BNL%20SWICs/slides/IMG_4598cro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4960" y="1006405"/>
            <a:ext cx="1670440" cy="1839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082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considerations:  MW’s in magnetic field</a:t>
            </a:r>
            <a:endParaRPr lang="en-US" dirty="0"/>
          </a:p>
        </p:txBody>
      </p:sp>
      <p:sp>
        <p:nvSpPr>
          <p:cNvPr id="3" name="Content Placeholder 2"/>
          <p:cNvSpPr>
            <a:spLocks noGrp="1"/>
          </p:cNvSpPr>
          <p:nvPr>
            <p:ph idx="1"/>
          </p:nvPr>
        </p:nvSpPr>
        <p:spPr/>
        <p:txBody>
          <a:bodyPr/>
          <a:lstStyle/>
          <a:p>
            <a:r>
              <a:rPr lang="en-US" sz="1800" dirty="0" smtClean="0"/>
              <a:t>Need to examine the effects of magnetic field on the </a:t>
            </a:r>
            <a:r>
              <a:rPr lang="en-US" sz="1800" dirty="0" err="1" smtClean="0"/>
              <a:t>multiwire</a:t>
            </a:r>
            <a:r>
              <a:rPr lang="en-US" sz="1800" dirty="0" smtClean="0"/>
              <a:t> just upstream of the target solenoid.</a:t>
            </a:r>
          </a:p>
          <a:p>
            <a:pPr lvl="1"/>
            <a:r>
              <a:rPr lang="en-US" sz="1800" dirty="0" smtClean="0"/>
              <a:t>Does the magnetic field impact the motion control (</a:t>
            </a:r>
            <a:r>
              <a:rPr lang="en-US" sz="1800" dirty="0" err="1" smtClean="0"/>
              <a:t>PreTarget</a:t>
            </a:r>
            <a:r>
              <a:rPr lang="en-US" sz="1800" dirty="0" smtClean="0"/>
              <a:t> MW only)?</a:t>
            </a:r>
          </a:p>
          <a:p>
            <a:pPr lvl="1"/>
            <a:r>
              <a:rPr lang="en-US" sz="1800" dirty="0" smtClean="0"/>
              <a:t>Does the magnetic field impact the signal?</a:t>
            </a:r>
            <a:endParaRPr lang="en-US" sz="1800"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9</a:t>
            </a:fld>
            <a:endParaRPr lang="en-US" altLang="en-US"/>
          </a:p>
        </p:txBody>
      </p:sp>
      <p:pic>
        <p:nvPicPr>
          <p:cNvPr id="7" name="Picture 6"/>
          <p:cNvPicPr>
            <a:picLocks noChangeAspect="1"/>
          </p:cNvPicPr>
          <p:nvPr/>
        </p:nvPicPr>
        <p:blipFill>
          <a:blip r:embed="rId3"/>
          <a:stretch>
            <a:fillRect/>
          </a:stretch>
        </p:blipFill>
        <p:spPr>
          <a:xfrm>
            <a:off x="676275" y="3135374"/>
            <a:ext cx="4110631" cy="2895539"/>
          </a:xfrm>
          <a:prstGeom prst="rect">
            <a:avLst/>
          </a:prstGeom>
        </p:spPr>
      </p:pic>
      <p:sp>
        <p:nvSpPr>
          <p:cNvPr id="8" name="TextBox 7"/>
          <p:cNvSpPr txBox="1"/>
          <p:nvPr/>
        </p:nvSpPr>
        <p:spPr>
          <a:xfrm>
            <a:off x="1591928" y="5670202"/>
            <a:ext cx="2183611" cy="461665"/>
          </a:xfrm>
          <a:prstGeom prst="rect">
            <a:avLst/>
          </a:prstGeom>
          <a:noFill/>
        </p:spPr>
        <p:txBody>
          <a:bodyPr wrap="none" rtlCol="0">
            <a:spAutoFit/>
          </a:bodyPr>
          <a:lstStyle/>
          <a:p>
            <a:r>
              <a:rPr lang="en-US" dirty="0" smtClean="0"/>
              <a:t>Mu2e-doc-1381</a:t>
            </a:r>
            <a:endParaRPr lang="en-US" dirty="0"/>
          </a:p>
        </p:txBody>
      </p:sp>
      <p:sp>
        <p:nvSpPr>
          <p:cNvPr id="10" name="TextBox 9"/>
          <p:cNvSpPr txBox="1"/>
          <p:nvPr/>
        </p:nvSpPr>
        <p:spPr>
          <a:xfrm>
            <a:off x="2617363" y="3758775"/>
            <a:ext cx="1636025" cy="307777"/>
          </a:xfrm>
          <a:prstGeom prst="rect">
            <a:avLst/>
          </a:prstGeom>
          <a:noFill/>
        </p:spPr>
        <p:txBody>
          <a:bodyPr wrap="none" rtlCol="0">
            <a:spAutoFit/>
          </a:bodyPr>
          <a:lstStyle/>
          <a:p>
            <a:r>
              <a:rPr lang="en-US" sz="1400" dirty="0" smtClean="0">
                <a:solidFill>
                  <a:schemeClr val="bg1"/>
                </a:solidFill>
              </a:rPr>
              <a:t>Magnetic Field Map</a:t>
            </a:r>
            <a:endParaRPr lang="en-US" sz="1400" dirty="0">
              <a:solidFill>
                <a:schemeClr val="bg1"/>
              </a:solidFill>
            </a:endParaRPr>
          </a:p>
        </p:txBody>
      </p:sp>
      <p:pic>
        <p:nvPicPr>
          <p:cNvPr id="11" name="Picture 2" descr="8d1dbb2d-9501-45f2-ac85-3da364658109@servi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581" y="3379944"/>
            <a:ext cx="3190437" cy="240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a:stCxn id="14" idx="1"/>
          </p:cNvCxnSpPr>
          <p:nvPr/>
        </p:nvCxnSpPr>
        <p:spPr>
          <a:xfrm flipH="1">
            <a:off x="1794815" y="2914677"/>
            <a:ext cx="1129836" cy="92953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4" idx="3"/>
          </p:cNvCxnSpPr>
          <p:nvPr/>
        </p:nvCxnSpPr>
        <p:spPr>
          <a:xfrm>
            <a:off x="5799415" y="2914677"/>
            <a:ext cx="1289565" cy="11919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924651" y="2760788"/>
            <a:ext cx="2874764" cy="307777"/>
          </a:xfrm>
          <a:prstGeom prst="rect">
            <a:avLst/>
          </a:prstGeom>
          <a:solidFill>
            <a:schemeClr val="accent4">
              <a:lumMod val="20000"/>
              <a:lumOff val="80000"/>
            </a:schemeClr>
          </a:solidFill>
        </p:spPr>
        <p:txBody>
          <a:bodyPr wrap="square" rtlCol="0">
            <a:spAutoFit/>
          </a:bodyPr>
          <a:lstStyle/>
          <a:p>
            <a:r>
              <a:rPr lang="en-US" sz="1400" dirty="0" err="1" smtClean="0"/>
              <a:t>PreTarget</a:t>
            </a:r>
            <a:r>
              <a:rPr lang="en-US" sz="1400" dirty="0" smtClean="0"/>
              <a:t> MW: 1.2Kg magnetic field</a:t>
            </a:r>
            <a:endParaRPr lang="en-US" sz="1400" dirty="0"/>
          </a:p>
        </p:txBody>
      </p:sp>
      <p:cxnSp>
        <p:nvCxnSpPr>
          <p:cNvPr id="24" name="Straight Arrow Connector 23"/>
          <p:cNvCxnSpPr>
            <a:stCxn id="27" idx="2"/>
          </p:cNvCxnSpPr>
          <p:nvPr/>
        </p:nvCxnSpPr>
        <p:spPr>
          <a:xfrm flipH="1">
            <a:off x="897357" y="2677004"/>
            <a:ext cx="1786376" cy="1281006"/>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161738" y="2369227"/>
            <a:ext cx="3043989" cy="307777"/>
          </a:xfrm>
          <a:prstGeom prst="rect">
            <a:avLst/>
          </a:prstGeom>
          <a:solidFill>
            <a:schemeClr val="accent2">
              <a:lumMod val="20000"/>
              <a:lumOff val="80000"/>
            </a:schemeClr>
          </a:solidFill>
        </p:spPr>
        <p:txBody>
          <a:bodyPr wrap="square" rtlCol="0">
            <a:spAutoFit/>
          </a:bodyPr>
          <a:lstStyle/>
          <a:p>
            <a:r>
              <a:rPr lang="en-US" sz="1400" dirty="0" err="1" smtClean="0"/>
              <a:t>PostTarget</a:t>
            </a:r>
            <a:r>
              <a:rPr lang="en-US" sz="1400" dirty="0" smtClean="0"/>
              <a:t> MW: 0.2Kg magnetic field</a:t>
            </a:r>
            <a:endParaRPr lang="en-US" sz="1400" dirty="0"/>
          </a:p>
        </p:txBody>
      </p:sp>
      <p:sp>
        <p:nvSpPr>
          <p:cNvPr id="17" name="Date Placeholder 4"/>
          <p:cNvSpPr>
            <a:spLocks noGrp="1"/>
          </p:cNvSpPr>
          <p:nvPr>
            <p:ph type="dt" sz="half" idx="10"/>
          </p:nvPr>
        </p:nvSpPr>
        <p:spPr>
          <a:xfrm>
            <a:off x="6450013" y="6515100"/>
            <a:ext cx="1076325" cy="241300"/>
          </a:xfrm>
        </p:spPr>
        <p:txBody>
          <a:bodyPr/>
          <a:lstStyle/>
          <a:p>
            <a:r>
              <a:rPr lang="en-US" altLang="en-US" dirty="0" smtClean="0"/>
              <a:t>10/6/15</a:t>
            </a:r>
            <a:endParaRPr lang="en-US" altLang="en-US" dirty="0"/>
          </a:p>
        </p:txBody>
      </p:sp>
      <p:sp>
        <p:nvSpPr>
          <p:cNvPr id="18" name="Footer Placeholder 9"/>
          <p:cNvSpPr>
            <a:spLocks noGrp="1"/>
          </p:cNvSpPr>
          <p:nvPr>
            <p:ph type="ftr" sz="quarter" idx="11"/>
          </p:nvPr>
        </p:nvSpPr>
        <p:spPr>
          <a:xfrm>
            <a:off x="806450" y="6515100"/>
            <a:ext cx="5373688" cy="241300"/>
          </a:xfrm>
        </p:spPr>
        <p:txBody>
          <a:bodyPr/>
          <a:lstStyle/>
          <a:p>
            <a:r>
              <a:rPr lang="en-US" altLang="en-US" sz="900" dirty="0" smtClean="0">
                <a:solidFill>
                  <a:srgbClr val="004C97"/>
                </a:solidFill>
                <a:latin typeface="+mn-lt"/>
              </a:rPr>
              <a:t>Dan Schoo, Gianni Tassotto| Muon Campus Controls and Instrumentation</a:t>
            </a:r>
            <a:endParaRPr lang="en-US" altLang="en-US" sz="900" dirty="0"/>
          </a:p>
        </p:txBody>
      </p:sp>
      <p:sp>
        <p:nvSpPr>
          <p:cNvPr id="19" name="TextBox 18"/>
          <p:cNvSpPr txBox="1"/>
          <p:nvPr/>
        </p:nvSpPr>
        <p:spPr>
          <a:xfrm>
            <a:off x="5422168" y="5531702"/>
            <a:ext cx="1027845" cy="276999"/>
          </a:xfrm>
          <a:prstGeom prst="rect">
            <a:avLst/>
          </a:prstGeom>
          <a:noFill/>
        </p:spPr>
        <p:txBody>
          <a:bodyPr wrap="none" rtlCol="0">
            <a:spAutoFit/>
          </a:bodyPr>
          <a:lstStyle/>
          <a:p>
            <a:r>
              <a:rPr lang="en-US" sz="1200" dirty="0" smtClean="0"/>
              <a:t>Rick Coleman</a:t>
            </a:r>
            <a:endParaRPr lang="en-US" sz="1200" dirty="0"/>
          </a:p>
        </p:txBody>
      </p:sp>
      <p:sp>
        <p:nvSpPr>
          <p:cNvPr id="23" name="TextBox 22"/>
          <p:cNvSpPr txBox="1"/>
          <p:nvPr/>
        </p:nvSpPr>
        <p:spPr>
          <a:xfrm>
            <a:off x="5697129" y="5707909"/>
            <a:ext cx="2183611" cy="461665"/>
          </a:xfrm>
          <a:prstGeom prst="rect">
            <a:avLst/>
          </a:prstGeom>
          <a:noFill/>
        </p:spPr>
        <p:txBody>
          <a:bodyPr wrap="none" rtlCol="0">
            <a:spAutoFit/>
          </a:bodyPr>
          <a:lstStyle/>
          <a:p>
            <a:r>
              <a:rPr lang="en-US" dirty="0" smtClean="0"/>
              <a:t>Mu2e-doc-4741</a:t>
            </a:r>
            <a:endParaRPr lang="en-US" dirty="0"/>
          </a:p>
        </p:txBody>
      </p:sp>
    </p:spTree>
    <p:extLst>
      <p:ext uri="{BB962C8B-B14F-4D97-AF65-F5344CB8AC3E}">
        <p14:creationId xmlns:p14="http://schemas.microsoft.com/office/powerpoint/2010/main" val="2687743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 Template">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D-2 Review">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 Template</Template>
  <TotalTime>26886</TotalTime>
  <Words>3181</Words>
  <Application>Microsoft Office PowerPoint</Application>
  <PresentationFormat>On-screen Show (4:3)</PresentationFormat>
  <Paragraphs>342</Paragraphs>
  <Slides>19</Slides>
  <Notes>19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Calibri</vt:lpstr>
      <vt:lpstr>Arial</vt:lpstr>
      <vt:lpstr>Times New Roman</vt:lpstr>
      <vt:lpstr>MS PGothic</vt:lpstr>
      <vt:lpstr>MS PGothic</vt:lpstr>
      <vt:lpstr>Helvetica</vt:lpstr>
      <vt:lpstr>Fermilab Template</vt:lpstr>
      <vt:lpstr>Fermilab: Footer Only</vt:lpstr>
      <vt:lpstr>CD-2 Review</vt:lpstr>
      <vt:lpstr>M-4 Beamline Profile and Intensity Monitors</vt:lpstr>
      <vt:lpstr>Extraction Beamline Multiwires</vt:lpstr>
      <vt:lpstr>Vacuum Cans</vt:lpstr>
      <vt:lpstr>Wire planes</vt:lpstr>
      <vt:lpstr>Charge Estimate</vt:lpstr>
      <vt:lpstr>Simulated Profile Sizes for 0.5mm and 1.0mm wire spacing</vt:lpstr>
      <vt:lpstr>SWIC Scanners Overview</vt:lpstr>
      <vt:lpstr>PreTarget and PostTarget Multiwire</vt:lpstr>
      <vt:lpstr>Design considerations:  MW’s in magnetic field</vt:lpstr>
      <vt:lpstr>SWIC Scanner Internals</vt:lpstr>
      <vt:lpstr>SWIC Scanner Configuration</vt:lpstr>
      <vt:lpstr>Autotune</vt:lpstr>
      <vt:lpstr>The Mu2e Autotune System</vt:lpstr>
      <vt:lpstr>Extraction Beamline Ion Chamber Locations</vt:lpstr>
      <vt:lpstr>Ion Chambers</vt:lpstr>
      <vt:lpstr>Bayonet Vacuum Can Modifications</vt:lpstr>
      <vt:lpstr>Ion Chamber Beam Test</vt:lpstr>
      <vt:lpstr>AD Instrumentation - Current Digitizer Module</vt:lpstr>
      <vt:lpstr>Conclusion</vt:lpstr>
    </vt:vector>
  </TitlesOfParts>
  <Company>Fermilab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Mu2e Project Overview</dc:title>
  <dc:creator>Steve Werkema</dc:creator>
  <cp:lastModifiedBy>Brian E. Drendel x6572 09990N</cp:lastModifiedBy>
  <cp:revision>295</cp:revision>
  <cp:lastPrinted>2015-10-01T15:40:09Z</cp:lastPrinted>
  <dcterms:created xsi:type="dcterms:W3CDTF">2015-02-13T18:51:16Z</dcterms:created>
  <dcterms:modified xsi:type="dcterms:W3CDTF">2015-10-08T15:14:26Z</dcterms:modified>
</cp:coreProperties>
</file>