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82" r:id="rId2"/>
    <p:sldMasterId id="2147484090" r:id="rId3"/>
  </p:sldMasterIdLst>
  <p:notesMasterIdLst>
    <p:notesMasterId r:id="rId12"/>
  </p:notesMasterIdLst>
  <p:handoutMasterIdLst>
    <p:handoutMasterId r:id="rId13"/>
  </p:handoutMasterIdLst>
  <p:sldIdLst>
    <p:sldId id="265" r:id="rId4"/>
    <p:sldId id="267" r:id="rId5"/>
    <p:sldId id="270" r:id="rId6"/>
    <p:sldId id="268" r:id="rId7"/>
    <p:sldId id="272" r:id="rId8"/>
    <p:sldId id="269" r:id="rId9"/>
    <p:sldId id="271" r:id="rId10"/>
    <p:sldId id="273" r:id="rId11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S PGothic" panose="020B0600070205080204" pitchFamily="34" charset="-128"/>
      <p:regular r:id="rId18"/>
    </p:embeddedFont>
    <p:embeddedFont>
      <p:font typeface="MS PGothic" panose="020B0600070205080204" pitchFamily="34" charset="-128"/>
      <p:regular r:id="rId18"/>
    </p:embeddedFont>
    <p:embeddedFont>
      <p:font typeface="Helvetica" panose="020B060402020202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1978990-6922-4722-949A-CC54B8A5FFEF}">
          <p14:sldIdLst>
            <p14:sldId id="265"/>
            <p14:sldId id="267"/>
            <p14:sldId id="270"/>
            <p14:sldId id="268"/>
            <p14:sldId id="272"/>
            <p14:sldId id="269"/>
            <p14:sldId id="271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46" autoAdjust="0"/>
  </p:normalViewPr>
  <p:slideViewPr>
    <p:cSldViewPr snapToGrid="0" snapToObjects="1">
      <p:cViewPr varScale="1">
        <p:scale>
          <a:sx n="88" d="100"/>
          <a:sy n="88" d="100"/>
        </p:scale>
        <p:origin x="143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3" d="100"/>
          <a:sy n="83" d="100"/>
        </p:scale>
        <p:origin x="-3006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E8CF385F-9C9F-475E-A969-2EFAF5B78255}" type="datetimeFigureOut">
              <a:rPr lang="en-US" altLang="en-US">
                <a:latin typeface="+mn-lt"/>
              </a:rPr>
              <a:pPr/>
              <a:t>10/2/2015</a:t>
            </a:fld>
            <a:endParaRPr lang="en-US" altLang="en-US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4ECCC05-52B3-43C3-8A6F-6D3C9846602E}" type="slidenum">
              <a:rPr lang="en-US" altLang="en-US">
                <a:latin typeface="+mn-lt"/>
              </a:rPr>
              <a:pPr/>
              <a:t>‹#›</a:t>
            </a:fld>
            <a:endParaRPr lang="en-US" alt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30833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98EC24-890D-42E3-AE78-1F47EA7906D6}" type="datetimeFigureOut">
              <a:rPr lang="en-US" altLang="en-US" smtClean="0"/>
              <a:pPr/>
              <a:t>10/2/2015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0BEC24-46AC-4E51-8415-C6E342D8AD7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1651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itchFamily="34" charset="-128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6472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CAMAC 10MHz Serial Link</a:t>
            </a:r>
          </a:p>
          <a:p>
            <a:r>
              <a:rPr lang="en-US" dirty="0" smtClean="0"/>
              <a:t>VME</a:t>
            </a:r>
            <a:r>
              <a:rPr lang="en-US" baseline="0" dirty="0" smtClean="0"/>
              <a:t> Front-End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180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fiber optic cable will be pulled from the MAC Room to the Mu2e Experimental Hall.</a:t>
            </a:r>
          </a:p>
          <a:p>
            <a:r>
              <a:rPr lang="en-US" dirty="0"/>
              <a:t>Single-mode fiber is needed for Ethernet and FIRUS and multimode fiber is needed for</a:t>
            </a:r>
          </a:p>
          <a:p>
            <a:r>
              <a:rPr lang="en-US" dirty="0"/>
              <a:t>the timing links and the abort permit loop. Bundles of 96 pair single mode and 36 pair</a:t>
            </a:r>
          </a:p>
          <a:p>
            <a:r>
              <a:rPr lang="en-US" dirty="0"/>
              <a:t>multi-mode fiber optic cable will be run to Mu2e. The fiber pulls will provide ample</a:t>
            </a:r>
          </a:p>
          <a:p>
            <a:r>
              <a:rPr lang="en-US" dirty="0"/>
              <a:t>connectivity for all Ethernet and controls signals for both the accelerator and experiment.</a:t>
            </a:r>
          </a:p>
          <a:p>
            <a:r>
              <a:rPr lang="en-US" dirty="0"/>
              <a:t>The Mu2e experiment anticipates requiring network rates approaching 100 MB/sec</a:t>
            </a:r>
          </a:p>
          <a:p>
            <a:r>
              <a:rPr lang="en-US" dirty="0"/>
              <a:t>during production data taking that can be handled easily with the proposed infrastructure.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0685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+mn-lt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56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627" y="39811"/>
            <a:ext cx="6259974" cy="92372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8/25/2015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Calibri" panose="020F0502020204030204" pitchFamily="34" charset="0"/>
              </a:defRPr>
            </a:lvl1pPr>
          </a:lstStyle>
          <a:p>
            <a:r>
              <a:rPr lang="de-DE" smtClean="0"/>
              <a:t>S. Werkema | Mu2e Project Overview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Calibri" panose="020F0502020204030204" pitchFamily="34" charset="0"/>
              </a:defRPr>
            </a:lvl1pPr>
          </a:lstStyle>
          <a:p>
            <a:fld id="{68C85E99-DC11-4D40-8F11-8344DE5BD1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73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3589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6233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8/25/2015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S. Werkema | Mu2e Project Overview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09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8/25/2015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Overview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06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8/25/2015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Overview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9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8/25/2015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Overview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0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627" y="39811"/>
            <a:ext cx="6259974" cy="92372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8/25/2015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Calibri" panose="020F0502020204030204" pitchFamily="34" charset="0"/>
              </a:defRPr>
            </a:lvl1pPr>
          </a:lstStyle>
          <a:p>
            <a:r>
              <a:rPr lang="de-DE" smtClean="0"/>
              <a:t>S. Werkema | Mu2e Project Overview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Calibri" panose="020F0502020204030204" pitchFamily="34" charset="0"/>
              </a:defRPr>
            </a:lvl1pPr>
          </a:lstStyle>
          <a:p>
            <a:fld id="{68C85E99-DC11-4D40-8F11-8344DE5BD1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96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3589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213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8/25/2015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Overview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79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8/25/2015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Overview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3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+mn-lt"/>
              </a:defRPr>
            </a:lvl1pPr>
            <a:lvl2pPr>
              <a:defRPr sz="2200">
                <a:solidFill>
                  <a:srgbClr val="404040"/>
                </a:solidFill>
                <a:latin typeface="+mn-lt"/>
              </a:defRPr>
            </a:lvl2pPr>
            <a:lvl3pPr>
              <a:defRPr sz="2000">
                <a:solidFill>
                  <a:srgbClr val="404040"/>
                </a:solidFill>
                <a:latin typeface="+mn-lt"/>
              </a:defRPr>
            </a:lvl3pPr>
            <a:lvl4pPr>
              <a:defRPr sz="1800">
                <a:solidFill>
                  <a:srgbClr val="404040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en-US" dirty="0" smtClean="0"/>
              <a:t>8/6/2015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  <a:latin typeface="+mn-lt"/>
              </a:defRPr>
            </a:lvl1pPr>
          </a:lstStyle>
          <a:p>
            <a:r>
              <a:rPr lang="en-US" altLang="en-US" sz="900" dirty="0" smtClean="0">
                <a:solidFill>
                  <a:srgbClr val="004C97"/>
                </a:solidFill>
                <a:latin typeface="+mn-lt"/>
              </a:rPr>
              <a:t>Author | </a:t>
            </a:r>
            <a:r>
              <a:rPr lang="en-US" altLang="en-US" sz="900" dirty="0" smtClean="0"/>
              <a:t>External Beamline &amp; Instrumentation Independent Design Review</a:t>
            </a:r>
            <a:endParaRPr lang="en-US" altLang="en-US" sz="9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DA45632-DF86-4B59-A918-3230B66F049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6538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8/25/2015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Overview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  <a:latin typeface="+mn-lt"/>
              </a:defRPr>
            </a:lvl1pPr>
            <a:lvl2pPr>
              <a:defRPr sz="2200">
                <a:solidFill>
                  <a:srgbClr val="505050"/>
                </a:solidFill>
                <a:latin typeface="+mn-lt"/>
              </a:defRPr>
            </a:lvl2pPr>
            <a:lvl3pPr>
              <a:defRPr sz="2000">
                <a:solidFill>
                  <a:srgbClr val="505050"/>
                </a:solidFill>
                <a:latin typeface="+mn-lt"/>
              </a:defRPr>
            </a:lvl3pPr>
            <a:lvl4pPr>
              <a:defRPr sz="1800">
                <a:solidFill>
                  <a:srgbClr val="505050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  <a:latin typeface="+mn-lt"/>
              </a:defRPr>
            </a:lvl1pPr>
            <a:lvl2pPr>
              <a:defRPr sz="2200">
                <a:solidFill>
                  <a:srgbClr val="505050"/>
                </a:solidFill>
                <a:latin typeface="+mn-lt"/>
              </a:defRPr>
            </a:lvl2pPr>
            <a:lvl3pPr>
              <a:defRPr sz="2000">
                <a:solidFill>
                  <a:srgbClr val="505050"/>
                </a:solidFill>
                <a:latin typeface="+mn-lt"/>
              </a:defRPr>
            </a:lvl3pPr>
            <a:lvl4pPr>
              <a:defRPr sz="1800">
                <a:solidFill>
                  <a:srgbClr val="505050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en-US" dirty="0" smtClean="0"/>
              <a:t>8/6/2015</a:t>
            </a:r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en-US" sz="900" dirty="0" smtClean="0">
                <a:solidFill>
                  <a:srgbClr val="004C97"/>
                </a:solidFill>
                <a:latin typeface="+mn-lt"/>
              </a:rPr>
              <a:t>Author | </a:t>
            </a:r>
            <a:r>
              <a:rPr lang="en-US" altLang="en-US" sz="900" dirty="0" smtClean="0"/>
              <a:t>External Beamline &amp; Instrumentation Independent Design Review</a:t>
            </a:r>
            <a:endParaRPr lang="en-US" altLang="en-US" sz="90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7814238-4CE1-4321-AE56-CF7535A046A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510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  <a:latin typeface="+mn-lt"/>
              </a:defRPr>
            </a:lvl1pPr>
            <a:lvl2pPr>
              <a:defRPr sz="2200">
                <a:solidFill>
                  <a:srgbClr val="505050"/>
                </a:solidFill>
                <a:latin typeface="+mn-lt"/>
              </a:defRPr>
            </a:lvl2pPr>
            <a:lvl3pPr>
              <a:defRPr sz="2000">
                <a:solidFill>
                  <a:srgbClr val="505050"/>
                </a:solidFill>
                <a:latin typeface="+mn-lt"/>
              </a:defRPr>
            </a:lvl3pPr>
            <a:lvl4pPr>
              <a:defRPr sz="1800">
                <a:solidFill>
                  <a:srgbClr val="505050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en-US" dirty="0" smtClean="0"/>
              <a:t>8/6/2015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en-US" sz="900" dirty="0" smtClean="0">
                <a:solidFill>
                  <a:srgbClr val="004C97"/>
                </a:solidFill>
                <a:latin typeface="+mn-lt"/>
              </a:rPr>
              <a:t>Author | </a:t>
            </a:r>
            <a:r>
              <a:rPr lang="en-US" altLang="en-US" sz="900" dirty="0" smtClean="0"/>
              <a:t>External Beamline &amp; Instrumentation Independent Design Review</a:t>
            </a:r>
            <a:endParaRPr lang="en-US" altLang="en-US" sz="90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86FAAA8-036A-4F83-B882-7C41B796E02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537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en-US" dirty="0" smtClean="0"/>
              <a:t>8/6/2015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en-US" sz="900" dirty="0" smtClean="0">
                <a:solidFill>
                  <a:srgbClr val="004C97"/>
                </a:solidFill>
                <a:latin typeface="+mn-lt"/>
              </a:rPr>
              <a:t>Author | </a:t>
            </a:r>
            <a:r>
              <a:rPr lang="en-US" altLang="en-US" sz="900" dirty="0" smtClean="0"/>
              <a:t>External Beamline &amp; Instrumentation Independent Design Review</a:t>
            </a:r>
            <a:endParaRPr lang="en-US" altLang="en-US" sz="90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8E484F26-CFA8-400B-9957-2D1B8D8B9C1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9243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  <a:latin typeface="+mn-lt"/>
              </a:defRPr>
            </a:lvl1pPr>
            <a:lvl2pPr>
              <a:defRPr sz="2200">
                <a:solidFill>
                  <a:srgbClr val="505050"/>
                </a:solidFill>
                <a:latin typeface="+mn-lt"/>
              </a:defRPr>
            </a:lvl2pPr>
            <a:lvl3pPr>
              <a:defRPr sz="2000">
                <a:solidFill>
                  <a:srgbClr val="505050"/>
                </a:solidFill>
                <a:latin typeface="+mn-lt"/>
              </a:defRPr>
            </a:lvl3pPr>
            <a:lvl4pPr>
              <a:defRPr sz="1800">
                <a:solidFill>
                  <a:srgbClr val="505050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en-US" smtClean="0"/>
              <a:t>8/25/2015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S. Werkema | Mu2e Project Overview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50483E53-EC44-4E1D-8329-3DA16BFEE41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2566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en-US" smtClean="0"/>
              <a:t>8/25/2015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S. Werkema | Mu2e Project Overview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EA59B161-5779-41D7-BA02-69F3457858E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145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  <a:latin typeface="+mn-lt"/>
              </a:defRPr>
            </a:lvl1pPr>
            <a:lvl2pPr>
              <a:defRPr sz="2200">
                <a:solidFill>
                  <a:srgbClr val="505050"/>
                </a:solidFill>
                <a:latin typeface="+mn-lt"/>
              </a:defRPr>
            </a:lvl2pPr>
            <a:lvl3pPr>
              <a:defRPr sz="2000">
                <a:solidFill>
                  <a:srgbClr val="505050"/>
                </a:solidFill>
                <a:latin typeface="+mn-lt"/>
              </a:defRPr>
            </a:lvl3pPr>
            <a:lvl4pPr>
              <a:defRPr sz="1800">
                <a:solidFill>
                  <a:srgbClr val="505050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en-US" smtClean="0"/>
              <a:t>8/25/2015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S. Werkema | Mu2e Project Overview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68097FD8-D831-4BC2-A1D1-3B362DF04FD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662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  <a:latin typeface="+mn-lt"/>
              </a:defRPr>
            </a:lvl1pPr>
            <a:lvl2pPr>
              <a:defRPr sz="2200">
                <a:solidFill>
                  <a:srgbClr val="505050"/>
                </a:solidFill>
                <a:latin typeface="+mn-lt"/>
              </a:defRPr>
            </a:lvl2pPr>
            <a:lvl3pPr>
              <a:defRPr sz="2000">
                <a:solidFill>
                  <a:srgbClr val="505050"/>
                </a:solidFill>
                <a:latin typeface="+mn-lt"/>
              </a:defRPr>
            </a:lvl3pPr>
            <a:lvl4pPr>
              <a:defRPr sz="1800">
                <a:solidFill>
                  <a:srgbClr val="505050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  <a:latin typeface="+mn-lt"/>
              </a:defRPr>
            </a:lvl1pPr>
            <a:lvl2pPr>
              <a:defRPr sz="2200">
                <a:solidFill>
                  <a:srgbClr val="505050"/>
                </a:solidFill>
                <a:latin typeface="+mn-lt"/>
              </a:defRPr>
            </a:lvl2pPr>
            <a:lvl3pPr>
              <a:defRPr sz="2000">
                <a:solidFill>
                  <a:srgbClr val="505050"/>
                </a:solidFill>
                <a:latin typeface="+mn-lt"/>
              </a:defRPr>
            </a:lvl3pPr>
            <a:lvl4pPr>
              <a:defRPr sz="1800">
                <a:solidFill>
                  <a:srgbClr val="505050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en-US" smtClean="0"/>
              <a:t>8/25/2015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S. Werkema | Mu2e Project Overview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643184F4-5E88-476D-BAA9-AECE41DA4C7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85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8/25/2015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S. Werkema | Mu2e Project Overview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69F8C4DB-42E2-4CB2-A4AB-11593F228C10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8/25/2015</a:t>
            </a:r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S. Werkema | Mu2e Project Overview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CAD9957C-3030-401A-8F32-E4763C32CA1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9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mtClean="0">
                <a:ea typeface="ＭＳ Ｐゴシック" charset="0"/>
              </a:rPr>
              <a:t>8/25/2015</a:t>
            </a:r>
            <a:endParaRPr lang="en-US">
              <a:ea typeface="ＭＳ Ｐゴシック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de-DE" smtClean="0">
                <a:ea typeface="ＭＳ Ｐゴシック" charset="0"/>
              </a:rPr>
              <a:t>S. Werkema | Mu2e Project Overview</a:t>
            </a:r>
            <a:endParaRPr lang="en-US" b="1">
              <a:ea typeface="ＭＳ Ｐゴシック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62C15F7-22DB-1448-B34D-3F8D2909FD0C}" type="slidenum">
              <a:rPr lang="en-US" smtClean="0">
                <a:ea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529" y="6114990"/>
            <a:ext cx="8066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154D81"/>
                </a:solidFill>
                <a:ea typeface="ＭＳ Ｐゴシック" charset="0"/>
                <a:cs typeface="Helvetica"/>
              </a:rPr>
              <a:t>Mu2e</a:t>
            </a:r>
            <a:endParaRPr lang="en-US" sz="2000" b="1">
              <a:solidFill>
                <a:srgbClr val="154D81"/>
              </a:solidFill>
              <a:ea typeface="ＭＳ Ｐゴシック" charset="0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529" y="6114990"/>
            <a:ext cx="8066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154D81"/>
                </a:solidFill>
                <a:ea typeface="ＭＳ Ｐゴシック" charset="0"/>
                <a:cs typeface="Helvetica"/>
              </a:rPr>
              <a:t>Mu2e</a:t>
            </a:r>
            <a:endParaRPr lang="en-US" sz="2000" b="1">
              <a:solidFill>
                <a:srgbClr val="154D81"/>
              </a:solidFill>
              <a:ea typeface="ＭＳ Ｐゴシック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3912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Mu2e Accelerator Controls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396509"/>
            <a:ext cx="7526338" cy="19344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Dan McArthur, FNAL</a:t>
            </a:r>
          </a:p>
          <a:p>
            <a:r>
              <a:rPr lang="en-US" altLang="en-US" dirty="0" smtClean="0"/>
              <a:t>Greg Vogel, FNAL </a:t>
            </a:r>
            <a:r>
              <a:rPr lang="en-US" altLang="en-US" dirty="0"/>
              <a:t>Timing and Links </a:t>
            </a:r>
            <a:endParaRPr lang="en-US" altLang="en-US" dirty="0" smtClean="0"/>
          </a:p>
          <a:p>
            <a:r>
              <a:rPr lang="en-US" altLang="en-US" dirty="0" smtClean="0"/>
              <a:t>Greg Brown</a:t>
            </a:r>
            <a:r>
              <a:rPr lang="en-US" altLang="en-US" dirty="0"/>
              <a:t>, FNAL </a:t>
            </a:r>
            <a:r>
              <a:rPr lang="en-US" altLang="en-US" dirty="0" smtClean="0"/>
              <a:t>Networking</a:t>
            </a:r>
          </a:p>
          <a:p>
            <a:r>
              <a:rPr lang="en-US" altLang="en-US" dirty="0" smtClean="0"/>
              <a:t>External Beamline &amp; Instrumentation Independent Design Review</a:t>
            </a:r>
          </a:p>
          <a:p>
            <a:r>
              <a:rPr lang="en-US" altLang="en-US" smtClean="0"/>
              <a:t>6 </a:t>
            </a:r>
            <a:r>
              <a:rPr lang="en-US" altLang="en-US" dirty="0" smtClean="0"/>
              <a:t>October 2015</a:t>
            </a:r>
          </a:p>
          <a:p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Muon Campus Existing Controls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1200"/>
              </a:spcBef>
            </a:pPr>
            <a:r>
              <a:rPr lang="en-US" altLang="en-US" dirty="0" smtClean="0"/>
              <a:t>Existing service buildings will reuse existing equipment</a:t>
            </a:r>
          </a:p>
          <a:p>
            <a:pPr lvl="1"/>
            <a:r>
              <a:rPr lang="en-US" sz="1800" dirty="0" smtClean="0"/>
              <a:t>A large CAMAC installation handles analog and digital I/O, timing, etc.</a:t>
            </a:r>
          </a:p>
          <a:p>
            <a:pPr lvl="1"/>
            <a:r>
              <a:rPr lang="en-US" sz="1800" dirty="0" smtClean="0"/>
              <a:t>Not expected to need additional CAMAC equipment</a:t>
            </a:r>
          </a:p>
          <a:p>
            <a:pPr lvl="2"/>
            <a:r>
              <a:rPr lang="en-US" sz="1600" dirty="0" smtClean="0"/>
              <a:t>Lots of spare modules and slots available for any new requirements</a:t>
            </a:r>
          </a:p>
          <a:p>
            <a:pPr lvl="1"/>
            <a:r>
              <a:rPr lang="en-US" sz="1800" dirty="0" smtClean="0"/>
              <a:t>Reusing existing cabling for distribution of TCLK, MIBS, RRBS</a:t>
            </a:r>
          </a:p>
          <a:p>
            <a:pPr lvl="1"/>
            <a:r>
              <a:rPr lang="en-US" sz="1800" dirty="0" smtClean="0"/>
              <a:t>Some updates required to switch from 53 MHz TVBS to 2.5 MHz RRBS</a:t>
            </a:r>
          </a:p>
          <a:p>
            <a:pPr lvl="1"/>
            <a:r>
              <a:rPr lang="en-US" sz="1800" dirty="0" err="1" smtClean="0"/>
              <a:t>Pbar</a:t>
            </a:r>
            <a:r>
              <a:rPr lang="en-US" sz="1800" dirty="0" smtClean="0"/>
              <a:t> permit infrastructure will be reused</a:t>
            </a:r>
          </a:p>
          <a:p>
            <a:pPr lvl="1"/>
            <a:r>
              <a:rPr lang="en-US" sz="1800" dirty="0" smtClean="0"/>
              <a:t>Most infrastructure will be in place for g-2 operation</a:t>
            </a:r>
            <a:endParaRPr lang="en-US" sz="1800" dirty="0"/>
          </a:p>
          <a:p>
            <a:pPr marL="0" indent="0">
              <a:spcBef>
                <a:spcPts val="1200"/>
              </a:spcBef>
              <a:buNone/>
            </a:pPr>
            <a:endParaRPr lang="en-US" altLang="en-US" dirty="0" smtClean="0"/>
          </a:p>
          <a:p>
            <a:pPr marL="0" indent="0">
              <a:spcBef>
                <a:spcPts val="1200"/>
              </a:spcBef>
              <a:buNone/>
            </a:pPr>
            <a:endParaRPr lang="en-US" altLang="en-US" dirty="0" smtClean="0"/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dirty="0" smtClean="0">
                <a:solidFill>
                  <a:srgbClr val="004C97"/>
                </a:solidFill>
                <a:latin typeface="+mn-lt"/>
              </a:rPr>
              <a:t>10/6/2015</a:t>
            </a:r>
            <a:endParaRPr lang="en-US" altLang="en-US" sz="900" dirty="0">
              <a:solidFill>
                <a:srgbClr val="004C97"/>
              </a:solidFill>
              <a:latin typeface="+mn-lt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 sz="900" dirty="0">
                <a:solidFill>
                  <a:srgbClr val="004C97"/>
                </a:solidFill>
              </a:rPr>
              <a:t>Dan McArthur | </a:t>
            </a:r>
            <a:r>
              <a:rPr lang="en-US" altLang="en-US" sz="900" dirty="0"/>
              <a:t>Mu2e Technical Design </a:t>
            </a:r>
            <a:r>
              <a:rPr lang="en-US" altLang="en-US" sz="900" dirty="0" smtClean="0"/>
              <a:t>Review - Controls</a:t>
            </a:r>
            <a:endParaRPr lang="en-US" altLang="en-US" sz="900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DBD3EDB-4316-4490-94DD-37BD0CFD7F30}" type="slidenum">
              <a:rPr lang="en-US" altLang="en-US" sz="900">
                <a:solidFill>
                  <a:srgbClr val="004C97"/>
                </a:solidFill>
                <a:latin typeface="+mn-lt"/>
              </a:rPr>
              <a:pPr eaLnBrk="1" hangingPunct="1"/>
              <a:t>2</a:t>
            </a:fld>
            <a:endParaRPr lang="en-US" altLang="en-US" sz="900">
              <a:solidFill>
                <a:srgbClr val="004C97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Communication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000" dirty="0"/>
              <a:t>New controls and communications connectivity will be established from the cross gallery to the Mu2e service building.</a:t>
            </a:r>
          </a:p>
          <a:p>
            <a:pPr lvl="1"/>
            <a:r>
              <a:rPr lang="en-US" sz="1800" dirty="0"/>
              <a:t>96 pair bundle of single mode </a:t>
            </a:r>
            <a:r>
              <a:rPr lang="en-US" sz="1800" dirty="0" smtClean="0"/>
              <a:t>fiber (Ethernet)</a:t>
            </a:r>
            <a:endParaRPr lang="en-US" sz="1800" dirty="0"/>
          </a:p>
          <a:p>
            <a:pPr lvl="1"/>
            <a:r>
              <a:rPr lang="en-US" sz="1800" dirty="0"/>
              <a:t>36 pair bundle of multi-mode </a:t>
            </a:r>
            <a:r>
              <a:rPr lang="en-US" sz="1800" dirty="0" smtClean="0"/>
              <a:t>fiber (Clocks and Permit Loop)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</a:p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Dan McArthur | Mu2e Technical Design Review - Controls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5632-DF86-4B59-A918-3230B66F0499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7" name="Picture 2" descr="M:\Projects\Mu2e\Controls\Drawings\Communication-duct-to-Rings-future-v2013-04-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288" y="892069"/>
            <a:ext cx="3579125" cy="359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BEAMSSRV1\muondept.bd\Internet\photo-album\Muon-Department-Photo-Album\Originals\Systems\Controls\2012-09-10-Communications-Manholes\Manhole-CMH33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98" y="2630574"/>
            <a:ext cx="2430090" cy="182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BEAMSSRV1\muondept.bd\Internet\photo-album\Muon-Department-Photo-Album\Originals\Muon Experiments\g-2\2014-05-13-Controls-Cable-Pulls\IMG_5908-crop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148" y="892489"/>
            <a:ext cx="2903118" cy="365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Graphics_Storage\temp\IMG_591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3457" y="892069"/>
            <a:ext cx="2416831" cy="176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878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Controls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4592782" cy="4987867"/>
          </a:xfrm>
        </p:spPr>
        <p:txBody>
          <a:bodyPr/>
          <a:lstStyle/>
          <a:p>
            <a:r>
              <a:rPr lang="en-US" dirty="0" smtClean="0"/>
              <a:t>Mu2e SB will use Hotlink Rack Monitor (HRM)</a:t>
            </a:r>
          </a:p>
          <a:p>
            <a:r>
              <a:rPr lang="en-US" dirty="0"/>
              <a:t>Two HRMs will be installed at Mu2e SB</a:t>
            </a:r>
            <a:endParaRPr lang="en-US" dirty="0" smtClean="0"/>
          </a:p>
          <a:p>
            <a:pPr lvl="1"/>
            <a:r>
              <a:rPr lang="en-US" dirty="0" smtClean="0"/>
              <a:t>Analog I/O</a:t>
            </a:r>
          </a:p>
          <a:p>
            <a:pPr lvl="2"/>
            <a:r>
              <a:rPr lang="en-US" dirty="0" smtClean="0"/>
              <a:t>64 Channels Analog Input</a:t>
            </a:r>
          </a:p>
          <a:p>
            <a:pPr lvl="3"/>
            <a:r>
              <a:rPr lang="en-US" dirty="0" smtClean="0"/>
              <a:t>16-Bit, -10V to +10V Input</a:t>
            </a:r>
          </a:p>
          <a:p>
            <a:pPr lvl="3"/>
            <a:r>
              <a:rPr lang="en-US" dirty="0" smtClean="0"/>
              <a:t>10 kHz Sampling Rate</a:t>
            </a:r>
          </a:p>
          <a:p>
            <a:pPr lvl="2"/>
            <a:r>
              <a:rPr lang="en-US" dirty="0" smtClean="0"/>
              <a:t>8 Channels Analog Output</a:t>
            </a:r>
          </a:p>
          <a:p>
            <a:pPr lvl="3"/>
            <a:r>
              <a:rPr lang="en-US" dirty="0" smtClean="0"/>
              <a:t>16-Bit, -10V to +10V Output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(continued)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</a:p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Dan McArthur | Mu2e Technical Design Review - Controls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5632-DF86-4B59-A918-3230B66F0499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75" y="1267937"/>
            <a:ext cx="3846972" cy="428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9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HRM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7788564" cy="3177972"/>
          </a:xfrm>
        </p:spPr>
        <p:txBody>
          <a:bodyPr/>
          <a:lstStyle/>
          <a:p>
            <a:pPr lvl="1"/>
            <a:r>
              <a:rPr lang="en-US" dirty="0"/>
              <a:t>8 Bytes Digital I/O</a:t>
            </a:r>
          </a:p>
          <a:p>
            <a:pPr lvl="1"/>
            <a:r>
              <a:rPr lang="en-US" dirty="0"/>
              <a:t>8 Timers</a:t>
            </a:r>
          </a:p>
          <a:p>
            <a:pPr lvl="2"/>
            <a:r>
              <a:rPr lang="en-US" dirty="0"/>
              <a:t>TCLK or external TTL Triggered</a:t>
            </a:r>
          </a:p>
          <a:p>
            <a:pPr lvl="2"/>
            <a:r>
              <a:rPr lang="en-US" dirty="0"/>
              <a:t>Microsecond resolution</a:t>
            </a:r>
          </a:p>
          <a:p>
            <a:pPr lvl="1"/>
            <a:r>
              <a:rPr lang="en-US" dirty="0"/>
              <a:t>Hotlink 320 Mbps serial connection to VME </a:t>
            </a:r>
            <a:r>
              <a:rPr lang="en-US" dirty="0" smtClean="0"/>
              <a:t>Frontend</a:t>
            </a:r>
          </a:p>
          <a:p>
            <a:endParaRPr lang="en-US" dirty="0"/>
          </a:p>
          <a:p>
            <a:r>
              <a:rPr lang="en-US" dirty="0" smtClean="0"/>
              <a:t>More HRMs can be added as required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</a:p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Dan McArthur | Mu2e Technical Design Review - Controls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5632-DF86-4B59-A918-3230B66F0499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521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Permits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2910118"/>
          </a:xfrm>
        </p:spPr>
        <p:txBody>
          <a:bodyPr/>
          <a:lstStyle/>
          <a:p>
            <a:r>
              <a:rPr lang="en-US" dirty="0" smtClean="0"/>
              <a:t>Ethernet-based Abort Concentrator will be installed</a:t>
            </a:r>
          </a:p>
          <a:p>
            <a:pPr lvl="1"/>
            <a:r>
              <a:rPr lang="en-US" dirty="0" smtClean="0"/>
              <a:t>8 Abort Inputs</a:t>
            </a:r>
          </a:p>
          <a:p>
            <a:pPr lvl="1"/>
            <a:r>
              <a:rPr lang="en-US" dirty="0" smtClean="0"/>
              <a:t>TCLK or Software Resets</a:t>
            </a:r>
          </a:p>
          <a:p>
            <a:pPr lvl="1"/>
            <a:r>
              <a:rPr lang="en-US" dirty="0" smtClean="0"/>
              <a:t>Microsecond Resolution Timestamps</a:t>
            </a:r>
          </a:p>
          <a:p>
            <a:pPr lvl="1"/>
            <a:r>
              <a:rPr lang="en-US" dirty="0" smtClean="0"/>
              <a:t>Takes the place of the CAMAC 200</a:t>
            </a:r>
          </a:p>
          <a:p>
            <a:pPr lvl="1"/>
            <a:r>
              <a:rPr lang="en-US" dirty="0" smtClean="0"/>
              <a:t>Abort link will use one of the 32 multimode fiber pairs mentioned earlier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</a:p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Dan McArthur | Mu2e Technical Design Review - Controls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5632-DF86-4B59-A918-3230B66F0499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01" y="3906990"/>
            <a:ext cx="6225309" cy="222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40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Mitigation of Legacy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86799" cy="4987867"/>
          </a:xfrm>
        </p:spPr>
        <p:txBody>
          <a:bodyPr/>
          <a:lstStyle/>
          <a:p>
            <a:r>
              <a:rPr lang="en-US" dirty="0" smtClean="0"/>
              <a:t>TDR document includes a concern about “Legacy Networks”</a:t>
            </a:r>
          </a:p>
          <a:p>
            <a:pPr lvl="1"/>
            <a:r>
              <a:rPr lang="en-US" dirty="0" smtClean="0"/>
              <a:t>Wireless links to F23 and F27</a:t>
            </a:r>
          </a:p>
          <a:p>
            <a:pPr lvl="1"/>
            <a:r>
              <a:rPr lang="en-US" dirty="0" smtClean="0"/>
              <a:t>10Base5 “</a:t>
            </a:r>
            <a:r>
              <a:rPr lang="en-US" dirty="0" err="1" smtClean="0"/>
              <a:t>Thicknet</a:t>
            </a:r>
            <a:r>
              <a:rPr lang="en-US" dirty="0" smtClean="0"/>
              <a:t>” link to AP0</a:t>
            </a:r>
          </a:p>
          <a:p>
            <a:pPr lvl="1"/>
            <a:r>
              <a:rPr lang="en-US" dirty="0" smtClean="0"/>
              <a:t>All replaced by Gigabit Ethernet on </a:t>
            </a:r>
            <a:r>
              <a:rPr lang="en-US" dirty="0" err="1" smtClean="0"/>
              <a:t>singlemode</a:t>
            </a:r>
            <a:r>
              <a:rPr lang="en-US" dirty="0" smtClean="0"/>
              <a:t> fiber pulled through enclosures back to Cross Gallery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</a:p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Dan McArthur | Mu2e Technical Design Review - Controls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5632-DF86-4B59-A918-3230B66F0499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415" y="3420684"/>
            <a:ext cx="3584985" cy="2744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80" y="3420684"/>
            <a:ext cx="3583172" cy="27432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091709" y="4725105"/>
            <a:ext cx="1089891" cy="35489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63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Controls Final Design is complete</a:t>
            </a:r>
          </a:p>
          <a:p>
            <a:pPr lvl="1"/>
            <a:r>
              <a:rPr lang="en-US" dirty="0" smtClean="0"/>
              <a:t>Ready to begin installation when buildings, racks, etc. become available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</a:p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z="900" smtClean="0">
                <a:solidFill>
                  <a:srgbClr val="004C97"/>
                </a:solidFill>
                <a:latin typeface="+mn-lt"/>
              </a:rPr>
              <a:t>Author | </a:t>
            </a:r>
            <a:r>
              <a:rPr lang="en-US" altLang="en-US" sz="900" smtClean="0"/>
              <a:t>External Beamline &amp; Instrumentation Independent Design Review</a:t>
            </a:r>
            <a:endParaRPr lang="en-US" altLang="en-US" sz="9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5632-DF86-4B59-A918-3230B66F0499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37802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 Templat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D-2 Review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 Template</Template>
  <TotalTime>18284</TotalTime>
  <Words>528</Words>
  <Application>Microsoft Office PowerPoint</Application>
  <PresentationFormat>On-screen Show (4:3)</PresentationFormat>
  <Paragraphs>94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Calibri</vt:lpstr>
      <vt:lpstr>Arial</vt:lpstr>
      <vt:lpstr>MS PGothic</vt:lpstr>
      <vt:lpstr>MS PGothic</vt:lpstr>
      <vt:lpstr>Helvetica</vt:lpstr>
      <vt:lpstr>Fermilab Template</vt:lpstr>
      <vt:lpstr>Fermilab: Footer Only</vt:lpstr>
      <vt:lpstr>CD-2 Review</vt:lpstr>
      <vt:lpstr>Mu2e Accelerator Controls</vt:lpstr>
      <vt:lpstr>Muon Campus Existing Controls</vt:lpstr>
      <vt:lpstr>Mu2e Communication Links</vt:lpstr>
      <vt:lpstr>Mu2e Controls</vt:lpstr>
      <vt:lpstr>Mu2e HRM Cont.</vt:lpstr>
      <vt:lpstr>Mu2e Permits</vt:lpstr>
      <vt:lpstr>Mitigation of Legacy Network</vt:lpstr>
      <vt:lpstr>Summary</vt:lpstr>
    </vt:vector>
  </TitlesOfParts>
  <Company>Fermilab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Mu2e Project Overview</dc:title>
  <dc:creator>Steve Werkema</dc:creator>
  <cp:lastModifiedBy>Brian E. Drendel x6572 09990N</cp:lastModifiedBy>
  <cp:revision>106</cp:revision>
  <cp:lastPrinted>2015-09-29T14:58:57Z</cp:lastPrinted>
  <dcterms:created xsi:type="dcterms:W3CDTF">2015-02-13T18:51:16Z</dcterms:created>
  <dcterms:modified xsi:type="dcterms:W3CDTF">2015-10-02T15:44:52Z</dcterms:modified>
</cp:coreProperties>
</file>