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82" r:id="rId2"/>
    <p:sldMasterId id="2147484090" r:id="rId3"/>
  </p:sldMasterIdLst>
  <p:notesMasterIdLst>
    <p:notesMasterId r:id="rId14"/>
  </p:notesMasterIdLst>
  <p:handoutMasterIdLst>
    <p:handoutMasterId r:id="rId15"/>
  </p:handoutMasterIdLst>
  <p:sldIdLst>
    <p:sldId id="265" r:id="rId4"/>
    <p:sldId id="272" r:id="rId5"/>
    <p:sldId id="268" r:id="rId6"/>
    <p:sldId id="269" r:id="rId7"/>
    <p:sldId id="270" r:id="rId8"/>
    <p:sldId id="277" r:id="rId9"/>
    <p:sldId id="278" r:id="rId10"/>
    <p:sldId id="273" r:id="rId11"/>
    <p:sldId id="271" r:id="rId12"/>
    <p:sldId id="280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S PGothic" panose="020B0600070205080204" pitchFamily="34" charset="-128"/>
      <p:regular r:id="rId20"/>
    </p:embeddedFont>
    <p:embeddedFont>
      <p:font typeface="MS PGothic" panose="020B0600070205080204" pitchFamily="34" charset="-128"/>
      <p:regular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978990-6922-4722-949A-CC54B8A5FFEF}">
          <p14:sldIdLst>
            <p14:sldId id="265"/>
            <p14:sldId id="272"/>
            <p14:sldId id="268"/>
            <p14:sldId id="269"/>
            <p14:sldId id="270"/>
            <p14:sldId id="277"/>
            <p14:sldId id="278"/>
            <p14:sldId id="273"/>
            <p14:sldId id="271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000000"/>
    <a:srgbClr val="004C97"/>
    <a:srgbClr val="0000FF"/>
    <a:srgbClr val="404040"/>
    <a:srgbClr val="505050"/>
    <a:srgbClr val="63666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46" autoAdjust="0"/>
  </p:normalViewPr>
  <p:slideViewPr>
    <p:cSldViewPr snapToGrid="0" snapToObjects="1">
      <p:cViewPr varScale="1">
        <p:scale>
          <a:sx n="63" d="100"/>
          <a:sy n="63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300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E8CF385F-9C9F-475E-A969-2EFAF5B78255}" type="datetimeFigureOut">
              <a:rPr lang="en-US" altLang="en-US">
                <a:latin typeface="+mn-lt"/>
              </a:rPr>
              <a:pPr/>
              <a:t>9/29/2015</a:t>
            </a:fld>
            <a:endParaRPr lang="en-US" alt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4ECCC05-52B3-43C3-8A6F-6D3C9846602E}" type="slidenum">
              <a:rPr lang="en-US" altLang="en-US">
                <a:latin typeface="+mn-lt"/>
              </a:rPr>
              <a:pPr/>
              <a:t>‹#›</a:t>
            </a:fld>
            <a:endParaRPr lang="en-US" alt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3083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98EC24-890D-42E3-AE78-1F47EA7906D6}" type="datetimeFigureOut">
              <a:rPr lang="en-US" altLang="en-US" smtClean="0"/>
              <a:pPr/>
              <a:t>9/29/2015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0BEC24-46AC-4E51-8415-C6E342D8AD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165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BEC24-46AC-4E51-8415-C6E342D8AD7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47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+mn-lt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35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27" y="39811"/>
            <a:ext cx="6259974" cy="92372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8/25/2015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S. Werkema | Mu2e Project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fld id="{68C85E99-DC11-4D40-8F11-8344DE5BD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7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23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8/25/2015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S. Werkema | Mu2e Project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09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8/25/2015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Werkema | Mu2e Project Overview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0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8/25/2015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Werkema | Mu2e Project Overview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9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8/25/2015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Werkema | Mu2e Project Overview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27" y="39811"/>
            <a:ext cx="6259974" cy="92372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8/25/2015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S. Werkema | Mu2e Project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fld id="{68C85E99-DC11-4D40-8F11-8344DE5BD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213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8/25/2015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Werkema | Mu2e Project Overview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79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8/25/2015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Werkema | Mu2e Project Overview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3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  <a:latin typeface="+mn-lt"/>
              </a:defRPr>
            </a:lvl1pPr>
            <a:lvl2pPr>
              <a:defRPr sz="2200">
                <a:solidFill>
                  <a:srgbClr val="404040"/>
                </a:solidFill>
                <a:latin typeface="+mn-lt"/>
              </a:defRPr>
            </a:lvl2pPr>
            <a:lvl3pPr>
              <a:defRPr sz="2000">
                <a:solidFill>
                  <a:srgbClr val="404040"/>
                </a:solidFill>
                <a:latin typeface="+mn-lt"/>
              </a:defRPr>
            </a:lvl3pPr>
            <a:lvl4pPr>
              <a:defRPr sz="1800">
                <a:solidFill>
                  <a:srgbClr val="40404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dirty="0" smtClean="0"/>
              <a:t>8/6/2015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  <a:latin typeface="+mn-lt"/>
              </a:defRPr>
            </a:lvl1pPr>
          </a:lstStyle>
          <a:p>
            <a:r>
              <a:rPr lang="en-US" altLang="en-US" dirty="0" smtClean="0"/>
              <a:t>Randy Thurman-Keup | External Beamline &amp; Instrumentation Independent Design 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DA45632-DF86-4B59-A918-3230B66F04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538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8/25/2015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Werkema | Mu2e Project Overview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+mn-lt"/>
              </a:defRPr>
            </a:lvl1pPr>
            <a:lvl2pPr>
              <a:defRPr sz="2200">
                <a:solidFill>
                  <a:srgbClr val="505050"/>
                </a:solidFill>
                <a:latin typeface="+mn-lt"/>
              </a:defRPr>
            </a:lvl2pPr>
            <a:lvl3pPr>
              <a:defRPr sz="2000">
                <a:solidFill>
                  <a:srgbClr val="505050"/>
                </a:solidFill>
                <a:latin typeface="+mn-lt"/>
              </a:defRPr>
            </a:lvl3pPr>
            <a:lvl4pPr>
              <a:defRPr sz="1800">
                <a:solidFill>
                  <a:srgbClr val="50505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+mn-lt"/>
              </a:defRPr>
            </a:lvl1pPr>
            <a:lvl2pPr>
              <a:defRPr sz="2200">
                <a:solidFill>
                  <a:srgbClr val="505050"/>
                </a:solidFill>
                <a:latin typeface="+mn-lt"/>
              </a:defRPr>
            </a:lvl2pPr>
            <a:lvl3pPr>
              <a:defRPr sz="2000">
                <a:solidFill>
                  <a:srgbClr val="505050"/>
                </a:solidFill>
                <a:latin typeface="+mn-lt"/>
              </a:defRPr>
            </a:lvl3pPr>
            <a:lvl4pPr>
              <a:defRPr sz="1800">
                <a:solidFill>
                  <a:srgbClr val="50505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dirty="0" smtClean="0"/>
              <a:t>8/6/2015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sz="900" dirty="0" smtClean="0">
                <a:solidFill>
                  <a:srgbClr val="004C97"/>
                </a:solidFill>
                <a:latin typeface="+mn-lt"/>
              </a:rPr>
              <a:t>Author | </a:t>
            </a:r>
            <a:r>
              <a:rPr lang="en-US" altLang="en-US" sz="900" dirty="0" smtClean="0"/>
              <a:t>External Beamline &amp; Instrumentation Independent Design Review</a:t>
            </a:r>
            <a:endParaRPr lang="en-US" altLang="en-US" sz="9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7814238-4CE1-4321-AE56-CF7535A046A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510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+mn-lt"/>
              </a:defRPr>
            </a:lvl1pPr>
            <a:lvl2pPr>
              <a:defRPr sz="2200">
                <a:solidFill>
                  <a:srgbClr val="505050"/>
                </a:solidFill>
                <a:latin typeface="+mn-lt"/>
              </a:defRPr>
            </a:lvl2pPr>
            <a:lvl3pPr>
              <a:defRPr sz="2000">
                <a:solidFill>
                  <a:srgbClr val="505050"/>
                </a:solidFill>
                <a:latin typeface="+mn-lt"/>
              </a:defRPr>
            </a:lvl3pPr>
            <a:lvl4pPr>
              <a:defRPr sz="1800">
                <a:solidFill>
                  <a:srgbClr val="50505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dirty="0" smtClean="0"/>
              <a:t>8/6/2015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sz="900" dirty="0" smtClean="0">
                <a:solidFill>
                  <a:srgbClr val="004C97"/>
                </a:solidFill>
                <a:latin typeface="+mn-lt"/>
              </a:rPr>
              <a:t>Author | </a:t>
            </a:r>
            <a:r>
              <a:rPr lang="en-US" altLang="en-US" sz="900" dirty="0" smtClean="0"/>
              <a:t>External Beamline &amp; Instrumentation Independent Design Review</a:t>
            </a:r>
            <a:endParaRPr lang="en-US" altLang="en-US" sz="9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86FAAA8-036A-4F83-B882-7C41B796E0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53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dirty="0" smtClean="0"/>
              <a:t>8/6/2015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sz="900" dirty="0" smtClean="0">
                <a:solidFill>
                  <a:srgbClr val="004C97"/>
                </a:solidFill>
                <a:latin typeface="+mn-lt"/>
              </a:rPr>
              <a:t>Author | </a:t>
            </a:r>
            <a:r>
              <a:rPr lang="en-US" altLang="en-US" sz="900" dirty="0" smtClean="0"/>
              <a:t>External Beamline &amp; Instrumentation Independent Design Review</a:t>
            </a:r>
            <a:endParaRPr lang="en-US" altLang="en-US" sz="9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E484F26-CFA8-400B-9957-2D1B8D8B9C1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924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+mn-lt"/>
              </a:defRPr>
            </a:lvl1pPr>
            <a:lvl2pPr>
              <a:defRPr sz="2200">
                <a:solidFill>
                  <a:srgbClr val="505050"/>
                </a:solidFill>
                <a:latin typeface="+mn-lt"/>
              </a:defRPr>
            </a:lvl2pPr>
            <a:lvl3pPr>
              <a:defRPr sz="2000">
                <a:solidFill>
                  <a:srgbClr val="505050"/>
                </a:solidFill>
                <a:latin typeface="+mn-lt"/>
              </a:defRPr>
            </a:lvl3pPr>
            <a:lvl4pPr>
              <a:defRPr sz="1800">
                <a:solidFill>
                  <a:srgbClr val="50505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S. Werkema | Mu2e Project Overview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50483E53-EC44-4E1D-8329-3DA16BFEE4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56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S. Werkema | Mu2e Project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EA59B161-5779-41D7-BA02-69F3457858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14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+mn-lt"/>
              </a:defRPr>
            </a:lvl1pPr>
            <a:lvl2pPr>
              <a:defRPr sz="2200">
                <a:solidFill>
                  <a:srgbClr val="505050"/>
                </a:solidFill>
                <a:latin typeface="+mn-lt"/>
              </a:defRPr>
            </a:lvl2pPr>
            <a:lvl3pPr>
              <a:defRPr sz="2000">
                <a:solidFill>
                  <a:srgbClr val="505050"/>
                </a:solidFill>
                <a:latin typeface="+mn-lt"/>
              </a:defRPr>
            </a:lvl3pPr>
            <a:lvl4pPr>
              <a:defRPr sz="1800">
                <a:solidFill>
                  <a:srgbClr val="50505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S. Werkema | Mu2e Project Overview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68097FD8-D831-4BC2-A1D1-3B362DF04F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6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+mn-lt"/>
              </a:defRPr>
            </a:lvl1pPr>
            <a:lvl2pPr>
              <a:defRPr sz="2200">
                <a:solidFill>
                  <a:srgbClr val="505050"/>
                </a:solidFill>
                <a:latin typeface="+mn-lt"/>
              </a:defRPr>
            </a:lvl2pPr>
            <a:lvl3pPr>
              <a:defRPr sz="2000">
                <a:solidFill>
                  <a:srgbClr val="505050"/>
                </a:solidFill>
                <a:latin typeface="+mn-lt"/>
              </a:defRPr>
            </a:lvl3pPr>
            <a:lvl4pPr>
              <a:defRPr sz="1800">
                <a:solidFill>
                  <a:srgbClr val="50505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+mn-lt"/>
              </a:defRPr>
            </a:lvl1pPr>
            <a:lvl2pPr>
              <a:defRPr sz="2200">
                <a:solidFill>
                  <a:srgbClr val="505050"/>
                </a:solidFill>
                <a:latin typeface="+mn-lt"/>
              </a:defRPr>
            </a:lvl2pPr>
            <a:lvl3pPr>
              <a:defRPr sz="2000">
                <a:solidFill>
                  <a:srgbClr val="505050"/>
                </a:solidFill>
                <a:latin typeface="+mn-lt"/>
              </a:defRPr>
            </a:lvl3pPr>
            <a:lvl4pPr>
              <a:defRPr sz="1800">
                <a:solidFill>
                  <a:srgbClr val="50505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S. Werkema | Mu2e Project Overview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643184F4-5E88-476D-BAA9-AECE41DA4C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85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Werkema | Mu2e Project Overview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69F8C4DB-42E2-4CB2-A4AB-11593F228C1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Werkema | Mu2e Project Overview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CAD9957C-3030-401A-8F32-E4763C32CA1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mtClean="0">
                <a:ea typeface="ＭＳ Ｐゴシック" charset="0"/>
              </a:rPr>
              <a:t>8/25/2015</a:t>
            </a:r>
            <a:endParaRPr lang="en-US">
              <a:ea typeface="ＭＳ Ｐゴシック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smtClean="0">
                <a:ea typeface="ＭＳ Ｐゴシック" charset="0"/>
              </a:rPr>
              <a:t>S. Werkema | Mu2e Project Overview</a:t>
            </a:r>
            <a:endParaRPr lang="en-US" b="1">
              <a:ea typeface="ＭＳ Ｐゴシック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2C15F7-22DB-1448-B34D-3F8D2909FD0C}" type="slidenum">
              <a:rPr lang="en-US" smtClean="0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29" y="6114990"/>
            <a:ext cx="8066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154D81"/>
                </a:solidFill>
                <a:ea typeface="ＭＳ Ｐゴシック" charset="0"/>
                <a:cs typeface="Helvetica"/>
              </a:rPr>
              <a:t>Mu2e</a:t>
            </a:r>
            <a:endParaRPr lang="en-US" sz="2000" b="1">
              <a:solidFill>
                <a:srgbClr val="154D81"/>
              </a:solidFill>
              <a:ea typeface="ＭＳ Ｐゴシック" charset="0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29" y="6114990"/>
            <a:ext cx="8066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154D81"/>
                </a:solidFill>
                <a:ea typeface="ＭＳ Ｐゴシック" charset="0"/>
                <a:cs typeface="Helvetica"/>
              </a:rPr>
              <a:t>Mu2e</a:t>
            </a:r>
            <a:endParaRPr lang="en-US" sz="2000" b="1">
              <a:solidFill>
                <a:srgbClr val="154D81"/>
              </a:solidFill>
              <a:ea typeface="ＭＳ Ｐゴシック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912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Beam Loss Monitors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364796"/>
            <a:ext cx="7526338" cy="18471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Randy Thurman-Keup – AD/Instrumentation Physicist</a:t>
            </a:r>
          </a:p>
          <a:p>
            <a:r>
              <a:rPr lang="en-US" altLang="en-US" dirty="0" smtClean="0"/>
              <a:t>John </a:t>
            </a:r>
            <a:r>
              <a:rPr lang="en-US" altLang="en-US" dirty="0" err="1" smtClean="0"/>
              <a:t>Seraphin</a:t>
            </a:r>
            <a:r>
              <a:rPr lang="en-US" altLang="en-US" dirty="0" smtClean="0"/>
              <a:t> – AD/Instrumentation Technician</a:t>
            </a:r>
          </a:p>
          <a:p>
            <a:r>
              <a:rPr lang="en-US" altLang="en-US" dirty="0" smtClean="0"/>
              <a:t>Andrea </a:t>
            </a:r>
            <a:r>
              <a:rPr lang="en-US" altLang="en-US" dirty="0" err="1" smtClean="0"/>
              <a:t>Saewert</a:t>
            </a:r>
            <a:r>
              <a:rPr lang="en-US" altLang="en-US" dirty="0" smtClean="0"/>
              <a:t> – AD/Instrumentation Technician</a:t>
            </a:r>
          </a:p>
          <a:p>
            <a:r>
              <a:rPr lang="en-US" altLang="en-US" dirty="0" smtClean="0"/>
              <a:t>External Beamline &amp; Instrumentation Independent Design Review</a:t>
            </a:r>
          </a:p>
          <a:p>
            <a:r>
              <a:rPr lang="en-US" altLang="en-US" dirty="0" smtClean="0"/>
              <a:t>6 October 2015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design is finished</a:t>
            </a:r>
          </a:p>
          <a:p>
            <a:r>
              <a:rPr lang="en-US" dirty="0" smtClean="0"/>
              <a:t>Low risk due to reuse of existing </a:t>
            </a:r>
            <a:r>
              <a:rPr lang="en-US" dirty="0" err="1" smtClean="0"/>
              <a:t>Tevatron</a:t>
            </a:r>
            <a:r>
              <a:rPr lang="en-US" dirty="0" smtClean="0"/>
              <a:t> loss monitor systems</a:t>
            </a:r>
          </a:p>
          <a:p>
            <a:r>
              <a:rPr lang="en-US" dirty="0" smtClean="0"/>
              <a:t>Needed modifications are minor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Randy Thurman-Keup | External Beamline &amp; Instrumentation Independent Design 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5632-DF86-4B59-A918-3230B66F049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88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M4 Line </a:t>
            </a:r>
            <a:r>
              <a:rPr lang="en-US" dirty="0" smtClean="0"/>
              <a:t>Beam Loss Monitors (BLM)</a:t>
            </a:r>
            <a:endParaRPr lang="en-US" dirty="0"/>
          </a:p>
          <a:p>
            <a:r>
              <a:rPr lang="en-US" dirty="0" smtClean="0"/>
              <a:t>M4 Line BLM Readout Electronics</a:t>
            </a:r>
          </a:p>
          <a:p>
            <a:r>
              <a:rPr lang="en-US" dirty="0" smtClean="0"/>
              <a:t>M4 Line BLM Installation Efforts</a:t>
            </a:r>
          </a:p>
          <a:p>
            <a:r>
              <a:rPr lang="en-US" dirty="0" smtClean="0"/>
              <a:t>Delivery </a:t>
            </a:r>
            <a:r>
              <a:rPr lang="en-US" dirty="0"/>
              <a:t>Ring BLMs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Randy Thurman-Keup | External Beamline &amp; Instrumentation Independent Design 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5632-DF86-4B59-A918-3230B66F049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0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 Line BLMs – Physical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detectors will be ionization chambers</a:t>
            </a:r>
          </a:p>
          <a:p>
            <a:r>
              <a:rPr lang="en-US" dirty="0" smtClean="0"/>
              <a:t>Sealed, </a:t>
            </a:r>
            <a:r>
              <a:rPr lang="en-US" dirty="0" err="1" smtClean="0"/>
              <a:t>Ar</a:t>
            </a:r>
            <a:r>
              <a:rPr lang="en-US" dirty="0" smtClean="0"/>
              <a:t> filled, concentric cylindrical electrodes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Sensitivity of 70 </a:t>
            </a:r>
            <a:r>
              <a:rPr lang="en-US" dirty="0" err="1" smtClean="0"/>
              <a:t>nC</a:t>
            </a:r>
            <a:r>
              <a:rPr lang="en-US" dirty="0" smtClean="0"/>
              <a:t> per Rad</a:t>
            </a:r>
          </a:p>
          <a:p>
            <a:r>
              <a:rPr lang="en-US" dirty="0" smtClean="0"/>
              <a:t>Require 30 loss monitors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 be reused from the </a:t>
            </a:r>
            <a:r>
              <a:rPr lang="en-US" dirty="0" err="1" smtClean="0">
                <a:solidFill>
                  <a:srgbClr val="FF0000"/>
                </a:solidFill>
              </a:rPr>
              <a:t>Tevatron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Randy Thurman-Keup | External Beamline &amp; Instrumentation Independent Design 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5632-DF86-4B59-A918-3230B66F0499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2002749"/>
            <a:ext cx="4492004" cy="1963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4" y="3154551"/>
            <a:ext cx="3088651" cy="1842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4122" y="3923716"/>
            <a:ext cx="2029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 Cathode</a:t>
            </a:r>
            <a:br>
              <a:rPr lang="en-US" dirty="0" smtClean="0"/>
            </a:br>
            <a:r>
              <a:rPr lang="en-US" dirty="0" smtClean="0"/>
              <a:t>~40 mm DIA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275" y="3932510"/>
            <a:ext cx="1733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 Anode</a:t>
            </a:r>
          </a:p>
          <a:p>
            <a:r>
              <a:rPr lang="en-US" dirty="0" smtClean="0"/>
              <a:t>~6 mm DIA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2784122" y="3021498"/>
            <a:ext cx="1014958" cy="902218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</p:cNvCxnSpPr>
          <p:nvPr/>
        </p:nvCxnSpPr>
        <p:spPr>
          <a:xfrm flipV="1">
            <a:off x="1542859" y="3021498"/>
            <a:ext cx="756846" cy="911012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98454" y="2023687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Electrodes ~100 mm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0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 Line BLMs – Readout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VME based</a:t>
            </a:r>
          </a:p>
          <a:p>
            <a:pPr lvl="1"/>
            <a:r>
              <a:rPr lang="en-US" dirty="0" smtClean="0"/>
              <a:t>8 Digitizer Cards (4 </a:t>
            </a:r>
            <a:r>
              <a:rPr lang="en-US" dirty="0" err="1" smtClean="0"/>
              <a:t>ch</a:t>
            </a:r>
            <a:r>
              <a:rPr lang="en-US" dirty="0" smtClean="0"/>
              <a:t> / card)</a:t>
            </a:r>
          </a:p>
          <a:p>
            <a:pPr lvl="1"/>
            <a:r>
              <a:rPr lang="en-US" dirty="0" smtClean="0"/>
              <a:t>Timing Card</a:t>
            </a:r>
          </a:p>
          <a:p>
            <a:pPr lvl="1"/>
            <a:r>
              <a:rPr lang="en-US" dirty="0" smtClean="0"/>
              <a:t>Abort Card</a:t>
            </a:r>
          </a:p>
          <a:p>
            <a:pPr lvl="1"/>
            <a:r>
              <a:rPr lang="en-US" dirty="0" smtClean="0"/>
              <a:t>Control Card</a:t>
            </a:r>
          </a:p>
          <a:p>
            <a:pPr lvl="1"/>
            <a:r>
              <a:rPr lang="en-US" dirty="0" smtClean="0"/>
              <a:t>High Voltage Card</a:t>
            </a:r>
          </a:p>
          <a:p>
            <a:pPr lvl="1"/>
            <a:r>
              <a:rPr lang="en-US" dirty="0" smtClean="0"/>
              <a:t>Crate Controller</a:t>
            </a:r>
          </a:p>
          <a:p>
            <a:r>
              <a:rPr lang="en-US" dirty="0" smtClean="0"/>
              <a:t>Filter Box</a:t>
            </a:r>
          </a:p>
          <a:p>
            <a:pPr lvl="1"/>
            <a:r>
              <a:rPr lang="en-US" dirty="0" smtClean="0"/>
              <a:t>Ferrite core for common mode noise rejection</a:t>
            </a:r>
          </a:p>
          <a:p>
            <a:pPr lvl="1"/>
            <a:r>
              <a:rPr lang="en-US" dirty="0" smtClean="0"/>
              <a:t>Additional capacitance to equalize time constants for all cables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Electronics will be reused from the </a:t>
            </a:r>
            <a:r>
              <a:rPr lang="en-US" dirty="0" err="1" smtClean="0">
                <a:solidFill>
                  <a:srgbClr val="FF0000"/>
                </a:solidFill>
              </a:rPr>
              <a:t>Tevatron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One crate located in MC-1 will readout all 30 loss monitors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Randy Thurman-Keup | External Beamline &amp; Instrumentation Independent Design 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5632-DF86-4B59-A918-3230B66F0499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811" y="1229590"/>
            <a:ext cx="3676508" cy="27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 Line BLMs – Readout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Digitizer Card</a:t>
            </a:r>
          </a:p>
          <a:p>
            <a:pPr lvl="1"/>
            <a:r>
              <a:rPr lang="en-US" dirty="0" smtClean="0"/>
              <a:t>Operates with a pair of alternating integrators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deadtime</a:t>
            </a:r>
            <a:endParaRPr lang="en-US" dirty="0" smtClean="0"/>
          </a:p>
          <a:p>
            <a:pPr lvl="1"/>
            <a:r>
              <a:rPr lang="en-US" dirty="0" smtClean="0"/>
              <a:t>Single integration period is ~20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Circular buffer contains 64k integration samples</a:t>
            </a:r>
          </a:p>
          <a:p>
            <a:pPr lvl="1"/>
            <a:r>
              <a:rPr lang="en-US" dirty="0" smtClean="0"/>
              <a:t>Three additional variable length sums of the single integration samples</a:t>
            </a:r>
          </a:p>
          <a:p>
            <a:pPr lvl="2"/>
            <a:r>
              <a:rPr lang="en-US" dirty="0" smtClean="0"/>
              <a:t>The sum lengths are specified by the user</a:t>
            </a:r>
          </a:p>
          <a:p>
            <a:pPr lvl="1"/>
            <a:r>
              <a:rPr lang="en-US" dirty="0" smtClean="0"/>
              <a:t>The maximum integration rate is 720 Rad/s with a single ADC count corresponding to 11 </a:t>
            </a:r>
            <a:r>
              <a:rPr lang="en-US" dirty="0" err="1" smtClean="0"/>
              <a:t>mRad</a:t>
            </a:r>
            <a:r>
              <a:rPr lang="en-US" dirty="0" smtClean="0"/>
              <a:t>/s or 0.22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 in ~20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Performs abort threshold comparison on single integration samples and all three sum length values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Randy Thurman-Keup | External Beamline &amp; Instrumentation Independent Design 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5632-DF86-4B59-A918-3230B66F049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25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 Line BLMs – Readout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Abort Card</a:t>
            </a:r>
          </a:p>
          <a:p>
            <a:pPr lvl="1"/>
            <a:r>
              <a:rPr lang="en-US" dirty="0" smtClean="0"/>
              <a:t>Gets over-threshold information from Digitizer</a:t>
            </a:r>
          </a:p>
          <a:p>
            <a:pPr lvl="1"/>
            <a:r>
              <a:rPr lang="en-US" dirty="0" smtClean="0"/>
              <a:t>Can mask off channels</a:t>
            </a:r>
          </a:p>
          <a:p>
            <a:pPr lvl="1"/>
            <a:r>
              <a:rPr lang="en-US" dirty="0" smtClean="0"/>
              <a:t>Can require multiplicity</a:t>
            </a:r>
          </a:p>
          <a:p>
            <a:pPr lvl="1"/>
            <a:r>
              <a:rPr lang="en-US" dirty="0" smtClean="0"/>
              <a:t>Can generate a digital abort signal for each summing length</a:t>
            </a:r>
          </a:p>
          <a:p>
            <a:r>
              <a:rPr lang="en-US" dirty="0" smtClean="0"/>
              <a:t>Timing Card</a:t>
            </a:r>
          </a:p>
          <a:p>
            <a:pPr lvl="1"/>
            <a:r>
              <a:rPr lang="en-US" dirty="0" smtClean="0"/>
              <a:t>Takes TCLK, MDAT, BSCLK </a:t>
            </a:r>
          </a:p>
          <a:p>
            <a:pPr lvl="2"/>
            <a:r>
              <a:rPr lang="en-US" dirty="0" smtClean="0"/>
              <a:t>TCLK and MDAT sent to Control Card</a:t>
            </a:r>
          </a:p>
          <a:p>
            <a:pPr lvl="2"/>
            <a:r>
              <a:rPr lang="en-US" dirty="0" smtClean="0"/>
              <a:t>BSCLK used for AA marker to generate integration clock</a:t>
            </a:r>
          </a:p>
          <a:p>
            <a:pPr lvl="3"/>
            <a:r>
              <a:rPr lang="en-US" dirty="0" smtClean="0"/>
              <a:t>Also has internal timing generator for transfer lines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Randy Thurman-Keup | External Beamline &amp; Instrumentation Independent Design 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5632-DF86-4B59-A918-3230B66F049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5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 Line BLMs – Readout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Card</a:t>
            </a:r>
          </a:p>
          <a:p>
            <a:pPr lvl="1"/>
            <a:r>
              <a:rPr lang="en-US" dirty="0" smtClean="0"/>
              <a:t>Initializes other cards in crate based on information obtained from the VME crate processor</a:t>
            </a:r>
          </a:p>
          <a:p>
            <a:pPr lvl="1"/>
            <a:r>
              <a:rPr lang="en-US" dirty="0" smtClean="0"/>
              <a:t>Reads loss data from Digitizer and stores in circular buffers for access by crate processor</a:t>
            </a:r>
          </a:p>
          <a:p>
            <a:pPr lvl="1"/>
            <a:r>
              <a:rPr lang="en-US" dirty="0" smtClean="0"/>
              <a:t>Starts and stops integration based on TCLK events</a:t>
            </a:r>
          </a:p>
          <a:p>
            <a:pPr lvl="1"/>
            <a:r>
              <a:rPr lang="en-US" dirty="0" smtClean="0"/>
              <a:t>Changes abort settings based on MDAT machine 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Randy Thurman-Keup | External Beamline &amp; Instrumentation Independent Design 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5632-DF86-4B59-A918-3230B66F049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47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 Line BLMs -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Crate must be moved from </a:t>
            </a:r>
            <a:r>
              <a:rPr lang="en-US" dirty="0" err="1" smtClean="0"/>
              <a:t>Tevatron</a:t>
            </a:r>
            <a:r>
              <a:rPr lang="en-US" dirty="0" smtClean="0"/>
              <a:t> location and installed at MC-1</a:t>
            </a:r>
          </a:p>
          <a:p>
            <a:r>
              <a:rPr lang="en-US" dirty="0" smtClean="0"/>
              <a:t>Loss monitors must be installed in tunnel</a:t>
            </a:r>
          </a:p>
          <a:p>
            <a:r>
              <a:rPr lang="en-US" dirty="0" smtClean="0"/>
              <a:t>Cables must be terminated</a:t>
            </a:r>
          </a:p>
          <a:p>
            <a:r>
              <a:rPr lang="en-US" dirty="0" smtClean="0"/>
              <a:t>Filter box must be modified to reflect cable lengths</a:t>
            </a:r>
          </a:p>
          <a:p>
            <a:r>
              <a:rPr lang="en-US" dirty="0" err="1" smtClean="0"/>
              <a:t>ACNet</a:t>
            </a:r>
            <a:r>
              <a:rPr lang="en-US" dirty="0" smtClean="0"/>
              <a:t> devices must be created</a:t>
            </a:r>
          </a:p>
          <a:p>
            <a:r>
              <a:rPr lang="en-US" dirty="0" smtClean="0"/>
              <a:t>Possible minor modifications to readout software </a:t>
            </a:r>
          </a:p>
          <a:p>
            <a:r>
              <a:rPr lang="en-US" dirty="0" smtClean="0"/>
              <a:t>Application software must be adapted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Randy Thurman-Keup | External Beamline &amp; Instrumentation Independent Design 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5632-DF86-4B59-A918-3230B66F049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39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Ring BLMs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delivery ring BLMs will be the exact same system as the M4 line</a:t>
            </a:r>
          </a:p>
          <a:p>
            <a:r>
              <a:rPr lang="en-US" dirty="0" smtClean="0"/>
              <a:t>60 loss monitors are required</a:t>
            </a:r>
          </a:p>
          <a:p>
            <a:r>
              <a:rPr lang="en-US" dirty="0" smtClean="0"/>
              <a:t>3 readout electronics crates are required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These will be reused from the </a:t>
            </a:r>
            <a:r>
              <a:rPr lang="en-US" dirty="0" err="1" smtClean="0">
                <a:solidFill>
                  <a:srgbClr val="FF0000"/>
                </a:solidFill>
              </a:rPr>
              <a:t>Tevatron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Effort is similar to M4 line, but 2-3 times as much due to more systems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Randy Thurman-Keup | External Beamline &amp; Instrumentation Independent Design 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5632-DF86-4B59-A918-3230B66F049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9894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 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D-2 Review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18241</TotalTime>
  <Words>595</Words>
  <Application>Microsoft Office PowerPoint</Application>
  <PresentationFormat>On-screen Show (4:3)</PresentationFormat>
  <Paragraphs>114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Symbol</vt:lpstr>
      <vt:lpstr>Arial</vt:lpstr>
      <vt:lpstr>MS PGothic</vt:lpstr>
      <vt:lpstr>MS PGothic</vt:lpstr>
      <vt:lpstr>Helvetica</vt:lpstr>
      <vt:lpstr>Fermilab Template</vt:lpstr>
      <vt:lpstr>Fermilab: Footer Only</vt:lpstr>
      <vt:lpstr>CD-2 Review</vt:lpstr>
      <vt:lpstr>Beam Loss Monitors</vt:lpstr>
      <vt:lpstr>Outline</vt:lpstr>
      <vt:lpstr>M4 Line BLMs – Physical Detectors</vt:lpstr>
      <vt:lpstr>M4 Line BLMs – Readout Electronics</vt:lpstr>
      <vt:lpstr>M4 Line BLMs – Readout Electronics</vt:lpstr>
      <vt:lpstr>M4 Line BLMs – Readout Electronics</vt:lpstr>
      <vt:lpstr>M4 Line BLMs – Readout Electronics</vt:lpstr>
      <vt:lpstr>M4 Line BLMs - Effort</vt:lpstr>
      <vt:lpstr>Delivery Ring BLMs</vt:lpstr>
      <vt:lpstr>Summary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Project Overview</dc:title>
  <dc:creator>Steve Werkema</dc:creator>
  <cp:lastModifiedBy>Brian E. Drendel x6572 09990N</cp:lastModifiedBy>
  <cp:revision>100</cp:revision>
  <cp:lastPrinted>2014-01-20T19:40:21Z</cp:lastPrinted>
  <dcterms:created xsi:type="dcterms:W3CDTF">2015-02-13T18:51:16Z</dcterms:created>
  <dcterms:modified xsi:type="dcterms:W3CDTF">2015-09-29T19:19:46Z</dcterms:modified>
</cp:coreProperties>
</file>