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77" r:id="rId2"/>
    <p:sldId id="978" r:id="rId3"/>
    <p:sldId id="979" r:id="rId4"/>
    <p:sldId id="981" r:id="rId5"/>
    <p:sldId id="988" r:id="rId6"/>
    <p:sldId id="983" r:id="rId7"/>
    <p:sldId id="984" r:id="rId8"/>
    <p:sldId id="985" r:id="rId9"/>
    <p:sldId id="982" r:id="rId10"/>
  </p:sldIdLst>
  <p:sldSz cx="9144000" cy="6858000" type="screen4x3"/>
  <p:notesSz cx="7251700" cy="953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3399"/>
    <a:srgbClr val="008080"/>
    <a:srgbClr val="006666"/>
    <a:srgbClr val="CC0000"/>
    <a:srgbClr val="00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737" autoAdjust="0"/>
  </p:normalViewPr>
  <p:slideViewPr>
    <p:cSldViewPr>
      <p:cViewPr>
        <p:scale>
          <a:sx n="120" d="100"/>
          <a:sy n="120" d="100"/>
        </p:scale>
        <p:origin x="-24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83675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fld id="{DFC6D6C9-5814-4948-A00D-F098AA973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37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29138"/>
            <a:ext cx="53181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0" tIns="46478" rIns="94620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1425" y="715963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18465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9006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02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292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801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372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860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845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499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65114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17001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985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15422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07" y="6336358"/>
            <a:ext cx="5715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4632" r="833" b="7972"/>
          <a:stretch/>
        </p:blipFill>
        <p:spPr>
          <a:xfrm>
            <a:off x="470780" y="6340068"/>
            <a:ext cx="2367912" cy="275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2pPr>
      <a:lvl3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3pPr>
      <a:lvl4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4pPr>
      <a:lvl5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5pPr>
      <a:lvl6pPr marL="4572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6pPr>
      <a:lvl7pPr marL="9144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7pPr>
      <a:lvl8pPr marL="13716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8pPr>
      <a:lvl9pPr marL="18288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3550"/>
          <a:stretch/>
        </p:blipFill>
        <p:spPr>
          <a:xfrm>
            <a:off x="1" y="703779"/>
            <a:ext cx="9144000" cy="545044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703125"/>
            <a:ext cx="9144000" cy="27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sz="3600" b="0" dirty="0" smtClean="0">
                <a:solidFill>
                  <a:schemeClr val="bg1"/>
                </a:solidFill>
                <a:latin typeface="Arial"/>
                <a:cs typeface="Arial"/>
              </a:rPr>
              <a:t>The Next 5 Years</a:t>
            </a:r>
          </a:p>
          <a:p>
            <a:r>
              <a:rPr lang="en-US" sz="3600" b="0" dirty="0" smtClean="0">
                <a:solidFill>
                  <a:schemeClr val="bg1"/>
                </a:solidFill>
                <a:latin typeface="Arial"/>
                <a:cs typeface="Arial"/>
              </a:rPr>
              <a:t>SDSC &amp; UCSD</a:t>
            </a:r>
          </a:p>
          <a:p>
            <a:endParaRPr lang="en-US" sz="3600" b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600" b="0" dirty="0" smtClean="0">
                <a:solidFill>
                  <a:schemeClr val="bg1"/>
                </a:solidFill>
                <a:latin typeface="Arial"/>
                <a:cs typeface="Arial"/>
              </a:rPr>
              <a:t>Mike Norman</a:t>
            </a:r>
          </a:p>
          <a:p>
            <a:r>
              <a:rPr lang="en-US" sz="3600" b="0" dirty="0" smtClean="0">
                <a:solidFill>
                  <a:schemeClr val="bg1"/>
                </a:solidFill>
                <a:latin typeface="Arial"/>
                <a:cs typeface="Arial"/>
              </a:rPr>
              <a:t>SDSC</a:t>
            </a:r>
            <a:endParaRPr lang="en-US" sz="36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345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@ SDSC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SDSC created a “Distributed High Throughput Computing Group” under the leadership of </a:t>
            </a:r>
            <a:r>
              <a:rPr lang="en-US" dirty="0" err="1" smtClean="0"/>
              <a:t>Würthwein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Würthwein</a:t>
            </a:r>
            <a:r>
              <a:rPr lang="en-US" dirty="0" smtClean="0"/>
              <a:t> joined the management team of SDSC in order to increase visibility and concerns for OSG and DHTC at SDSC.</a:t>
            </a:r>
          </a:p>
          <a:p>
            <a:r>
              <a:rPr lang="en-US" dirty="0" smtClean="0"/>
              <a:t>In the following</a:t>
            </a:r>
            <a:r>
              <a:rPr lang="en-US" smtClean="0"/>
              <a:t>, we </a:t>
            </a:r>
            <a:r>
              <a:rPr lang="en-US" dirty="0" smtClean="0"/>
              <a:t>will mention some of the impact this is having as we move forward.</a:t>
            </a:r>
          </a:p>
        </p:txBody>
      </p:sp>
    </p:spTree>
    <p:extLst>
      <p:ext uri="{BB962C8B-B14F-4D97-AF65-F5344CB8AC3E}">
        <p14:creationId xmlns:p14="http://schemas.microsoft.com/office/powerpoint/2010/main" val="1761563931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41400"/>
          </a:xfrm>
        </p:spPr>
        <p:txBody>
          <a:bodyPr/>
          <a:lstStyle/>
          <a:p>
            <a:r>
              <a:rPr lang="en-US" dirty="0" smtClean="0"/>
              <a:t>Resources @ SDSC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343400"/>
          </a:xfrm>
        </p:spPr>
        <p:txBody>
          <a:bodyPr/>
          <a:lstStyle/>
          <a:p>
            <a:r>
              <a:rPr lang="en-US" dirty="0" smtClean="0"/>
              <a:t>Comet is presently being integrated into OSG via its virtual cluster interface.</a:t>
            </a:r>
          </a:p>
          <a:p>
            <a:pPr lvl="1"/>
            <a:r>
              <a:rPr lang="en-US" dirty="0" smtClean="0"/>
              <a:t>Allocations on Comet will be serviceable via OSG because of a Comet </a:t>
            </a:r>
            <a:r>
              <a:rPr lang="en-US" dirty="0" err="1" smtClean="0"/>
              <a:t>entrypoint</a:t>
            </a:r>
            <a:r>
              <a:rPr lang="en-US" dirty="0" smtClean="0"/>
              <a:t> in </a:t>
            </a:r>
            <a:r>
              <a:rPr lang="en-US" dirty="0" err="1" smtClean="0"/>
              <a:t>glideinWMS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Spare capacity of Comet will be available to anybody in OSG via T2_US_UCSD, independent of the allocations-only </a:t>
            </a:r>
            <a:r>
              <a:rPr lang="en-US" dirty="0" err="1" smtClean="0"/>
              <a:t>entrypoint</a:t>
            </a:r>
            <a:r>
              <a:rPr lang="en-US" dirty="0" smtClean="0"/>
              <a:t> above.</a:t>
            </a:r>
          </a:p>
          <a:p>
            <a:r>
              <a:rPr lang="en-US" dirty="0" smtClean="0"/>
              <a:t>Spare capacity of SDSC Cloud resources will be made available in the same way as spare Comet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4249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839200" cy="1041400"/>
          </a:xfrm>
        </p:spPr>
        <p:txBody>
          <a:bodyPr/>
          <a:lstStyle/>
          <a:p>
            <a:r>
              <a:rPr lang="en-US" dirty="0" smtClean="0"/>
              <a:t>Science on the La Jolla Mesa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r>
              <a:rPr lang="en-US" dirty="0" smtClean="0"/>
              <a:t>UCSD Integrated Digital Infrastructure grant awarded to SDSC </a:t>
            </a:r>
            <a:endParaRPr lang="en-US" dirty="0"/>
          </a:p>
          <a:p>
            <a:pPr lvl="1"/>
            <a:r>
              <a:rPr lang="en-US" dirty="0" smtClean="0"/>
              <a:t>bring workflows from across campus into SDSC using OSG tools plus campus wide </a:t>
            </a:r>
            <a:r>
              <a:rPr lang="en-US" dirty="0" err="1" smtClean="0"/>
              <a:t>Lustre</a:t>
            </a:r>
            <a:r>
              <a:rPr lang="en-US" dirty="0" smtClean="0"/>
              <a:t>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Step towards the larger OSG vision of “submit locally – run globally”.</a:t>
            </a:r>
          </a:p>
          <a:p>
            <a:r>
              <a:rPr lang="en-US" dirty="0" smtClean="0"/>
              <a:t>Science </a:t>
            </a:r>
            <a:r>
              <a:rPr lang="en-US" dirty="0"/>
              <a:t>use cases span multiple </a:t>
            </a:r>
            <a:r>
              <a:rPr lang="en-US" dirty="0" smtClean="0"/>
              <a:t>departments, divisions, and even institutions:</a:t>
            </a:r>
            <a:endParaRPr lang="en-US" dirty="0"/>
          </a:p>
          <a:p>
            <a:pPr lvl="1"/>
            <a:r>
              <a:rPr lang="en-US" dirty="0" smtClean="0"/>
              <a:t>Integrative </a:t>
            </a:r>
            <a:r>
              <a:rPr lang="en-US" dirty="0" err="1" smtClean="0"/>
              <a:t>Omics</a:t>
            </a:r>
            <a:endParaRPr lang="en-US" dirty="0" smtClean="0"/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-EM</a:t>
            </a:r>
          </a:p>
          <a:p>
            <a:pPr lvl="1"/>
            <a:r>
              <a:rPr lang="en-US" dirty="0" smtClean="0"/>
              <a:t>Quantitative Biology</a:t>
            </a:r>
          </a:p>
          <a:p>
            <a:pPr lvl="1"/>
            <a:r>
              <a:rPr lang="en-US" dirty="0" smtClean="0"/>
              <a:t>Astronomy</a:t>
            </a:r>
          </a:p>
        </p:txBody>
      </p:sp>
    </p:spTree>
    <p:extLst>
      <p:ext uri="{BB962C8B-B14F-4D97-AF65-F5344CB8AC3E}">
        <p14:creationId xmlns:p14="http://schemas.microsoft.com/office/powerpoint/2010/main" val="4662492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341" y="1535233"/>
            <a:ext cx="4093659" cy="367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94" y="152400"/>
            <a:ext cx="7635750" cy="1143000"/>
          </a:xfrm>
        </p:spPr>
        <p:txBody>
          <a:bodyPr/>
          <a:lstStyle/>
          <a:p>
            <a:r>
              <a:rPr lang="en-US" dirty="0" smtClean="0"/>
              <a:t>Collaborating with regional Science DMZ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86FEBC-FC0F-4EF3-B2AF-DFF52BFA3F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2173" y="2614530"/>
            <a:ext cx="6789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</a:rPr>
              <a:t>+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Collaboration of SDSC with OSG, Calit2, and CITRIS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0470" y="2917816"/>
            <a:ext cx="465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OSG Software &amp; Services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5298" y="2751515"/>
            <a:ext cx="41089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Pacific Research Platform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as a regional science DMZ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0135"/>
            <a:ext cx="446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dding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75600" y="3505200"/>
            <a:ext cx="492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 top of a regional science DMZ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67200"/>
            <a:ext cx="5144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Science includes: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ATLAS &amp; CMS, Telescopes, Galaxy Evolution, LIGO, Cancer Genomics, Integrative </a:t>
            </a:r>
            <a:r>
              <a:rPr lang="en-US" dirty="0" err="1" smtClean="0">
                <a:solidFill>
                  <a:srgbClr val="0000FF"/>
                </a:solidFill>
              </a:rPr>
              <a:t>Omics</a:t>
            </a:r>
            <a:r>
              <a:rPr lang="en-US" dirty="0" smtClean="0">
                <a:solidFill>
                  <a:srgbClr val="0000FF"/>
                </a:solidFill>
              </a:rPr>
              <a:t>, Structural Biology, Earth Sciences, Visualization CS R&amp;D</a:t>
            </a:r>
          </a:p>
        </p:txBody>
      </p:sp>
    </p:spTree>
    <p:extLst>
      <p:ext uri="{BB962C8B-B14F-4D97-AF65-F5344CB8AC3E}">
        <p14:creationId xmlns:p14="http://schemas.microsoft.com/office/powerpoint/2010/main" val="3054711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41400"/>
          </a:xfrm>
        </p:spPr>
        <p:txBody>
          <a:bodyPr/>
          <a:lstStyle/>
          <a:p>
            <a:r>
              <a:rPr lang="en-US" dirty="0" smtClean="0"/>
              <a:t>Partnership with AWS for next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94" y="1185820"/>
            <a:ext cx="8830217" cy="4686300"/>
          </a:xfrm>
        </p:spPr>
        <p:txBody>
          <a:bodyPr/>
          <a:lstStyle/>
          <a:p>
            <a:r>
              <a:rPr lang="en-US" dirty="0" smtClean="0"/>
              <a:t>Goal: Offer </a:t>
            </a:r>
            <a:r>
              <a:rPr lang="en-US" dirty="0" smtClean="0"/>
              <a:t>transparent operations across Cloud &amp; Grid for all of Science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OSG offers allocations on AWS as part of the XRAC process</a:t>
            </a:r>
          </a:p>
          <a:p>
            <a:pPr lvl="2"/>
            <a:r>
              <a:rPr lang="en-US" sz="2000" dirty="0" smtClean="0"/>
              <a:t>NSF-ACI funds an AWS service provider operated by OSG as part of the next 5 year OSG grant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OSG offers to provision AWS resources for individual PIs, campuses, and other </a:t>
            </a:r>
            <a:r>
              <a:rPr lang="en-US" dirty="0" smtClean="0">
                <a:solidFill>
                  <a:srgbClr val="FF0000"/>
                </a:solidFill>
              </a:rPr>
              <a:t>communities, independent of XRAC.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 smtClean="0"/>
              <a:t>This is an NSF activity synergistic with DOE-HEP goals and experience gained by ATLAS &amp; CMS in working with AWS.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09747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Technical Targets with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adding capabilities to OSG</a:t>
            </a:r>
          </a:p>
          <a:p>
            <a:pPr lvl="1"/>
            <a:r>
              <a:rPr lang="en-US" dirty="0" smtClean="0"/>
              <a:t>full node scheduling</a:t>
            </a:r>
          </a:p>
          <a:p>
            <a:pPr lvl="2"/>
            <a:r>
              <a:rPr lang="en-US" dirty="0" smtClean="0"/>
              <a:t>large memory applications</a:t>
            </a:r>
          </a:p>
          <a:p>
            <a:pPr lvl="2"/>
            <a:r>
              <a:rPr lang="en-US" dirty="0" smtClean="0"/>
              <a:t>small scale multicore</a:t>
            </a:r>
          </a:p>
          <a:p>
            <a:pPr lvl="1"/>
            <a:r>
              <a:rPr lang="en-US" dirty="0" smtClean="0"/>
              <a:t>full node with GPU scheduling</a:t>
            </a:r>
          </a:p>
          <a:p>
            <a:r>
              <a:rPr lang="en-US" dirty="0" smtClean="0"/>
              <a:t>Focus on Science other than LHC</a:t>
            </a:r>
          </a:p>
          <a:p>
            <a:pPr lvl="1"/>
            <a:r>
              <a:rPr lang="en-US" dirty="0" smtClean="0"/>
              <a:t>LHC is doing this already via both BNL &amp; FNAL.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0112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0414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2738"/>
            <a:ext cx="9144000" cy="4331262"/>
          </a:xfrm>
        </p:spPr>
        <p:txBody>
          <a:bodyPr/>
          <a:lstStyle/>
          <a:p>
            <a:r>
              <a:rPr lang="en-US" sz="2000" dirty="0" smtClean="0"/>
              <a:t>Exploratory phase during Fall 2015 – Spring 2016</a:t>
            </a:r>
          </a:p>
          <a:p>
            <a:pPr lvl="1"/>
            <a:r>
              <a:rPr lang="en-US" sz="1800" dirty="0" smtClean="0"/>
              <a:t>complete technical integration into OSG-XD offerings</a:t>
            </a:r>
          </a:p>
          <a:p>
            <a:r>
              <a:rPr lang="en-US" sz="2000" dirty="0" smtClean="0"/>
              <a:t>Prototype production phase starting with XRAC in Spring 2016</a:t>
            </a:r>
          </a:p>
          <a:p>
            <a:pPr lvl="1"/>
            <a:r>
              <a:rPr lang="en-US" sz="1800" dirty="0" smtClean="0"/>
              <a:t>learn how to write &amp; review AWS specific XRAC allocation proposals</a:t>
            </a:r>
          </a:p>
          <a:p>
            <a:pPr lvl="1"/>
            <a:r>
              <a:rPr lang="en-US" sz="1800" dirty="0" smtClean="0"/>
              <a:t>pick up one existing XRAC proposal for OSG-XD that is then serviced transparently across OSG and AWS</a:t>
            </a:r>
          </a:p>
          <a:p>
            <a:r>
              <a:rPr lang="en-US" sz="2000" dirty="0" smtClean="0"/>
              <a:t>Socialize Pitch to NSF throughout 2016</a:t>
            </a:r>
          </a:p>
          <a:p>
            <a:r>
              <a:rPr lang="en-US" sz="2000" dirty="0" smtClean="0"/>
              <a:t>Write into next 5 year proposal to NSF in Fall 2016</a:t>
            </a:r>
          </a:p>
          <a:p>
            <a:r>
              <a:rPr lang="en-US" sz="2000" dirty="0" smtClean="0"/>
              <a:t>Target a “hardware” budget of $1M/year for the full 5 years of the next OSG grant.</a:t>
            </a:r>
          </a:p>
          <a:p>
            <a:pPr lvl="1"/>
            <a:r>
              <a:rPr lang="en-US" sz="1800" dirty="0" smtClean="0"/>
              <a:t>OSG-XD would thus have guaranteed resources for 5 years.</a:t>
            </a:r>
          </a:p>
          <a:p>
            <a:pPr lvl="1"/>
            <a:r>
              <a:rPr lang="en-US" sz="1800" dirty="0" smtClean="0"/>
              <a:t>OSG-XD is no different than Comet, Stampede, …</a:t>
            </a:r>
          </a:p>
          <a:p>
            <a:pPr lvl="1"/>
            <a:r>
              <a:rPr lang="en-US" sz="1800" dirty="0" smtClean="0"/>
              <a:t>… except that it scales out elastically and hardware is determined by needs rather than fixed by initial purchase.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24900" y="6400800"/>
            <a:ext cx="4191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587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more in the next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r>
              <a:rPr lang="en-US" dirty="0" smtClean="0"/>
              <a:t>SDSC has been steadily expanding its intersection points with OSG since we joined the Council.</a:t>
            </a:r>
          </a:p>
          <a:p>
            <a:r>
              <a:rPr lang="en-US" dirty="0" smtClean="0"/>
              <a:t>We expect to continue with this expansion in the future, especially in the context of increasing regional involvement across the entire West Coast.</a:t>
            </a:r>
          </a:p>
          <a:p>
            <a:pPr lvl="1"/>
            <a:r>
              <a:rPr lang="en-US" dirty="0" err="1" smtClean="0"/>
              <a:t>BDHub</a:t>
            </a:r>
            <a:r>
              <a:rPr lang="en-US" dirty="0" smtClean="0"/>
              <a:t>: SDSC leads NSF Big Data Hub West Coast region, together with Berkeley &amp; UW Seattle</a:t>
            </a:r>
          </a:p>
          <a:p>
            <a:pPr lvl="1"/>
            <a:r>
              <a:rPr lang="en-US" dirty="0" smtClean="0"/>
              <a:t>UC System: SDSC is heavily engaged in discussions about a coherent UC-wide </a:t>
            </a:r>
            <a:r>
              <a:rPr lang="en-US" dirty="0" err="1" smtClean="0"/>
              <a:t>Cyberinfrastructure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94484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sdsc-ucsd</Template>
  <TotalTime>337</TotalTime>
  <Pages>1</Pages>
  <Words>638</Words>
  <Application>Microsoft Macintosh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NPACI/SDSC (logo) template</vt:lpstr>
      <vt:lpstr>PowerPoint Presentation</vt:lpstr>
      <vt:lpstr>OSG @ SDSC</vt:lpstr>
      <vt:lpstr>Resources @ SDSC</vt:lpstr>
      <vt:lpstr>Science on the La Jolla Mesa</vt:lpstr>
      <vt:lpstr>Collaborating with regional Science DMZ</vt:lpstr>
      <vt:lpstr>Partnership with AWS for next 5 years</vt:lpstr>
      <vt:lpstr>Initial Technical Targets with AWS</vt:lpstr>
      <vt:lpstr>Timeline</vt:lpstr>
      <vt:lpstr>Expect more in the next 5 years</vt:lpstr>
    </vt:vector>
  </TitlesOfParts>
  <Company>SC-MCP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subject/>
  <dc:creator>Tolo, Benjamin</dc:creator>
  <cp:keywords/>
  <dc:description>The 2 blue colors should print out the same, even if they look different on screen.</dc:description>
  <cp:lastModifiedBy>Physics UCSD</cp:lastModifiedBy>
  <cp:revision>40</cp:revision>
  <cp:lastPrinted>2001-01-12T19:39:24Z</cp:lastPrinted>
  <dcterms:created xsi:type="dcterms:W3CDTF">2015-04-02T20:03:04Z</dcterms:created>
  <dcterms:modified xsi:type="dcterms:W3CDTF">2015-10-03T21:07:10Z</dcterms:modified>
</cp:coreProperties>
</file>