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jpg" ContentType="image/jpe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2" r:id="rId1"/>
  </p:sldMasterIdLst>
  <p:notesMasterIdLst>
    <p:notesMasterId r:id="rId7"/>
  </p:notesMasterIdLst>
  <p:handoutMasterIdLst>
    <p:handoutMasterId r:id="rId8"/>
  </p:handoutMasterIdLst>
  <p:sldIdLst>
    <p:sldId id="305" r:id="rId2"/>
    <p:sldId id="302" r:id="rId3"/>
    <p:sldId id="303" r:id="rId4"/>
    <p:sldId id="304" r:id="rId5"/>
    <p:sldId id="301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1pPr>
    <a:lvl2pPr marL="4572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2pPr>
    <a:lvl3pPr marL="9144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3pPr>
    <a:lvl4pPr marL="13716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4pPr>
    <a:lvl5pPr marL="1828800" algn="l" rtl="0" fontAlgn="base">
      <a:spcBef>
        <a:spcPct val="0"/>
      </a:spcBef>
      <a:spcAft>
        <a:spcPct val="0"/>
      </a:spcAft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5pPr>
    <a:lvl6pPr marL="22860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6pPr>
    <a:lvl7pPr marL="27432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7pPr>
    <a:lvl8pPr marL="32004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8pPr>
    <a:lvl9pPr marL="3657600" algn="l" defTabSz="914400" rtl="0" eaLnBrk="1" latinLnBrk="0" hangingPunct="1">
      <a:defRPr sz="2000" kern="1200">
        <a:solidFill>
          <a:srgbClr val="660066"/>
        </a:solidFill>
        <a:latin typeface="Arial" charset="0"/>
        <a:ea typeface="ＭＳ Ｐゴシック"/>
        <a:cs typeface="ＭＳ Ｐゴシック"/>
      </a:defRPr>
    </a:lvl9pPr>
  </p:defaultTextStyle>
  <p:extLst>
    <p:ext uri="{EFAFB233-063F-42B5-8137-9DF3F51BA10A}">
      <p15:sldGuideLst xmlns:p15="http://schemas.microsoft.com/office/powerpoint/2012/main">
        <p15:guide id="1" orient="horz" pos="1152">
          <p15:clr>
            <a:srgbClr val="A4A3A4"/>
          </p15:clr>
        </p15:guide>
        <p15:guide id="2" pos="202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00FF"/>
    <a:srgbClr val="FF7F00"/>
    <a:srgbClr val="FF6200"/>
    <a:srgbClr val="67FBF9"/>
    <a:srgbClr val="00FFFF"/>
    <a:srgbClr val="000080"/>
    <a:srgbClr val="81FC24"/>
    <a:srgbClr val="E3BF24"/>
    <a:srgbClr val="CCFF99"/>
    <a:srgbClr val="FBF3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ABFCF23-3B69-468F-B69F-88F6DE6A72F2}" styleName="Medium Style 1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16D9F66E-5EB9-4882-86FB-DCBF35E3C3E4}" styleName="Medium Style 4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Medium Style 4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5202B0CA-FC54-4496-8BCA-5EF66A818D29}" styleName="Dark Style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373" autoAdjust="0"/>
    <p:restoredTop sz="94231" autoAdjust="0"/>
  </p:normalViewPr>
  <p:slideViewPr>
    <p:cSldViewPr snapToGrid="0">
      <p:cViewPr>
        <p:scale>
          <a:sx n="100" d="100"/>
          <a:sy n="100" d="100"/>
        </p:scale>
        <p:origin x="824" y="-984"/>
      </p:cViewPr>
      <p:guideLst>
        <p:guide orient="horz" pos="1152"/>
        <p:guide pos="2024"/>
      </p:guideLst>
    </p:cSldViewPr>
  </p:slideViewPr>
  <p:outlineViewPr>
    <p:cViewPr>
      <p:scale>
        <a:sx n="30" d="100"/>
        <a:sy n="3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4" d="100"/>
          <a:sy n="84" d="100"/>
        </p:scale>
        <p:origin x="-2080" y="-104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1DE44D89-53CE-4C0F-9CE1-86871521370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7586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8475" cy="465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27" tIns="45713" rIns="91427" bIns="45713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tx1"/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fld id="{E86300CC-95FE-448D-B733-EF801F3A53E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590580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osg_logo_4c_white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4665441"/>
            <a:ext cx="3302000" cy="21925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2931" name="Rectangle 3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>
              <a:defRPr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647700" y="3886200"/>
            <a:ext cx="8128000" cy="1752600"/>
          </a:xfrm>
        </p:spPr>
        <p:txBody>
          <a:bodyPr/>
          <a:lstStyle>
            <a:lvl1pPr marL="0" indent="0" algn="ctr">
              <a:buFont typeface="Times" pitchFamily="18" charset="0"/>
              <a:buNone/>
              <a:defRPr sz="2400">
                <a:solidFill>
                  <a:schemeClr val="hlink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12B14-0E5E-4727-BBCA-84210E85A53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81775" y="0"/>
            <a:ext cx="1965325" cy="60198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0"/>
            <a:ext cx="5743575" cy="60198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ED1BD5-1454-46E2-91F8-595FBCFA24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38AB4BC-D760-449D-A975-B1B41586F3D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E93992-0C98-4927-B232-926C57067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4700" y="1333500"/>
            <a:ext cx="38100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7100" y="1333500"/>
            <a:ext cx="3810000" cy="46863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2ED43E-FFC6-4733-90B5-3F1EA8650B2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D153F-D5DD-4DE5-A296-14922A3598C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86FEBC-FC0F-4EF3-B2AF-DFF52BFA3FE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4E46F8-69E3-4B95-A8B1-50095048CB8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EB326-FF11-4895-AA10-E9E1247897B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70F711-BB7B-4F33-B099-48AF44E88E6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7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0"/>
            <a:ext cx="6946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80899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774700" y="1333500"/>
            <a:ext cx="7772400" cy="4686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251914" name="Rectangle 10"/>
          <p:cNvSpPr>
            <a:spLocks noChangeArrowheads="1"/>
          </p:cNvSpPr>
          <p:nvPr/>
        </p:nvSpPr>
        <p:spPr bwMode="auto">
          <a:xfrm>
            <a:off x="-1266825" y="6008688"/>
            <a:ext cx="1841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endParaRPr lang="en-US" sz="2400" dirty="0">
              <a:solidFill>
                <a:schemeClr val="bg1"/>
              </a:solidFill>
              <a:ea typeface="+mn-ea"/>
              <a:cs typeface="Arial" charset="0"/>
            </a:endParaRPr>
          </a:p>
        </p:txBody>
      </p:sp>
      <p:sp>
        <p:nvSpPr>
          <p:cNvPr id="251918" name="Rectangle 1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24900" y="6400800"/>
            <a:ext cx="4191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spcBef>
                <a:spcPct val="0"/>
              </a:spcBef>
              <a:defRPr sz="1400">
                <a:solidFill>
                  <a:srgbClr val="FF8000"/>
                </a:solidFill>
                <a:ea typeface="+mn-ea"/>
                <a:cs typeface="+mn-cs"/>
              </a:defRPr>
            </a:lvl1pPr>
          </a:lstStyle>
          <a:p>
            <a:pPr>
              <a:defRPr/>
            </a:pPr>
            <a:fld id="{0EB139E0-FE9F-43AC-8937-774C1F00E5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251921" name="Rectangle 17"/>
          <p:cNvSpPr>
            <a:spLocks noGrp="1" noChangeArrowheads="1"/>
          </p:cNvSpPr>
          <p:nvPr userDrawn="1"/>
        </p:nvSpPr>
        <p:spPr bwMode="auto">
          <a:xfrm>
            <a:off x="3268868" y="6473825"/>
            <a:ext cx="3106531" cy="38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ctr" eaLnBrk="0" hangingPunct="0">
              <a:defRPr/>
            </a:pPr>
            <a:r>
              <a:rPr lang="en-US" sz="1200" dirty="0" smtClean="0">
                <a:solidFill>
                  <a:srgbClr val="FF8000"/>
                </a:solidFill>
                <a:ea typeface="ＭＳ Ｐゴシック" pitchFamily="1" charset="-128"/>
                <a:cs typeface="+mn-cs"/>
              </a:rPr>
              <a:t>OSG AHM</a:t>
            </a:r>
            <a:r>
              <a:rPr lang="en-US" sz="1200" baseline="0" dirty="0" smtClean="0">
                <a:solidFill>
                  <a:srgbClr val="FF8000"/>
                </a:solidFill>
                <a:ea typeface="ＭＳ Ｐゴシック" pitchFamily="1" charset="-128"/>
                <a:cs typeface="+mn-cs"/>
              </a:rPr>
              <a:t> 2013</a:t>
            </a:r>
            <a:endParaRPr lang="en-US" sz="1200" dirty="0">
              <a:solidFill>
                <a:srgbClr val="FF8000"/>
              </a:solidFill>
              <a:ea typeface="ＭＳ Ｐゴシック" pitchFamily="1" charset="-128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3" r:id="rId2"/>
    <p:sldLayoutId id="2147483702" r:id="rId3"/>
    <p:sldLayoutId id="2147483701" r:id="rId4"/>
    <p:sldLayoutId id="2147483700" r:id="rId5"/>
    <p:sldLayoutId id="2147483699" r:id="rId6"/>
    <p:sldLayoutId id="2147483698" r:id="rId7"/>
    <p:sldLayoutId id="2147483697" r:id="rId8"/>
    <p:sldLayoutId id="2147483696" r:id="rId9"/>
    <p:sldLayoutId id="2147483695" r:id="rId10"/>
    <p:sldLayoutId id="2147483694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chemeClr val="bg1"/>
          </a:solidFill>
          <a:latin typeface="+mj-lt"/>
          <a:ea typeface="+mj-ea"/>
          <a:cs typeface="ＭＳ Ｐゴシック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  <a:cs typeface="ＭＳ Ｐゴシック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3200">
          <a:solidFill>
            <a:srgbClr val="000080"/>
          </a:solidFill>
          <a:latin typeface="Futura" pitchFamily="16" charset="0"/>
          <a:ea typeface="ＭＳ Ｐゴシック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000080"/>
        </a:buClr>
        <a:buFont typeface="Times"/>
        <a:buChar char="•"/>
        <a:defRPr kumimoji="1" sz="2400">
          <a:solidFill>
            <a:schemeClr val="bg1"/>
          </a:solidFill>
          <a:latin typeface="+mn-lt"/>
          <a:ea typeface="+mn-ea"/>
          <a:cs typeface="ＭＳ Ｐゴシック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Symbol" pitchFamily="18" charset="2"/>
        <a:buChar char=""/>
        <a:defRPr kumimoji="1" sz="2400">
          <a:solidFill>
            <a:schemeClr val="bg1"/>
          </a:solidFill>
          <a:latin typeface="+mn-lt"/>
          <a:ea typeface="+mn-ea"/>
          <a:cs typeface="ＭＳ Ｐゴシック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§"/>
        <a:defRPr kumimoji="1" sz="2400">
          <a:solidFill>
            <a:schemeClr val="bg1"/>
          </a:solidFill>
          <a:latin typeface="+mn-lt"/>
          <a:ea typeface="+mn-ea"/>
          <a:cs typeface="ＭＳ Ｐゴシック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bg1"/>
          </a:solidFill>
          <a:latin typeface="+mn-lt"/>
          <a:ea typeface="+mn-ea"/>
          <a:cs typeface="ＭＳ Ｐゴシック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bg1"/>
          </a:solidFill>
          <a:latin typeface="+mn-lt"/>
          <a:ea typeface="+mn-ea"/>
          <a:cs typeface="ＭＳ Ｐゴシック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3C0000"/>
        </a:buClr>
        <a:buFont typeface="Wingdings" pitchFamily="2" charset="2"/>
        <a:buChar char=""/>
        <a:defRPr kumimoji="1" sz="2000">
          <a:solidFill>
            <a:schemeClr val="tx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25800"/>
            <a:ext cx="741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OSG Council Meeting </a:t>
            </a:r>
          </a:p>
          <a:p>
            <a:pPr algn="ctr"/>
            <a:r>
              <a:rPr lang="en-US" smtClean="0">
                <a:solidFill>
                  <a:schemeClr val="bg1"/>
                </a:solidFill>
              </a:rPr>
              <a:t>Oct 2015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9258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25800"/>
            <a:ext cx="741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Request you endorse Paul Avery to lead the committee to search for a new Council Chair  to transition at the AHM 2016</a:t>
            </a:r>
          </a:p>
          <a:p>
            <a:pPr algn="ctr"/>
            <a:endParaRPr lang="en-US" dirty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(he will report later today on initial committee and plans)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17756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25800"/>
            <a:ext cx="7416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Reminder that the AHM 2016 is March 14-18</a:t>
            </a:r>
            <a:r>
              <a:rPr lang="en-US" baseline="30000" dirty="0" smtClean="0">
                <a:solidFill>
                  <a:schemeClr val="bg1"/>
                </a:solidFill>
              </a:rPr>
              <a:t>th</a:t>
            </a:r>
            <a:r>
              <a:rPr lang="en-US" dirty="0" smtClean="0">
                <a:solidFill>
                  <a:schemeClr val="bg1"/>
                </a:solidFill>
              </a:rPr>
              <a:t> at Clemson</a:t>
            </a: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Program Committee will start at Thanksgiving.</a:t>
            </a:r>
          </a:p>
          <a:p>
            <a:pPr algn="ctr"/>
            <a:endParaRPr lang="en-US" dirty="0" smtClean="0">
              <a:solidFill>
                <a:schemeClr val="bg1"/>
              </a:solidFill>
            </a:endParaRPr>
          </a:p>
          <a:p>
            <a:pPr algn="ctr"/>
            <a:r>
              <a:rPr lang="en-US" dirty="0" smtClean="0">
                <a:solidFill>
                  <a:schemeClr val="bg1"/>
                </a:solidFill>
              </a:rPr>
              <a:t>Anticipate some co-scheduled/synergistic ACI-REF meeting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2715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25800"/>
            <a:ext cx="7416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Todays focus is on the future of OSG after this project period (2012-2017)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2190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986FEBC-FC0F-4EF3-B2AF-DFF52BFA3FE4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pic>
        <p:nvPicPr>
          <p:cNvPr id="4" name="Picture 3" descr="london-2012-olympic-torch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100" y="0"/>
            <a:ext cx="4572000" cy="6858000"/>
          </a:xfrm>
          <a:prstGeom prst="rect">
            <a:avLst/>
          </a:prstGeo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0" y="1041400"/>
            <a:ext cx="3835400" cy="3911600"/>
          </a:xfrm>
        </p:spPr>
        <p:txBody>
          <a:bodyPr/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Carry </a:t>
            </a:r>
            <a:r>
              <a:rPr lang="en-US" dirty="0" smtClean="0"/>
              <a:t>the </a:t>
            </a:r>
            <a:r>
              <a:rPr lang="en-US" smtClean="0"/>
              <a:t>Flame and </a:t>
            </a:r>
            <a:r>
              <a:rPr lang="en-US" dirty="0" smtClean="0"/>
              <a:t>reach the Vision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2617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apanese Art">
  <a:themeElements>
    <a:clrScheme name="">
      <a:dk1>
        <a:srgbClr val="000000"/>
      </a:dk1>
      <a:lt1>
        <a:srgbClr val="FFFFFF"/>
      </a:lt1>
      <a:dk2>
        <a:srgbClr val="23005F"/>
      </a:dk2>
      <a:lt2>
        <a:srgbClr val="808080"/>
      </a:lt2>
      <a:accent1>
        <a:srgbClr val="C70000"/>
      </a:accent1>
      <a:accent2>
        <a:srgbClr val="5554FF"/>
      </a:accent2>
      <a:accent3>
        <a:srgbClr val="FFFFFF"/>
      </a:accent3>
      <a:accent4>
        <a:srgbClr val="000000"/>
      </a:accent4>
      <a:accent5>
        <a:srgbClr val="E0AAAA"/>
      </a:accent5>
      <a:accent6>
        <a:srgbClr val="4C4BE7"/>
      </a:accent6>
      <a:hlink>
        <a:srgbClr val="111A99"/>
      </a:hlink>
      <a:folHlink>
        <a:srgbClr val="99CC00"/>
      </a:folHlink>
    </a:clrScheme>
    <a:fontScheme name="Japanese Art">
      <a:majorFont>
        <a:latin typeface="Futura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accent2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000" b="0" i="0" u="none" strike="noStrike" cap="none" normalizeH="0" baseline="0" smtClean="0">
            <a:ln>
              <a:noFill/>
            </a:ln>
            <a:solidFill>
              <a:srgbClr val="660066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Japanese Art 1">
        <a:dk1>
          <a:srgbClr val="000000"/>
        </a:dk1>
        <a:lt1>
          <a:srgbClr val="D9C641"/>
        </a:lt1>
        <a:dk2>
          <a:srgbClr val="23005F"/>
        </a:dk2>
        <a:lt2>
          <a:srgbClr val="808080"/>
        </a:lt2>
        <a:accent1>
          <a:srgbClr val="C70000"/>
        </a:accent1>
        <a:accent2>
          <a:srgbClr val="5554FF"/>
        </a:accent2>
        <a:accent3>
          <a:srgbClr val="E9DFB0"/>
        </a:accent3>
        <a:accent4>
          <a:srgbClr val="000000"/>
        </a:accent4>
        <a:accent5>
          <a:srgbClr val="E0AAAA"/>
        </a:accent5>
        <a:accent6>
          <a:srgbClr val="4C4BE7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16533</TotalTime>
  <Words>81</Words>
  <Application>Microsoft Macintosh PowerPoint</Application>
  <PresentationFormat>On-screen Show (4:3)</PresentationFormat>
  <Paragraphs>16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3" baseType="lpstr">
      <vt:lpstr>Futura</vt:lpstr>
      <vt:lpstr>ＭＳ Ｐゴシック</vt:lpstr>
      <vt:lpstr>Symbol</vt:lpstr>
      <vt:lpstr>Times</vt:lpstr>
      <vt:lpstr>Times New Roman</vt:lpstr>
      <vt:lpstr>Wingdings</vt:lpstr>
      <vt:lpstr>Arial</vt:lpstr>
      <vt:lpstr>Japanese Art</vt:lpstr>
      <vt:lpstr>PowerPoint Presentation</vt:lpstr>
      <vt:lpstr>PowerPoint Presentation</vt:lpstr>
      <vt:lpstr>PowerPoint Presentation</vt:lpstr>
      <vt:lpstr>PowerPoint Presentation</vt:lpstr>
      <vt:lpstr>   Carry the Flame and reach the Vision</vt:lpstr>
    </vt:vector>
  </TitlesOfParts>
  <Manager/>
  <Company>Fermilab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PjM Report for OSG Review Jan-2009</dc:title>
  <dc:creator>Chander Sehgal</dc:creator>
  <cp:keywords/>
  <cp:lastModifiedBy>Ruth Pordes</cp:lastModifiedBy>
  <cp:revision>931</cp:revision>
  <cp:lastPrinted>2009-01-13T19:31:06Z</cp:lastPrinted>
  <dcterms:created xsi:type="dcterms:W3CDTF">2010-03-22T02:09:02Z</dcterms:created>
  <dcterms:modified xsi:type="dcterms:W3CDTF">2015-10-08T03:27:41Z</dcterms:modified>
</cp:coreProperties>
</file>